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2" r:id="rId3"/>
    <p:sldId id="271" r:id="rId4"/>
    <p:sldId id="274" r:id="rId5"/>
    <p:sldId id="281" r:id="rId6"/>
    <p:sldId id="277" r:id="rId7"/>
    <p:sldId id="266" r:id="rId8"/>
    <p:sldId id="268" r:id="rId9"/>
    <p:sldId id="267" r:id="rId10"/>
    <p:sldId id="276" r:id="rId11"/>
    <p:sldId id="283" r:id="rId12"/>
    <p:sldId id="270" r:id="rId13"/>
    <p:sldId id="260" r:id="rId14"/>
    <p:sldId id="272" r:id="rId15"/>
    <p:sldId id="278" r:id="rId16"/>
    <p:sldId id="279" r:id="rId17"/>
    <p:sldId id="280" r:id="rId18"/>
    <p:sldId id="269" r:id="rId19"/>
    <p:sldId id="265" r:id="rId20"/>
    <p:sldId id="264" r:id="rId21"/>
    <p:sldId id="263" r:id="rId22"/>
    <p:sldId id="262" r:id="rId23"/>
    <p:sldId id="261"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36"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D3648-BFC4-4DE3-9364-6AE573059440}" type="datetimeFigureOut">
              <a:rPr lang="de-DE" smtClean="0"/>
              <a:t>15.02.2023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8819C2-ED4A-4033-A73C-11EE3CDF87C9}" type="slidenum">
              <a:rPr lang="de-DE" smtClean="0"/>
              <a:t>‹Nr.›</a:t>
            </a:fld>
            <a:endParaRPr lang="de-DE"/>
          </a:p>
        </p:txBody>
      </p:sp>
    </p:spTree>
    <p:extLst>
      <p:ext uri="{BB962C8B-B14F-4D97-AF65-F5344CB8AC3E}">
        <p14:creationId xmlns:p14="http://schemas.microsoft.com/office/powerpoint/2010/main" val="307530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B2FE516-9398-474C-89E4-A0479434CDD1}" type="datetime1">
              <a:rPr lang="de-DE" smtClean="0"/>
              <a:t>15.02.2023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E4C606-2E00-4639-8636-8B2FC962D11C}" type="slidenum">
              <a:rPr lang="de-DE" smtClean="0"/>
              <a:t>‹Nr.›</a:t>
            </a:fld>
            <a:endParaRPr lang="de-DE"/>
          </a:p>
        </p:txBody>
      </p:sp>
    </p:spTree>
    <p:extLst>
      <p:ext uri="{BB962C8B-B14F-4D97-AF65-F5344CB8AC3E}">
        <p14:creationId xmlns:p14="http://schemas.microsoft.com/office/powerpoint/2010/main" val="48984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C6D0934-637C-4263-A4CC-E45F275D3114}" type="datetime1">
              <a:rPr lang="de-DE" smtClean="0"/>
              <a:t>15.02.2023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E4C606-2E00-4639-8636-8B2FC962D11C}" type="slidenum">
              <a:rPr lang="de-DE" smtClean="0"/>
              <a:t>‹Nr.›</a:t>
            </a:fld>
            <a:endParaRPr lang="de-DE"/>
          </a:p>
        </p:txBody>
      </p:sp>
    </p:spTree>
    <p:extLst>
      <p:ext uri="{BB962C8B-B14F-4D97-AF65-F5344CB8AC3E}">
        <p14:creationId xmlns:p14="http://schemas.microsoft.com/office/powerpoint/2010/main" val="384308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97DEC18-2EC5-4E34-87DC-4CEE49153D99}" type="datetime1">
              <a:rPr lang="de-DE" smtClean="0"/>
              <a:t>15.02.2023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E4C606-2E00-4639-8636-8B2FC962D11C}" type="slidenum">
              <a:rPr lang="de-DE" smtClean="0"/>
              <a:t>‹Nr.›</a:t>
            </a:fld>
            <a:endParaRPr lang="de-DE"/>
          </a:p>
        </p:txBody>
      </p:sp>
    </p:spTree>
    <p:extLst>
      <p:ext uri="{BB962C8B-B14F-4D97-AF65-F5344CB8AC3E}">
        <p14:creationId xmlns:p14="http://schemas.microsoft.com/office/powerpoint/2010/main" val="154298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3462AF4-6AC6-4AA2-9359-C9023A8DF2F1}" type="datetime1">
              <a:rPr lang="de-DE" smtClean="0"/>
              <a:t>15.02.2023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E4C606-2E00-4639-8636-8B2FC962D11C}" type="slidenum">
              <a:rPr lang="de-DE" smtClean="0"/>
              <a:t>‹Nr.›</a:t>
            </a:fld>
            <a:endParaRPr lang="de-DE"/>
          </a:p>
        </p:txBody>
      </p:sp>
    </p:spTree>
    <p:extLst>
      <p:ext uri="{BB962C8B-B14F-4D97-AF65-F5344CB8AC3E}">
        <p14:creationId xmlns:p14="http://schemas.microsoft.com/office/powerpoint/2010/main" val="67020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1ED5279-6C21-4089-A26C-06F179DFD7D4}" type="datetime1">
              <a:rPr lang="de-DE" smtClean="0"/>
              <a:t>15.02.2023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EE4C606-2E00-4639-8636-8B2FC962D11C}" type="slidenum">
              <a:rPr lang="de-DE" smtClean="0"/>
              <a:t>‹Nr.›</a:t>
            </a:fld>
            <a:endParaRPr lang="de-DE"/>
          </a:p>
        </p:txBody>
      </p:sp>
    </p:spTree>
    <p:extLst>
      <p:ext uri="{BB962C8B-B14F-4D97-AF65-F5344CB8AC3E}">
        <p14:creationId xmlns:p14="http://schemas.microsoft.com/office/powerpoint/2010/main" val="150351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C22E5AD-82EA-4C93-95F8-A766A394C090}" type="datetime1">
              <a:rPr lang="de-DE" smtClean="0"/>
              <a:t>15.02.2023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EE4C606-2E00-4639-8636-8B2FC962D11C}" type="slidenum">
              <a:rPr lang="de-DE" smtClean="0"/>
              <a:t>‹Nr.›</a:t>
            </a:fld>
            <a:endParaRPr lang="de-DE"/>
          </a:p>
        </p:txBody>
      </p:sp>
    </p:spTree>
    <p:extLst>
      <p:ext uri="{BB962C8B-B14F-4D97-AF65-F5344CB8AC3E}">
        <p14:creationId xmlns:p14="http://schemas.microsoft.com/office/powerpoint/2010/main" val="167981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FCE7BFE-4BA1-47CE-BCC2-C0CC6C0A3154}" type="datetime1">
              <a:rPr lang="de-DE" smtClean="0"/>
              <a:t>15.02.2023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EE4C606-2E00-4639-8636-8B2FC962D11C}" type="slidenum">
              <a:rPr lang="de-DE" smtClean="0"/>
              <a:t>‹Nr.›</a:t>
            </a:fld>
            <a:endParaRPr lang="de-DE"/>
          </a:p>
        </p:txBody>
      </p:sp>
    </p:spTree>
    <p:extLst>
      <p:ext uri="{BB962C8B-B14F-4D97-AF65-F5344CB8AC3E}">
        <p14:creationId xmlns:p14="http://schemas.microsoft.com/office/powerpoint/2010/main" val="116132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34EDF1D-1798-44F0-8A1F-C757E9FFCA20}" type="datetime1">
              <a:rPr lang="de-DE" smtClean="0"/>
              <a:t>15.02.2023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EE4C606-2E00-4639-8636-8B2FC962D11C}" type="slidenum">
              <a:rPr lang="de-DE" smtClean="0"/>
              <a:t>‹Nr.›</a:t>
            </a:fld>
            <a:endParaRPr lang="de-DE"/>
          </a:p>
        </p:txBody>
      </p:sp>
    </p:spTree>
    <p:extLst>
      <p:ext uri="{BB962C8B-B14F-4D97-AF65-F5344CB8AC3E}">
        <p14:creationId xmlns:p14="http://schemas.microsoft.com/office/powerpoint/2010/main" val="74894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A47DE2C-C2CD-48E9-842F-CDCFC5214B50}" type="datetime1">
              <a:rPr lang="de-DE" smtClean="0"/>
              <a:t>15.02.2023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EE4C606-2E00-4639-8636-8B2FC962D11C}" type="slidenum">
              <a:rPr lang="de-DE" smtClean="0"/>
              <a:t>‹Nr.›</a:t>
            </a:fld>
            <a:endParaRPr lang="de-DE"/>
          </a:p>
        </p:txBody>
      </p:sp>
    </p:spTree>
    <p:extLst>
      <p:ext uri="{BB962C8B-B14F-4D97-AF65-F5344CB8AC3E}">
        <p14:creationId xmlns:p14="http://schemas.microsoft.com/office/powerpoint/2010/main" val="238218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381AE29-99D4-493E-BBDC-D23B50FA763F}" type="datetime1">
              <a:rPr lang="de-DE" smtClean="0"/>
              <a:t>15.02.2023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EE4C606-2E00-4639-8636-8B2FC962D11C}" type="slidenum">
              <a:rPr lang="de-DE" smtClean="0"/>
              <a:t>‹Nr.›</a:t>
            </a:fld>
            <a:endParaRPr lang="de-DE"/>
          </a:p>
        </p:txBody>
      </p:sp>
    </p:spTree>
    <p:extLst>
      <p:ext uri="{BB962C8B-B14F-4D97-AF65-F5344CB8AC3E}">
        <p14:creationId xmlns:p14="http://schemas.microsoft.com/office/powerpoint/2010/main" val="376832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914BD97-9E5B-4423-ADF7-3A1CD5C1323A}" type="datetime1">
              <a:rPr lang="de-DE" smtClean="0"/>
              <a:t>15.02.2023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EE4C606-2E00-4639-8636-8B2FC962D11C}" type="slidenum">
              <a:rPr lang="de-DE" smtClean="0"/>
              <a:t>‹Nr.›</a:t>
            </a:fld>
            <a:endParaRPr lang="de-DE"/>
          </a:p>
        </p:txBody>
      </p:sp>
    </p:spTree>
    <p:extLst>
      <p:ext uri="{BB962C8B-B14F-4D97-AF65-F5344CB8AC3E}">
        <p14:creationId xmlns:p14="http://schemas.microsoft.com/office/powerpoint/2010/main" val="169767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7BD53-5AF7-4278-BAE0-1A65D4B03284}" type="datetime1">
              <a:rPr lang="de-DE" smtClean="0"/>
              <a:t>15.02.2023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4C606-2E00-4639-8636-8B2FC962D11C}" type="slidenum">
              <a:rPr lang="de-DE" smtClean="0"/>
              <a:t>‹Nr.›</a:t>
            </a:fld>
            <a:endParaRPr lang="de-DE"/>
          </a:p>
        </p:txBody>
      </p:sp>
    </p:spTree>
    <p:extLst>
      <p:ext uri="{BB962C8B-B14F-4D97-AF65-F5344CB8AC3E}">
        <p14:creationId xmlns:p14="http://schemas.microsoft.com/office/powerpoint/2010/main" val="250320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628800"/>
            <a:ext cx="7772400" cy="1470025"/>
          </a:xfrm>
        </p:spPr>
        <p:txBody>
          <a:bodyPr/>
          <a:lstStyle/>
          <a:p>
            <a:r>
              <a:rPr lang="de-DE" b="1" dirty="0" smtClean="0"/>
              <a:t>Kosmos &amp; Psyche am 14.02.2023</a:t>
            </a:r>
            <a:endParaRPr lang="de-DE" b="1" dirty="0"/>
          </a:p>
        </p:txBody>
      </p:sp>
      <p:sp>
        <p:nvSpPr>
          <p:cNvPr id="3" name="Untertitel 2"/>
          <p:cNvSpPr>
            <a:spLocks noGrp="1"/>
          </p:cNvSpPr>
          <p:nvPr>
            <p:ph type="subTitle" idx="1"/>
          </p:nvPr>
        </p:nvSpPr>
        <p:spPr>
          <a:xfrm>
            <a:off x="0" y="3501008"/>
            <a:ext cx="9108504" cy="936104"/>
          </a:xfrm>
        </p:spPr>
        <p:txBody>
          <a:bodyPr>
            <a:noAutofit/>
          </a:bodyPr>
          <a:lstStyle/>
          <a:p>
            <a:r>
              <a:rPr lang="de-DE" sz="4800" b="1" dirty="0" smtClean="0">
                <a:solidFill>
                  <a:schemeClr val="tx1"/>
                </a:solidFill>
              </a:rPr>
              <a:t>16.12.1800 - der Heilige Tag</a:t>
            </a:r>
          </a:p>
        </p:txBody>
      </p:sp>
    </p:spTree>
    <p:extLst>
      <p:ext uri="{BB962C8B-B14F-4D97-AF65-F5344CB8AC3E}">
        <p14:creationId xmlns:p14="http://schemas.microsoft.com/office/powerpoint/2010/main" val="338017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normAutofit fontScale="90000"/>
          </a:bodyPr>
          <a:lstStyle/>
          <a:p>
            <a:r>
              <a:rPr lang="de-DE" sz="3200" b="1" dirty="0" smtClean="0"/>
              <a:t>Der </a:t>
            </a:r>
            <a:r>
              <a:rPr lang="de-DE" sz="3200" b="1" dirty="0" err="1"/>
              <a:t>t</a:t>
            </a:r>
            <a:r>
              <a:rPr lang="de-DE" sz="3200" b="1" dirty="0" err="1" smtClean="0"/>
              <a:t>opozentrische</a:t>
            </a:r>
            <a:r>
              <a:rPr lang="de-DE" sz="3200" b="1" dirty="0" smtClean="0"/>
              <a:t> Neumond 16.12.1800 auf 04:38:23 UT, Palermo </a:t>
            </a:r>
            <a:r>
              <a:rPr lang="de-DE" sz="2200" b="1" dirty="0" smtClean="0"/>
              <a:t>(ändert Mond um über ½ Grad und damit den NM-Zeitpunkt deutlich, nicht auf dem Erdmittelpunkt, sondern auf die Wirkung vor Ort bezogen)</a:t>
            </a:r>
            <a:endParaRPr lang="de-DE" sz="2200" b="1" dirty="0"/>
          </a:p>
        </p:txBody>
      </p:sp>
      <p:sp>
        <p:nvSpPr>
          <p:cNvPr id="3" name="Inhaltsplatzhalter 2"/>
          <p:cNvSpPr>
            <a:spLocks noGrp="1"/>
          </p:cNvSpPr>
          <p:nvPr>
            <p:ph idx="1"/>
          </p:nvPr>
        </p:nvSpPr>
        <p:spPr>
          <a:xfrm>
            <a:off x="2339752" y="2060848"/>
            <a:ext cx="3672408" cy="4281574"/>
          </a:xfrm>
        </p:spPr>
        <p:txBody>
          <a:bodyPr/>
          <a:lstStyle/>
          <a:p>
            <a:endParaRPr lang="de-DE" dirty="0"/>
          </a:p>
        </p:txBody>
      </p:sp>
      <p:pic>
        <p:nvPicPr>
          <p:cNvPr id="2053" name="Picture 5" descr="C:\Users\Werner Held\Desktop\Ceres NM Top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27182"/>
            <a:ext cx="5472608" cy="533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6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normAutofit/>
          </a:bodyPr>
          <a:lstStyle/>
          <a:p>
            <a:r>
              <a:rPr lang="de-DE" sz="3200" b="1" dirty="0" smtClean="0">
                <a:latin typeface="+mn-lt"/>
              </a:rPr>
              <a:t>Ceres EH am 01.01.1801, 19:50 UT, Palermo</a:t>
            </a:r>
            <a:endParaRPr lang="de-DE" sz="3200" b="1" dirty="0">
              <a:latin typeface="+mn-lt"/>
            </a:endParaRPr>
          </a:p>
        </p:txBody>
      </p:sp>
      <p:sp>
        <p:nvSpPr>
          <p:cNvPr id="3" name="Inhaltsplatzhalter 2"/>
          <p:cNvSpPr>
            <a:spLocks noGrp="1"/>
          </p:cNvSpPr>
          <p:nvPr>
            <p:ph idx="1"/>
          </p:nvPr>
        </p:nvSpPr>
        <p:spPr>
          <a:xfrm>
            <a:off x="2843808" y="2276872"/>
            <a:ext cx="3384376" cy="3849291"/>
          </a:xfrm>
        </p:spPr>
        <p:txBody>
          <a:bodyPr/>
          <a:lstStyle/>
          <a:p>
            <a:endParaRPr lang="de-DE" dirty="0"/>
          </a:p>
        </p:txBody>
      </p:sp>
      <p:pic>
        <p:nvPicPr>
          <p:cNvPr id="4098" name="Picture 2" descr="C:\Users\Werner Held\Desktop\Ceres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218" y="962372"/>
            <a:ext cx="5114195" cy="589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84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32656"/>
            <a:ext cx="9144000" cy="1008111"/>
          </a:xfrm>
        </p:spPr>
        <p:txBody>
          <a:bodyPr>
            <a:normAutofit fontScale="90000"/>
          </a:bodyPr>
          <a:lstStyle/>
          <a:p>
            <a:r>
              <a:rPr lang="de-DE" sz="2700" b="1" dirty="0"/>
              <a:t>Das Himmelswunder des Asteroiden-Ur-Horoskops: die kosmische 12er-Superkonvergenz der göttlichen Heimholung in die All-Inklusion </a:t>
            </a:r>
            <a:r>
              <a:rPr lang="de-DE" sz="3600" dirty="0"/>
              <a:t/>
            </a:r>
            <a:br>
              <a:rPr lang="de-DE" sz="3600" dirty="0"/>
            </a:br>
            <a:endParaRPr lang="de-DE" sz="3600" dirty="0"/>
          </a:p>
        </p:txBody>
      </p:sp>
      <p:sp>
        <p:nvSpPr>
          <p:cNvPr id="3" name="Inhaltsplatzhalter 2"/>
          <p:cNvSpPr>
            <a:spLocks noGrp="1"/>
          </p:cNvSpPr>
          <p:nvPr>
            <p:ph idx="1"/>
          </p:nvPr>
        </p:nvSpPr>
        <p:spPr>
          <a:xfrm>
            <a:off x="107504" y="1052736"/>
            <a:ext cx="9036496" cy="5805264"/>
          </a:xfrm>
        </p:spPr>
        <p:txBody>
          <a:bodyPr>
            <a:normAutofit fontScale="62500" lnSpcReduction="20000"/>
          </a:bodyPr>
          <a:lstStyle/>
          <a:p>
            <a:r>
              <a:rPr lang="de-DE" sz="2900" b="1" dirty="0" smtClean="0"/>
              <a:t>die göttliche Begründung einer neuen, die Erde (seit 2022 besonders heilungsbegnadet) in Liebe mit den Göttern und Gott verbindenden Himmelsgemeinschaft</a:t>
            </a:r>
          </a:p>
          <a:p>
            <a:r>
              <a:rPr lang="de-DE" sz="2900" b="1" dirty="0" smtClean="0"/>
              <a:t>eines </a:t>
            </a:r>
            <a:r>
              <a:rPr lang="de-DE" sz="2900" b="1" dirty="0"/>
              <a:t>karmische Traumata heilenden </a:t>
            </a:r>
            <a:r>
              <a:rPr lang="de-DE" sz="2900" b="1" dirty="0" smtClean="0"/>
              <a:t>Vereinigungssog zu Gott bzw. mit </a:t>
            </a:r>
            <a:r>
              <a:rPr lang="de-DE" sz="2900" b="1" dirty="0"/>
              <a:t>dem Himmel</a:t>
            </a:r>
            <a:endParaRPr lang="de-DE" sz="2900" b="1" dirty="0" smtClean="0"/>
          </a:p>
          <a:p>
            <a:r>
              <a:rPr lang="de-DE" sz="2900" b="1" dirty="0" smtClean="0"/>
              <a:t>einer </a:t>
            </a:r>
            <a:r>
              <a:rPr lang="de-DE" sz="2900" b="1" dirty="0"/>
              <a:t>umfassenden astronomisch-astrologischen Religionsgründung einer neuen komplexen, aber </a:t>
            </a:r>
            <a:r>
              <a:rPr lang="de-DE" sz="2900" b="1" dirty="0" smtClean="0"/>
              <a:t>nachprüfbaren religiösen </a:t>
            </a:r>
            <a:r>
              <a:rPr lang="de-DE" sz="2900" b="1" dirty="0"/>
              <a:t>Praxis (Martin Luther auf </a:t>
            </a:r>
            <a:r>
              <a:rPr lang="de-DE" sz="2900" b="1" dirty="0" smtClean="0"/>
              <a:t>Regulus bei der </a:t>
            </a:r>
            <a:r>
              <a:rPr lang="de-DE" sz="2900" b="1" dirty="0" err="1" smtClean="0"/>
              <a:t>SoFi</a:t>
            </a:r>
            <a:r>
              <a:rPr lang="de-DE" sz="2900" b="1" dirty="0" smtClean="0"/>
              <a:t>, Thomas </a:t>
            </a:r>
            <a:r>
              <a:rPr lang="de-DE" sz="2900" b="1" dirty="0" err="1" smtClean="0"/>
              <a:t>Konj</a:t>
            </a:r>
            <a:r>
              <a:rPr lang="de-DE" sz="2900" b="1" dirty="0" smtClean="0"/>
              <a:t>. H11,12 des NM Pluto) </a:t>
            </a:r>
            <a:r>
              <a:rPr lang="de-DE" sz="2900" b="1" dirty="0"/>
              <a:t>mit einer wissenschaftlichen, astrologischen, </a:t>
            </a:r>
            <a:r>
              <a:rPr lang="de-DE" sz="2900" b="1" dirty="0" err="1"/>
              <a:t>traumatherapeutischen</a:t>
            </a:r>
            <a:r>
              <a:rPr lang="de-DE" sz="2900" b="1" dirty="0"/>
              <a:t> </a:t>
            </a:r>
            <a:r>
              <a:rPr lang="de-DE" sz="2900" b="1" dirty="0" err="1"/>
              <a:t>Coniunctio</a:t>
            </a:r>
            <a:r>
              <a:rPr lang="de-DE" sz="2900" b="1" dirty="0"/>
              <a:t>: eine raumzeitlich wissenschaftlich gerahmte, synchronistisch heilig geführte kosmische, holistisch kausale Traumatherapie des Karmas der Seelen zu Gott hin</a:t>
            </a:r>
          </a:p>
          <a:p>
            <a:r>
              <a:rPr lang="de-DE" sz="2900" b="1" dirty="0" smtClean="0"/>
              <a:t>eine aufsammelnde </a:t>
            </a:r>
            <a:r>
              <a:rPr lang="de-DE" sz="2900" b="1" dirty="0"/>
              <a:t>Rahmengeschichte der heilenden All-Inklusion aller Trauma-Extrema von Heldenreisen. </a:t>
            </a:r>
            <a:endParaRPr lang="de-DE" sz="2900" b="1" dirty="0" smtClean="0"/>
          </a:p>
          <a:p>
            <a:r>
              <a:rPr lang="de-DE" sz="2900" b="1" dirty="0" smtClean="0"/>
              <a:t>das </a:t>
            </a:r>
            <a:r>
              <a:rPr lang="de-DE" sz="2900" b="1" dirty="0"/>
              <a:t>Horoskop ist die </a:t>
            </a:r>
            <a:r>
              <a:rPr lang="de-DE" sz="2900" b="1" dirty="0" smtClean="0"/>
              <a:t>aufsammelnde Rahmung </a:t>
            </a:r>
            <a:r>
              <a:rPr lang="de-DE" sz="2900" b="1" dirty="0"/>
              <a:t>der </a:t>
            </a:r>
            <a:r>
              <a:rPr lang="de-DE" sz="2900" b="1" dirty="0" smtClean="0"/>
              <a:t>vereinzelt </a:t>
            </a:r>
            <a:r>
              <a:rPr lang="de-DE" sz="2900" b="1" dirty="0"/>
              <a:t>geschafften erlösten, wie noch nicht geschafften unerlösten Heldenreisen in all den karmischen Leben</a:t>
            </a:r>
            <a:r>
              <a:rPr lang="de-DE" sz="2900" b="1" dirty="0" smtClean="0"/>
              <a:t>.</a:t>
            </a:r>
          </a:p>
          <a:p>
            <a:r>
              <a:rPr lang="de-DE" sz="2900" b="1" dirty="0" smtClean="0"/>
              <a:t>Die Frevler des Extremen finden hier ihre Karma-Bewusstmachung und ihre heilende Aufnahme.</a:t>
            </a:r>
            <a:r>
              <a:rPr lang="de-DE" sz="2900" dirty="0"/>
              <a:t> </a:t>
            </a:r>
            <a:endParaRPr lang="de-DE" sz="2900" dirty="0" smtClean="0"/>
          </a:p>
          <a:p>
            <a:r>
              <a:rPr lang="de-DE" sz="2900" dirty="0" smtClean="0"/>
              <a:t>eines </a:t>
            </a:r>
            <a:r>
              <a:rPr lang="de-DE" sz="2900" dirty="0" err="1"/>
              <a:t>unstoppbaren</a:t>
            </a:r>
            <a:r>
              <a:rPr lang="de-DE" sz="2900" dirty="0"/>
              <a:t>, neuen, euphorischen Erforschungsdrangs des ALLs – über einen entdeckungs- und schöpfungsfreudigen Sprungs auf eine höhere und grenzenlose Bewusstseinsoktave: der 1781 entdeckte </a:t>
            </a:r>
            <a:r>
              <a:rPr lang="de-DE" sz="2900" b="1" dirty="0"/>
              <a:t>Uranus</a:t>
            </a:r>
            <a:r>
              <a:rPr lang="de-DE" sz="2900" dirty="0"/>
              <a:t> hier auf Magellan in der Waage alle galaktischen </a:t>
            </a:r>
            <a:r>
              <a:rPr lang="de-DE" sz="2900" dirty="0" err="1"/>
              <a:t>Traumaschleier</a:t>
            </a:r>
            <a:r>
              <a:rPr lang="de-DE" sz="2900" dirty="0"/>
              <a:t> durchstoßend auf dem immer mehr wollenden SGZ setzt sich erstmals auf die Welt am Tag der völligen Exaktheit (Stunden später) auf dem Äquator mit der Deklination 0,03°! in HS Jupiter / </a:t>
            </a:r>
            <a:r>
              <a:rPr lang="de-DE" sz="2900" dirty="0" err="1"/>
              <a:t>Chiron</a:t>
            </a:r>
            <a:r>
              <a:rPr lang="de-DE" sz="2900" dirty="0"/>
              <a:t>, zusammen mit dem zentralen Waage-Chaos</a:t>
            </a:r>
            <a:r>
              <a:rPr lang="de-DE" sz="2900" dirty="0">
                <a:sym typeface="Wingdings" panose="05000000000000000000" pitchFamily="2" charset="2"/>
              </a:rPr>
              <a:t></a:t>
            </a:r>
            <a:r>
              <a:rPr lang="de-DE" sz="2900" dirty="0"/>
              <a:t> Asteroiden =  </a:t>
            </a:r>
            <a:r>
              <a:rPr lang="de-DE" sz="2900" b="1" dirty="0"/>
              <a:t>zentrale Aufstiegshelfer &amp; </a:t>
            </a:r>
            <a:r>
              <a:rPr lang="de-DE" sz="2900" b="1" dirty="0" err="1"/>
              <a:t>Beziehungsknüpfer</a:t>
            </a:r>
            <a:r>
              <a:rPr lang="de-DE" sz="2900" b="1" dirty="0"/>
              <a:t> mit den Göttern bzw. eine neu geschaffene irdisch-überirdisch verbundene Gesellschaft entsteht</a:t>
            </a:r>
          </a:p>
          <a:p>
            <a:pPr>
              <a:buFontTx/>
              <a:buChar char="-"/>
            </a:pPr>
            <a:endParaRPr lang="de-DE" dirty="0"/>
          </a:p>
        </p:txBody>
      </p:sp>
    </p:spTree>
    <p:extLst>
      <p:ext uri="{BB962C8B-B14F-4D97-AF65-F5344CB8AC3E}">
        <p14:creationId xmlns:p14="http://schemas.microsoft.com/office/powerpoint/2010/main" val="112853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48680"/>
            <a:ext cx="9324528" cy="432048"/>
          </a:xfrm>
        </p:spPr>
        <p:txBody>
          <a:bodyPr>
            <a:normAutofit fontScale="90000"/>
          </a:bodyPr>
          <a:lstStyle/>
          <a:p>
            <a:r>
              <a:rPr lang="de-DE" sz="4000" b="1" dirty="0" smtClean="0"/>
              <a:t>1800 – der </a:t>
            </a:r>
            <a:r>
              <a:rPr lang="de-DE" sz="4000" b="1" dirty="0" err="1" smtClean="0"/>
              <a:t>ko</a:t>
            </a:r>
            <a:r>
              <a:rPr lang="de-DE" sz="4000" b="1" dirty="0" smtClean="0"/>
              <a:t>-kreative Startpunkt</a:t>
            </a:r>
            <a:br>
              <a:rPr lang="de-DE" sz="4000" b="1" dirty="0" smtClean="0"/>
            </a:br>
            <a:r>
              <a:rPr lang="de-DE" sz="1000" b="1" dirty="0" smtClean="0"/>
              <a:t> </a:t>
            </a:r>
            <a:r>
              <a:rPr lang="de-DE" sz="4000" dirty="0" smtClean="0"/>
              <a:t/>
            </a:r>
            <a:br>
              <a:rPr lang="de-DE" sz="4000" dirty="0" smtClean="0"/>
            </a:br>
            <a:r>
              <a:rPr lang="de-DE" sz="2700" b="1" dirty="0" smtClean="0"/>
              <a:t>Chaos-</a:t>
            </a:r>
            <a:r>
              <a:rPr lang="de-DE" sz="2700" b="1" dirty="0" err="1" smtClean="0"/>
              <a:t>SoFi</a:t>
            </a:r>
            <a:r>
              <a:rPr lang="de-DE" sz="2700" b="1" dirty="0" smtClean="0"/>
              <a:t> 18.10. &amp; Ceres-Entdeckungs-Neumond 16.12.1800 </a:t>
            </a:r>
            <a:r>
              <a:rPr lang="de-DE" sz="3000" dirty="0" smtClean="0"/>
              <a:t/>
            </a:r>
            <a:br>
              <a:rPr lang="de-DE" sz="3000" dirty="0" smtClean="0"/>
            </a:br>
            <a:endParaRPr lang="de-DE" sz="3000" dirty="0"/>
          </a:p>
        </p:txBody>
      </p:sp>
      <p:sp>
        <p:nvSpPr>
          <p:cNvPr id="3" name="Inhaltsplatzhalter 2"/>
          <p:cNvSpPr>
            <a:spLocks noGrp="1"/>
          </p:cNvSpPr>
          <p:nvPr>
            <p:ph idx="1"/>
          </p:nvPr>
        </p:nvSpPr>
        <p:spPr>
          <a:xfrm>
            <a:off x="0" y="1124744"/>
            <a:ext cx="9144000" cy="5733256"/>
          </a:xfrm>
        </p:spPr>
        <p:txBody>
          <a:bodyPr>
            <a:normAutofit fontScale="47500" lnSpcReduction="20000"/>
          </a:bodyPr>
          <a:lstStyle/>
          <a:p>
            <a:r>
              <a:rPr lang="de-DE" sz="3400" dirty="0" smtClean="0"/>
              <a:t>einer neuen Bewusstwerdungs- und Transformationsmöglichkeit unbekannter weltweiter Akteure in jedem Chart</a:t>
            </a:r>
          </a:p>
          <a:p>
            <a:r>
              <a:rPr lang="de-DE" sz="3400" dirty="0" smtClean="0"/>
              <a:t>einer göttlichen Rekapitulationsschwelle und eines erhellenden und </a:t>
            </a:r>
            <a:r>
              <a:rPr lang="de-DE" sz="3400" dirty="0" err="1" smtClean="0"/>
              <a:t>traumaheilenden</a:t>
            </a:r>
            <a:r>
              <a:rPr lang="de-DE" sz="3400" dirty="0" smtClean="0"/>
              <a:t> Wirklichkeitsaufzeigens von Jahrtausenden Göttergeschichte in einem Entdeckungsmoment, welcher dann die Wirkung übernimmt</a:t>
            </a:r>
          </a:p>
          <a:p>
            <a:r>
              <a:rPr lang="de-DE" sz="3400" dirty="0" smtClean="0"/>
              <a:t>eine galaktische Ausschüttung bzw. Bewusstwerdung der unbedingte Ventile der Nähe-Distanz-</a:t>
            </a:r>
            <a:r>
              <a:rPr lang="de-DE" sz="3400" dirty="0" err="1" smtClean="0"/>
              <a:t>Mondschalenextrema</a:t>
            </a:r>
            <a:r>
              <a:rPr lang="de-DE" sz="3400" dirty="0" smtClean="0"/>
              <a:t> Priapus / Int. Lilith bzw. der Aufstieg über diese in die nächsthöhere Dimension</a:t>
            </a:r>
          </a:p>
          <a:p>
            <a:r>
              <a:rPr lang="de-DE" sz="3400" dirty="0" smtClean="0"/>
              <a:t>einer neuen Traumatherapie für und mit den Göttern bzw. mythologischen oder neuzeitlichen Protagonisten  - unerlöste Asteroiden wirken als spaltende </a:t>
            </a:r>
            <a:r>
              <a:rPr lang="de-DE" sz="3400" dirty="0" err="1" smtClean="0"/>
              <a:t>Traumaverbreitung</a:t>
            </a:r>
            <a:r>
              <a:rPr lang="de-DE" sz="3400" dirty="0" smtClean="0"/>
              <a:t> auf die Schultern vieler Menschen - ist der historische Kernkonflikt erstmals auf der Welt gelöst, gelingt es den Menschen automatisch viel leichter bei den diesem Asteroiden entsprechenden Konflikten in ihrem Chart</a:t>
            </a:r>
          </a:p>
          <a:p>
            <a:r>
              <a:rPr lang="de-DE" sz="3400" dirty="0" smtClean="0"/>
              <a:t>eines vielfältigen Tools zur Heilung unzähliger geschehenen karmischen Traumata der Jahrtausende der Seelen</a:t>
            </a:r>
          </a:p>
          <a:p>
            <a:r>
              <a:rPr lang="de-DE" sz="3400" dirty="0" smtClean="0"/>
              <a:t>einer globalen astrologischen bewusstmachenden Heilsaufstellungsarbeit (Uranus-</a:t>
            </a:r>
            <a:r>
              <a:rPr lang="de-DE" sz="3400" dirty="0" err="1" smtClean="0"/>
              <a:t>Pholus</a:t>
            </a:r>
            <a:r>
              <a:rPr lang="de-DE" sz="3400" dirty="0" smtClean="0"/>
              <a:t>-Jupiter-</a:t>
            </a:r>
            <a:r>
              <a:rPr lang="de-DE" sz="3400" dirty="0" err="1" smtClean="0"/>
              <a:t>Chiron</a:t>
            </a:r>
            <a:r>
              <a:rPr lang="de-DE" sz="3400" dirty="0" smtClean="0"/>
              <a:t>-Pluto/Pan)</a:t>
            </a:r>
          </a:p>
          <a:p>
            <a:r>
              <a:rPr lang="de-DE" sz="3400" dirty="0" smtClean="0"/>
              <a:t>einer neuen, um uns kreisenden </a:t>
            </a:r>
            <a:r>
              <a:rPr lang="de-DE" sz="3400" dirty="0" err="1" smtClean="0"/>
              <a:t>Ikonenaufsammlung</a:t>
            </a:r>
            <a:endParaRPr lang="de-DE" sz="3400" dirty="0" smtClean="0"/>
          </a:p>
          <a:p>
            <a:r>
              <a:rPr lang="de-DE" sz="3400" dirty="0" smtClean="0"/>
              <a:t>einer engelsregierten, neubewussten, interaktiven im All kreisenden Schöpfungsgemeinschaft </a:t>
            </a:r>
          </a:p>
          <a:p>
            <a:r>
              <a:rPr lang="de-DE" sz="3400" dirty="0" smtClean="0"/>
              <a:t>einer neugeschaffenen liebenden Beziehungskultur mit dem Himmel, den Göttern und Gott</a:t>
            </a:r>
          </a:p>
          <a:p>
            <a:r>
              <a:rPr lang="de-DE" sz="3400" dirty="0"/>
              <a:t>eines engelshaften, trancehaften, Missbrauchserfahrungen klärenden Heimholungswerk in den Himmel</a:t>
            </a:r>
          </a:p>
          <a:p>
            <a:r>
              <a:rPr lang="de-DE" sz="3400" dirty="0" smtClean="0"/>
              <a:t>Asteroiden sind durch Lucifer Qua</a:t>
            </a:r>
            <a:r>
              <a:rPr lang="de-DE" sz="3400" dirty="0"/>
              <a:t>. </a:t>
            </a:r>
            <a:r>
              <a:rPr lang="de-DE" sz="3400" dirty="0" smtClean="0"/>
              <a:t>Hypnos-Angel-MC in der </a:t>
            </a:r>
            <a:r>
              <a:rPr lang="de-DE" sz="3400" dirty="0" err="1" smtClean="0"/>
              <a:t>SoFi</a:t>
            </a:r>
            <a:r>
              <a:rPr lang="de-DE" sz="3400" dirty="0" smtClean="0"/>
              <a:t>  und ebenso im EH (zusätzlich mit dem magischen, </a:t>
            </a:r>
            <a:r>
              <a:rPr lang="de-DE" sz="3400" dirty="0" err="1" smtClean="0"/>
              <a:t>bumeranghaften</a:t>
            </a:r>
            <a:r>
              <a:rPr lang="de-DE" sz="3400" dirty="0" smtClean="0"/>
              <a:t>, niederträchtigen spaltenden </a:t>
            </a:r>
            <a:r>
              <a:rPr lang="de-DE" sz="3400" dirty="0" err="1" smtClean="0"/>
              <a:t>Todfeindschaftsgroßkreuz</a:t>
            </a:r>
            <a:r>
              <a:rPr lang="de-DE" sz="3400" dirty="0" smtClean="0"/>
              <a:t> eines Kampfes gegen Gott mit Lucifer/</a:t>
            </a:r>
            <a:r>
              <a:rPr lang="de-DE" sz="3400" dirty="0" err="1" smtClean="0"/>
              <a:t>Magion</a:t>
            </a:r>
            <a:r>
              <a:rPr lang="de-DE" sz="3400" dirty="0" smtClean="0"/>
              <a:t> </a:t>
            </a:r>
            <a:r>
              <a:rPr lang="de-DE" sz="3400" dirty="0" err="1" smtClean="0"/>
              <a:t>Opp</a:t>
            </a:r>
            <a:r>
              <a:rPr lang="de-DE" sz="3400" dirty="0" smtClean="0"/>
              <a:t>. </a:t>
            </a:r>
            <a:r>
              <a:rPr lang="de-DE" sz="3400" dirty="0" err="1" smtClean="0"/>
              <a:t>Lempo</a:t>
            </a:r>
            <a:r>
              <a:rPr lang="de-DE" sz="3400" dirty="0" smtClean="0"/>
              <a:t> Qua. </a:t>
            </a:r>
            <a:r>
              <a:rPr lang="de-DE" sz="3400" dirty="0" err="1" smtClean="0"/>
              <a:t>Nessus</a:t>
            </a:r>
            <a:r>
              <a:rPr lang="de-DE" sz="3400" dirty="0" smtClean="0"/>
              <a:t>-IC – Angel-Hypnos-MC) aber auch einer sehr realen Gefahr einer Hypnose, Einschläferung durch gefallene Engel ausgesetzt, die es überall zu erkennen gilt und durch genau wahrnehmende, differenzierte Trancearbeit aus diesem Dunkel wieder zu befreien, man muss also aufdeckend und erlösend durch die Kernkrisen der Frage hindurch: ‚gegen oder mit Gott bzw. auch die / den anderen Göttern und Menschen</a:t>
            </a:r>
            <a:r>
              <a:rPr lang="de-DE" sz="3400" dirty="0"/>
              <a:t>‘. </a:t>
            </a:r>
            <a:endParaRPr lang="de-DE" sz="3400" dirty="0" smtClean="0"/>
          </a:p>
          <a:p>
            <a:endParaRPr lang="de-DE" sz="3400" dirty="0" smtClean="0"/>
          </a:p>
          <a:p>
            <a:pPr marL="0" indent="0">
              <a:buNone/>
            </a:pPr>
            <a:endParaRPr lang="de-DE" dirty="0"/>
          </a:p>
        </p:txBody>
      </p:sp>
    </p:spTree>
    <p:extLst>
      <p:ext uri="{BB962C8B-B14F-4D97-AF65-F5344CB8AC3E}">
        <p14:creationId xmlns:p14="http://schemas.microsoft.com/office/powerpoint/2010/main" val="3689139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720080"/>
          </a:xfrm>
        </p:spPr>
        <p:txBody>
          <a:bodyPr>
            <a:normAutofit/>
          </a:bodyPr>
          <a:lstStyle/>
          <a:p>
            <a:r>
              <a:rPr lang="de-DE" sz="3200" b="1" dirty="0" smtClean="0"/>
              <a:t>Die Heilungsepoche 2022 - 2156</a:t>
            </a:r>
            <a:endParaRPr lang="de-DE" sz="3200" b="1" dirty="0"/>
          </a:p>
        </p:txBody>
      </p:sp>
      <p:sp>
        <p:nvSpPr>
          <p:cNvPr id="3" name="Inhaltsplatzhalter 2"/>
          <p:cNvSpPr>
            <a:spLocks noGrp="1"/>
          </p:cNvSpPr>
          <p:nvPr>
            <p:ph idx="1"/>
          </p:nvPr>
        </p:nvSpPr>
        <p:spPr>
          <a:xfrm>
            <a:off x="0" y="908720"/>
            <a:ext cx="9144000" cy="5949280"/>
          </a:xfrm>
        </p:spPr>
        <p:txBody>
          <a:bodyPr>
            <a:normAutofit fontScale="62500" lnSpcReduction="20000"/>
          </a:bodyPr>
          <a:lstStyle/>
          <a:p>
            <a:r>
              <a:rPr lang="de-DE" dirty="0"/>
              <a:t>Das Ganze wurde nun ab 12.04.2022 der 154jährig andauerten Jupiter-Neptun-</a:t>
            </a:r>
            <a:r>
              <a:rPr lang="de-DE" dirty="0" err="1"/>
              <a:t>Vala</a:t>
            </a:r>
            <a:r>
              <a:rPr lang="de-DE" dirty="0"/>
              <a:t>-Zeus-Angel-Konjunktion auf 1800er Credo-</a:t>
            </a:r>
            <a:r>
              <a:rPr lang="de-DE" dirty="0" err="1"/>
              <a:t>Sorga</a:t>
            </a:r>
            <a:r>
              <a:rPr lang="de-DE" dirty="0"/>
              <a:t>-Victoria </a:t>
            </a:r>
            <a:r>
              <a:rPr lang="de-DE" dirty="0" err="1"/>
              <a:t>Opp</a:t>
            </a:r>
            <a:r>
              <a:rPr lang="de-DE" dirty="0"/>
              <a:t>. 2022er Aphrodite auf 1800er Delphi-</a:t>
            </a:r>
            <a:r>
              <a:rPr lang="de-DE" dirty="0" err="1"/>
              <a:t>Kalchas</a:t>
            </a:r>
            <a:r>
              <a:rPr lang="de-DE" dirty="0"/>
              <a:t>-Horus zum bewusstmachenden Himmelsaufstieg und inkludierenden Heilung der Menschheitsextreme ausgewählt wurde.</a:t>
            </a:r>
          </a:p>
          <a:p>
            <a:pPr marL="0" indent="0">
              <a:buNone/>
            </a:pPr>
            <a:r>
              <a:rPr lang="de-DE" dirty="0"/>
              <a:t> </a:t>
            </a:r>
          </a:p>
          <a:p>
            <a:r>
              <a:rPr lang="de-DE" dirty="0" smtClean="0"/>
              <a:t>Diejenigen, die bspw. </a:t>
            </a:r>
            <a:r>
              <a:rPr lang="de-DE" dirty="0"/>
              <a:t>richtig aus der Kurve </a:t>
            </a:r>
            <a:r>
              <a:rPr lang="de-DE" dirty="0" smtClean="0"/>
              <a:t>der </a:t>
            </a:r>
            <a:r>
              <a:rPr lang="de-DE" dirty="0" err="1" smtClean="0"/>
              <a:t>Mondextrema</a:t>
            </a:r>
            <a:r>
              <a:rPr lang="de-DE" dirty="0" smtClean="0"/>
              <a:t> geflogen sind, können eine </a:t>
            </a:r>
            <a:r>
              <a:rPr lang="de-DE" dirty="0"/>
              <a:t>Reise der </a:t>
            </a:r>
            <a:r>
              <a:rPr lang="de-DE" dirty="0" smtClean="0"/>
              <a:t>großen </a:t>
            </a:r>
            <a:r>
              <a:rPr lang="de-DE" dirty="0"/>
              <a:t>Wunder </a:t>
            </a:r>
            <a:r>
              <a:rPr lang="de-DE" dirty="0" smtClean="0"/>
              <a:t>erleben. Jupiter-Neptun auf </a:t>
            </a:r>
            <a:r>
              <a:rPr lang="de-DE" dirty="0"/>
              <a:t>Credo </a:t>
            </a:r>
            <a:r>
              <a:rPr lang="de-DE" dirty="0" smtClean="0"/>
              <a:t>bündelt mit aktiver Mithilfe des Himmels die Extrema zur Mitte und gläubig zu Gott hin = </a:t>
            </a:r>
            <a:r>
              <a:rPr lang="de-DE" dirty="0"/>
              <a:t>Übergangsmotor in die </a:t>
            </a:r>
            <a:r>
              <a:rPr lang="de-DE" dirty="0" smtClean="0"/>
              <a:t>Luftepoche. </a:t>
            </a:r>
            <a:r>
              <a:rPr lang="de-DE" dirty="0"/>
              <a:t>Gottes </a:t>
            </a:r>
            <a:r>
              <a:rPr lang="de-DE" dirty="0" smtClean="0"/>
              <a:t>Wege </a:t>
            </a:r>
            <a:r>
              <a:rPr lang="de-DE" dirty="0"/>
              <a:t>sind nachvorziehbar, </a:t>
            </a:r>
            <a:r>
              <a:rPr lang="de-DE" dirty="0" smtClean="0"/>
              <a:t>das Gros der Menschen hält </a:t>
            </a:r>
            <a:r>
              <a:rPr lang="de-DE" dirty="0"/>
              <a:t>aber Gottes Großartigkeit nicht aus und </a:t>
            </a:r>
            <a:r>
              <a:rPr lang="de-DE" dirty="0" smtClean="0"/>
              <a:t>versteckt </a:t>
            </a:r>
            <a:r>
              <a:rPr lang="de-DE" dirty="0"/>
              <a:t>sich </a:t>
            </a:r>
            <a:r>
              <a:rPr lang="de-DE" dirty="0" smtClean="0"/>
              <a:t>im Kleinen</a:t>
            </a:r>
            <a:r>
              <a:rPr lang="de-DE" dirty="0"/>
              <a:t>. </a:t>
            </a:r>
            <a:endParaRPr lang="de-DE" dirty="0" smtClean="0"/>
          </a:p>
          <a:p>
            <a:endParaRPr lang="de-DE" dirty="0"/>
          </a:p>
          <a:p>
            <a:r>
              <a:rPr lang="de-DE" dirty="0" smtClean="0"/>
              <a:t>Es </a:t>
            </a:r>
            <a:r>
              <a:rPr lang="de-DE" dirty="0"/>
              <a:t>entsteht danach zusehends die schier grenzenlose Bewusstseinsexpansion eines gemeinsam kreisenden Himmelsschwarms, die jeweils im Entdeckungshoroskop alles über den Protagonisten aufzeigen: seine teils Jahrtausende alten Konflikte und Traumata - das Wichtigste ist fast immer tragisch vor allem vor dem berühmten Leben passiert – seine Persönlichkeit und besonderen Fähigkeiten und seine von Gott im Chart eingerichteten Lösungswege plus seine neuen Aufgaben (Mythos 2.0). Ab dem Entdeckungshoroskop als </a:t>
            </a:r>
            <a:r>
              <a:rPr lang="de-DE" dirty="0" smtClean="0"/>
              <a:t>ganzheitlich offenbarende Eintrittsschwelle </a:t>
            </a:r>
            <a:r>
              <a:rPr lang="de-DE" dirty="0"/>
              <a:t>ist </a:t>
            </a:r>
            <a:r>
              <a:rPr lang="de-DE" dirty="0" smtClean="0"/>
              <a:t>der Protagonist göttlich </a:t>
            </a:r>
            <a:r>
              <a:rPr lang="de-DE" dirty="0"/>
              <a:t>gefügt </a:t>
            </a:r>
            <a:r>
              <a:rPr lang="de-DE" dirty="0" smtClean="0"/>
              <a:t>in </a:t>
            </a:r>
            <a:r>
              <a:rPr lang="de-DE" dirty="0"/>
              <a:t>den kreisenden Himmelsbeziehungsrund aufgenommen worden</a:t>
            </a:r>
          </a:p>
        </p:txBody>
      </p:sp>
    </p:spTree>
    <p:extLst>
      <p:ext uri="{BB962C8B-B14F-4D97-AF65-F5344CB8AC3E}">
        <p14:creationId xmlns:p14="http://schemas.microsoft.com/office/powerpoint/2010/main" val="186499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6632"/>
            <a:ext cx="9144000" cy="1080120"/>
          </a:xfrm>
        </p:spPr>
        <p:txBody>
          <a:bodyPr>
            <a:noAutofit/>
          </a:bodyPr>
          <a:lstStyle/>
          <a:p>
            <a:r>
              <a:rPr lang="de-DE" sz="3200" b="1" dirty="0"/>
              <a:t/>
            </a:r>
            <a:br>
              <a:rPr lang="de-DE" sz="3200" b="1" dirty="0"/>
            </a:br>
            <a:r>
              <a:rPr lang="de-DE" sz="3000" b="1" dirty="0"/>
              <a:t>Ceres-Entdeckungs-Neumond 16.12.1800, </a:t>
            </a:r>
            <a:r>
              <a:rPr lang="de-DE" sz="2000" b="1" dirty="0"/>
              <a:t>06:01 UT, </a:t>
            </a:r>
            <a:r>
              <a:rPr lang="de-DE" sz="2000" b="1" dirty="0" smtClean="0"/>
              <a:t>Palermo </a:t>
            </a:r>
            <a:r>
              <a:rPr lang="de-DE" sz="3000" b="1" dirty="0" smtClean="0"/>
              <a:t>– Luftepochenhoroskop 31.12.1980</a:t>
            </a:r>
            <a:r>
              <a:rPr lang="de-DE" sz="3200" b="1" dirty="0"/>
              <a:t>, </a:t>
            </a:r>
            <a:r>
              <a:rPr lang="de-DE" sz="2000" b="1" dirty="0"/>
              <a:t>22:23 MEZ, </a:t>
            </a:r>
            <a:r>
              <a:rPr lang="de-DE" sz="2000" b="1" dirty="0" smtClean="0"/>
              <a:t>Berlin </a:t>
            </a:r>
            <a:br>
              <a:rPr lang="de-DE" sz="2000" b="1" dirty="0" smtClean="0"/>
            </a:br>
            <a:r>
              <a:rPr lang="de-DE" sz="2000" b="1" dirty="0" smtClean="0"/>
              <a:t>(im </a:t>
            </a:r>
            <a:r>
              <a:rPr lang="de-DE" sz="2000" b="1" dirty="0" err="1" smtClean="0"/>
              <a:t>Traumaset</a:t>
            </a:r>
            <a:r>
              <a:rPr lang="de-DE" sz="2000" b="1" dirty="0" smtClean="0"/>
              <a:t>)</a:t>
            </a:r>
            <a:r>
              <a:rPr lang="de-DE" sz="3200" dirty="0"/>
              <a:t/>
            </a:r>
            <a:br>
              <a:rPr lang="de-DE" sz="3200" dirty="0"/>
            </a:br>
            <a:endParaRPr lang="de-DE" sz="3200" dirty="0"/>
          </a:p>
        </p:txBody>
      </p:sp>
      <p:sp>
        <p:nvSpPr>
          <p:cNvPr id="3" name="Inhaltsplatzhalter 2"/>
          <p:cNvSpPr>
            <a:spLocks noGrp="1"/>
          </p:cNvSpPr>
          <p:nvPr>
            <p:ph idx="1"/>
          </p:nvPr>
        </p:nvSpPr>
        <p:spPr>
          <a:xfrm>
            <a:off x="2051720" y="2060848"/>
            <a:ext cx="4176464" cy="4065315"/>
          </a:xfrm>
        </p:spPr>
        <p:txBody>
          <a:bodyPr/>
          <a:lstStyle/>
          <a:p>
            <a:endParaRPr lang="de-DE" dirty="0"/>
          </a:p>
        </p:txBody>
      </p:sp>
      <p:pic>
        <p:nvPicPr>
          <p:cNvPr id="1026" name="Picture 2" descr="C:\Users\Werner Held\Desktop\16.12.1800 - 1980 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24747"/>
            <a:ext cx="5680496" cy="553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11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normAutofit fontScale="90000"/>
          </a:bodyPr>
          <a:lstStyle/>
          <a:p>
            <a:r>
              <a:rPr lang="de-DE" sz="3300" b="1" dirty="0"/>
              <a:t>Ceres-Entdeckungs-Neumond 16.12.1800</a:t>
            </a:r>
            <a:r>
              <a:rPr lang="de-DE" sz="2200" b="1" dirty="0"/>
              <a:t>,</a:t>
            </a:r>
            <a:r>
              <a:rPr lang="de-DE" sz="3300" b="1" dirty="0"/>
              <a:t> </a:t>
            </a:r>
            <a:r>
              <a:rPr lang="de-DE" sz="2200" b="1" dirty="0"/>
              <a:t>06:01 UT, Palermo</a:t>
            </a:r>
            <a:r>
              <a:rPr lang="de-DE" sz="3200" b="1" dirty="0"/>
              <a:t> </a:t>
            </a:r>
            <a:r>
              <a:rPr lang="de-DE" sz="3200" b="1" dirty="0" smtClean="0"/>
              <a:t>   </a:t>
            </a:r>
            <a:r>
              <a:rPr lang="de-DE" sz="3300" b="1" dirty="0" smtClean="0"/>
              <a:t>– </a:t>
            </a:r>
            <a:r>
              <a:rPr lang="de-DE" sz="3300" b="1" dirty="0"/>
              <a:t>Luftepochenhoroskop 31.12.1980</a:t>
            </a:r>
            <a:r>
              <a:rPr lang="de-DE" sz="2200" b="1" dirty="0"/>
              <a:t>, 22:23 MEZ, Berlin</a:t>
            </a:r>
            <a:endParaRPr lang="de-DE" sz="2200" dirty="0"/>
          </a:p>
        </p:txBody>
      </p:sp>
      <p:sp>
        <p:nvSpPr>
          <p:cNvPr id="3" name="Inhaltsplatzhalter 2"/>
          <p:cNvSpPr>
            <a:spLocks noGrp="1"/>
          </p:cNvSpPr>
          <p:nvPr>
            <p:ph idx="1"/>
          </p:nvPr>
        </p:nvSpPr>
        <p:spPr>
          <a:xfrm>
            <a:off x="2195736" y="2132856"/>
            <a:ext cx="3888432" cy="3993307"/>
          </a:xfrm>
        </p:spPr>
        <p:txBody>
          <a:bodyPr/>
          <a:lstStyle/>
          <a:p>
            <a:endParaRPr lang="de-DE"/>
          </a:p>
        </p:txBody>
      </p:sp>
      <p:pic>
        <p:nvPicPr>
          <p:cNvPr id="2050" name="Picture 2" descr="C:\Users\Werner Held\Desktop\1800 - 1980 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88425"/>
            <a:ext cx="5688631" cy="554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56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7559"/>
            <a:ext cx="9144000" cy="1143000"/>
          </a:xfrm>
        </p:spPr>
        <p:txBody>
          <a:bodyPr>
            <a:normAutofit/>
          </a:bodyPr>
          <a:lstStyle/>
          <a:p>
            <a:r>
              <a:rPr lang="de-DE" sz="2800" b="1" dirty="0"/>
              <a:t>Ceres-Entdeckungs-Neumond 16.12.1800, 06:01 UT, </a:t>
            </a:r>
            <a:r>
              <a:rPr lang="de-DE" sz="2800" b="1" dirty="0" smtClean="0"/>
              <a:t>Palermo - Jupiter-Saturn 21.12.2020, 19:21 MEZ, Berlin</a:t>
            </a:r>
            <a:endParaRPr lang="de-DE" sz="2800" dirty="0"/>
          </a:p>
        </p:txBody>
      </p:sp>
      <p:sp>
        <p:nvSpPr>
          <p:cNvPr id="3" name="Inhaltsplatzhalter 2"/>
          <p:cNvSpPr>
            <a:spLocks noGrp="1"/>
          </p:cNvSpPr>
          <p:nvPr>
            <p:ph idx="1"/>
          </p:nvPr>
        </p:nvSpPr>
        <p:spPr>
          <a:xfrm>
            <a:off x="2987824" y="2708920"/>
            <a:ext cx="3816424" cy="3417243"/>
          </a:xfrm>
        </p:spPr>
        <p:txBody>
          <a:bodyPr/>
          <a:lstStyle/>
          <a:p>
            <a:endParaRPr lang="de-DE" dirty="0"/>
          </a:p>
        </p:txBody>
      </p:sp>
      <p:pic>
        <p:nvPicPr>
          <p:cNvPr id="3074" name="Picture 2" descr="C:\Users\Werner Held\Desktop\1800 - JS 2020 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78364"/>
            <a:ext cx="5832648" cy="568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94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08504" cy="1143000"/>
          </a:xfrm>
        </p:spPr>
        <p:txBody>
          <a:bodyPr>
            <a:noAutofit/>
          </a:bodyPr>
          <a:lstStyle/>
          <a:p>
            <a:r>
              <a:rPr lang="de-DE" sz="2800" b="1" dirty="0" smtClean="0"/>
              <a:t>Asteroiden-Urhoroskop Ceres-Entdeckungs-Neumond </a:t>
            </a:r>
            <a:r>
              <a:rPr lang="de-DE" sz="2800" b="1" dirty="0"/>
              <a:t>16.12.1800, 06:01 UT, </a:t>
            </a:r>
            <a:r>
              <a:rPr lang="de-DE" sz="2800" b="1" dirty="0" smtClean="0"/>
              <a:t>Palermo (innen) - Jupiter-Neptun-Konjunktion 12.04.2022, 14:42 UT, </a:t>
            </a:r>
            <a:r>
              <a:rPr lang="de-DE" sz="2800" b="1" dirty="0" err="1" smtClean="0"/>
              <a:t>El</a:t>
            </a:r>
            <a:r>
              <a:rPr lang="de-DE" sz="2800" b="1" dirty="0" smtClean="0"/>
              <a:t> </a:t>
            </a:r>
            <a:r>
              <a:rPr lang="de-DE" sz="2800" b="1" dirty="0" err="1" smtClean="0"/>
              <a:t>Medano</a:t>
            </a:r>
            <a:r>
              <a:rPr lang="de-DE" sz="2800" b="1" dirty="0" smtClean="0"/>
              <a:t> (außen)</a:t>
            </a:r>
            <a:endParaRPr lang="de-DE" sz="2800" dirty="0"/>
          </a:p>
        </p:txBody>
      </p:sp>
      <p:sp>
        <p:nvSpPr>
          <p:cNvPr id="3" name="Inhaltsplatzhalter 2"/>
          <p:cNvSpPr>
            <a:spLocks noGrp="1"/>
          </p:cNvSpPr>
          <p:nvPr>
            <p:ph idx="1"/>
          </p:nvPr>
        </p:nvSpPr>
        <p:spPr>
          <a:xfrm>
            <a:off x="107504" y="1556792"/>
            <a:ext cx="2808312" cy="5184576"/>
          </a:xfrm>
        </p:spPr>
        <p:txBody>
          <a:bodyPr>
            <a:normAutofit fontScale="92500" lnSpcReduction="10000"/>
          </a:bodyPr>
          <a:lstStyle/>
          <a:p>
            <a:pPr marL="0" indent="0">
              <a:buNone/>
            </a:pPr>
            <a:r>
              <a:rPr lang="de-DE" sz="2000" dirty="0" smtClean="0"/>
              <a:t>Die Erhebung der Asteroiden zu einem zentralen Trauma-Heilungs- und Aufstiegsweg über Konjunktion auf allerhöchsten Ebenen: Jupiter-Neptun-Angel-Zeus in Fische kommt in die NM-Mondschalen-Opposition im expansiven, ein Großes Diesseits-Jenseits-Opus erzeugenden Großen </a:t>
            </a:r>
            <a:r>
              <a:rPr lang="de-DE" sz="2000" dirty="0" err="1" smtClean="0"/>
              <a:t>Sextil</a:t>
            </a:r>
            <a:r>
              <a:rPr lang="de-DE" sz="2000" dirty="0" smtClean="0"/>
              <a:t>. Über die mutige Heilung seiner über die Asteroiden angezeigten Traumata in den Aufstieg.</a:t>
            </a:r>
            <a:endParaRPr lang="de-DE" sz="2000" dirty="0"/>
          </a:p>
        </p:txBody>
      </p:sp>
      <p:pic>
        <p:nvPicPr>
          <p:cNvPr id="2050" name="Picture 2" descr="C:\Users\Werner Held\Desktop\Ceres NM - JN 20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556792"/>
            <a:ext cx="5731141"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679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200" b="1" dirty="0" smtClean="0"/>
              <a:t>Ausgangspunkt waren die Aufstellungen von Asteroiden-Entdeckungshoroskopen ab Ende 2020 </a:t>
            </a:r>
            <a:r>
              <a:rPr lang="de-DE" sz="3200" dirty="0" smtClean="0"/>
              <a:t>um die Asteroiden besser zu verstehen  </a:t>
            </a:r>
            <a:br>
              <a:rPr lang="de-DE" sz="3200" dirty="0" smtClean="0"/>
            </a:br>
            <a:endParaRPr lang="de-DE" sz="3200" b="1" dirty="0"/>
          </a:p>
        </p:txBody>
      </p:sp>
      <p:sp>
        <p:nvSpPr>
          <p:cNvPr id="3" name="Inhaltsplatzhalter 2"/>
          <p:cNvSpPr>
            <a:spLocks noGrp="1"/>
          </p:cNvSpPr>
          <p:nvPr>
            <p:ph idx="1"/>
          </p:nvPr>
        </p:nvSpPr>
        <p:spPr>
          <a:xfrm>
            <a:off x="0" y="1340768"/>
            <a:ext cx="9144000" cy="5517232"/>
          </a:xfrm>
        </p:spPr>
        <p:txBody>
          <a:bodyPr>
            <a:normAutofit fontScale="47500" lnSpcReduction="20000"/>
          </a:bodyPr>
          <a:lstStyle/>
          <a:p>
            <a:pPr marL="0" indent="0">
              <a:buNone/>
            </a:pPr>
            <a:r>
              <a:rPr lang="de-DE" dirty="0" smtClean="0"/>
              <a:t>dann ergaben sich die Entdeckungen:</a:t>
            </a:r>
          </a:p>
          <a:p>
            <a:pPr>
              <a:buFontTx/>
              <a:buChar char="-"/>
            </a:pPr>
            <a:r>
              <a:rPr lang="de-DE" dirty="0" smtClean="0"/>
              <a:t>dass angesichts des medialen Befragens der karmischen Faktoren und Pfade das Zentrale fast immer durch Existenzielles bzw. Tödliches </a:t>
            </a:r>
            <a:r>
              <a:rPr lang="de-DE" i="1" dirty="0" smtClean="0"/>
              <a:t>vor</a:t>
            </a:r>
            <a:r>
              <a:rPr lang="de-DE" dirty="0" smtClean="0"/>
              <a:t> dem berühmten Leben geschehen war.</a:t>
            </a:r>
          </a:p>
          <a:p>
            <a:pPr>
              <a:buFontTx/>
              <a:buChar char="-"/>
            </a:pPr>
            <a:r>
              <a:rPr lang="de-DE" dirty="0" smtClean="0"/>
              <a:t>dass die Asteroiden-Seelen nicht selten in Traumata feststeckten, die, weil ungelöst die ganze Menschheit über die Stellung dieses Asteroiden in unzähligen Charts mitbelasten. Auf mediale Fragen hin kommunizierten die Asteroiden-Seelen und waren meist sehr dankbar für die liebevoll seelische und aufdeckend-klärende und mit Gott trilaterale Heilungsarbeit bei ihnen und stießen ihrerseits Heilungen bei mir an. Gott wies über das EH den Weg dazu.</a:t>
            </a:r>
          </a:p>
          <a:p>
            <a:pPr>
              <a:buFontTx/>
              <a:buChar char="-"/>
            </a:pPr>
            <a:r>
              <a:rPr lang="de-DE" dirty="0" smtClean="0"/>
              <a:t>dass Gott in den EHs, den Marksteinen und wirkenden Eintrittsschwellen in das bewusste Asteroidenrund alles Entscheidende über den Protagonisten zur lichtvollen Entschlüsselung zusammengefügt hatte, vor allem auch die Erlösungs- und Heilungswege</a:t>
            </a:r>
          </a:p>
          <a:p>
            <a:pPr>
              <a:buFontTx/>
              <a:buChar char="-"/>
            </a:pPr>
            <a:r>
              <a:rPr lang="de-DE" dirty="0" smtClean="0"/>
              <a:t>dass die Asteroidenseelen bedeutungserweiternd für bestimmte Aufgaben für die Menschheit ausgewählt werden (durch EH-Zeitpunkt z.B. vor Epochenwandeln, um neuen Zyklen herum, auch durch die spezifische EH-</a:t>
            </a:r>
            <a:r>
              <a:rPr lang="de-DE" dirty="0" err="1" smtClean="0"/>
              <a:t>Langsamläuferzyklen</a:t>
            </a:r>
            <a:r>
              <a:rPr lang="de-DE" dirty="0" smtClean="0"/>
              <a:t>-Stadien und laufende </a:t>
            </a:r>
            <a:r>
              <a:rPr lang="de-DE" dirty="0" err="1" smtClean="0"/>
              <a:t>Zykleneinbindungen</a:t>
            </a:r>
            <a:r>
              <a:rPr lang="de-DE" dirty="0" smtClean="0"/>
              <a:t>). Die EHs haben bestimmte Schwingungsmuster und werden wie von höherer Hand geführt wieder wichtig, wenn aktuelle Konstellationen ähnliche Schwingungsmuster aufweisen.</a:t>
            </a:r>
          </a:p>
          <a:p>
            <a:pPr>
              <a:buFontTx/>
              <a:buChar char="-"/>
            </a:pPr>
            <a:r>
              <a:rPr lang="de-DE" dirty="0" smtClean="0"/>
              <a:t>dass sie die Menschheit, wenn die damit verbundenen Traumata geheilt werden, anheben zu einer neuen liebenden Welteinbindung mit dem Göttlichen, da die erlebten kosmischen Überforderungs- und </a:t>
            </a:r>
            <a:r>
              <a:rPr lang="de-DE" dirty="0" err="1" smtClean="0"/>
              <a:t>Verrandungstraumata</a:t>
            </a:r>
            <a:r>
              <a:rPr lang="de-DE" dirty="0" smtClean="0"/>
              <a:t> der Götter mit einem anhebenden Heimholwerk überwunden werden können. Unerlöste Traumata hingegen blockieren die in diesen Punkten betroffenen weiten Teile der Menschheit unbewusst und führen zu </a:t>
            </a:r>
            <a:r>
              <a:rPr lang="de-DE" dirty="0" err="1" smtClean="0"/>
              <a:t>Traumaabspaltungen</a:t>
            </a:r>
            <a:r>
              <a:rPr lang="de-DE" dirty="0" smtClean="0"/>
              <a:t>.  </a:t>
            </a:r>
          </a:p>
          <a:p>
            <a:pPr>
              <a:buFontTx/>
              <a:buChar char="-"/>
            </a:pPr>
            <a:r>
              <a:rPr lang="de-DE" dirty="0" smtClean="0"/>
              <a:t>viele EHs auf der </a:t>
            </a:r>
            <a:r>
              <a:rPr lang="de-DE" dirty="0"/>
              <a:t>Welt weisen noch </a:t>
            </a:r>
            <a:r>
              <a:rPr lang="de-DE" dirty="0" smtClean="0"/>
              <a:t>nie wieder geglättete, geheilte Einschläge und Spannungskonflikthöhepunkte auf, in diese dunklen Flecken des Raumzeitkontinuums müssen Licht des Bewusstseins, Herzensliebe und -verständnis und angelegt vorgefundene Heilungswege müssen entfaltet werden, damit die Krise wundersam überwunden wird und die damit einhergehenden Spaltungen zu einer trilateralen Einheit der Menschen und Götter unter Gott gefunden wird.</a:t>
            </a:r>
          </a:p>
          <a:p>
            <a:pPr>
              <a:buFontTx/>
              <a:buChar char="-"/>
            </a:pPr>
            <a:endParaRPr lang="de-DE" dirty="0"/>
          </a:p>
          <a:p>
            <a:pPr>
              <a:buFontTx/>
              <a:buChar char="-"/>
            </a:pPr>
            <a:endParaRPr lang="de-DE" dirty="0"/>
          </a:p>
        </p:txBody>
      </p:sp>
    </p:spTree>
    <p:extLst>
      <p:ext uri="{BB962C8B-B14F-4D97-AF65-F5344CB8AC3E}">
        <p14:creationId xmlns:p14="http://schemas.microsoft.com/office/powerpoint/2010/main" val="278716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188640"/>
            <a:ext cx="9036496" cy="6669360"/>
          </a:xfrm>
        </p:spPr>
        <p:txBody>
          <a:bodyPr>
            <a:normAutofit fontScale="47500" lnSpcReduction="20000"/>
          </a:bodyPr>
          <a:lstStyle/>
          <a:p>
            <a:r>
              <a:rPr lang="de-DE" b="1" dirty="0"/>
              <a:t>Der </a:t>
            </a:r>
            <a:r>
              <a:rPr lang="de-DE" b="1" dirty="0" smtClean="0"/>
              <a:t>Startschuss-Saatmoment und die </a:t>
            </a:r>
            <a:r>
              <a:rPr lang="de-DE" b="1" dirty="0"/>
              <a:t>Rahmengeschichte für alles, was das Asteroidenuniversum </a:t>
            </a:r>
            <a:r>
              <a:rPr lang="de-DE" b="1" dirty="0" smtClean="0"/>
              <a:t> und die moderne Astronomie in </a:t>
            </a:r>
            <a:r>
              <a:rPr lang="de-DE" b="1" dirty="0"/>
              <a:t>der Folge ausmacht</a:t>
            </a:r>
            <a:r>
              <a:rPr lang="de-DE" dirty="0"/>
              <a:t>, ist der auf eine </a:t>
            </a:r>
            <a:r>
              <a:rPr lang="de-DE" b="1" dirty="0"/>
              <a:t>höhere Ebene springende, grenzenlos </a:t>
            </a:r>
            <a:r>
              <a:rPr lang="de-DE" b="1" dirty="0" smtClean="0"/>
              <a:t>schöpfungsreiche kosmisch öffnende Schütze-Neumond </a:t>
            </a:r>
            <a:r>
              <a:rPr lang="de-DE" b="1" dirty="0"/>
              <a:t>16.12.1800, 06:01:26 </a:t>
            </a:r>
            <a:r>
              <a:rPr lang="de-DE" b="1" dirty="0" smtClean="0"/>
              <a:t>UT, </a:t>
            </a:r>
            <a:r>
              <a:rPr lang="de-DE" b="1" dirty="0"/>
              <a:t>Palermo, I, </a:t>
            </a:r>
            <a:r>
              <a:rPr lang="de-DE" dirty="0"/>
              <a:t>vor der Entdeckung der </a:t>
            </a:r>
            <a:r>
              <a:rPr lang="de-DE" dirty="0" smtClean="0"/>
              <a:t>Ceres am 01.01.1801, 19:50 UT, Palermo, der </a:t>
            </a:r>
            <a:r>
              <a:rPr lang="de-DE" dirty="0"/>
              <a:t>großen Feldfrucht- und Fruchtbarkeitsgöttin und Schutzgottheit </a:t>
            </a:r>
            <a:r>
              <a:rPr lang="de-DE" dirty="0" smtClean="0"/>
              <a:t>der Sizilien</a:t>
            </a:r>
            <a:r>
              <a:rPr lang="de-DE" dirty="0"/>
              <a:t>, </a:t>
            </a:r>
            <a:r>
              <a:rPr lang="de-DE" b="1" dirty="0"/>
              <a:t>am Tag der exakten 1. bewussten Erden-Ankunft des kurze Zeit vorher 1781 entdeckten Himmelsgottes Uranus auf dem (Himmels-</a:t>
            </a:r>
            <a:r>
              <a:rPr lang="de-DE" b="1" dirty="0" smtClean="0"/>
              <a:t>) Äquator</a:t>
            </a:r>
            <a:r>
              <a:rPr lang="de-DE" dirty="0" smtClean="0"/>
              <a:t> </a:t>
            </a:r>
            <a:r>
              <a:rPr lang="de-DE" dirty="0"/>
              <a:t>auf </a:t>
            </a:r>
            <a:r>
              <a:rPr lang="de-DE" dirty="0" smtClean="0"/>
              <a:t>dem </a:t>
            </a:r>
            <a:r>
              <a:rPr lang="de-DE" dirty="0"/>
              <a:t>den </a:t>
            </a:r>
            <a:r>
              <a:rPr lang="de-DE" dirty="0" err="1"/>
              <a:t>Galactic</a:t>
            </a:r>
            <a:r>
              <a:rPr lang="de-DE" dirty="0"/>
              <a:t> </a:t>
            </a:r>
            <a:r>
              <a:rPr lang="de-DE" dirty="0" err="1"/>
              <a:t>Swirl</a:t>
            </a:r>
            <a:r>
              <a:rPr lang="de-DE" dirty="0"/>
              <a:t> überwindenden Supergalaktischen Zentrum in Konjunktion zum </a:t>
            </a:r>
            <a:r>
              <a:rPr lang="de-DE" dirty="0" smtClean="0"/>
              <a:t>weisesten </a:t>
            </a:r>
            <a:r>
              <a:rPr lang="de-DE" dirty="0"/>
              <a:t>Nestor, zur </a:t>
            </a:r>
            <a:r>
              <a:rPr lang="de-DE" dirty="0" smtClean="0"/>
              <a:t>feinfühlig-mimosenhaften </a:t>
            </a:r>
            <a:r>
              <a:rPr lang="de-DE" dirty="0" err="1"/>
              <a:t>Mimosa</a:t>
            </a:r>
            <a:r>
              <a:rPr lang="de-DE" dirty="0"/>
              <a:t> und dem die Weltumrundung startenden </a:t>
            </a:r>
            <a:r>
              <a:rPr lang="de-DE" dirty="0" smtClean="0"/>
              <a:t>Magellan.</a:t>
            </a:r>
          </a:p>
          <a:p>
            <a:endParaRPr lang="de-DE" sz="1500" dirty="0"/>
          </a:p>
          <a:p>
            <a:r>
              <a:rPr lang="de-DE" dirty="0" smtClean="0"/>
              <a:t>Dies fand kurz </a:t>
            </a:r>
            <a:r>
              <a:rPr lang="de-DE" dirty="0"/>
              <a:t>nach einer </a:t>
            </a:r>
            <a:r>
              <a:rPr lang="de-DE" b="1" dirty="0" smtClean="0"/>
              <a:t>chaotisch </a:t>
            </a:r>
            <a:r>
              <a:rPr lang="de-DE" b="1" dirty="0" err="1" smtClean="0"/>
              <a:t>schöpfungsinitialen</a:t>
            </a:r>
            <a:r>
              <a:rPr lang="de-DE" b="1" dirty="0" smtClean="0"/>
              <a:t> Waage-Chaos-</a:t>
            </a:r>
            <a:r>
              <a:rPr lang="de-DE" b="1" dirty="0" err="1" smtClean="0"/>
              <a:t>SoFi</a:t>
            </a:r>
            <a:r>
              <a:rPr lang="de-DE" b="1" dirty="0" smtClean="0"/>
              <a:t> </a:t>
            </a:r>
            <a:r>
              <a:rPr lang="de-DE" b="1" dirty="0"/>
              <a:t>vom </a:t>
            </a:r>
            <a:r>
              <a:rPr lang="de-DE" b="1" dirty="0" smtClean="0"/>
              <a:t>18.10.1800 </a:t>
            </a:r>
            <a:r>
              <a:rPr lang="de-DE" dirty="0" smtClean="0"/>
              <a:t>statt : </a:t>
            </a:r>
            <a:r>
              <a:rPr lang="de-DE" b="1" dirty="0"/>
              <a:t>die Geburt einer neuen Himmelsbeziehungskultur</a:t>
            </a:r>
            <a:r>
              <a:rPr lang="de-DE" dirty="0"/>
              <a:t>, einer Liebe zu den Göttern bzw. zum Himmel mit unzähligen Erfindungen und Anhebung von Göttern, mythologischen Figuren und sonstigen irdischen Protagonisten und Prinzipien u.a. in den Himmel als Asteroidennamen. </a:t>
            </a:r>
            <a:r>
              <a:rPr lang="de-DE" b="1" dirty="0" smtClean="0"/>
              <a:t>Der Austausch zwischen unten und oben mit immer mehr Akteuren. </a:t>
            </a:r>
            <a:r>
              <a:rPr lang="de-DE" dirty="0" smtClean="0"/>
              <a:t>Selbstverständlich </a:t>
            </a:r>
            <a:r>
              <a:rPr lang="de-DE" dirty="0"/>
              <a:t>kann man dieses Horoskop vorrangig astronomisch deuten und würde darüber genau die Entwicklung der </a:t>
            </a:r>
            <a:r>
              <a:rPr lang="de-DE" dirty="0" smtClean="0"/>
              <a:t>grenzenlos vorwärtsdrängenden modernen Astronomie erkennen können - zentral </a:t>
            </a:r>
            <a:r>
              <a:rPr lang="de-DE" dirty="0"/>
              <a:t>zur Kartographie und Himmelsbeobachtung IAU und </a:t>
            </a:r>
            <a:r>
              <a:rPr lang="de-DE" dirty="0" err="1" smtClean="0"/>
              <a:t>Sorga</a:t>
            </a:r>
            <a:r>
              <a:rPr lang="de-DE" dirty="0" smtClean="0"/>
              <a:t>, Merkur auf G.A. Noch spezifischer für die geistige Expansion der Wissenschaft ist der </a:t>
            </a:r>
            <a:r>
              <a:rPr lang="de-DE" dirty="0" err="1" smtClean="0"/>
              <a:t>topozentrische</a:t>
            </a:r>
            <a:r>
              <a:rPr lang="de-DE" dirty="0" smtClean="0"/>
              <a:t> Neumond 1,5 h früher. Aber </a:t>
            </a:r>
            <a:r>
              <a:rPr lang="de-DE" dirty="0"/>
              <a:t>es hat noch viel heiligere Ebenen. </a:t>
            </a:r>
            <a:endParaRPr lang="de-DE" dirty="0" smtClean="0"/>
          </a:p>
          <a:p>
            <a:endParaRPr lang="de-DE" sz="1700" dirty="0" smtClean="0"/>
          </a:p>
          <a:p>
            <a:r>
              <a:rPr lang="de-DE" dirty="0" smtClean="0"/>
              <a:t>Man </a:t>
            </a:r>
            <a:r>
              <a:rPr lang="de-DE" dirty="0"/>
              <a:t>bedenke: </a:t>
            </a:r>
            <a:r>
              <a:rPr lang="de-DE" b="1" dirty="0"/>
              <a:t>Jeder neubenannte allgemeinbedeutsame Himmelskörper lässt potenziell, wenn man sich ihm zuwendet, das </a:t>
            </a:r>
            <a:r>
              <a:rPr lang="de-DE" b="1" dirty="0" smtClean="0"/>
              <a:t>Bewusstsein </a:t>
            </a:r>
            <a:r>
              <a:rPr lang="de-DE" b="1" dirty="0"/>
              <a:t>ins </a:t>
            </a:r>
            <a:r>
              <a:rPr lang="de-DE" b="1" dirty="0" smtClean="0"/>
              <a:t>sonst automatisch geschehende </a:t>
            </a:r>
            <a:r>
              <a:rPr lang="de-DE" b="1" dirty="0"/>
              <a:t>unbewusste Marionettenhafte einziehen</a:t>
            </a:r>
            <a:r>
              <a:rPr lang="de-DE" dirty="0"/>
              <a:t>. </a:t>
            </a:r>
            <a:r>
              <a:rPr lang="de-DE" dirty="0" smtClean="0"/>
              <a:t>Das Verdrängen verschiebt es nur auf später und kann sogar in Krisenschwellenzeiten wie derzeit bis 2026 in selbstzerstörerische </a:t>
            </a:r>
            <a:r>
              <a:rPr lang="de-DE" dirty="0" err="1" smtClean="0"/>
              <a:t>orcische</a:t>
            </a:r>
            <a:r>
              <a:rPr lang="de-DE" dirty="0" smtClean="0"/>
              <a:t> </a:t>
            </a:r>
            <a:r>
              <a:rPr lang="de-DE" dirty="0" err="1" smtClean="0"/>
              <a:t>Bahnungen</a:t>
            </a:r>
            <a:r>
              <a:rPr lang="de-DE" dirty="0" smtClean="0"/>
              <a:t> (am MC) führen, es regt also zur Angstüberwindung an in einer Epoche, in der das Karma im großen Ausmaß am Ende der aufsammelnd </a:t>
            </a:r>
            <a:r>
              <a:rPr lang="de-DE" dirty="0" err="1" smtClean="0"/>
              <a:t>traumakörpereinlagernden</a:t>
            </a:r>
            <a:r>
              <a:rPr lang="de-DE" dirty="0" smtClean="0"/>
              <a:t> Erdepoche im Übergang zur aufsteigenden, leichteren, zügig </a:t>
            </a:r>
            <a:r>
              <a:rPr lang="de-DE" dirty="0" err="1" smtClean="0"/>
              <a:t>traumabearbeitenden</a:t>
            </a:r>
            <a:r>
              <a:rPr lang="de-DE" dirty="0" smtClean="0"/>
              <a:t> geistigen Luftepoche zurückkehrt.</a:t>
            </a:r>
          </a:p>
          <a:p>
            <a:endParaRPr lang="de-DE" sz="1500" dirty="0" smtClean="0"/>
          </a:p>
          <a:p>
            <a:r>
              <a:rPr lang="de-DE" dirty="0"/>
              <a:t>Asteroiden sind nach dem 16.12.1800er Horoskop auch </a:t>
            </a:r>
            <a:r>
              <a:rPr lang="de-DE" dirty="0" smtClean="0"/>
              <a:t>sehr oft sichtbar Folge </a:t>
            </a:r>
            <a:r>
              <a:rPr lang="de-DE" dirty="0"/>
              <a:t>des Energie-Ausschüttens von vielen aus der Mitte gefallenen Seelen z.B. </a:t>
            </a:r>
            <a:r>
              <a:rPr lang="de-DE" dirty="0" smtClean="0"/>
              <a:t>karmische Frevler </a:t>
            </a:r>
            <a:r>
              <a:rPr lang="de-DE" dirty="0"/>
              <a:t>der </a:t>
            </a:r>
            <a:r>
              <a:rPr lang="de-DE" dirty="0" smtClean="0"/>
              <a:t>Extreme - entweder im vereinigungssuchenden </a:t>
            </a:r>
            <a:r>
              <a:rPr lang="de-DE" b="1" dirty="0" err="1"/>
              <a:t>priapischen</a:t>
            </a:r>
            <a:r>
              <a:rPr lang="de-DE" b="1" dirty="0"/>
              <a:t> NM auf dem </a:t>
            </a:r>
            <a:r>
              <a:rPr lang="de-DE" b="1" dirty="0" smtClean="0"/>
              <a:t>GZ</a:t>
            </a:r>
          </a:p>
          <a:p>
            <a:endParaRPr lang="de-DE" sz="1700" b="1" dirty="0"/>
          </a:p>
          <a:p>
            <a:r>
              <a:rPr lang="de-DE" dirty="0" smtClean="0"/>
              <a:t>oder im </a:t>
            </a:r>
            <a:r>
              <a:rPr lang="de-DE" b="1" dirty="0"/>
              <a:t>interpoliert </a:t>
            </a:r>
            <a:r>
              <a:rPr lang="de-DE" b="1" dirty="0" err="1"/>
              <a:t>lilithischen</a:t>
            </a:r>
            <a:r>
              <a:rPr lang="de-DE" b="1" dirty="0"/>
              <a:t> </a:t>
            </a:r>
            <a:r>
              <a:rPr lang="de-DE" dirty="0" smtClean="0"/>
              <a:t>autonomiesuchenden, machttraumatischen </a:t>
            </a:r>
            <a:r>
              <a:rPr lang="de-DE" dirty="0"/>
              <a:t>Bereich mit dem </a:t>
            </a:r>
            <a:r>
              <a:rPr lang="de-DE" dirty="0" err="1"/>
              <a:t>Exilantenkreis</a:t>
            </a:r>
            <a:r>
              <a:rPr lang="de-DE" dirty="0"/>
              <a:t> </a:t>
            </a:r>
            <a:r>
              <a:rPr lang="de-DE" dirty="0" err="1"/>
              <a:t>Lewkopelew</a:t>
            </a:r>
            <a:r>
              <a:rPr lang="de-DE" dirty="0"/>
              <a:t> auf dem </a:t>
            </a:r>
            <a:r>
              <a:rPr lang="de-DE" b="1" dirty="0"/>
              <a:t>überblickenden Polarstern</a:t>
            </a:r>
            <a:r>
              <a:rPr lang="de-DE" dirty="0"/>
              <a:t>, um den täglich das Himmelsgewölbe mit den Sternen kreist (da nahe am nördlichen Himmelspol der Durchstoßachse der Erdrotationsachse zur Himmelskugel) - am gegenüberliegenden Punkt rotiert alles um das Galaktische Zentrum </a:t>
            </a:r>
            <a:r>
              <a:rPr lang="de-DE" dirty="0" smtClean="0"/>
              <a:t>– diese Extrema sind v.a. seit April 22 viel besser mit himmlisch gefügter Hilfe zur Mitte hin heilsam integrierbar.</a:t>
            </a:r>
            <a:endParaRPr lang="de-DE" dirty="0"/>
          </a:p>
          <a:p>
            <a:endParaRPr lang="de-DE" dirty="0"/>
          </a:p>
          <a:p>
            <a:endParaRPr lang="de-DE" dirty="0"/>
          </a:p>
        </p:txBody>
      </p:sp>
    </p:spTree>
    <p:extLst>
      <p:ext uri="{BB962C8B-B14F-4D97-AF65-F5344CB8AC3E}">
        <p14:creationId xmlns:p14="http://schemas.microsoft.com/office/powerpoint/2010/main" val="917889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de-DE" sz="3600" b="1" dirty="0" smtClean="0"/>
              <a:t>Asteroiden-Entdeckungshoroskope =</a:t>
            </a:r>
            <a:r>
              <a:rPr lang="de-DE" dirty="0" smtClean="0"/>
              <a:t> </a:t>
            </a:r>
            <a:endParaRPr lang="de-DE" dirty="0"/>
          </a:p>
        </p:txBody>
      </p:sp>
      <p:sp>
        <p:nvSpPr>
          <p:cNvPr id="3" name="Inhaltsplatzhalter 2"/>
          <p:cNvSpPr>
            <a:spLocks noGrp="1"/>
          </p:cNvSpPr>
          <p:nvPr>
            <p:ph idx="1"/>
          </p:nvPr>
        </p:nvSpPr>
        <p:spPr>
          <a:xfrm>
            <a:off x="251520" y="1268760"/>
            <a:ext cx="8445624" cy="4824536"/>
          </a:xfrm>
        </p:spPr>
        <p:txBody>
          <a:bodyPr>
            <a:normAutofit fontScale="92500" lnSpcReduction="20000"/>
          </a:bodyPr>
          <a:lstStyle/>
          <a:p>
            <a:r>
              <a:rPr lang="de-DE" sz="2000" dirty="0"/>
              <a:t>s</a:t>
            </a:r>
            <a:r>
              <a:rPr lang="de-DE" sz="2000" dirty="0" smtClean="0"/>
              <a:t>ind die zentralen Zeichen und Anzeiger Gottes bzgl. der anstoßenden Wirkfaktoren des Sonnensystem, sie verdeutlichen die Knackpunkte dieser wirkenden Einzelfaktoren, die dann Zusammenspiel mit anderen die Welt lenken oft über unerlöste traumatische Wirkungen bzw. darin enthaltenden Konstellations-Kräften und Zugängen</a:t>
            </a:r>
          </a:p>
          <a:p>
            <a:r>
              <a:rPr lang="de-DE" sz="2000" dirty="0"/>
              <a:t>e</a:t>
            </a:r>
            <a:r>
              <a:rPr lang="de-DE" sz="2000" dirty="0" smtClean="0"/>
              <a:t>rwirken das Herunterbringen der zu diesem Moment hinzugefügten, damit verbundenen Verständnis-</a:t>
            </a:r>
            <a:r>
              <a:rPr lang="de-DE" sz="2000" dirty="0"/>
              <a:t>, </a:t>
            </a:r>
            <a:r>
              <a:rPr lang="de-DE" sz="2000" dirty="0" smtClean="0"/>
              <a:t>Glaubenskontakt- </a:t>
            </a:r>
            <a:r>
              <a:rPr lang="de-DE" sz="2000" dirty="0"/>
              <a:t>und </a:t>
            </a:r>
            <a:r>
              <a:rPr lang="de-DE" sz="2000" dirty="0" smtClean="0"/>
              <a:t>Heilungs-Angebote </a:t>
            </a:r>
            <a:r>
              <a:rPr lang="de-DE" sz="2000" dirty="0"/>
              <a:t>Gottes auf </a:t>
            </a:r>
            <a:r>
              <a:rPr lang="de-DE" sz="2000" dirty="0" smtClean="0"/>
              <a:t>Erden (Gott zeigt sich ausgesprochen vielfältig: für jede bestimmte Problemstellung ein Asteroid, viele bedeutsame Asteroiden fungieren als Übergangsschwellenhelfer ihrer Entdeckungs-Zeitqualität) </a:t>
            </a:r>
          </a:p>
          <a:p>
            <a:r>
              <a:rPr lang="de-DE" sz="2000" dirty="0" smtClean="0"/>
              <a:t>und </a:t>
            </a:r>
            <a:r>
              <a:rPr lang="de-DE" sz="2000" dirty="0"/>
              <a:t>zugleich </a:t>
            </a:r>
            <a:r>
              <a:rPr lang="de-DE" sz="2000" dirty="0" smtClean="0"/>
              <a:t>wird das Anheben </a:t>
            </a:r>
            <a:r>
              <a:rPr lang="de-DE" sz="2000" dirty="0"/>
              <a:t>des Bewusstseinszustands der Menschen </a:t>
            </a:r>
            <a:r>
              <a:rPr lang="de-DE" sz="2000" dirty="0" smtClean="0"/>
              <a:t>ins All ermöglicht, was letztlich auch wieder in </a:t>
            </a:r>
            <a:r>
              <a:rPr lang="de-DE" sz="2000" dirty="0"/>
              <a:t>die </a:t>
            </a:r>
            <a:r>
              <a:rPr lang="de-DE" sz="2000" dirty="0" smtClean="0"/>
              <a:t>Kommunikation mit dem Göttlichen führt </a:t>
            </a:r>
          </a:p>
          <a:p>
            <a:pPr marL="0" indent="0">
              <a:buNone/>
            </a:pPr>
            <a:r>
              <a:rPr lang="de-DE" sz="2000" dirty="0" smtClean="0"/>
              <a:t>      = </a:t>
            </a:r>
            <a:r>
              <a:rPr lang="de-DE" sz="2000" dirty="0"/>
              <a:t>Beendigung des dunklen Zeitalters des Kommunikationsabbruchs </a:t>
            </a:r>
            <a:r>
              <a:rPr lang="de-DE" sz="2000" dirty="0" smtClean="0"/>
              <a:t>zwischen</a:t>
            </a:r>
          </a:p>
          <a:p>
            <a:pPr marL="0" indent="0">
              <a:buNone/>
            </a:pPr>
            <a:r>
              <a:rPr lang="de-DE" sz="2000" dirty="0" smtClean="0"/>
              <a:t>         Menschen und Göttern / Gott</a:t>
            </a:r>
          </a:p>
          <a:p>
            <a:pPr marL="0" indent="0">
              <a:buNone/>
            </a:pPr>
            <a:endParaRPr lang="de-DE" sz="2000" dirty="0" smtClean="0"/>
          </a:p>
          <a:p>
            <a:pPr marL="0" indent="0">
              <a:buNone/>
            </a:pPr>
            <a:r>
              <a:rPr lang="de-DE" sz="2000" dirty="0" smtClean="0"/>
              <a:t>Im </a:t>
            </a:r>
            <a:r>
              <a:rPr lang="de-DE" sz="2000" dirty="0" err="1" smtClean="0"/>
              <a:t>Buchtext</a:t>
            </a:r>
            <a:r>
              <a:rPr lang="de-DE" sz="2000" dirty="0" smtClean="0"/>
              <a:t> der 500 Asteroiden sind die Entdeckungshoroskope weitgehend besprochen: https://www.werner-held.de/asteroiden-buchtext</a:t>
            </a:r>
          </a:p>
          <a:p>
            <a:endParaRPr lang="de-DE" dirty="0"/>
          </a:p>
        </p:txBody>
      </p:sp>
    </p:spTree>
    <p:extLst>
      <p:ext uri="{BB962C8B-B14F-4D97-AF65-F5344CB8AC3E}">
        <p14:creationId xmlns:p14="http://schemas.microsoft.com/office/powerpoint/2010/main" val="1799745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634082"/>
          </a:xfrm>
        </p:spPr>
        <p:txBody>
          <a:bodyPr>
            <a:normAutofit/>
          </a:bodyPr>
          <a:lstStyle/>
          <a:p>
            <a:r>
              <a:rPr lang="de-DE" sz="3200" b="1" dirty="0" smtClean="0"/>
              <a:t>Die Entdeckungshoroskope</a:t>
            </a:r>
            <a:endParaRPr lang="de-DE" sz="3200" b="1" dirty="0"/>
          </a:p>
        </p:txBody>
      </p:sp>
      <p:sp>
        <p:nvSpPr>
          <p:cNvPr id="3" name="Inhaltsplatzhalter 2"/>
          <p:cNvSpPr>
            <a:spLocks noGrp="1"/>
          </p:cNvSpPr>
          <p:nvPr>
            <p:ph idx="1"/>
          </p:nvPr>
        </p:nvSpPr>
        <p:spPr>
          <a:xfrm>
            <a:off x="35496" y="764704"/>
            <a:ext cx="9108504" cy="6093296"/>
          </a:xfrm>
        </p:spPr>
        <p:txBody>
          <a:bodyPr>
            <a:noAutofit/>
          </a:bodyPr>
          <a:lstStyle/>
          <a:p>
            <a:r>
              <a:rPr lang="de-DE" sz="1550" dirty="0" smtClean="0"/>
              <a:t>Die Entdeckung eines Asteroiden (Fotonachweis) ist die große, in der Zeit für ewig festlegende, alles im nicht wertenden Licht von ganz </a:t>
            </a:r>
            <a:r>
              <a:rPr lang="de-DE" sz="1550" dirty="0" err="1" smtClean="0"/>
              <a:t>ganz</a:t>
            </a:r>
            <a:r>
              <a:rPr lang="de-DE" sz="1550" dirty="0" smtClean="0"/>
              <a:t> oben aufzeigende Rekapitulations-, Neuberufungs- und Heilungsschwelle der Gesamtheit eines Protagonisten durch Gott – das EH zeigt das Gesamtbild aller Erfahrungsumstände, Konflikte, Persönlichkeitsstrukturen, Zugänge und Gaben eines Protagonisten</a:t>
            </a:r>
          </a:p>
          <a:p>
            <a:r>
              <a:rPr lang="de-DE" sz="1550" dirty="0" smtClean="0"/>
              <a:t>EHs enthalten einen karmischen Blick auf entscheidende Vorleben der Protagonisten</a:t>
            </a:r>
          </a:p>
          <a:p>
            <a:r>
              <a:rPr lang="de-DE" sz="1550" dirty="0" smtClean="0"/>
              <a:t>Sie zeigen einen von Gott angelegten Entwicklungs- bzw. Heilungsweg, um wieder zu ihm zu gelangen, das erlebte Trauma auf wundervollste Weise zu erlösen und den Gesamtsinn des Jahrtausende langen Wegs dahinter zu erkennen. Dies geschieht auf vielschichtigen, im Bewusstwerdungsprozess nacheinander folgenden Entfaltungsebenen </a:t>
            </a:r>
            <a:r>
              <a:rPr lang="de-DE" sz="1550" dirty="0"/>
              <a:t>immer </a:t>
            </a:r>
            <a:r>
              <a:rPr lang="de-DE" sz="1550" dirty="0" smtClean="0"/>
              <a:t>tiefgründiger, aber auch </a:t>
            </a:r>
            <a:r>
              <a:rPr lang="de-DE" sz="1550" dirty="0"/>
              <a:t>immer höher und immer umfassender, bis Gottes Absicht mit dem Protagonisten nach Jahrtausenden herzöffnend allverbunden in Liebe aufgeht. </a:t>
            </a:r>
          </a:p>
          <a:p>
            <a:r>
              <a:rPr lang="de-DE" sz="1550" dirty="0" smtClean="0"/>
              <a:t>Davor </a:t>
            </a:r>
            <a:r>
              <a:rPr lang="de-DE" sz="1550" dirty="0"/>
              <a:t>sind Himmelskörper durch die dunklen, machtversessenen </a:t>
            </a:r>
            <a:r>
              <a:rPr lang="de-DE" sz="1550" dirty="0" err="1"/>
              <a:t>luciferischen</a:t>
            </a:r>
            <a:r>
              <a:rPr lang="de-DE" sz="1550" dirty="0"/>
              <a:t> Kräfte anhand ihrer besonderen </a:t>
            </a:r>
            <a:r>
              <a:rPr lang="de-DE" sz="1550" dirty="0" smtClean="0"/>
              <a:t>spannungsreichen, </a:t>
            </a:r>
            <a:r>
              <a:rPr lang="de-DE" sz="1550" dirty="0"/>
              <a:t>traumatisierenden kosmischen Konstellationen im EH-Chart </a:t>
            </a:r>
            <a:r>
              <a:rPr lang="de-DE" sz="1550" dirty="0" err="1"/>
              <a:t>missbrauchbar</a:t>
            </a:r>
            <a:r>
              <a:rPr lang="de-DE" sz="1550" dirty="0"/>
              <a:t>. Aspekt-Kombinationen mit dunklen Asteroiden können in einem Finsternis- und Zyklushoroskop diese Asteroiden-Seele </a:t>
            </a:r>
            <a:r>
              <a:rPr lang="de-DE" sz="1550" dirty="0" smtClean="0"/>
              <a:t>für eine Zeit vereinnahmen</a:t>
            </a:r>
            <a:r>
              <a:rPr lang="de-DE" sz="1550" dirty="0"/>
              <a:t>. </a:t>
            </a:r>
            <a:r>
              <a:rPr lang="de-DE" sz="1550" dirty="0" smtClean="0"/>
              <a:t>Die lichten Kräfte müssen daher aufdecken, was immer geht.</a:t>
            </a:r>
            <a:endParaRPr lang="de-DE" sz="1550" dirty="0"/>
          </a:p>
          <a:p>
            <a:r>
              <a:rPr lang="de-DE" sz="1550" dirty="0" smtClean="0"/>
              <a:t>EHs zeigen eine spezifische zukünftige Aufgabe über seine Entdeckung im Zeitstrahl </a:t>
            </a:r>
            <a:r>
              <a:rPr lang="de-DE" sz="1550" dirty="0" err="1" smtClean="0"/>
              <a:t>Chronos</a:t>
            </a:r>
            <a:r>
              <a:rPr lang="de-DE" sz="1550" dirty="0" smtClean="0"/>
              <a:t> wie Kairos für die Bewusstseinsentfaltung der Menschheit inkl. seiner Stellungen in neuen Zyklen, auch eine </a:t>
            </a:r>
            <a:r>
              <a:rPr lang="de-DE" sz="1550" dirty="0" err="1" smtClean="0"/>
              <a:t>Mythosrekapitulation</a:t>
            </a:r>
            <a:r>
              <a:rPr lang="de-DE" sz="1550" dirty="0" smtClean="0"/>
              <a:t> (Mythos 2.0) und eine geniale Neueinbindung im Dreieck Gott, Götter und Menschen</a:t>
            </a:r>
          </a:p>
          <a:p>
            <a:pPr marL="0" indent="0">
              <a:buNone/>
            </a:pPr>
            <a:r>
              <a:rPr lang="de-DE" sz="1550" dirty="0" smtClean="0"/>
              <a:t>Nun </a:t>
            </a:r>
            <a:r>
              <a:rPr lang="de-DE" sz="1550" dirty="0"/>
              <a:t>hat man mit dem EHs hier einen wirksamen Startpunkt und </a:t>
            </a:r>
            <a:r>
              <a:rPr lang="de-DE" sz="1550" dirty="0" smtClean="0"/>
              <a:t>Ansatzpunkt, </a:t>
            </a:r>
            <a:r>
              <a:rPr lang="de-DE" sz="1550" dirty="0"/>
              <a:t>sich die Götterwelt in ihrer jetzigen Wirkung zu erschließen und erfasst </a:t>
            </a:r>
            <a:r>
              <a:rPr lang="de-DE" sz="1550" dirty="0" smtClean="0"/>
              <a:t>die karmische </a:t>
            </a:r>
            <a:r>
              <a:rPr lang="de-DE" sz="1550" dirty="0"/>
              <a:t>Vergangenheit vor dem </a:t>
            </a:r>
            <a:r>
              <a:rPr lang="de-DE" sz="1550" dirty="0" err="1"/>
              <a:t>mythosbildenden</a:t>
            </a:r>
            <a:r>
              <a:rPr lang="de-DE" sz="1550" dirty="0"/>
              <a:t> Leben. </a:t>
            </a:r>
            <a:endParaRPr lang="de-DE" sz="1550" dirty="0" smtClean="0"/>
          </a:p>
          <a:p>
            <a:pPr marL="0" indent="0">
              <a:buNone/>
            </a:pPr>
            <a:r>
              <a:rPr lang="de-DE" sz="1550" dirty="0" smtClean="0"/>
              <a:t>Die </a:t>
            </a:r>
            <a:r>
              <a:rPr lang="de-DE" sz="1550" dirty="0"/>
              <a:t>Asteroiden und Planeten sind uralt, aber </a:t>
            </a:r>
            <a:r>
              <a:rPr lang="de-DE" sz="1550" dirty="0" smtClean="0"/>
              <a:t>nun hat man ab </a:t>
            </a:r>
            <a:r>
              <a:rPr lang="de-DE" sz="1550" dirty="0"/>
              <a:t>der Entdeckung einen </a:t>
            </a:r>
            <a:r>
              <a:rPr lang="de-DE" sz="1550" dirty="0" smtClean="0"/>
              <a:t>zeichenhaften, </a:t>
            </a:r>
            <a:r>
              <a:rPr lang="de-DE" sz="1550" dirty="0"/>
              <a:t>alles </a:t>
            </a:r>
            <a:r>
              <a:rPr lang="de-DE" sz="1550" dirty="0" smtClean="0"/>
              <a:t>Wichtige </a:t>
            </a:r>
            <a:r>
              <a:rPr lang="de-DE" sz="1550" dirty="0"/>
              <a:t>einschließenden archimedischen Wirkungs-Punkt, auf den es </a:t>
            </a:r>
            <a:r>
              <a:rPr lang="de-DE" sz="1550" dirty="0" smtClean="0"/>
              <a:t>als Basis ankommt </a:t>
            </a:r>
            <a:r>
              <a:rPr lang="de-DE" sz="1550" dirty="0"/>
              <a:t>und man kann von hier aus </a:t>
            </a:r>
            <a:r>
              <a:rPr lang="de-DE" sz="1550" dirty="0" smtClean="0"/>
              <a:t>rückschließen und daraus für die Zukunft heilen, kann über </a:t>
            </a:r>
            <a:r>
              <a:rPr lang="de-DE" sz="1550" dirty="0" err="1" smtClean="0"/>
              <a:t>Langsamläuferaspekte</a:t>
            </a:r>
            <a:r>
              <a:rPr lang="de-DE" sz="1550" dirty="0" smtClean="0"/>
              <a:t> des EHs seine historische Zeitgeistbedeutung und zugleich seine Funktion nach vorne erkennen v.a. auch über die laufenden </a:t>
            </a:r>
            <a:r>
              <a:rPr lang="de-DE" sz="1550" dirty="0" err="1" smtClean="0"/>
              <a:t>Zykleneinbindungen</a:t>
            </a:r>
            <a:endParaRPr lang="de-DE" sz="1550" dirty="0" smtClean="0"/>
          </a:p>
        </p:txBody>
      </p:sp>
    </p:spTree>
    <p:extLst>
      <p:ext uri="{BB962C8B-B14F-4D97-AF65-F5344CB8AC3E}">
        <p14:creationId xmlns:p14="http://schemas.microsoft.com/office/powerpoint/2010/main" val="2928478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692696"/>
            <a:ext cx="9144000" cy="6165304"/>
          </a:xfrm>
        </p:spPr>
        <p:txBody>
          <a:bodyPr>
            <a:normAutofit/>
          </a:bodyPr>
          <a:lstStyle/>
          <a:p>
            <a:pPr marL="0" indent="0">
              <a:buNone/>
            </a:pPr>
            <a:r>
              <a:rPr lang="de-DE" sz="1600" dirty="0"/>
              <a:t>Und: Gott legt neue globale Aufgaben für den einzelnen Ausgewählten unter den Göttern fest, wenn die Entdeckung zu einem besonderen Epochenübergang oder Zyklusstart geschah. Er wird dann thematisch chartstellungsabhängig ein Pate der Epoche bzw. des Zyklus. Eine Zusammenschau der Entdeckungen um Epochenübergänge wie bspw. 1980, 1994 und 2000 herum ist daher besonders erhellend. Alle Zyklen verändern ständig ihre Betonungen und Ausprägungen, doch das EH bleibt der stets relevante Anfangsfixpunkt, der natürlich auch Transiten unterworfen ist. </a:t>
            </a:r>
          </a:p>
          <a:p>
            <a:endParaRPr lang="de-DE" sz="1600" dirty="0" smtClean="0"/>
          </a:p>
          <a:p>
            <a:pPr marL="0" indent="0">
              <a:buNone/>
            </a:pPr>
            <a:r>
              <a:rPr lang="de-DE" sz="1600" dirty="0" smtClean="0"/>
              <a:t>Es </a:t>
            </a:r>
            <a:r>
              <a:rPr lang="de-DE" sz="1600" dirty="0"/>
              <a:t>ist der ‚Preis‘ bzw. die Folge bzw. das Geschenk der ewigen irdischen Aufnahme in den Asteroiden-Götterrund: man ist nun immer bewusstseinsfähig mit im Wechselspiel der anderen Asteroidenwesenheiten. Wie ein Götter-Pantheon oder eine dynamische Walhalla der größten Leistungen und des größten Ruhms oder aber ein Schaubild der schlimmsten Traumatisierungen, die Wesen aushalten mussten und die heilende Lastteilung und Einbindung bedürfen. Also eine Gemeinsamkeit und ein Rückholwerk aus der Einsamkeit und teils fast Vergessenheit, der </a:t>
            </a:r>
            <a:r>
              <a:rPr lang="de-DE" sz="1600" dirty="0" err="1"/>
              <a:t>Verrandung</a:t>
            </a:r>
            <a:r>
              <a:rPr lang="de-DE" sz="1600" dirty="0"/>
              <a:t> ins göttlich-menschliche, soziale Zeitgeistgefüge. </a:t>
            </a:r>
            <a:endParaRPr lang="de-DE" sz="1600" dirty="0" smtClean="0"/>
          </a:p>
          <a:p>
            <a:pPr marL="0" indent="0">
              <a:buNone/>
            </a:pPr>
            <a:endParaRPr lang="de-DE" sz="1600" dirty="0" smtClean="0"/>
          </a:p>
          <a:p>
            <a:pPr marL="0" indent="0">
              <a:buNone/>
            </a:pPr>
            <a:r>
              <a:rPr lang="de-DE" sz="1600" dirty="0" smtClean="0"/>
              <a:t>Damit </a:t>
            </a:r>
            <a:r>
              <a:rPr lang="de-DE" sz="1600" dirty="0"/>
              <a:t>kommen aber auch die jeweiligen Exzeptionalismus- bzw. </a:t>
            </a:r>
            <a:r>
              <a:rPr lang="de-DE" sz="1600" dirty="0" err="1"/>
              <a:t>Verrandungstraumata</a:t>
            </a:r>
            <a:r>
              <a:rPr lang="de-DE" sz="1600" dirty="0"/>
              <a:t> in den Kontakt mit dem Gefüge. Und Milliarden von Menschen haben </a:t>
            </a:r>
            <a:r>
              <a:rPr lang="de-DE" sz="1600" dirty="0" smtClean="0"/>
              <a:t>dann diesen </a:t>
            </a:r>
            <a:r>
              <a:rPr lang="de-DE" sz="1600" dirty="0"/>
              <a:t>Himmelskörper potenziell bewusstseinsfähig in ihrem Chart und teilen dann potenziell seine Traumata, seine Spezialitäten, seine Entwicklungswege, seine Gaben. Und dann schaut man vielleicht auch stärker auf den Anderen, wo jemand Hilfe braucht, denn es sind nun auch </a:t>
            </a:r>
            <a:r>
              <a:rPr lang="de-DE" sz="1600" dirty="0" smtClean="0"/>
              <a:t>inklusive </a:t>
            </a:r>
            <a:r>
              <a:rPr lang="de-DE" sz="1600" dirty="0" err="1" smtClean="0"/>
              <a:t>Heilerkontakte</a:t>
            </a:r>
            <a:r>
              <a:rPr lang="de-DE" sz="1600" dirty="0" smtClean="0"/>
              <a:t> </a:t>
            </a:r>
            <a:r>
              <a:rPr lang="de-DE" sz="1600" dirty="0"/>
              <a:t>möglich (mit </a:t>
            </a:r>
            <a:r>
              <a:rPr lang="de-DE" sz="1600" dirty="0" err="1"/>
              <a:t>Heilerasteroiden</a:t>
            </a:r>
            <a:r>
              <a:rPr lang="de-DE" sz="1600" dirty="0"/>
              <a:t> </a:t>
            </a:r>
            <a:r>
              <a:rPr lang="de-DE" sz="1600" dirty="0" smtClean="0"/>
              <a:t>/ -</a:t>
            </a:r>
            <a:r>
              <a:rPr lang="de-DE" sz="1600" dirty="0"/>
              <a:t>planeten bzw. Menschen, die </a:t>
            </a:r>
            <a:r>
              <a:rPr lang="de-DE" sz="1600" dirty="0" err="1"/>
              <a:t>Heilerasteroiden</a:t>
            </a:r>
            <a:r>
              <a:rPr lang="de-DE" sz="1600" dirty="0"/>
              <a:t> / -planeten umsetzen). </a:t>
            </a:r>
          </a:p>
        </p:txBody>
      </p:sp>
    </p:spTree>
    <p:extLst>
      <p:ext uri="{BB962C8B-B14F-4D97-AF65-F5344CB8AC3E}">
        <p14:creationId xmlns:p14="http://schemas.microsoft.com/office/powerpoint/2010/main" val="389395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7504" y="908720"/>
            <a:ext cx="8589640" cy="5246043"/>
          </a:xfrm>
        </p:spPr>
        <p:txBody>
          <a:bodyPr>
            <a:normAutofit fontScale="47500" lnSpcReduction="20000"/>
          </a:bodyPr>
          <a:lstStyle/>
          <a:p>
            <a:pPr marL="0" indent="0">
              <a:buNone/>
            </a:pPr>
            <a:r>
              <a:rPr lang="de-DE" sz="3400" dirty="0" smtClean="0"/>
              <a:t>Das stets temporäre Gesetz des Umgangs ist die aktuelle Zeitqualität, die im EH angelegt ist oder auch neue Resonanzen aufbaut zu diesen Protagonisten. Entscheidende </a:t>
            </a:r>
            <a:r>
              <a:rPr lang="de-DE" sz="3400" dirty="0" err="1" smtClean="0"/>
              <a:t>Radixstellungen</a:t>
            </a:r>
            <a:r>
              <a:rPr lang="de-DE" sz="3400" dirty="0" smtClean="0"/>
              <a:t> bei uns lassen Himmelskörper teils fast überhaupt nicht ins Unbewusste sinken, wenn wir sie einmal entdeckt haben, auch weil wir sehen, dass unser Leben auch schon diese Prägung angenommen hatte, bevor wir den Himmelskörper kannten.</a:t>
            </a:r>
          </a:p>
          <a:p>
            <a:pPr marL="0" indent="0">
              <a:buNone/>
            </a:pPr>
            <a:endParaRPr lang="de-DE" sz="3400" dirty="0" smtClean="0"/>
          </a:p>
          <a:p>
            <a:pPr marL="0" indent="0">
              <a:buNone/>
            </a:pPr>
            <a:r>
              <a:rPr lang="de-DE" sz="3400" dirty="0" smtClean="0"/>
              <a:t>Die Ganzheit hat entschieden, dass einer der Götter, eine mythologische Figur, ein Prinzip oder ein Mensch seinen ewigen Moment vor Gott, den Göttern und den Menschen hat, wenn ein von Astronomen oder Sky Surveys neuentdeckter Himmelskörper seinen Namens erhält. Die Entdeckung steht dabei vor der Benennung, letztere erfüllt Erstere kongenial.</a:t>
            </a:r>
          </a:p>
          <a:p>
            <a:pPr marL="0" indent="0">
              <a:buNone/>
            </a:pPr>
            <a:endParaRPr lang="de-DE" sz="3400" dirty="0" smtClean="0"/>
          </a:p>
          <a:p>
            <a:pPr marL="0" indent="0">
              <a:buNone/>
            </a:pPr>
            <a:r>
              <a:rPr lang="de-DE" sz="3400" dirty="0" smtClean="0"/>
              <a:t>Es ist dies die Möglichkeit eines für alle überprüfbaren Neustarts der Zeichen Gottes ab 1800, einer neuen und nun bleibenden, zeitgemäßen, nachprüfbaren Religion der Zeitqualität durch einen realen, interaktiven Schwarm der umkreisenden Asteroiden (zwar wegen der Vielzahl unübersichtlich, nicht aber bezüglich den eindeutigen Ständen und Aspekten in EH und im Transit; es ist komplex, hat aber sichere Zugänge), um den unsicheren Wust der widersprüchlichen Verbreitungseffekte durch zahllose religiöse Bücher zu überwinden.</a:t>
            </a:r>
          </a:p>
          <a:p>
            <a:pPr marL="0" indent="0">
              <a:buNone/>
            </a:pPr>
            <a:r>
              <a:rPr lang="de-DE" sz="3400" dirty="0" smtClean="0"/>
              <a:t> </a:t>
            </a:r>
          </a:p>
          <a:p>
            <a:pPr marL="0" indent="0">
              <a:buNone/>
            </a:pPr>
            <a:r>
              <a:rPr lang="de-DE" sz="3400" dirty="0" smtClean="0"/>
              <a:t>Und es ist eine Religion bzw. </a:t>
            </a:r>
            <a:r>
              <a:rPr lang="de-DE" sz="3400" dirty="0" err="1" smtClean="0"/>
              <a:t>Traumaarbeit</a:t>
            </a:r>
            <a:r>
              <a:rPr lang="de-DE" sz="3400" dirty="0" smtClean="0"/>
              <a:t> mit galaktischer, supergalaktischer und Großer-</a:t>
            </a:r>
            <a:r>
              <a:rPr lang="de-DE" sz="3400" dirty="0" err="1" smtClean="0"/>
              <a:t>Attraktor</a:t>
            </a:r>
            <a:r>
              <a:rPr lang="de-DE" sz="3400" dirty="0" smtClean="0"/>
              <a:t>-Weite. Wird diese pionierhafte Herangehensweise in vielen Jahren zu einem Verbreitungsphänomen, werden evtl. die jetzt noch unbewussten Astronomen darauf reagieren und dann sind in der Rückkopplung Manipulations- und Verfälschungsversuche möglich, wenn sie die Bedeutung ihrer Entdeckung und Benennung realisieren.</a:t>
            </a:r>
          </a:p>
          <a:p>
            <a:endParaRPr lang="de-DE" dirty="0" smtClean="0"/>
          </a:p>
          <a:p>
            <a:endParaRPr lang="de-DE" dirty="0"/>
          </a:p>
        </p:txBody>
      </p:sp>
    </p:spTree>
    <p:extLst>
      <p:ext uri="{BB962C8B-B14F-4D97-AF65-F5344CB8AC3E}">
        <p14:creationId xmlns:p14="http://schemas.microsoft.com/office/powerpoint/2010/main" val="406105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Werner Held\Desktop\GZ-Polaris-16.12.18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761" y="3233125"/>
            <a:ext cx="5497239" cy="3624875"/>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6085" y="-11697"/>
            <a:ext cx="9144000" cy="3109344"/>
          </a:xfrm>
        </p:spPr>
        <p:txBody>
          <a:bodyPr>
            <a:noAutofit/>
          </a:bodyPr>
          <a:lstStyle/>
          <a:p>
            <a:pPr marL="0" indent="0" algn="ctr">
              <a:buNone/>
            </a:pPr>
            <a:r>
              <a:rPr lang="de-DE" sz="2800" b="1" dirty="0"/>
              <a:t>Die </a:t>
            </a:r>
            <a:r>
              <a:rPr lang="de-DE" sz="2800" b="1" dirty="0" smtClean="0"/>
              <a:t>14fach konvergente Vereinigung von:</a:t>
            </a:r>
            <a:endParaRPr lang="de-DE" sz="2800" b="1" dirty="0"/>
          </a:p>
          <a:p>
            <a:pPr marL="0" lvl="0" indent="0">
              <a:buNone/>
            </a:pPr>
            <a:r>
              <a:rPr lang="de-DE" sz="1900" b="1" dirty="0"/>
              <a:t>1. </a:t>
            </a:r>
            <a:r>
              <a:rPr lang="de-DE" sz="1900" dirty="0"/>
              <a:t>dem allmütterlich-weisen </a:t>
            </a:r>
            <a:r>
              <a:rPr lang="de-DE" sz="1900" b="1" dirty="0"/>
              <a:t>Schütze-Neumond</a:t>
            </a:r>
            <a:r>
              <a:rPr lang="de-DE" sz="1900" dirty="0"/>
              <a:t> auf </a:t>
            </a:r>
            <a:r>
              <a:rPr lang="de-DE" sz="1900" dirty="0" smtClean="0"/>
              <a:t>Demeter-</a:t>
            </a:r>
            <a:r>
              <a:rPr lang="de-DE" sz="1900" dirty="0" err="1" smtClean="0"/>
              <a:t>Metis</a:t>
            </a:r>
            <a:r>
              <a:rPr lang="de-DE" sz="1900" dirty="0" smtClean="0"/>
              <a:t> </a:t>
            </a:r>
            <a:r>
              <a:rPr lang="de-DE" sz="1900" dirty="0"/>
              <a:t>(den karmische verborgenen, tiefenunerlösten Helden, Machtlenkern: Löwe eingeschlossen in 8 und </a:t>
            </a:r>
            <a:r>
              <a:rPr lang="de-DE" sz="1900" dirty="0" smtClean="0"/>
              <a:t>8.Krisenhaus-Herrscher, der sehr nahe und große und ungeregelten Out </a:t>
            </a:r>
            <a:r>
              <a:rPr lang="de-DE" sz="1900" dirty="0" err="1" smtClean="0"/>
              <a:t>of</a:t>
            </a:r>
            <a:r>
              <a:rPr lang="de-DE" sz="1900" dirty="0" smtClean="0"/>
              <a:t> </a:t>
            </a:r>
            <a:r>
              <a:rPr lang="de-DE" sz="1900" dirty="0" err="1" smtClean="0"/>
              <a:t>bounds</a:t>
            </a:r>
            <a:r>
              <a:rPr lang="de-DE" sz="1900" dirty="0" smtClean="0"/>
              <a:t> (</a:t>
            </a:r>
            <a:r>
              <a:rPr lang="de-DE" sz="1900" dirty="0" err="1" smtClean="0"/>
              <a:t>O.o.B</a:t>
            </a:r>
            <a:r>
              <a:rPr lang="de-DE" sz="1900" dirty="0" smtClean="0"/>
              <a:t>.) Mond auf hohen 28° südliche Deklination (macht das Unbewusste bis zum tiefsten Extrem fühlbar) kommen </a:t>
            </a:r>
            <a:r>
              <a:rPr lang="de-DE" sz="1900" dirty="0"/>
              <a:t>gemeinsam als </a:t>
            </a:r>
            <a:r>
              <a:rPr lang="de-DE" sz="1900" dirty="0" smtClean="0"/>
              <a:t>transformative Krisen- </a:t>
            </a:r>
            <a:r>
              <a:rPr lang="de-DE" sz="1900" dirty="0"/>
              <a:t>und Bindungsherrscher in </a:t>
            </a:r>
            <a:r>
              <a:rPr lang="de-DE" sz="1900" dirty="0" smtClean="0"/>
              <a:t>die Handlung in den Ichwillen in Haus 1 </a:t>
            </a:r>
            <a:r>
              <a:rPr lang="de-DE" sz="1900" dirty="0"/>
              <a:t>an </a:t>
            </a:r>
            <a:r>
              <a:rPr lang="de-DE" sz="1900" dirty="0" smtClean="0"/>
              <a:t>auf</a:t>
            </a:r>
            <a:endParaRPr lang="de-DE" sz="1900" dirty="0"/>
          </a:p>
          <a:p>
            <a:pPr marL="0" lvl="0" indent="0">
              <a:buNone/>
            </a:pPr>
            <a:r>
              <a:rPr lang="de-DE" sz="1900" b="1" dirty="0"/>
              <a:t>2. </a:t>
            </a:r>
            <a:r>
              <a:rPr lang="de-DE" sz="1900" b="1" dirty="0" smtClean="0"/>
              <a:t>dem Galaktischen </a:t>
            </a:r>
            <a:r>
              <a:rPr lang="de-DE" sz="1900" b="1" dirty="0"/>
              <a:t>Zentrum</a:t>
            </a:r>
            <a:r>
              <a:rPr lang="de-DE" sz="1900" dirty="0"/>
              <a:t>, dem hohen galaktischen </a:t>
            </a:r>
            <a:r>
              <a:rPr lang="de-DE" sz="1900" dirty="0" smtClean="0"/>
              <a:t>Quintessenz-, Dimensionsaufstiegs- </a:t>
            </a:r>
            <a:r>
              <a:rPr lang="de-DE" sz="1900" dirty="0"/>
              <a:t>und </a:t>
            </a:r>
            <a:r>
              <a:rPr lang="de-DE" sz="1900" dirty="0" smtClean="0"/>
              <a:t>Schöpfungszentrum in Opposition zu</a:t>
            </a:r>
            <a:endParaRPr lang="de-DE" sz="1900" dirty="0"/>
          </a:p>
          <a:p>
            <a:pPr marL="0" indent="0">
              <a:buNone/>
            </a:pPr>
            <a:r>
              <a:rPr lang="de-DE" sz="1900" b="1" dirty="0"/>
              <a:t>3. </a:t>
            </a:r>
            <a:r>
              <a:rPr lang="de-DE" sz="1900" b="1" dirty="0" err="1"/>
              <a:t>Polaris</a:t>
            </a:r>
            <a:r>
              <a:rPr lang="de-DE" sz="1900" dirty="0"/>
              <a:t> </a:t>
            </a:r>
            <a:r>
              <a:rPr lang="de-DE" sz="1900" b="1" dirty="0"/>
              <a:t>auf dem nördlichen Himmelspol</a:t>
            </a:r>
            <a:r>
              <a:rPr lang="de-DE" sz="1900" dirty="0"/>
              <a:t>-Überblickszentrum der </a:t>
            </a:r>
            <a:r>
              <a:rPr lang="de-DE" sz="1900" dirty="0" smtClean="0"/>
              <a:t>Erdachse (worum sich die Sterne 1x tgl. drehen)</a:t>
            </a:r>
            <a:endParaRPr lang="de-DE" sz="1900" dirty="0"/>
          </a:p>
          <a:p>
            <a:pPr marL="0" indent="0">
              <a:buNone/>
            </a:pPr>
            <a:r>
              <a:rPr lang="de-DE" sz="1900" b="1" dirty="0" smtClean="0"/>
              <a:t>4</a:t>
            </a:r>
            <a:r>
              <a:rPr lang="de-DE" sz="1900" dirty="0" smtClean="0"/>
              <a:t>. mit der </a:t>
            </a:r>
            <a:r>
              <a:rPr lang="de-DE" sz="1900" b="1" dirty="0" smtClean="0"/>
              <a:t>seelischen </a:t>
            </a:r>
            <a:r>
              <a:rPr lang="de-DE" sz="1900" b="1" dirty="0" err="1" smtClean="0"/>
              <a:t>Mondextrema</a:t>
            </a:r>
            <a:r>
              <a:rPr lang="de-DE" sz="1900" b="1" dirty="0" smtClean="0"/>
              <a:t>-Achse sehr erdnaher (357.000 km)                        großer Mond (Super-New Moon) auf Priapus auf NM-GZ und erdferne                                              </a:t>
            </a:r>
            <a:r>
              <a:rPr lang="de-DE" sz="1900" b="1" dirty="0" err="1" smtClean="0"/>
              <a:t>Interp.Lilith</a:t>
            </a:r>
            <a:r>
              <a:rPr lang="de-DE" sz="1900" b="1" dirty="0" smtClean="0"/>
              <a:t> am Polarstern</a:t>
            </a:r>
          </a:p>
          <a:p>
            <a:pPr marL="0" indent="0">
              <a:buNone/>
            </a:pPr>
            <a:r>
              <a:rPr lang="de-DE" sz="1900" b="1" dirty="0" smtClean="0"/>
              <a:t>5. </a:t>
            </a:r>
            <a:r>
              <a:rPr lang="de-DE" sz="1900" b="1" dirty="0" err="1" smtClean="0"/>
              <a:t>O.o.B</a:t>
            </a:r>
            <a:r>
              <a:rPr lang="de-DE" sz="1900" b="1" dirty="0" smtClean="0"/>
              <a:t>. Mond </a:t>
            </a:r>
            <a:r>
              <a:rPr lang="de-DE" sz="1900" dirty="0"/>
              <a:t>steht </a:t>
            </a:r>
            <a:r>
              <a:rPr lang="de-DE" sz="1900" dirty="0" smtClean="0"/>
              <a:t>in </a:t>
            </a:r>
            <a:r>
              <a:rPr lang="de-DE" sz="1900" b="1" dirty="0" err="1" smtClean="0"/>
              <a:t>topozentrischer</a:t>
            </a:r>
            <a:r>
              <a:rPr lang="de-DE" sz="1900" b="1" dirty="0" smtClean="0"/>
              <a:t> </a:t>
            </a:r>
            <a:r>
              <a:rPr lang="de-DE" sz="1900" b="1" dirty="0" smtClean="0"/>
              <a:t>                                                                        Berechnung </a:t>
            </a:r>
            <a:r>
              <a:rPr lang="de-DE" sz="1900" dirty="0" smtClean="0"/>
              <a:t>exakt auf </a:t>
            </a:r>
            <a:r>
              <a:rPr lang="de-DE" sz="1900" dirty="0" smtClean="0"/>
              <a:t>nach IAU 1958 </a:t>
            </a:r>
            <a:r>
              <a:rPr lang="de-DE" sz="1900" dirty="0" smtClean="0"/>
              <a:t>                                                                                            definierten Galaktischen Äquator 0</a:t>
            </a:r>
            <a:r>
              <a:rPr lang="de-DE" sz="1900" dirty="0" smtClean="0"/>
              <a:t>° Gal. L &amp; B </a:t>
            </a:r>
            <a:r>
              <a:rPr lang="de-DE" sz="1900" dirty="0"/>
              <a:t> </a:t>
            </a:r>
            <a:r>
              <a:rPr lang="de-DE" sz="1900" dirty="0" smtClean="0"/>
              <a:t>                                                                                              </a:t>
            </a:r>
            <a:r>
              <a:rPr lang="de-DE" sz="1900" dirty="0" smtClean="0"/>
              <a:t>bzw</a:t>
            </a:r>
            <a:r>
              <a:rPr lang="de-DE" sz="1900" dirty="0" smtClean="0"/>
              <a:t>. </a:t>
            </a:r>
            <a:r>
              <a:rPr lang="de-DE" sz="1900" dirty="0"/>
              <a:t>sehr </a:t>
            </a:r>
            <a:r>
              <a:rPr lang="de-DE" sz="1900" dirty="0" smtClean="0"/>
              <a:t>eng </a:t>
            </a:r>
            <a:r>
              <a:rPr lang="de-DE" sz="1900" dirty="0" smtClean="0"/>
              <a:t>am </a:t>
            </a:r>
            <a:r>
              <a:rPr lang="de-DE" sz="1900" dirty="0" smtClean="0"/>
              <a:t>anhand des GZ </a:t>
            </a:r>
            <a:r>
              <a:rPr lang="de-DE" sz="1900" b="1" dirty="0" smtClean="0"/>
              <a:t>korrigierten</a:t>
            </a:r>
            <a:r>
              <a:rPr lang="de-DE" sz="1900" dirty="0" smtClean="0"/>
              <a:t>                                                                                                     </a:t>
            </a:r>
            <a:r>
              <a:rPr lang="de-DE" sz="1900" b="1" dirty="0" smtClean="0"/>
              <a:t>Galaktischen Äquator </a:t>
            </a:r>
            <a:r>
              <a:rPr lang="de-DE" sz="1900" dirty="0" smtClean="0"/>
              <a:t>(</a:t>
            </a:r>
            <a:r>
              <a:rPr lang="de-DE" sz="1900" dirty="0"/>
              <a:t>definiert als </a:t>
            </a:r>
            <a:r>
              <a:rPr lang="de-DE" sz="1900" dirty="0" smtClean="0"/>
              <a:t>                                                                                                die Linie </a:t>
            </a:r>
            <a:r>
              <a:rPr lang="de-DE" sz="1900" dirty="0"/>
              <a:t>vom </a:t>
            </a:r>
            <a:r>
              <a:rPr lang="de-DE" sz="1900" dirty="0" smtClean="0"/>
              <a:t>GZ zur Sonne, sodass </a:t>
            </a:r>
            <a:r>
              <a:rPr lang="de-DE" sz="1900" dirty="0"/>
              <a:t>die </a:t>
            </a:r>
            <a:r>
              <a:rPr lang="de-DE" sz="1900" dirty="0" smtClean="0"/>
              <a:t>                                                                                  Galaxie in Seele &amp;  Körper einwirkt.</a:t>
            </a:r>
          </a:p>
          <a:p>
            <a:pPr marL="0" indent="0">
              <a:buNone/>
            </a:pPr>
            <a:endParaRPr lang="de-DE" sz="1900" dirty="0"/>
          </a:p>
          <a:p>
            <a:pPr marL="0" indent="0">
              <a:buNone/>
            </a:pPr>
            <a:endParaRPr lang="de-DE" sz="1900" dirty="0" smtClean="0"/>
          </a:p>
          <a:p>
            <a:pPr marL="0" indent="0">
              <a:buNone/>
            </a:pPr>
            <a:endParaRPr lang="de-DE" sz="1900" dirty="0"/>
          </a:p>
          <a:p>
            <a:pPr marL="0" indent="0">
              <a:buNone/>
            </a:pPr>
            <a:endParaRPr lang="de-DE" sz="1900" dirty="0" smtClean="0"/>
          </a:p>
          <a:p>
            <a:pPr marL="0" indent="0">
              <a:buNone/>
            </a:pPr>
            <a:endParaRPr lang="de-DE" sz="1900" dirty="0"/>
          </a:p>
          <a:p>
            <a:pPr marL="0" indent="0">
              <a:buNone/>
            </a:pPr>
            <a:endParaRPr lang="de-DE" sz="1900" dirty="0" smtClean="0"/>
          </a:p>
          <a:p>
            <a:pPr marL="0" indent="0">
              <a:buNone/>
            </a:pPr>
            <a:endParaRPr lang="de-DE" sz="1900" dirty="0"/>
          </a:p>
          <a:p>
            <a:pPr marL="0" indent="0">
              <a:buNone/>
            </a:pPr>
            <a:endParaRPr lang="de-DE" sz="1900" dirty="0" smtClean="0"/>
          </a:p>
          <a:p>
            <a:pPr marL="0" indent="0">
              <a:buNone/>
            </a:pPr>
            <a:endParaRPr lang="de-DE" sz="1900" dirty="0"/>
          </a:p>
          <a:p>
            <a:pPr marL="0" indent="0">
              <a:buNone/>
            </a:pPr>
            <a:endParaRPr lang="de-DE" sz="1900" dirty="0" smtClean="0"/>
          </a:p>
          <a:p>
            <a:pPr marL="0" indent="0">
              <a:buNone/>
            </a:pPr>
            <a:endParaRPr lang="de-DE" sz="1900" dirty="0"/>
          </a:p>
          <a:p>
            <a:pPr marL="0" indent="0">
              <a:buNone/>
            </a:pPr>
            <a:endParaRPr lang="de-DE" sz="1900" dirty="0" smtClean="0"/>
          </a:p>
          <a:p>
            <a:pPr marL="0" indent="0">
              <a:buNone/>
            </a:pPr>
            <a:endParaRPr lang="de-DE" sz="1900" dirty="0"/>
          </a:p>
          <a:p>
            <a:pPr marL="0" indent="0">
              <a:buNone/>
            </a:pPr>
            <a:endParaRPr lang="de-DE" sz="1900" dirty="0" smtClean="0"/>
          </a:p>
          <a:p>
            <a:pPr marL="0" indent="0">
              <a:buNone/>
            </a:pPr>
            <a:endParaRPr lang="de-DE" sz="1900" dirty="0"/>
          </a:p>
          <a:p>
            <a:pPr marL="0" indent="0">
              <a:buNone/>
            </a:pPr>
            <a:endParaRPr lang="de-DE" sz="1900" dirty="0" smtClean="0"/>
          </a:p>
          <a:p>
            <a:pPr marL="0" indent="0">
              <a:buNone/>
            </a:pPr>
            <a:endParaRPr lang="de-DE" sz="1900" dirty="0"/>
          </a:p>
          <a:p>
            <a:pPr marL="0" indent="0">
              <a:buNone/>
            </a:pPr>
            <a:endParaRPr lang="de-DE" sz="1900" dirty="0" smtClean="0"/>
          </a:p>
          <a:p>
            <a:pPr marL="0" indent="0">
              <a:buNone/>
            </a:pPr>
            <a:endParaRPr lang="de-DE" sz="1900" dirty="0"/>
          </a:p>
          <a:p>
            <a:pPr marL="0" indent="0">
              <a:buNone/>
            </a:pPr>
            <a:endParaRPr lang="de-DE" sz="1900" dirty="0" smtClean="0"/>
          </a:p>
          <a:p>
            <a:pPr marL="0" indent="0">
              <a:buNone/>
            </a:pPr>
            <a:endParaRPr lang="de-DE" sz="1900" dirty="0"/>
          </a:p>
          <a:p>
            <a:pPr marL="0" indent="0">
              <a:buNone/>
            </a:pPr>
            <a:endParaRPr lang="de-DE" sz="1900" dirty="0" smtClean="0"/>
          </a:p>
          <a:p>
            <a:pPr marL="0" indent="0">
              <a:buNone/>
            </a:pPr>
            <a:endParaRPr lang="de-DE" sz="1900" dirty="0"/>
          </a:p>
          <a:p>
            <a:pPr marL="0" indent="0">
              <a:buNone/>
            </a:pPr>
            <a:endParaRPr lang="de-DE" sz="2000" dirty="0"/>
          </a:p>
        </p:txBody>
      </p:sp>
    </p:spTree>
    <p:extLst>
      <p:ext uri="{BB962C8B-B14F-4D97-AF65-F5344CB8AC3E}">
        <p14:creationId xmlns:p14="http://schemas.microsoft.com/office/powerpoint/2010/main" val="424470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0"/>
            <a:ext cx="9144000" cy="6881597"/>
          </a:xfrm>
        </p:spPr>
        <p:txBody>
          <a:bodyPr>
            <a:normAutofit fontScale="47500" lnSpcReduction="20000"/>
          </a:bodyPr>
          <a:lstStyle/>
          <a:p>
            <a:pPr marL="0" indent="0">
              <a:buNone/>
            </a:pPr>
            <a:r>
              <a:rPr lang="de-DE" sz="3400" b="1" dirty="0" smtClean="0"/>
              <a:t>6. am</a:t>
            </a:r>
            <a:r>
              <a:rPr lang="de-DE" sz="3400" dirty="0" smtClean="0"/>
              <a:t> </a:t>
            </a:r>
            <a:r>
              <a:rPr lang="de-DE" sz="3400" b="1" dirty="0" smtClean="0"/>
              <a:t>allerersten exakten Uranus-Überlauftag über den Himmelsäquator</a:t>
            </a:r>
            <a:r>
              <a:rPr lang="de-DE" sz="3400" dirty="0" smtClean="0"/>
              <a:t> nach seiner Entdeckung 1781 </a:t>
            </a:r>
            <a:r>
              <a:rPr lang="de-DE" sz="3400" b="1" dirty="0" smtClean="0"/>
              <a:t>= der Himmelsgott steigt herab </a:t>
            </a:r>
            <a:r>
              <a:rPr lang="de-DE" sz="3400" dirty="0" smtClean="0"/>
              <a:t>und erwirkt das euphorische inspirierende </a:t>
            </a:r>
            <a:r>
              <a:rPr lang="de-DE" sz="3400" dirty="0" err="1" smtClean="0"/>
              <a:t>Anhieven</a:t>
            </a:r>
            <a:r>
              <a:rPr lang="de-DE" sz="3400" dirty="0" smtClean="0"/>
              <a:t> der gesamten Erde auf eine erhöhte Oktave. Uranus in Konjunktion zum Erdrumrundung anstoßenden Magellan und der sensitiven </a:t>
            </a:r>
            <a:r>
              <a:rPr lang="de-DE" sz="3400" dirty="0" err="1" smtClean="0"/>
              <a:t>Mimosa</a:t>
            </a:r>
            <a:r>
              <a:rPr lang="de-DE" sz="3400" dirty="0" smtClean="0"/>
              <a:t> beide auf</a:t>
            </a:r>
          </a:p>
          <a:p>
            <a:pPr marL="0" indent="0">
              <a:buNone/>
            </a:pPr>
            <a:r>
              <a:rPr lang="de-DE" sz="3400" b="1" dirty="0" smtClean="0"/>
              <a:t>7. </a:t>
            </a:r>
            <a:r>
              <a:rPr lang="de-DE" sz="3400" dirty="0" smtClean="0"/>
              <a:t>dem </a:t>
            </a:r>
            <a:r>
              <a:rPr lang="de-DE" sz="3400" b="1" dirty="0" smtClean="0"/>
              <a:t>Supergalaktischen Zentrum</a:t>
            </a:r>
            <a:r>
              <a:rPr lang="de-DE" sz="3400" dirty="0" smtClean="0"/>
              <a:t>, dem nächstfolgenden expansiven kosmischen Zentrum bzw. Gottes Frieden vermittelnden Ausstieg aus dem traumatisierenden </a:t>
            </a:r>
            <a:r>
              <a:rPr lang="de-DE" sz="3400" dirty="0" err="1" smtClean="0"/>
              <a:t>Galactic</a:t>
            </a:r>
            <a:r>
              <a:rPr lang="de-DE" sz="3400" dirty="0" smtClean="0"/>
              <a:t> </a:t>
            </a:r>
            <a:r>
              <a:rPr lang="de-DE" sz="3400" dirty="0" err="1" smtClean="0"/>
              <a:t>Swirl</a:t>
            </a:r>
            <a:r>
              <a:rPr lang="de-DE" sz="3400" dirty="0" smtClean="0"/>
              <a:t> heraus mit: </a:t>
            </a:r>
          </a:p>
          <a:p>
            <a:pPr marL="0" indent="0">
              <a:buNone/>
            </a:pPr>
            <a:r>
              <a:rPr lang="de-DE" sz="3400" b="1" dirty="0" smtClean="0"/>
              <a:t>8. Merkur</a:t>
            </a:r>
            <a:r>
              <a:rPr lang="de-DE" sz="3400" dirty="0" smtClean="0"/>
              <a:t> auf dem danach nächsten kosmischen Sog des </a:t>
            </a:r>
            <a:r>
              <a:rPr lang="de-DE" sz="3400" b="1" dirty="0" smtClean="0"/>
              <a:t>Großen </a:t>
            </a:r>
            <a:r>
              <a:rPr lang="de-DE" sz="3400" b="1" dirty="0" err="1" smtClean="0"/>
              <a:t>Attraktors</a:t>
            </a:r>
            <a:r>
              <a:rPr lang="de-DE" sz="3400" b="1" dirty="0" smtClean="0"/>
              <a:t>. </a:t>
            </a:r>
          </a:p>
          <a:p>
            <a:pPr marL="0" indent="0">
              <a:buNone/>
            </a:pPr>
            <a:r>
              <a:rPr lang="de-DE" sz="3400" b="1" dirty="0" smtClean="0"/>
              <a:t>9</a:t>
            </a:r>
            <a:r>
              <a:rPr lang="de-DE" sz="3400" b="1" smtClean="0"/>
              <a:t>. </a:t>
            </a:r>
            <a:r>
              <a:rPr lang="de-DE" sz="3400" b="1" smtClean="0"/>
              <a:t>Himmelswelten </a:t>
            </a:r>
            <a:r>
              <a:rPr lang="de-DE" sz="3400" b="1" dirty="0" smtClean="0"/>
              <a:t>öffnender bzw</a:t>
            </a:r>
            <a:r>
              <a:rPr lang="de-DE" sz="3400" b="1" dirty="0" smtClean="0"/>
              <a:t>. </a:t>
            </a:r>
            <a:r>
              <a:rPr lang="de-DE" sz="3400" b="1" dirty="0" smtClean="0"/>
              <a:t>erforschender Uranus </a:t>
            </a:r>
            <a:r>
              <a:rPr lang="de-DE" sz="3400" b="1" dirty="0" err="1" smtClean="0"/>
              <a:t>Konj</a:t>
            </a:r>
            <a:r>
              <a:rPr lang="de-DE" sz="3400" b="1" dirty="0" smtClean="0"/>
              <a:t>. Magellan-SGZ </a:t>
            </a:r>
            <a:r>
              <a:rPr lang="de-DE" sz="3400" b="1" dirty="0" smtClean="0"/>
              <a:t>im </a:t>
            </a:r>
            <a:r>
              <a:rPr lang="de-DE" sz="3400" b="1" dirty="0"/>
              <a:t>Drachenfigur-Fokus</a:t>
            </a:r>
            <a:r>
              <a:rPr lang="de-DE" sz="3400" dirty="0"/>
              <a:t> des </a:t>
            </a:r>
            <a:r>
              <a:rPr lang="de-DE" sz="3400" dirty="0" err="1" smtClean="0"/>
              <a:t>traumabearbeitenden</a:t>
            </a:r>
            <a:r>
              <a:rPr lang="de-DE" sz="3400" dirty="0" smtClean="0"/>
              <a:t> Aufstellungs- </a:t>
            </a:r>
            <a:r>
              <a:rPr lang="de-DE" sz="3400" dirty="0"/>
              <a:t>und intuitiv-energetischen Forschungs-Feuer-</a:t>
            </a:r>
            <a:r>
              <a:rPr lang="de-DE" sz="3400" dirty="0" err="1"/>
              <a:t>Großtrigons</a:t>
            </a:r>
            <a:r>
              <a:rPr lang="de-DE" sz="3400" dirty="0"/>
              <a:t> </a:t>
            </a:r>
            <a:r>
              <a:rPr lang="de-DE" sz="3400" dirty="0" err="1" smtClean="0"/>
              <a:t>Chiron</a:t>
            </a:r>
            <a:r>
              <a:rPr lang="de-DE" sz="3400" dirty="0" smtClean="0"/>
              <a:t>-Jupiter-</a:t>
            </a:r>
            <a:r>
              <a:rPr lang="de-DE" sz="3400" dirty="0" err="1" smtClean="0"/>
              <a:t>Pholus</a:t>
            </a:r>
            <a:r>
              <a:rPr lang="de-DE" sz="3400" dirty="0" smtClean="0"/>
              <a:t> mit </a:t>
            </a:r>
            <a:r>
              <a:rPr lang="de-DE" sz="3400" dirty="0" smtClean="0"/>
              <a:t>SGZ-haft </a:t>
            </a:r>
            <a:r>
              <a:rPr lang="de-DE" sz="3400" dirty="0" smtClean="0"/>
              <a:t>immer mehr wollender astronomisch-astrologischer Himmelspädagogik </a:t>
            </a:r>
            <a:endParaRPr lang="de-DE" sz="3400" dirty="0" smtClean="0"/>
          </a:p>
          <a:p>
            <a:pPr marL="0" indent="0">
              <a:buNone/>
            </a:pPr>
            <a:r>
              <a:rPr lang="de-DE" sz="3400" b="1" dirty="0" smtClean="0"/>
              <a:t>10</a:t>
            </a:r>
            <a:r>
              <a:rPr lang="de-DE" sz="3400" b="1" dirty="0" smtClean="0"/>
              <a:t>. </a:t>
            </a:r>
            <a:r>
              <a:rPr lang="de-DE" sz="3400" dirty="0"/>
              <a:t>karmische Traumata heilenden </a:t>
            </a:r>
            <a:r>
              <a:rPr lang="de-DE" sz="3400" b="1" dirty="0"/>
              <a:t>Orcus </a:t>
            </a:r>
            <a:r>
              <a:rPr lang="de-DE" sz="3400" b="1" dirty="0" smtClean="0"/>
              <a:t>im </a:t>
            </a:r>
            <a:r>
              <a:rPr lang="de-DE" sz="3400" b="1" dirty="0" err="1"/>
              <a:t>bumeranghaften</a:t>
            </a:r>
            <a:r>
              <a:rPr lang="de-DE" sz="3400" b="1" dirty="0"/>
              <a:t> </a:t>
            </a:r>
            <a:r>
              <a:rPr lang="de-DE" sz="3400" b="1" dirty="0" err="1"/>
              <a:t>luciferisch</a:t>
            </a:r>
            <a:r>
              <a:rPr lang="de-DE" sz="3400" b="1" dirty="0"/>
              <a:t>-kämpferischen </a:t>
            </a:r>
            <a:r>
              <a:rPr lang="de-DE" sz="3400" b="1" dirty="0" err="1"/>
              <a:t>Traumagroßkreuz</a:t>
            </a:r>
            <a:r>
              <a:rPr lang="de-DE" sz="3400" dirty="0"/>
              <a:t> </a:t>
            </a:r>
            <a:r>
              <a:rPr lang="de-DE" sz="3400" dirty="0" err="1"/>
              <a:t>Opp</a:t>
            </a:r>
            <a:r>
              <a:rPr lang="de-DE" sz="3400" dirty="0"/>
              <a:t>. </a:t>
            </a:r>
            <a:r>
              <a:rPr lang="de-DE" sz="3400" dirty="0" err="1"/>
              <a:t>Nessus</a:t>
            </a:r>
            <a:r>
              <a:rPr lang="de-DE" sz="3400" dirty="0"/>
              <a:t>-IC Qua. 10° Steinbock-Lucifer auf dem weltlichen Grad des 1.1. und virtuellen Kommunikationsgrad der Luftepoche </a:t>
            </a:r>
            <a:r>
              <a:rPr lang="de-DE" sz="3400" dirty="0" err="1"/>
              <a:t>Opp</a:t>
            </a:r>
            <a:r>
              <a:rPr lang="de-DE" sz="3400" dirty="0"/>
              <a:t>. </a:t>
            </a:r>
            <a:r>
              <a:rPr lang="de-DE" sz="3400" dirty="0" err="1"/>
              <a:t>Lempo</a:t>
            </a:r>
            <a:r>
              <a:rPr lang="de-DE" sz="3400" dirty="0"/>
              <a:t> im </a:t>
            </a:r>
            <a:r>
              <a:rPr lang="de-DE" sz="3400" dirty="0" err="1"/>
              <a:t>Yod</a:t>
            </a:r>
            <a:r>
              <a:rPr lang="de-DE" sz="3400" dirty="0"/>
              <a:t> des Nordknotenherrschers Stier-Mars und heilig bzw. </a:t>
            </a:r>
            <a:r>
              <a:rPr lang="de-DE" sz="3400" dirty="0" err="1"/>
              <a:t>entgrenzt</a:t>
            </a:r>
            <a:r>
              <a:rPr lang="de-DE" sz="3400" dirty="0"/>
              <a:t> </a:t>
            </a:r>
            <a:r>
              <a:rPr lang="de-DE" sz="3400" dirty="0" err="1"/>
              <a:t>cutsetzenden</a:t>
            </a:r>
            <a:r>
              <a:rPr lang="de-DE" sz="3400" dirty="0"/>
              <a:t> Fische-Atropos, was die beschriebenen </a:t>
            </a:r>
            <a:r>
              <a:rPr lang="de-DE" sz="3400" dirty="0" err="1"/>
              <a:t>verrandeten</a:t>
            </a:r>
            <a:r>
              <a:rPr lang="de-DE" sz="3400" dirty="0"/>
              <a:t> waisenkinderhaften, aber solidarisch einbindenden </a:t>
            </a:r>
            <a:r>
              <a:rPr lang="de-DE" sz="3400" dirty="0" err="1"/>
              <a:t>Kindtötungssühneopfer</a:t>
            </a:r>
            <a:r>
              <a:rPr lang="de-DE" sz="3400" dirty="0"/>
              <a:t>-, Gewaltverwüstungs- und Völkermord-Traumata durch Kalliope-Pire-</a:t>
            </a:r>
            <a:r>
              <a:rPr lang="de-DE" sz="3400" dirty="0" err="1"/>
              <a:t>Athamantis</a:t>
            </a:r>
            <a:r>
              <a:rPr lang="de-DE" sz="3400" dirty="0"/>
              <a:t>-AC </a:t>
            </a:r>
            <a:r>
              <a:rPr lang="de-DE" sz="3400" dirty="0" err="1"/>
              <a:t>Opp</a:t>
            </a:r>
            <a:r>
              <a:rPr lang="de-DE" sz="3400" dirty="0"/>
              <a:t>. Herero-</a:t>
            </a:r>
            <a:r>
              <a:rPr lang="de-DE" sz="3400" dirty="0" err="1"/>
              <a:t>Solidarity</a:t>
            </a:r>
            <a:r>
              <a:rPr lang="de-DE" sz="3400" dirty="0"/>
              <a:t>-DC Qua. </a:t>
            </a:r>
            <a:r>
              <a:rPr lang="de-DE" sz="3400" dirty="0" err="1"/>
              <a:t>Amycus</a:t>
            </a:r>
            <a:r>
              <a:rPr lang="de-DE" sz="3400" dirty="0"/>
              <a:t> – transhumanistisches Mordopfer </a:t>
            </a:r>
            <a:r>
              <a:rPr lang="de-DE" sz="3400" dirty="0" err="1"/>
              <a:t>Lamettrie</a:t>
            </a:r>
            <a:r>
              <a:rPr lang="de-DE" sz="3400" dirty="0"/>
              <a:t> der Begegnungsachse verstärkt.</a:t>
            </a:r>
          </a:p>
          <a:p>
            <a:pPr marL="0" indent="0">
              <a:buNone/>
            </a:pPr>
            <a:r>
              <a:rPr lang="de-DE" sz="3400" b="1" dirty="0" smtClean="0"/>
              <a:t>11. </a:t>
            </a:r>
            <a:r>
              <a:rPr lang="de-DE" sz="3400" b="1" dirty="0"/>
              <a:t>Orcus </a:t>
            </a:r>
            <a:r>
              <a:rPr lang="de-DE" sz="3400" b="1" dirty="0" smtClean="0"/>
              <a:t>– Angel - </a:t>
            </a:r>
            <a:r>
              <a:rPr lang="de-DE" sz="3400" dirty="0" smtClean="0"/>
              <a:t>Sol </a:t>
            </a:r>
            <a:r>
              <a:rPr lang="de-DE" sz="3400" dirty="0" err="1"/>
              <a:t>Invictus</a:t>
            </a:r>
            <a:r>
              <a:rPr lang="de-DE" sz="3400" dirty="0"/>
              <a:t> </a:t>
            </a:r>
            <a:r>
              <a:rPr lang="de-DE" sz="3400" b="1" dirty="0"/>
              <a:t>Mithras – </a:t>
            </a:r>
            <a:r>
              <a:rPr lang="de-DE" sz="3400" dirty="0"/>
              <a:t>medial-erleuchtender</a:t>
            </a:r>
            <a:r>
              <a:rPr lang="de-DE" sz="3400" b="1" dirty="0"/>
              <a:t> </a:t>
            </a:r>
            <a:r>
              <a:rPr lang="de-DE" sz="3400" b="1" dirty="0" err="1"/>
              <a:t>Rudolfsteiner</a:t>
            </a:r>
            <a:r>
              <a:rPr lang="de-DE" sz="3400" b="1" dirty="0"/>
              <a:t> </a:t>
            </a:r>
            <a:r>
              <a:rPr lang="de-DE" sz="3400" b="1" dirty="0" smtClean="0"/>
              <a:t>stehen auf </a:t>
            </a:r>
            <a:r>
              <a:rPr lang="de-DE" sz="3400" b="1" dirty="0"/>
              <a:t>dem</a:t>
            </a:r>
            <a:r>
              <a:rPr lang="de-DE" sz="3400" dirty="0"/>
              <a:t> </a:t>
            </a:r>
            <a:r>
              <a:rPr lang="de-DE" sz="3400" b="1" dirty="0"/>
              <a:t>MC </a:t>
            </a:r>
            <a:r>
              <a:rPr lang="de-DE" sz="3400" b="1" dirty="0" err="1"/>
              <a:t>Opp</a:t>
            </a:r>
            <a:r>
              <a:rPr lang="de-DE" sz="3400" b="1" dirty="0"/>
              <a:t>. </a:t>
            </a:r>
            <a:r>
              <a:rPr lang="de-DE" sz="3400" b="1" dirty="0" err="1"/>
              <a:t>Nessus</a:t>
            </a:r>
            <a:r>
              <a:rPr lang="de-DE" sz="3400" b="1" dirty="0"/>
              <a:t>-IC</a:t>
            </a:r>
            <a:r>
              <a:rPr lang="de-DE" sz="3400" dirty="0"/>
              <a:t>, dem vertikalen Berufungsweg und das alles </a:t>
            </a:r>
          </a:p>
          <a:p>
            <a:pPr marL="0" indent="0">
              <a:buNone/>
            </a:pPr>
            <a:r>
              <a:rPr lang="de-DE" sz="3400" b="1" dirty="0" smtClean="0"/>
              <a:t>12. </a:t>
            </a:r>
            <a:r>
              <a:rPr lang="de-DE" sz="3400" dirty="0"/>
              <a:t>auf </a:t>
            </a:r>
            <a:r>
              <a:rPr lang="de-DE" sz="3400" b="1" dirty="0"/>
              <a:t>10° Waage auf dem 240jährigen Luftepochengrad</a:t>
            </a:r>
            <a:r>
              <a:rPr lang="de-DE" sz="3400" dirty="0"/>
              <a:t> </a:t>
            </a:r>
            <a:r>
              <a:rPr lang="de-DE" sz="3400" b="1" dirty="0"/>
              <a:t>31.12.1980 – 2219 </a:t>
            </a:r>
            <a:r>
              <a:rPr lang="de-DE" sz="3400" dirty="0" smtClean="0"/>
              <a:t>und</a:t>
            </a:r>
            <a:endParaRPr lang="de-DE" sz="3400" dirty="0"/>
          </a:p>
          <a:p>
            <a:pPr marL="0" indent="0">
              <a:buNone/>
            </a:pPr>
            <a:r>
              <a:rPr lang="de-DE" sz="3400" b="1" dirty="0" smtClean="0"/>
              <a:t>13. </a:t>
            </a:r>
            <a:r>
              <a:rPr lang="de-DE" sz="3400" dirty="0"/>
              <a:t>auf</a:t>
            </a:r>
            <a:r>
              <a:rPr lang="de-DE" sz="3400" b="1" dirty="0"/>
              <a:t> </a:t>
            </a:r>
            <a:r>
              <a:rPr lang="de-DE" sz="3400" dirty="0"/>
              <a:t>dem </a:t>
            </a:r>
            <a:r>
              <a:rPr lang="de-DE" sz="3400" b="1" dirty="0"/>
              <a:t>1000jährigen </a:t>
            </a:r>
            <a:r>
              <a:rPr lang="de-DE" sz="3400" b="1" dirty="0" smtClean="0"/>
              <a:t>kolonialen-globalen </a:t>
            </a:r>
            <a:r>
              <a:rPr lang="de-DE" sz="3400" b="1" dirty="0"/>
              <a:t>Weltgemeinschafts-Schöpfungsgrad </a:t>
            </a:r>
            <a:r>
              <a:rPr lang="de-DE" sz="3400" b="1" dirty="0" smtClean="0"/>
              <a:t>von Pluto-Chaos</a:t>
            </a:r>
            <a:r>
              <a:rPr lang="de-DE" sz="3400" dirty="0" smtClean="0"/>
              <a:t> </a:t>
            </a:r>
            <a:r>
              <a:rPr lang="de-DE" sz="3400" b="1" dirty="0" smtClean="0"/>
              <a:t>11.08.1483</a:t>
            </a:r>
            <a:r>
              <a:rPr lang="de-DE" sz="3400" dirty="0" smtClean="0"/>
              <a:t> -</a:t>
            </a:r>
            <a:r>
              <a:rPr lang="de-DE" sz="3400" b="1" dirty="0" smtClean="0"/>
              <a:t>2534</a:t>
            </a:r>
            <a:endParaRPr lang="de-DE" sz="3400" b="1" dirty="0"/>
          </a:p>
          <a:p>
            <a:pPr marL="0" indent="0">
              <a:buNone/>
            </a:pPr>
            <a:r>
              <a:rPr lang="de-DE" sz="3400" b="1" dirty="0" smtClean="0"/>
              <a:t>14. </a:t>
            </a:r>
            <a:r>
              <a:rPr lang="de-DE" sz="3400" dirty="0"/>
              <a:t>der </a:t>
            </a:r>
            <a:r>
              <a:rPr lang="de-DE" sz="3400" b="1" dirty="0"/>
              <a:t>AC-Herrscher d.h. </a:t>
            </a:r>
            <a:r>
              <a:rPr lang="de-DE" sz="3400" b="1" dirty="0" err="1"/>
              <a:t>Horoskopherrscher</a:t>
            </a:r>
            <a:r>
              <a:rPr lang="de-DE" sz="3400" b="1" dirty="0"/>
              <a:t> Löwe-Jupiter</a:t>
            </a:r>
            <a:r>
              <a:rPr lang="de-DE" sz="3400" dirty="0"/>
              <a:t> steht auf dem </a:t>
            </a:r>
            <a:r>
              <a:rPr lang="de-DE" sz="3400" b="1" dirty="0"/>
              <a:t>Vertex</a:t>
            </a:r>
            <a:r>
              <a:rPr lang="de-DE" sz="3400" dirty="0"/>
              <a:t>, für bedeutsame schicksalhafte Begegnungen, die tiefe Seeleninhalte </a:t>
            </a:r>
            <a:r>
              <a:rPr lang="de-DE" sz="3400" dirty="0" smtClean="0"/>
              <a:t>zur Bearbeitung nach </a:t>
            </a:r>
            <a:r>
              <a:rPr lang="de-DE" sz="3400" dirty="0"/>
              <a:t>oben </a:t>
            </a:r>
            <a:r>
              <a:rPr lang="de-DE" sz="3400" dirty="0" smtClean="0"/>
              <a:t>befördern.</a:t>
            </a:r>
            <a:endParaRPr lang="de-DE" sz="3400" dirty="0"/>
          </a:p>
          <a:p>
            <a:pPr marL="0" indent="0">
              <a:buNone/>
            </a:pPr>
            <a:r>
              <a:rPr lang="de-DE" sz="3400" dirty="0"/>
              <a:t> </a:t>
            </a:r>
          </a:p>
          <a:p>
            <a:pPr marL="0" indent="0">
              <a:buNone/>
            </a:pPr>
            <a:r>
              <a:rPr lang="de-DE" sz="3800" dirty="0"/>
              <a:t>= das alles ergibt den </a:t>
            </a:r>
            <a:r>
              <a:rPr lang="de-DE" sz="3800" b="1" dirty="0"/>
              <a:t>Startschuss-Tag von Gottes Heimholwunder von zugleich immer neuer entdeckter Faktoren - der</a:t>
            </a:r>
            <a:r>
              <a:rPr lang="de-DE" sz="3800" dirty="0"/>
              <a:t> </a:t>
            </a:r>
            <a:r>
              <a:rPr lang="de-DE" sz="3800" b="1" dirty="0" smtClean="0"/>
              <a:t>14fachen </a:t>
            </a:r>
            <a:r>
              <a:rPr lang="de-DE" sz="3800" b="1" dirty="0"/>
              <a:t>konvergenten kosmischen Synopse und </a:t>
            </a:r>
            <a:r>
              <a:rPr lang="de-DE" sz="3800" b="1" dirty="0" smtClean="0"/>
              <a:t>Synthese.</a:t>
            </a:r>
            <a:r>
              <a:rPr lang="de-DE" sz="3800" dirty="0" smtClean="0"/>
              <a:t>  Das lief über 220 Jahre weitgehend unbewusst, wurde in der Genialität des öffnenden vereinigenden Zusammenkommens nicht erkannt. Die Luftepoche ab 31.12.1980 (besonders stark am 2020 da nun ungehindert) verleiht dem besondere kollektive Macht und Heilungskraft und die Jupiter-Neptun-Zyklus ermöglicht einen Heilungsaufstieg</a:t>
            </a:r>
            <a:endParaRPr lang="de-DE" sz="3800" dirty="0"/>
          </a:p>
          <a:p>
            <a:endParaRPr lang="de-DE" dirty="0"/>
          </a:p>
        </p:txBody>
      </p:sp>
    </p:spTree>
    <p:extLst>
      <p:ext uri="{BB962C8B-B14F-4D97-AF65-F5344CB8AC3E}">
        <p14:creationId xmlns:p14="http://schemas.microsoft.com/office/powerpoint/2010/main" val="39828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18058"/>
          </a:xfrm>
        </p:spPr>
        <p:txBody>
          <a:bodyPr>
            <a:noAutofit/>
          </a:bodyPr>
          <a:lstStyle/>
          <a:p>
            <a:r>
              <a:rPr lang="de-DE" sz="3200" b="1" dirty="0" smtClean="0"/>
              <a:t>Der Heilige Tag - Stichworte</a:t>
            </a:r>
            <a:endParaRPr lang="de-DE" sz="3200" b="1" dirty="0"/>
          </a:p>
        </p:txBody>
      </p:sp>
      <p:sp>
        <p:nvSpPr>
          <p:cNvPr id="3" name="Inhaltsplatzhalter 2"/>
          <p:cNvSpPr>
            <a:spLocks noGrp="1"/>
          </p:cNvSpPr>
          <p:nvPr>
            <p:ph idx="1"/>
          </p:nvPr>
        </p:nvSpPr>
        <p:spPr>
          <a:xfrm>
            <a:off x="0" y="764704"/>
            <a:ext cx="9144000" cy="6192688"/>
          </a:xfrm>
        </p:spPr>
        <p:txBody>
          <a:bodyPr>
            <a:normAutofit fontScale="47500" lnSpcReduction="20000"/>
          </a:bodyPr>
          <a:lstStyle/>
          <a:p>
            <a:r>
              <a:rPr lang="de-DE" dirty="0" smtClean="0"/>
              <a:t>Das Himmelreich kommt auf Erden und es geschieht zugleich die </a:t>
            </a:r>
            <a:r>
              <a:rPr lang="de-DE" dirty="0"/>
              <a:t>Anhebung der Welt in den Himmel</a:t>
            </a:r>
          </a:p>
          <a:p>
            <a:r>
              <a:rPr lang="de-DE" dirty="0" smtClean="0"/>
              <a:t>Das Wunder der </a:t>
            </a:r>
            <a:r>
              <a:rPr lang="de-DE" dirty="0" err="1" smtClean="0"/>
              <a:t>karma</a:t>
            </a:r>
            <a:r>
              <a:rPr lang="de-DE" dirty="0" smtClean="0"/>
              <a:t>- und </a:t>
            </a:r>
            <a:r>
              <a:rPr lang="de-DE" dirty="0" err="1" smtClean="0"/>
              <a:t>traumaheilenden</a:t>
            </a:r>
            <a:r>
              <a:rPr lang="de-DE" dirty="0" smtClean="0"/>
              <a:t> heiligen Heimkehr (in quasi allen aufgestellten Entdeckungshoroskopen EHs enthalten) </a:t>
            </a:r>
          </a:p>
          <a:p>
            <a:r>
              <a:rPr lang="de-DE" dirty="0" smtClean="0"/>
              <a:t>Die </a:t>
            </a:r>
            <a:r>
              <a:rPr lang="de-DE" dirty="0" err="1" smtClean="0"/>
              <a:t>Karmaheilung</a:t>
            </a:r>
            <a:r>
              <a:rPr lang="de-DE" dirty="0" smtClean="0"/>
              <a:t> und die Wieder-Einbettung des traumatisch Vereinzelten (</a:t>
            </a:r>
            <a:r>
              <a:rPr lang="de-DE" dirty="0" err="1" smtClean="0"/>
              <a:t>Io</a:t>
            </a:r>
            <a:r>
              <a:rPr lang="de-DE" dirty="0" smtClean="0"/>
              <a:t>-Lilith -NM)</a:t>
            </a:r>
          </a:p>
          <a:p>
            <a:r>
              <a:rPr lang="de-DE" b="1" dirty="0" smtClean="0"/>
              <a:t>Dieser Tag ermöglichte die Entdeckung aller folgenden Himmelskörper, die wiederum von da ab </a:t>
            </a:r>
            <a:r>
              <a:rPr lang="de-DE" b="1" dirty="0" err="1" smtClean="0"/>
              <a:t>bewusstseinfähig</a:t>
            </a:r>
            <a:r>
              <a:rPr lang="de-DE" b="1" dirty="0" smtClean="0"/>
              <a:t> die gesamte Menschheitsgeschichte änderten</a:t>
            </a:r>
            <a:r>
              <a:rPr lang="de-DE" dirty="0" smtClean="0"/>
              <a:t>. Asteroiden als heimlich steuernde Akteure trieben entscheidend die Frauenbefreiung, Mobilitätsprünge, die Wissenschaften, den Sturz der Monarchie 1918 und die Weltkriege voran, brachten neue gesellschaftliche Teilbereiche (Psychologie, CO2-Klimatologie, Computervernetzung, digital-finanzielle-Machtbünde) nach oben etc. Das Ausmaß und die Heterogenität der unbewussten Einwirkungen ist immens. Die wichtigsten Schlüssel für die vielschichtige Steuerung der Menschheitsentwicklung (in </a:t>
            </a:r>
            <a:r>
              <a:rPr lang="de-DE" dirty="0" err="1" smtClean="0"/>
              <a:t>Radices</a:t>
            </a:r>
            <a:r>
              <a:rPr lang="de-DE" dirty="0" smtClean="0"/>
              <a:t> und Zyklen ablesbar) sind noch fast alle unbekannt. In meinem kommenden Buch beschreibe in eine Vielzahl von Entdeckungen.</a:t>
            </a:r>
          </a:p>
          <a:p>
            <a:r>
              <a:rPr lang="de-DE" dirty="0" smtClean="0"/>
              <a:t>Die fast unüberschaubare schöpferische Vielheit als Vorbedingung für einzigartige Individuation. Die Ko-kreative Öffnung zu den eigenen schöpferischen Leistungen. Auch der versteckte Missbrauch problematischer Asteroiden für </a:t>
            </a:r>
            <a:r>
              <a:rPr lang="de-DE" dirty="0"/>
              <a:t>d</a:t>
            </a:r>
            <a:r>
              <a:rPr lang="de-DE" dirty="0" smtClean="0"/>
              <a:t>unkle Geldkontrollmacht </a:t>
            </a:r>
          </a:p>
          <a:p>
            <a:r>
              <a:rPr lang="de-DE" dirty="0" smtClean="0"/>
              <a:t>Der Aufstieg zum göttlichen Bewusstsein nach Integration der im Chart liegenden Faktoren</a:t>
            </a:r>
          </a:p>
          <a:p>
            <a:r>
              <a:rPr lang="de-DE" dirty="0" smtClean="0"/>
              <a:t>Die Befreiung zur koinzident allverbundenen bewussten Gesamtheit und verknüpfte Zugänge zu vielen kosmischen Ebenen an einem </a:t>
            </a:r>
            <a:r>
              <a:rPr lang="de-DE" b="1" dirty="0" smtClean="0"/>
              <a:t>Startschusstag des modernen kosmischen Menschen</a:t>
            </a:r>
          </a:p>
          <a:p>
            <a:r>
              <a:rPr lang="de-DE" dirty="0" smtClean="0"/>
              <a:t>Die Befreiung aus der Galaxie heraus in den weiteren kosmischen Raum</a:t>
            </a:r>
          </a:p>
          <a:p>
            <a:r>
              <a:rPr lang="de-DE" dirty="0"/>
              <a:t>Das nicht wertende, </a:t>
            </a:r>
            <a:r>
              <a:rPr lang="de-DE" dirty="0" err="1"/>
              <a:t>trauma</a:t>
            </a:r>
            <a:r>
              <a:rPr lang="de-DE" dirty="0"/>
              <a:t>- und </a:t>
            </a:r>
            <a:r>
              <a:rPr lang="de-DE" dirty="0" err="1"/>
              <a:t>karmalösungsbringende</a:t>
            </a:r>
            <a:r>
              <a:rPr lang="de-DE" dirty="0"/>
              <a:t> Licht von ganz oben</a:t>
            </a:r>
          </a:p>
          <a:p>
            <a:r>
              <a:rPr lang="de-DE" dirty="0" smtClean="0"/>
              <a:t>Der Schöpfungsausbruch auf der neptunisch umhüllten Insel (Sizilien) und die mögliche Erlösung der Sünder </a:t>
            </a:r>
          </a:p>
          <a:p>
            <a:r>
              <a:rPr lang="de-DE" dirty="0" smtClean="0"/>
              <a:t>Die Versuchung des Egos und der Wunsch nach Unsterblichkeit (die Benennung)</a:t>
            </a:r>
          </a:p>
          <a:p>
            <a:endParaRPr lang="de-DE" dirty="0"/>
          </a:p>
        </p:txBody>
      </p:sp>
    </p:spTree>
    <p:extLst>
      <p:ext uri="{BB962C8B-B14F-4D97-AF65-F5344CB8AC3E}">
        <p14:creationId xmlns:p14="http://schemas.microsoft.com/office/powerpoint/2010/main" val="308071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60648"/>
            <a:ext cx="8229600" cy="1143000"/>
          </a:xfrm>
        </p:spPr>
        <p:txBody>
          <a:bodyPr>
            <a:normAutofit/>
          </a:bodyPr>
          <a:lstStyle/>
          <a:p>
            <a:r>
              <a:rPr lang="de-DE" sz="3200" b="1" dirty="0" smtClean="0"/>
              <a:t>Chaos-</a:t>
            </a:r>
            <a:r>
              <a:rPr lang="de-DE" sz="3200" b="1" dirty="0" err="1" smtClean="0"/>
              <a:t>SoFi</a:t>
            </a:r>
            <a:r>
              <a:rPr lang="de-DE" sz="3200" b="1" dirty="0" smtClean="0"/>
              <a:t> vor dem Asteroiden-Urhoroskop 18.10.1800, 08:58 UT, Palermo</a:t>
            </a:r>
            <a:endParaRPr lang="de-DE" sz="3200" b="1" dirty="0"/>
          </a:p>
        </p:txBody>
      </p:sp>
      <p:sp>
        <p:nvSpPr>
          <p:cNvPr id="3" name="Inhaltsplatzhalter 2"/>
          <p:cNvSpPr>
            <a:spLocks noGrp="1"/>
          </p:cNvSpPr>
          <p:nvPr>
            <p:ph idx="1"/>
          </p:nvPr>
        </p:nvSpPr>
        <p:spPr>
          <a:xfrm>
            <a:off x="2483768" y="2276872"/>
            <a:ext cx="3528392" cy="3849291"/>
          </a:xfrm>
        </p:spPr>
        <p:txBody>
          <a:bodyPr/>
          <a:lstStyle/>
          <a:p>
            <a:endParaRPr lang="de-DE" dirty="0"/>
          </a:p>
        </p:txBody>
      </p:sp>
      <p:pic>
        <p:nvPicPr>
          <p:cNvPr id="1026" name="Picture 2" descr="C:\Users\Werner Held\Desktop\18.10.18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12776"/>
            <a:ext cx="5482623"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78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6632"/>
            <a:ext cx="9144000" cy="936104"/>
          </a:xfrm>
        </p:spPr>
        <p:txBody>
          <a:bodyPr>
            <a:noAutofit/>
          </a:bodyPr>
          <a:lstStyle/>
          <a:p>
            <a:r>
              <a:rPr lang="de-DE" sz="3200" b="1" dirty="0" smtClean="0"/>
              <a:t>Asteroiden-Urhoroskop</a:t>
            </a:r>
            <a:r>
              <a:rPr lang="de-DE" sz="2800" b="1" dirty="0" smtClean="0"/>
              <a:t/>
            </a:r>
            <a:br>
              <a:rPr lang="de-DE" sz="2800" b="1" dirty="0" smtClean="0"/>
            </a:br>
            <a:r>
              <a:rPr lang="de-DE" sz="2800" b="1" dirty="0" smtClean="0"/>
              <a:t>Ceres-Entdeckungs-Neumond 16.12.1800, 06:01 UT, Palermo</a:t>
            </a:r>
            <a:endParaRPr lang="de-DE" sz="2800" dirty="0"/>
          </a:p>
        </p:txBody>
      </p:sp>
      <p:sp>
        <p:nvSpPr>
          <p:cNvPr id="3" name="Inhaltsplatzhalter 2"/>
          <p:cNvSpPr>
            <a:spLocks noGrp="1"/>
          </p:cNvSpPr>
          <p:nvPr>
            <p:ph idx="1"/>
          </p:nvPr>
        </p:nvSpPr>
        <p:spPr>
          <a:xfrm>
            <a:off x="2843808" y="3284984"/>
            <a:ext cx="1944216" cy="3417243"/>
          </a:xfrm>
        </p:spPr>
        <p:txBody>
          <a:bodyPr/>
          <a:lstStyle/>
          <a:p>
            <a:endParaRPr lang="de-DE" dirty="0"/>
          </a:p>
        </p:txBody>
      </p:sp>
      <p:pic>
        <p:nvPicPr>
          <p:cNvPr id="2051" name="Picture 3" descr="C:\Users\Werner Held\Desktop\Ceres NM I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1" y="1124744"/>
            <a:ext cx="5772633"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81" y="0"/>
            <a:ext cx="9144000" cy="1143000"/>
          </a:xfrm>
        </p:spPr>
        <p:txBody>
          <a:bodyPr>
            <a:noAutofit/>
          </a:bodyPr>
          <a:lstStyle/>
          <a:p>
            <a:r>
              <a:rPr lang="de-DE" sz="3200" b="1" dirty="0" smtClean="0"/>
              <a:t>Asteroiden-Urhoroskop</a:t>
            </a:r>
            <a:br>
              <a:rPr lang="de-DE" sz="3200" b="1" dirty="0" smtClean="0"/>
            </a:br>
            <a:r>
              <a:rPr lang="de-DE" sz="2800" b="1" dirty="0" smtClean="0"/>
              <a:t>Ceres-Entdeckungs-Neumond 16.12.1800, 06:01 UT, Palermo</a:t>
            </a:r>
            <a:endParaRPr lang="de-DE" sz="2800" b="1" dirty="0"/>
          </a:p>
        </p:txBody>
      </p:sp>
      <p:sp>
        <p:nvSpPr>
          <p:cNvPr id="3" name="Inhaltsplatzhalter 2"/>
          <p:cNvSpPr>
            <a:spLocks noGrp="1"/>
          </p:cNvSpPr>
          <p:nvPr>
            <p:ph idx="1"/>
          </p:nvPr>
        </p:nvSpPr>
        <p:spPr>
          <a:xfrm>
            <a:off x="2123728" y="2132856"/>
            <a:ext cx="4824536" cy="3993307"/>
          </a:xfrm>
        </p:spPr>
        <p:txBody>
          <a:bodyPr/>
          <a:lstStyle/>
          <a:p>
            <a:pPr marL="0" indent="0">
              <a:buNone/>
            </a:pPr>
            <a:endParaRPr lang="de-DE" dirty="0"/>
          </a:p>
        </p:txBody>
      </p:sp>
      <p:pic>
        <p:nvPicPr>
          <p:cNvPr id="1026" name="Picture 2" descr="C:\Users\Werner Held\Desktop\Ceres NM II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49248"/>
            <a:ext cx="5760640" cy="572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83" y="23923"/>
            <a:ext cx="9144000" cy="1143000"/>
          </a:xfrm>
        </p:spPr>
        <p:txBody>
          <a:bodyPr>
            <a:noAutofit/>
          </a:bodyPr>
          <a:lstStyle/>
          <a:p>
            <a:r>
              <a:rPr lang="de-DE" sz="3200" b="1" dirty="0" smtClean="0"/>
              <a:t>Asteroiden-Urhoroskop</a:t>
            </a:r>
            <a:r>
              <a:rPr lang="de-DE" sz="2800" b="1" dirty="0" smtClean="0"/>
              <a:t/>
            </a:r>
            <a:br>
              <a:rPr lang="de-DE" sz="2800" b="1" dirty="0" smtClean="0"/>
            </a:br>
            <a:r>
              <a:rPr lang="de-DE" sz="2800" b="1" dirty="0" smtClean="0"/>
              <a:t>Ceres-Entdeckungs-Neumond 16.12.1800, 06:01 UT, Palermo</a:t>
            </a:r>
            <a:endParaRPr lang="de-DE" sz="2800" dirty="0"/>
          </a:p>
        </p:txBody>
      </p:sp>
      <p:sp>
        <p:nvSpPr>
          <p:cNvPr id="3" name="Inhaltsplatzhalter 2"/>
          <p:cNvSpPr>
            <a:spLocks noGrp="1"/>
          </p:cNvSpPr>
          <p:nvPr>
            <p:ph idx="1"/>
          </p:nvPr>
        </p:nvSpPr>
        <p:spPr>
          <a:xfrm>
            <a:off x="2411760" y="2204864"/>
            <a:ext cx="3672408" cy="3921299"/>
          </a:xfrm>
        </p:spPr>
        <p:txBody>
          <a:bodyPr/>
          <a:lstStyle/>
          <a:p>
            <a:endParaRPr lang="de-DE" dirty="0"/>
          </a:p>
        </p:txBody>
      </p:sp>
      <p:pic>
        <p:nvPicPr>
          <p:cNvPr id="3075" name="Picture 3" descr="C:\Users\Werner Held\Desktop\Ceres N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079480"/>
            <a:ext cx="5780376" cy="574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15304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3216</Words>
  <Application>Microsoft Office PowerPoint</Application>
  <PresentationFormat>Bildschirmpräsentation (4:3)</PresentationFormat>
  <Paragraphs>135</Paragraphs>
  <Slides>23</Slides>
  <Notes>0</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Larissa</vt:lpstr>
      <vt:lpstr>Kosmos &amp; Psyche am 14.02.2023</vt:lpstr>
      <vt:lpstr>PowerPoint-Präsentation</vt:lpstr>
      <vt:lpstr>PowerPoint-Präsentation</vt:lpstr>
      <vt:lpstr>PowerPoint-Präsentation</vt:lpstr>
      <vt:lpstr>Der Heilige Tag - Stichworte</vt:lpstr>
      <vt:lpstr>Chaos-SoFi vor dem Asteroiden-Urhoroskop 18.10.1800, 08:58 UT, Palermo</vt:lpstr>
      <vt:lpstr>Asteroiden-Urhoroskop Ceres-Entdeckungs-Neumond 16.12.1800, 06:01 UT, Palermo</vt:lpstr>
      <vt:lpstr>Asteroiden-Urhoroskop Ceres-Entdeckungs-Neumond 16.12.1800, 06:01 UT, Palermo</vt:lpstr>
      <vt:lpstr>Asteroiden-Urhoroskop Ceres-Entdeckungs-Neumond 16.12.1800, 06:01 UT, Palermo</vt:lpstr>
      <vt:lpstr>Der topozentrische Neumond 16.12.1800 auf 04:38:23 UT, Palermo (ändert Mond um über ½ Grad und damit den NM-Zeitpunkt deutlich, nicht auf dem Erdmittelpunkt, sondern auf die Wirkung vor Ort bezogen)</vt:lpstr>
      <vt:lpstr>Ceres EH am 01.01.1801, 19:50 UT, Palermo</vt:lpstr>
      <vt:lpstr>Das Himmelswunder des Asteroiden-Ur-Horoskops: die kosmische 12er-Superkonvergenz der göttlichen Heimholung in die All-Inklusion  </vt:lpstr>
      <vt:lpstr>1800 – der ko-kreative Startpunkt   Chaos-SoFi 18.10. &amp; Ceres-Entdeckungs-Neumond 16.12.1800  </vt:lpstr>
      <vt:lpstr>Die Heilungsepoche 2022 - 2156</vt:lpstr>
      <vt:lpstr> Ceres-Entdeckungs-Neumond 16.12.1800, 06:01 UT, Palermo – Luftepochenhoroskop 31.12.1980, 22:23 MEZ, Berlin  (im Traumaset) </vt:lpstr>
      <vt:lpstr>Ceres-Entdeckungs-Neumond 16.12.1800, 06:01 UT, Palermo    – Luftepochenhoroskop 31.12.1980, 22:23 MEZ, Berlin</vt:lpstr>
      <vt:lpstr>Ceres-Entdeckungs-Neumond 16.12.1800, 06:01 UT, Palermo - Jupiter-Saturn 21.12.2020, 19:21 MEZ, Berlin</vt:lpstr>
      <vt:lpstr>Asteroiden-Urhoroskop Ceres-Entdeckungs-Neumond 16.12.1800, 06:01 UT, Palermo (innen) - Jupiter-Neptun-Konjunktion 12.04.2022, 14:42 UT, El Medano (außen)</vt:lpstr>
      <vt:lpstr>Ausgangspunkt waren die Aufstellungen von Asteroiden-Entdeckungshoroskopen ab Ende 2020 um die Asteroiden besser zu verstehen   </vt:lpstr>
      <vt:lpstr>Asteroiden-Entdeckungshoroskope = </vt:lpstr>
      <vt:lpstr>Die Entdeckungshoroskope</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Kosmos &amp; Psyche am 14.02.2023</dc:title>
  <dc:creator>Werner Held</dc:creator>
  <cp:lastModifiedBy>Werner Held</cp:lastModifiedBy>
  <cp:revision>79</cp:revision>
  <dcterms:created xsi:type="dcterms:W3CDTF">2023-02-11T13:46:07Z</dcterms:created>
  <dcterms:modified xsi:type="dcterms:W3CDTF">2023-02-15T16:13:48Z</dcterms:modified>
</cp:coreProperties>
</file>