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2" r:id="rId4"/>
    <p:sldId id="257" r:id="rId5"/>
    <p:sldId id="283" r:id="rId6"/>
    <p:sldId id="284" r:id="rId7"/>
    <p:sldId id="294" r:id="rId8"/>
    <p:sldId id="295" r:id="rId9"/>
    <p:sldId id="285" r:id="rId10"/>
    <p:sldId id="296" r:id="rId11"/>
    <p:sldId id="286" r:id="rId12"/>
    <p:sldId id="288" r:id="rId13"/>
    <p:sldId id="287" r:id="rId14"/>
    <p:sldId id="289" r:id="rId15"/>
    <p:sldId id="293" r:id="rId16"/>
    <p:sldId id="297" r:id="rId17"/>
    <p:sldId id="290" r:id="rId18"/>
    <p:sldId id="291" r:id="rId19"/>
    <p:sldId id="29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84" d="100"/>
          <a:sy n="84" d="100"/>
        </p:scale>
        <p:origin x="144" y="666"/>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4B2D4-012A-45BC-95B5-2F8FA64D412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89C7E0B-4D14-450E-945F-1E4F08C6A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602ADE2-219D-43E7-9834-6800FBACF7C5}"/>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5" name="Fußzeilenplatzhalter 4">
            <a:extLst>
              <a:ext uri="{FF2B5EF4-FFF2-40B4-BE49-F238E27FC236}">
                <a16:creationId xmlns:a16="http://schemas.microsoft.com/office/drawing/2014/main" id="{1D011FA8-226C-4640-AD2C-642541BFD6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3350D3-32D6-4400-BB71-D534475C9C81}"/>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27995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358E3-534F-4C6A-8A25-9E08794307E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8E77C3B-0E13-437F-B671-CB16C5B4CF3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641F39-6ED6-4E67-A00F-5CA0CDDDC4DA}"/>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5" name="Fußzeilenplatzhalter 4">
            <a:extLst>
              <a:ext uri="{FF2B5EF4-FFF2-40B4-BE49-F238E27FC236}">
                <a16:creationId xmlns:a16="http://schemas.microsoft.com/office/drawing/2014/main" id="{77C5BDC4-1BE7-4EE4-A895-F66B37154C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8BC9A87-FC5B-46A1-BBA0-E6F5B554C85A}"/>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400039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158D9AB-147E-4FF3-A533-C563483AD3E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70C2DD9-26A0-4263-84CC-71D46E850DD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40A498-3664-425E-BBB0-F5409750D993}"/>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5" name="Fußzeilenplatzhalter 4">
            <a:extLst>
              <a:ext uri="{FF2B5EF4-FFF2-40B4-BE49-F238E27FC236}">
                <a16:creationId xmlns:a16="http://schemas.microsoft.com/office/drawing/2014/main" id="{29F6E81A-223C-460C-B983-D79539025B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126EFF-E65F-44C9-8FBA-D83802226016}"/>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129872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45BB8-F246-4002-9934-DEA89F1389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878B65C-4158-4B41-98E0-952BF9B10A5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E060324-FF4B-4109-AAD2-613890B203AD}"/>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5" name="Fußzeilenplatzhalter 4">
            <a:extLst>
              <a:ext uri="{FF2B5EF4-FFF2-40B4-BE49-F238E27FC236}">
                <a16:creationId xmlns:a16="http://schemas.microsoft.com/office/drawing/2014/main" id="{9900B43A-B1D2-4CCB-A799-F4BE227014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9F5B585-7CD8-4D95-AB3B-86C64FAC3E54}"/>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3105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4611A-2B0C-4CA9-997E-75353A86953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D022EF9-878A-4219-9E76-482FFD587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66524F9-AFDF-4132-BD5B-5BFDEC766E12}"/>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5" name="Fußzeilenplatzhalter 4">
            <a:extLst>
              <a:ext uri="{FF2B5EF4-FFF2-40B4-BE49-F238E27FC236}">
                <a16:creationId xmlns:a16="http://schemas.microsoft.com/office/drawing/2014/main" id="{0AB8BAA7-CD54-42A5-B383-71C8501286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160DDB-AE75-4BA6-98E2-BF39A9BFDC1A}"/>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82236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8551F-A8D1-4748-B521-8B9ADF6C25C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55F80BA-CC5A-48B4-BE29-28DBD671EF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92EF85F-F011-46FE-9710-BBCDD33B9C7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E852FF6-673A-44A7-8E65-D554CE1BD66D}"/>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6" name="Fußzeilenplatzhalter 5">
            <a:extLst>
              <a:ext uri="{FF2B5EF4-FFF2-40B4-BE49-F238E27FC236}">
                <a16:creationId xmlns:a16="http://schemas.microsoft.com/office/drawing/2014/main" id="{A12F37DC-BE95-41AF-AA65-3D734E0C71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7D1A6D6-48E5-479D-BF95-C68284BF513E}"/>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99604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D3673-EFFC-48A1-A377-A1583E604C7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1444912-CEDA-4518-BE69-888A411715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4036F0C-DA7E-43AE-9EC8-0DBEB96A85A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E4F67D7-3F1F-46F9-AB8C-DDA26C908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5E39250-60BF-4A7B-8866-C76879824DF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D41BDBE-C9A4-411E-89E9-2BE81F08A50C}"/>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8" name="Fußzeilenplatzhalter 7">
            <a:extLst>
              <a:ext uri="{FF2B5EF4-FFF2-40B4-BE49-F238E27FC236}">
                <a16:creationId xmlns:a16="http://schemas.microsoft.com/office/drawing/2014/main" id="{BF051106-8E78-4175-929A-BBE98E745A1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B94C257-3FCF-4B9A-BEE2-9D54771D82FA}"/>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316468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58AC6-AE2E-4455-8F01-772A2084A7F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1CF9EF1-7A1B-499B-BBA7-87127E83A87A}"/>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4" name="Fußzeilenplatzhalter 3">
            <a:extLst>
              <a:ext uri="{FF2B5EF4-FFF2-40B4-BE49-F238E27FC236}">
                <a16:creationId xmlns:a16="http://schemas.microsoft.com/office/drawing/2014/main" id="{B4960FA3-6025-4C87-B15A-B68591382C9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95FD8A1-CB92-4715-8FC1-0AD960E98304}"/>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179314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247833B-A246-4D03-94C5-6F3BFA73D539}"/>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3" name="Fußzeilenplatzhalter 2">
            <a:extLst>
              <a:ext uri="{FF2B5EF4-FFF2-40B4-BE49-F238E27FC236}">
                <a16:creationId xmlns:a16="http://schemas.microsoft.com/office/drawing/2014/main" id="{147AE278-F8D9-4BED-B64B-9715FA7D606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54770B5-A77B-41C1-877D-3AAF639F4E38}"/>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316020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F7552-3A70-4865-AC08-F43456B85E4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DCD2327-0488-4969-99C3-02F9CF8E2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F402735-2783-4D94-8D4D-B6E8FEA1E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6D2088-65EA-4BC3-82B5-00BB86B278B9}"/>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6" name="Fußzeilenplatzhalter 5">
            <a:extLst>
              <a:ext uri="{FF2B5EF4-FFF2-40B4-BE49-F238E27FC236}">
                <a16:creationId xmlns:a16="http://schemas.microsoft.com/office/drawing/2014/main" id="{3D36A8A5-7D40-414C-B5F7-F70B2E941F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C2A069-FB4A-4EA8-876D-9719831101A9}"/>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194268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797E1-DC04-4916-9B61-EBC247514F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EB3750F-7BBF-4C9F-840A-622543FA8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0262E4-219E-4C40-8F22-D0B7522DE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1A521D8-4C1E-4B64-8FCC-7E41D00F4AEB}"/>
              </a:ext>
            </a:extLst>
          </p:cNvPr>
          <p:cNvSpPr>
            <a:spLocks noGrp="1"/>
          </p:cNvSpPr>
          <p:nvPr>
            <p:ph type="dt" sz="half" idx="10"/>
          </p:nvPr>
        </p:nvSpPr>
        <p:spPr/>
        <p:txBody>
          <a:bodyPr/>
          <a:lstStyle/>
          <a:p>
            <a:fld id="{4BCC9969-F22A-40C4-8E9C-015ED2D4D438}" type="datetimeFigureOut">
              <a:rPr lang="de-DE" smtClean="0"/>
              <a:t>16.01.2026</a:t>
            </a:fld>
            <a:endParaRPr lang="de-DE"/>
          </a:p>
        </p:txBody>
      </p:sp>
      <p:sp>
        <p:nvSpPr>
          <p:cNvPr id="6" name="Fußzeilenplatzhalter 5">
            <a:extLst>
              <a:ext uri="{FF2B5EF4-FFF2-40B4-BE49-F238E27FC236}">
                <a16:creationId xmlns:a16="http://schemas.microsoft.com/office/drawing/2014/main" id="{32D5C430-0866-4141-AC04-CE97820F09E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26C6C15-566D-4A84-9B4A-06F560F8C31F}"/>
              </a:ext>
            </a:extLst>
          </p:cNvPr>
          <p:cNvSpPr>
            <a:spLocks noGrp="1"/>
          </p:cNvSpPr>
          <p:nvPr>
            <p:ph type="sldNum" sz="quarter" idx="12"/>
          </p:nvPr>
        </p:nvSpPr>
        <p:spPr/>
        <p:txBody>
          <a:bodyPr/>
          <a:lstStyle/>
          <a:p>
            <a:fld id="{1E0DDE22-47C2-4097-BDFC-97310F19405C}" type="slidenum">
              <a:rPr lang="de-DE" smtClean="0"/>
              <a:t>‹Nr.›</a:t>
            </a:fld>
            <a:endParaRPr lang="de-DE"/>
          </a:p>
        </p:txBody>
      </p:sp>
    </p:spTree>
    <p:extLst>
      <p:ext uri="{BB962C8B-B14F-4D97-AF65-F5344CB8AC3E}">
        <p14:creationId xmlns:p14="http://schemas.microsoft.com/office/powerpoint/2010/main" val="109415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A78779-6F80-44D0-BDCD-79AE355B0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AAA3978-673F-4403-976E-5B145FD8E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7C02C7-5DA9-4C45-98F2-372BE4D08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C9969-F22A-40C4-8E9C-015ED2D4D438}" type="datetimeFigureOut">
              <a:rPr lang="de-DE" smtClean="0"/>
              <a:t>16.01.2026</a:t>
            </a:fld>
            <a:endParaRPr lang="de-DE"/>
          </a:p>
        </p:txBody>
      </p:sp>
      <p:sp>
        <p:nvSpPr>
          <p:cNvPr id="5" name="Fußzeilenplatzhalter 4">
            <a:extLst>
              <a:ext uri="{FF2B5EF4-FFF2-40B4-BE49-F238E27FC236}">
                <a16:creationId xmlns:a16="http://schemas.microsoft.com/office/drawing/2014/main" id="{77803939-60E7-4B03-8D52-B8B393121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A1556AD-9B1A-4044-A929-6DA77071F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DDE22-47C2-4097-BDFC-97310F19405C}" type="slidenum">
              <a:rPr lang="de-DE" smtClean="0"/>
              <a:t>‹Nr.›</a:t>
            </a:fld>
            <a:endParaRPr lang="de-DE"/>
          </a:p>
        </p:txBody>
      </p:sp>
    </p:spTree>
    <p:extLst>
      <p:ext uri="{BB962C8B-B14F-4D97-AF65-F5344CB8AC3E}">
        <p14:creationId xmlns:p14="http://schemas.microsoft.com/office/powerpoint/2010/main" val="310794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_yPEM1tNyU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FCC25-44AB-4EF6-8D18-96E110DD5753}"/>
              </a:ext>
            </a:extLst>
          </p:cNvPr>
          <p:cNvSpPr>
            <a:spLocks noGrp="1"/>
          </p:cNvSpPr>
          <p:nvPr>
            <p:ph type="ctrTitle"/>
          </p:nvPr>
        </p:nvSpPr>
        <p:spPr>
          <a:xfrm>
            <a:off x="1524000" y="1122363"/>
            <a:ext cx="9144000" cy="1170263"/>
          </a:xfrm>
        </p:spPr>
        <p:txBody>
          <a:bodyPr>
            <a:normAutofit/>
          </a:bodyPr>
          <a:lstStyle/>
          <a:p>
            <a:r>
              <a:rPr lang="de-DE" sz="7200" b="1" dirty="0">
                <a:solidFill>
                  <a:srgbClr val="FF0000"/>
                </a:solidFill>
                <a:latin typeface="+mn-lt"/>
              </a:rPr>
              <a:t>KOSMOS &amp; PSYCHE</a:t>
            </a:r>
          </a:p>
        </p:txBody>
      </p:sp>
      <p:sp>
        <p:nvSpPr>
          <p:cNvPr id="3" name="Untertitel 2">
            <a:extLst>
              <a:ext uri="{FF2B5EF4-FFF2-40B4-BE49-F238E27FC236}">
                <a16:creationId xmlns:a16="http://schemas.microsoft.com/office/drawing/2014/main" id="{EE011973-2F5B-4269-BBB8-FDAA3A43A748}"/>
              </a:ext>
            </a:extLst>
          </p:cNvPr>
          <p:cNvSpPr>
            <a:spLocks noGrp="1"/>
          </p:cNvSpPr>
          <p:nvPr>
            <p:ph type="subTitle" idx="1"/>
          </p:nvPr>
        </p:nvSpPr>
        <p:spPr>
          <a:xfrm>
            <a:off x="0" y="3602038"/>
            <a:ext cx="12192000" cy="1655762"/>
          </a:xfrm>
        </p:spPr>
        <p:txBody>
          <a:bodyPr>
            <a:normAutofit fontScale="92500" lnSpcReduction="10000"/>
          </a:bodyPr>
          <a:lstStyle/>
          <a:p>
            <a:r>
              <a:rPr lang="de-DE" sz="6000" b="1" dirty="0">
                <a:solidFill>
                  <a:srgbClr val="FF0000"/>
                </a:solidFill>
              </a:rPr>
              <a:t>DAS JAHR 2026 </a:t>
            </a:r>
          </a:p>
          <a:p>
            <a:r>
              <a:rPr lang="de-DE" sz="6000" b="1" dirty="0">
                <a:solidFill>
                  <a:srgbClr val="FF0000"/>
                </a:solidFill>
              </a:rPr>
              <a:t>UND SEINE UMBRÜCHE</a:t>
            </a:r>
          </a:p>
        </p:txBody>
      </p:sp>
      <p:pic>
        <p:nvPicPr>
          <p:cNvPr id="5" name="Grafik 4">
            <a:extLst>
              <a:ext uri="{FF2B5EF4-FFF2-40B4-BE49-F238E27FC236}">
                <a16:creationId xmlns:a16="http://schemas.microsoft.com/office/drawing/2014/main" id="{C89AAC15-FEC4-4A03-BFFC-BDCAB4B80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71" y="0"/>
            <a:ext cx="9144000" cy="6858000"/>
          </a:xfrm>
          <a:prstGeom prst="rect">
            <a:avLst/>
          </a:prstGeom>
        </p:spPr>
      </p:pic>
      <p:sp>
        <p:nvSpPr>
          <p:cNvPr id="6" name="Textfeld 5">
            <a:extLst>
              <a:ext uri="{FF2B5EF4-FFF2-40B4-BE49-F238E27FC236}">
                <a16:creationId xmlns:a16="http://schemas.microsoft.com/office/drawing/2014/main" id="{735A272F-685C-472D-A4BF-CEAC7053F759}"/>
              </a:ext>
            </a:extLst>
          </p:cNvPr>
          <p:cNvSpPr txBox="1"/>
          <p:nvPr/>
        </p:nvSpPr>
        <p:spPr>
          <a:xfrm>
            <a:off x="1524000" y="4696551"/>
            <a:ext cx="9372600" cy="1877437"/>
          </a:xfrm>
          <a:prstGeom prst="rect">
            <a:avLst/>
          </a:prstGeom>
          <a:noFill/>
        </p:spPr>
        <p:txBody>
          <a:bodyPr wrap="square" rtlCol="0">
            <a:spAutoFit/>
          </a:bodyPr>
          <a:lstStyle/>
          <a:p>
            <a:r>
              <a:rPr lang="de-DE" sz="5800" b="1" dirty="0">
                <a:solidFill>
                  <a:srgbClr val="FF0000"/>
                </a:solidFill>
                <a:effectLst>
                  <a:outerShdw blurRad="38100" dist="38100" dir="2700000" algn="tl">
                    <a:srgbClr val="000000">
                      <a:alpha val="43137"/>
                    </a:srgbClr>
                  </a:outerShdw>
                </a:effectLst>
              </a:rPr>
              <a:t>DAS JAHR 2026</a:t>
            </a:r>
          </a:p>
          <a:p>
            <a:r>
              <a:rPr lang="de-DE" sz="5800" b="1" dirty="0">
                <a:solidFill>
                  <a:srgbClr val="FF0000"/>
                </a:solidFill>
                <a:effectLst>
                  <a:outerShdw blurRad="38100" dist="38100" dir="2700000" algn="tl">
                    <a:srgbClr val="000000">
                      <a:alpha val="43137"/>
                    </a:srgbClr>
                  </a:outerShdw>
                </a:effectLst>
              </a:rPr>
              <a:t>UND SEINE UMBRÜCHE</a:t>
            </a:r>
          </a:p>
        </p:txBody>
      </p:sp>
      <p:sp>
        <p:nvSpPr>
          <p:cNvPr id="7" name="Textfeld 6">
            <a:extLst>
              <a:ext uri="{FF2B5EF4-FFF2-40B4-BE49-F238E27FC236}">
                <a16:creationId xmlns:a16="http://schemas.microsoft.com/office/drawing/2014/main" id="{59FA459D-CBEA-4B50-8B52-DC740EDDEE4F}"/>
              </a:ext>
            </a:extLst>
          </p:cNvPr>
          <p:cNvSpPr txBox="1"/>
          <p:nvPr/>
        </p:nvSpPr>
        <p:spPr>
          <a:xfrm>
            <a:off x="4223656" y="614531"/>
            <a:ext cx="6531429" cy="1015663"/>
          </a:xfrm>
          <a:prstGeom prst="rect">
            <a:avLst/>
          </a:prstGeom>
          <a:noFill/>
        </p:spPr>
        <p:txBody>
          <a:bodyPr wrap="square" rtlCol="0">
            <a:spAutoFit/>
          </a:bodyPr>
          <a:lstStyle/>
          <a:p>
            <a:r>
              <a:rPr lang="de-DE" sz="5800" b="1" dirty="0">
                <a:solidFill>
                  <a:srgbClr val="FF0000"/>
                </a:solidFill>
                <a:effectLst>
                  <a:outerShdw blurRad="38100" dist="38100" dir="2700000" algn="tl">
                    <a:srgbClr val="000000">
                      <a:alpha val="43137"/>
                    </a:srgbClr>
                  </a:outerShdw>
                </a:effectLst>
              </a:rPr>
              <a:t>KOSMOS &amp; PSYCHE</a:t>
            </a:r>
          </a:p>
        </p:txBody>
      </p:sp>
    </p:spTree>
    <p:extLst>
      <p:ext uri="{BB962C8B-B14F-4D97-AF65-F5344CB8AC3E}">
        <p14:creationId xmlns:p14="http://schemas.microsoft.com/office/powerpoint/2010/main" val="412695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A2C5E-CA09-4D62-8CD1-A311C842DC10}"/>
              </a:ext>
            </a:extLst>
          </p:cNvPr>
          <p:cNvSpPr>
            <a:spLocks noGrp="1"/>
          </p:cNvSpPr>
          <p:nvPr>
            <p:ph type="title"/>
          </p:nvPr>
        </p:nvSpPr>
        <p:spPr>
          <a:xfrm>
            <a:off x="0" y="0"/>
            <a:ext cx="12192000" cy="1325563"/>
          </a:xfrm>
        </p:spPr>
        <p:txBody>
          <a:bodyPr>
            <a:normAutofit/>
          </a:bodyPr>
          <a:lstStyle/>
          <a:p>
            <a:pPr algn="ctr"/>
            <a:r>
              <a:rPr lang="de-DE" sz="3200" b="1" dirty="0">
                <a:latin typeface="+mn-lt"/>
              </a:rPr>
              <a:t>Jahreshoroskop 01.01.2026, 0 h IRT, Teheran</a:t>
            </a:r>
            <a:br>
              <a:rPr lang="de-DE" sz="3200" b="1" dirty="0">
                <a:latin typeface="+mn-lt"/>
              </a:rPr>
            </a:br>
            <a:r>
              <a:rPr lang="de-DE" sz="3200" dirty="0">
                <a:latin typeface="+mn-lt"/>
              </a:rPr>
              <a:t>Mond-Mars-Venus-Merkur </a:t>
            </a:r>
            <a:r>
              <a:rPr lang="de-DE" sz="3200" dirty="0" err="1">
                <a:latin typeface="+mn-lt"/>
              </a:rPr>
              <a:t>o.o.B</a:t>
            </a:r>
            <a:r>
              <a:rPr lang="de-DE" sz="3200" dirty="0">
                <a:latin typeface="+mn-lt"/>
              </a:rPr>
              <a:t>!</a:t>
            </a:r>
            <a:endParaRPr lang="de-DE" sz="3200" dirty="0"/>
          </a:p>
        </p:txBody>
      </p:sp>
      <p:pic>
        <p:nvPicPr>
          <p:cNvPr id="5" name="Inhaltsplatzhalter 4">
            <a:extLst>
              <a:ext uri="{FF2B5EF4-FFF2-40B4-BE49-F238E27FC236}">
                <a16:creationId xmlns:a16="http://schemas.microsoft.com/office/drawing/2014/main" id="{CC9E1EDD-8ED2-41BC-98CC-3D6203840E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076" y="1159262"/>
            <a:ext cx="5599430" cy="5698738"/>
          </a:xfrm>
        </p:spPr>
      </p:pic>
    </p:spTree>
    <p:extLst>
      <p:ext uri="{BB962C8B-B14F-4D97-AF65-F5344CB8AC3E}">
        <p14:creationId xmlns:p14="http://schemas.microsoft.com/office/powerpoint/2010/main" val="202753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314A1-4CC9-4F82-9739-1974900712CE}"/>
              </a:ext>
            </a:extLst>
          </p:cNvPr>
          <p:cNvSpPr>
            <a:spLocks noGrp="1"/>
          </p:cNvSpPr>
          <p:nvPr>
            <p:ph type="title"/>
          </p:nvPr>
        </p:nvSpPr>
        <p:spPr>
          <a:xfrm>
            <a:off x="0" y="0"/>
            <a:ext cx="12192000" cy="559666"/>
          </a:xfrm>
        </p:spPr>
        <p:txBody>
          <a:bodyPr>
            <a:normAutofit/>
          </a:bodyPr>
          <a:lstStyle/>
          <a:p>
            <a:r>
              <a:rPr lang="de-DE" sz="3100" b="1" dirty="0">
                <a:latin typeface="+mn-lt"/>
              </a:rPr>
              <a:t>Endgültiger Neptun-Ingress in Widder 26.01.2026, 17:35 UT, Berlin - 2188</a:t>
            </a:r>
          </a:p>
        </p:txBody>
      </p:sp>
      <p:pic>
        <p:nvPicPr>
          <p:cNvPr id="5" name="Inhaltsplatzhalter 4">
            <a:extLst>
              <a:ext uri="{FF2B5EF4-FFF2-40B4-BE49-F238E27FC236}">
                <a16:creationId xmlns:a16="http://schemas.microsoft.com/office/drawing/2014/main" id="{2B499598-0971-4763-A248-40E6D23DBF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9347" y="581996"/>
            <a:ext cx="6677042" cy="6203365"/>
          </a:xfrm>
        </p:spPr>
      </p:pic>
    </p:spTree>
    <p:extLst>
      <p:ext uri="{BB962C8B-B14F-4D97-AF65-F5344CB8AC3E}">
        <p14:creationId xmlns:p14="http://schemas.microsoft.com/office/powerpoint/2010/main" val="371678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15A985A1-54F7-471C-BAD4-A3FB100DA0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961" y="507514"/>
            <a:ext cx="6324600" cy="6350486"/>
          </a:xfrm>
        </p:spPr>
      </p:pic>
      <p:sp>
        <p:nvSpPr>
          <p:cNvPr id="2" name="Titel 1">
            <a:extLst>
              <a:ext uri="{FF2B5EF4-FFF2-40B4-BE49-F238E27FC236}">
                <a16:creationId xmlns:a16="http://schemas.microsoft.com/office/drawing/2014/main" id="{C7BCF42E-144F-46B7-B289-E21A3446B100}"/>
              </a:ext>
            </a:extLst>
          </p:cNvPr>
          <p:cNvSpPr>
            <a:spLocks noGrp="1"/>
          </p:cNvSpPr>
          <p:nvPr>
            <p:ph type="title"/>
          </p:nvPr>
        </p:nvSpPr>
        <p:spPr>
          <a:xfrm>
            <a:off x="0" y="0"/>
            <a:ext cx="12192000" cy="681037"/>
          </a:xfrm>
        </p:spPr>
        <p:txBody>
          <a:bodyPr>
            <a:normAutofit/>
          </a:bodyPr>
          <a:lstStyle/>
          <a:p>
            <a:r>
              <a:rPr lang="de-DE" sz="3200" b="1" dirty="0">
                <a:latin typeface="+mn-lt"/>
              </a:rPr>
              <a:t>Endgültiger Saturn-Ingress in Widder 14.02.2026, 0:12 UT, Berlin - 2055 </a:t>
            </a:r>
          </a:p>
        </p:txBody>
      </p:sp>
    </p:spTree>
    <p:extLst>
      <p:ext uri="{BB962C8B-B14F-4D97-AF65-F5344CB8AC3E}">
        <p14:creationId xmlns:p14="http://schemas.microsoft.com/office/powerpoint/2010/main" val="243580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CE18C-6037-4EFD-814B-41180FE8728F}"/>
              </a:ext>
            </a:extLst>
          </p:cNvPr>
          <p:cNvSpPr>
            <a:spLocks noGrp="1"/>
          </p:cNvSpPr>
          <p:nvPr>
            <p:ph type="title"/>
          </p:nvPr>
        </p:nvSpPr>
        <p:spPr>
          <a:xfrm>
            <a:off x="1" y="18256"/>
            <a:ext cx="12192000" cy="998694"/>
          </a:xfrm>
        </p:spPr>
        <p:txBody>
          <a:bodyPr>
            <a:normAutofit/>
          </a:bodyPr>
          <a:lstStyle/>
          <a:p>
            <a:r>
              <a:rPr lang="de-DE" sz="3200" b="1" dirty="0">
                <a:latin typeface="+mn-lt"/>
              </a:rPr>
              <a:t>SoFi 17.02.2025, 12:01 UT (NM s.u.) / 12:12 UT (Max. Verf.), Berlin, </a:t>
            </a:r>
            <a:br>
              <a:rPr lang="de-DE" sz="3200" b="1" dirty="0">
                <a:latin typeface="+mn-lt"/>
              </a:rPr>
            </a:br>
            <a:r>
              <a:rPr lang="de-DE" sz="3200" b="1" dirty="0">
                <a:latin typeface="+mn-lt"/>
              </a:rPr>
              <a:t>rahmt ganzen Saturn-Neptun-Zyklus und alle Zyklen im Halbjahr</a:t>
            </a:r>
          </a:p>
        </p:txBody>
      </p:sp>
      <p:pic>
        <p:nvPicPr>
          <p:cNvPr id="9" name="Inhaltsplatzhalter 8">
            <a:extLst>
              <a:ext uri="{FF2B5EF4-FFF2-40B4-BE49-F238E27FC236}">
                <a16:creationId xmlns:a16="http://schemas.microsoft.com/office/drawing/2014/main" id="{8E1374A9-3F07-4CA8-A9A3-2AB637F5AB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7014" y="995034"/>
            <a:ext cx="5742857" cy="5844709"/>
          </a:xfrm>
        </p:spPr>
      </p:pic>
    </p:spTree>
    <p:extLst>
      <p:ext uri="{BB962C8B-B14F-4D97-AF65-F5344CB8AC3E}">
        <p14:creationId xmlns:p14="http://schemas.microsoft.com/office/powerpoint/2010/main" val="7290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nhaltsplatzhalter 19">
            <a:extLst>
              <a:ext uri="{FF2B5EF4-FFF2-40B4-BE49-F238E27FC236}">
                <a16:creationId xmlns:a16="http://schemas.microsoft.com/office/drawing/2014/main" id="{23542163-96FA-4E77-9E92-397A2ED3D2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7695" y="948787"/>
            <a:ext cx="5254305" cy="5069154"/>
          </a:xfrm>
        </p:spPr>
      </p:pic>
      <p:sp>
        <p:nvSpPr>
          <p:cNvPr id="2" name="Titel 1">
            <a:extLst>
              <a:ext uri="{FF2B5EF4-FFF2-40B4-BE49-F238E27FC236}">
                <a16:creationId xmlns:a16="http://schemas.microsoft.com/office/drawing/2014/main" id="{7ACA05C1-A3B0-4BF1-8E22-55E415F0627D}"/>
              </a:ext>
            </a:extLst>
          </p:cNvPr>
          <p:cNvSpPr>
            <a:spLocks noGrp="1"/>
          </p:cNvSpPr>
          <p:nvPr>
            <p:ph type="title"/>
          </p:nvPr>
        </p:nvSpPr>
        <p:spPr>
          <a:xfrm>
            <a:off x="98854" y="-144685"/>
            <a:ext cx="11998295" cy="863126"/>
          </a:xfrm>
        </p:spPr>
        <p:txBody>
          <a:bodyPr>
            <a:normAutofit/>
          </a:bodyPr>
          <a:lstStyle/>
          <a:p>
            <a:r>
              <a:rPr lang="de-DE" sz="3200" b="1" dirty="0">
                <a:latin typeface="+mn-lt"/>
              </a:rPr>
              <a:t>Saturn-Neptun-Konjunktion 20.02.2026, 16:55 UT, Berlin</a:t>
            </a:r>
          </a:p>
        </p:txBody>
      </p:sp>
      <p:sp>
        <p:nvSpPr>
          <p:cNvPr id="3" name="Textfeld 2">
            <a:extLst>
              <a:ext uri="{FF2B5EF4-FFF2-40B4-BE49-F238E27FC236}">
                <a16:creationId xmlns:a16="http://schemas.microsoft.com/office/drawing/2014/main" id="{0538DD23-9885-4C92-B70F-271CDC928D8A}"/>
              </a:ext>
            </a:extLst>
          </p:cNvPr>
          <p:cNvSpPr txBox="1"/>
          <p:nvPr/>
        </p:nvSpPr>
        <p:spPr>
          <a:xfrm>
            <a:off x="-1" y="472018"/>
            <a:ext cx="7378996" cy="6494085"/>
          </a:xfrm>
          <a:prstGeom prst="rect">
            <a:avLst/>
          </a:prstGeom>
          <a:noFill/>
        </p:spPr>
        <p:txBody>
          <a:bodyPr wrap="square" rtlCol="0">
            <a:spAutoFit/>
          </a:bodyPr>
          <a:lstStyle/>
          <a:p>
            <a:r>
              <a:rPr lang="de-DE" sz="1600" dirty="0"/>
              <a:t>Verschiedene parallele vs. sich bekämpfende Saturn-Neptun-Bereiche sind durch deren Asteroiden betont:</a:t>
            </a:r>
          </a:p>
          <a:p>
            <a:r>
              <a:rPr lang="de-DE" sz="1600" b="1" dirty="0"/>
              <a:t>Digitalisierung/KI/Überwachung</a:t>
            </a:r>
            <a:r>
              <a:rPr lang="de-DE" sz="1600" dirty="0"/>
              <a:t>: Uranus Qua. LÖW-Shannon in </a:t>
            </a:r>
            <a:r>
              <a:rPr lang="de-DE" sz="1600" dirty="0" err="1"/>
              <a:t>Opp</a:t>
            </a:r>
            <a:r>
              <a:rPr lang="de-DE" sz="1600" dirty="0"/>
              <a:t>. HS Sonne / Mars und in Trigon GZ, </a:t>
            </a:r>
            <a:r>
              <a:rPr lang="de-DE" sz="1600" dirty="0" err="1"/>
              <a:t>Yannlecun</a:t>
            </a:r>
            <a:r>
              <a:rPr lang="de-DE" sz="1600" dirty="0"/>
              <a:t> Konj. FIS-Sonne </a:t>
            </a:r>
            <a:r>
              <a:rPr lang="de-DE" sz="1600" dirty="0" err="1"/>
              <a:t>Opp</a:t>
            </a:r>
            <a:r>
              <a:rPr lang="de-DE" sz="1600" dirty="0"/>
              <a:t>. </a:t>
            </a:r>
            <a:r>
              <a:rPr lang="de-DE" sz="1600" dirty="0" err="1"/>
              <a:t>d‘Arrest</a:t>
            </a:r>
            <a:r>
              <a:rPr lang="de-DE" sz="1600" dirty="0"/>
              <a:t> T-Qua. ZWI-Robot, </a:t>
            </a:r>
            <a:r>
              <a:rPr lang="de-DE" sz="1600" dirty="0" err="1"/>
              <a:t>Scientia</a:t>
            </a:r>
            <a:r>
              <a:rPr lang="de-DE" sz="1600" dirty="0"/>
              <a:t>-Vesta-Porta Coeli Konj. Mars, FIS-Merkur-</a:t>
            </a:r>
            <a:r>
              <a:rPr lang="de-DE" sz="1600" dirty="0" err="1"/>
              <a:t>Nessus</a:t>
            </a:r>
            <a:r>
              <a:rPr lang="de-DE" sz="1600" dirty="0"/>
              <a:t> Qua. Wiener / </a:t>
            </a:r>
            <a:r>
              <a:rPr lang="de-DE" sz="1600" dirty="0" err="1"/>
              <a:t>Harari</a:t>
            </a:r>
            <a:r>
              <a:rPr lang="de-DE" sz="1600" dirty="0"/>
              <a:t>, Venus </a:t>
            </a:r>
            <a:r>
              <a:rPr lang="de-DE" sz="1600" dirty="0" err="1"/>
              <a:t>Opp</a:t>
            </a:r>
            <a:r>
              <a:rPr lang="de-DE" sz="1600" dirty="0"/>
              <a:t>. Lucifer-von Neumann, Babbage Konj. Chiron-Eris, ZWI-</a:t>
            </a:r>
            <a:r>
              <a:rPr lang="de-DE" sz="1600" dirty="0" err="1"/>
              <a:t>Lamettrie</a:t>
            </a:r>
            <a:r>
              <a:rPr lang="de-DE" sz="1600" dirty="0"/>
              <a:t> im gal. </a:t>
            </a:r>
            <a:r>
              <a:rPr lang="de-DE" sz="1600" dirty="0" err="1"/>
              <a:t>Rotationsvek</a:t>
            </a:r>
            <a:r>
              <a:rPr lang="de-DE" sz="1600" dirty="0"/>
              <a:t>-tor T-Qua. Orwell-Orcus-</a:t>
            </a:r>
            <a:r>
              <a:rPr lang="de-DE" sz="1600" dirty="0" err="1"/>
              <a:t>Profectio</a:t>
            </a:r>
            <a:r>
              <a:rPr lang="de-DE" sz="1600" dirty="0"/>
              <a:t> Solaris </a:t>
            </a:r>
            <a:r>
              <a:rPr lang="de-DE" sz="1600" dirty="0" err="1"/>
              <a:t>Opp</a:t>
            </a:r>
            <a:r>
              <a:rPr lang="de-DE" sz="1600" dirty="0"/>
              <a:t>. zukunftsweisender </a:t>
            </a:r>
            <a:r>
              <a:rPr lang="de-DE" sz="1600" dirty="0" err="1"/>
              <a:t>Directio</a:t>
            </a:r>
            <a:r>
              <a:rPr lang="de-DE" sz="1600" dirty="0"/>
              <a:t> Solaris, </a:t>
            </a:r>
            <a:r>
              <a:rPr lang="de-DE" sz="1600" b="1" dirty="0"/>
              <a:t>Christentum </a:t>
            </a:r>
            <a:r>
              <a:rPr lang="de-DE" sz="1600" dirty="0"/>
              <a:t>(s. Jupiter-Saturn 7 v. Chr.) Christian auf dem globalen GZ Qua. FIS-Credo, JUN-</a:t>
            </a:r>
            <a:r>
              <a:rPr lang="de-DE" sz="1600" dirty="0" err="1"/>
              <a:t>Vaticana</a:t>
            </a:r>
            <a:r>
              <a:rPr lang="de-DE" sz="1600" dirty="0"/>
              <a:t> Konj. AC, Sonne Konj. Giordano &amp; </a:t>
            </a:r>
            <a:r>
              <a:rPr lang="de-DE" sz="1600" dirty="0" err="1"/>
              <a:t>Bibles</a:t>
            </a:r>
            <a:r>
              <a:rPr lang="de-DE" sz="1600" dirty="0"/>
              <a:t> (Asteroid wurde umbenannt in </a:t>
            </a:r>
            <a:r>
              <a:rPr lang="de-DE" sz="1600" dirty="0" err="1"/>
              <a:t>Alexelbert</a:t>
            </a:r>
            <a:r>
              <a:rPr lang="de-DE" sz="1600" dirty="0"/>
              <a:t>, wg. des sehr passenden EHs benutze ich die originale Namensbenennung), Großtrigon Saturn-Neptun /Angel/Saint-Michel, ZWI-Christen T-Qua. DS / PS</a:t>
            </a:r>
          </a:p>
          <a:p>
            <a:r>
              <a:rPr lang="de-DE" sz="1600" b="1" dirty="0"/>
              <a:t>Kommunismus</a:t>
            </a:r>
            <a:r>
              <a:rPr lang="de-DE" sz="1600" dirty="0"/>
              <a:t> </a:t>
            </a:r>
            <a:r>
              <a:rPr lang="de-DE" sz="1600" dirty="0" err="1"/>
              <a:t>Wladilena</a:t>
            </a:r>
            <a:r>
              <a:rPr lang="de-DE" sz="1600" dirty="0"/>
              <a:t>-Pallas-Marathon-Jason-Machiavelli-brandredende, rächende Thais untergehend bzw. begegnend am DC, Pluto </a:t>
            </a:r>
            <a:r>
              <a:rPr lang="de-DE" sz="1600" dirty="0" err="1"/>
              <a:t>Opp</a:t>
            </a:r>
            <a:r>
              <a:rPr lang="de-DE" sz="1600" dirty="0"/>
              <a:t>. Apollo-</a:t>
            </a:r>
            <a:r>
              <a:rPr lang="de-DE" sz="1600" dirty="0" err="1"/>
              <a:t>Ibramohammed</a:t>
            </a:r>
            <a:r>
              <a:rPr lang="de-DE" sz="1600" dirty="0"/>
              <a:t> T-Qua. </a:t>
            </a:r>
            <a:r>
              <a:rPr lang="de-DE" sz="1600" dirty="0" err="1"/>
              <a:t>Komsomolia-Haumea</a:t>
            </a:r>
            <a:r>
              <a:rPr lang="de-DE" sz="1600" dirty="0"/>
              <a:t> (anhängerstarker Islam &amp; Jung-Kommunismus), WID-Karl Marx Trigon GZ-Mauritia Trigon LÖW-Shannon (globaler KI-Kriegskommunismus?)</a:t>
            </a:r>
          </a:p>
          <a:p>
            <a:r>
              <a:rPr lang="de-DE" sz="1600" b="1" dirty="0"/>
              <a:t>Kriegerische Auflösungen </a:t>
            </a:r>
            <a:r>
              <a:rPr lang="de-DE" sz="1600" dirty="0"/>
              <a:t>Pluto </a:t>
            </a:r>
            <a:r>
              <a:rPr lang="de-DE" sz="1600" dirty="0" err="1"/>
              <a:t>Opp</a:t>
            </a:r>
            <a:r>
              <a:rPr lang="de-DE" sz="1600" dirty="0"/>
              <a:t>. LÖW-</a:t>
            </a:r>
            <a:r>
              <a:rPr lang="de-DE" sz="1600" dirty="0" err="1"/>
              <a:t>Ibramohammed</a:t>
            </a:r>
            <a:r>
              <a:rPr lang="de-DE" sz="1600" dirty="0"/>
              <a:t> T-Qua. STI-Verdun, Mond </a:t>
            </a:r>
            <a:r>
              <a:rPr lang="de-DE" sz="1600" dirty="0" err="1"/>
              <a:t>Opp</a:t>
            </a:r>
            <a:r>
              <a:rPr lang="de-DE" sz="1600" dirty="0"/>
              <a:t>. WAA-Pyrrhus</a:t>
            </a:r>
            <a:r>
              <a:rPr lang="de-DE" sz="1600" b="1" dirty="0"/>
              <a:t> </a:t>
            </a:r>
            <a:r>
              <a:rPr lang="de-DE" sz="1600" dirty="0"/>
              <a:t>T-Qua. KRE-Caesar </a:t>
            </a:r>
            <a:r>
              <a:rPr lang="de-DE" sz="1600" b="1" dirty="0"/>
              <a:t>bzw. Entgrenzungen</a:t>
            </a:r>
            <a:r>
              <a:rPr lang="de-DE" sz="1600" dirty="0"/>
              <a:t> (Mauritia am GZ T-Qua. Zeus </a:t>
            </a:r>
            <a:r>
              <a:rPr lang="de-DE" sz="1600" dirty="0" err="1"/>
              <a:t>Opp</a:t>
            </a:r>
            <a:r>
              <a:rPr lang="de-DE" sz="1600" dirty="0"/>
              <a:t>. Polyneikes)</a:t>
            </a:r>
            <a:r>
              <a:rPr lang="de-DE" sz="1600" b="1" dirty="0"/>
              <a:t> oder noch betonter in Kombination: die religiösen, spirituellen Kämpfe </a:t>
            </a:r>
            <a:r>
              <a:rPr lang="de-DE" sz="1600" dirty="0"/>
              <a:t>(Bumerangs provozierend) Virtus-Patria-</a:t>
            </a:r>
            <a:r>
              <a:rPr lang="de-DE" sz="1600" dirty="0" err="1"/>
              <a:t>Nessus</a:t>
            </a:r>
            <a:r>
              <a:rPr lang="de-DE" sz="1600" dirty="0"/>
              <a:t> Konj. Fische-Merkur </a:t>
            </a:r>
            <a:r>
              <a:rPr lang="de-DE" sz="1600" dirty="0" err="1"/>
              <a:t>Opp</a:t>
            </a:r>
            <a:r>
              <a:rPr lang="de-DE" sz="1600" dirty="0"/>
              <a:t>. Orcus-Ajax-Orwell in Trigon/Sextil zu Hagar-</a:t>
            </a:r>
            <a:r>
              <a:rPr lang="de-DE" sz="1600" dirty="0" err="1"/>
              <a:t>Vladturku</a:t>
            </a:r>
            <a:r>
              <a:rPr lang="de-DE" sz="1600" dirty="0"/>
              <a:t> und zu </a:t>
            </a:r>
            <a:r>
              <a:rPr lang="de-DE" sz="1600" dirty="0" err="1"/>
              <a:t>Lictoria</a:t>
            </a:r>
            <a:r>
              <a:rPr lang="de-DE" sz="1600" dirty="0"/>
              <a:t> (Faschismus)-</a:t>
            </a:r>
            <a:r>
              <a:rPr lang="de-DE" sz="1600" dirty="0" err="1"/>
              <a:t>Charmartell</a:t>
            </a:r>
            <a:r>
              <a:rPr lang="de-DE" sz="1600" dirty="0"/>
              <a:t>, </a:t>
            </a:r>
            <a:r>
              <a:rPr lang="de-DE" sz="1600" dirty="0" err="1"/>
              <a:t>märtyrerhafter</a:t>
            </a:r>
            <a:r>
              <a:rPr lang="de-DE" sz="1600" dirty="0"/>
              <a:t> Kampf: Sankt-Stephan-Pallas-Machiavelli-DC, Saint-Marys, Vidal Konj. Stalingrad Qua. AC / DC, Saturn-Neptun-Heracles im starken, engelsgeführten Feuer-Großtrigon Saint Michel / Angel-Typhon, Mars Qua. Godefroy (2° Orbis)-Hannibal, Pluto Opposition </a:t>
            </a:r>
            <a:r>
              <a:rPr lang="de-DE" sz="1600" dirty="0" err="1"/>
              <a:t>Ibramohammed</a:t>
            </a:r>
            <a:r>
              <a:rPr lang="de-DE" sz="1600" dirty="0"/>
              <a:t> T- Qua. Verdun WID-Saturn-Neptun-Heracles T-Qua. KRE-</a:t>
            </a:r>
            <a:r>
              <a:rPr lang="de-DE" sz="1600" dirty="0" err="1"/>
              <a:t>Asbolus</a:t>
            </a:r>
            <a:r>
              <a:rPr lang="de-DE" sz="1600" dirty="0"/>
              <a:t>-Chaos </a:t>
            </a:r>
            <a:r>
              <a:rPr lang="de-DE" sz="1600" dirty="0" err="1"/>
              <a:t>Opp</a:t>
            </a:r>
            <a:r>
              <a:rPr lang="de-DE" sz="1600" dirty="0"/>
              <a:t>. STE-Sauron, Sonne Qua. kriegsschockender Robot</a:t>
            </a:r>
          </a:p>
        </p:txBody>
      </p:sp>
    </p:spTree>
    <p:extLst>
      <p:ext uri="{BB962C8B-B14F-4D97-AF65-F5344CB8AC3E}">
        <p14:creationId xmlns:p14="http://schemas.microsoft.com/office/powerpoint/2010/main" val="52999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C4147-5CAF-4377-B47F-D3D3E322AC03}"/>
              </a:ext>
            </a:extLst>
          </p:cNvPr>
          <p:cNvSpPr>
            <a:spLocks noGrp="1"/>
          </p:cNvSpPr>
          <p:nvPr>
            <p:ph type="title"/>
          </p:nvPr>
        </p:nvSpPr>
        <p:spPr>
          <a:xfrm>
            <a:off x="0" y="0"/>
            <a:ext cx="12192000" cy="701675"/>
          </a:xfrm>
        </p:spPr>
        <p:txBody>
          <a:bodyPr>
            <a:normAutofit/>
          </a:bodyPr>
          <a:lstStyle/>
          <a:p>
            <a:pPr algn="ctr"/>
            <a:r>
              <a:rPr lang="de-DE" sz="3200" b="1" dirty="0">
                <a:latin typeface="+mn-lt"/>
              </a:rPr>
              <a:t>Widderingress 2026, 20.03.2026, 14:46 UT, Berlin</a:t>
            </a:r>
          </a:p>
        </p:txBody>
      </p:sp>
      <p:pic>
        <p:nvPicPr>
          <p:cNvPr id="7" name="Inhaltsplatzhalter 6">
            <a:extLst>
              <a:ext uri="{FF2B5EF4-FFF2-40B4-BE49-F238E27FC236}">
                <a16:creationId xmlns:a16="http://schemas.microsoft.com/office/drawing/2014/main" id="{428C62D9-7A8E-4DA1-A238-7E267BC223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8461" y="566271"/>
            <a:ext cx="6190386" cy="6291729"/>
          </a:xfrm>
        </p:spPr>
      </p:pic>
    </p:spTree>
    <p:extLst>
      <p:ext uri="{BB962C8B-B14F-4D97-AF65-F5344CB8AC3E}">
        <p14:creationId xmlns:p14="http://schemas.microsoft.com/office/powerpoint/2010/main" val="371505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7717C-0672-487F-87BC-27806A21B2AD}"/>
              </a:ext>
            </a:extLst>
          </p:cNvPr>
          <p:cNvSpPr>
            <a:spLocks noGrp="1"/>
          </p:cNvSpPr>
          <p:nvPr>
            <p:ph type="title"/>
          </p:nvPr>
        </p:nvSpPr>
        <p:spPr>
          <a:xfrm>
            <a:off x="0" y="24186"/>
            <a:ext cx="12192000" cy="656851"/>
          </a:xfrm>
        </p:spPr>
        <p:txBody>
          <a:bodyPr>
            <a:normAutofit fontScale="90000"/>
          </a:bodyPr>
          <a:lstStyle/>
          <a:p>
            <a:pPr algn="ctr"/>
            <a:r>
              <a:rPr lang="de-DE" sz="3200" b="1" dirty="0">
                <a:latin typeface="+mn-lt"/>
              </a:rPr>
              <a:t>26.03.2026 3.Äquator-Eris &amp; -Saturn, 14:30 UT / HS 17:58 UT / 21:27 UT, Berlin</a:t>
            </a:r>
          </a:p>
        </p:txBody>
      </p:sp>
      <p:pic>
        <p:nvPicPr>
          <p:cNvPr id="7" name="Grafik 6">
            <a:extLst>
              <a:ext uri="{FF2B5EF4-FFF2-40B4-BE49-F238E27FC236}">
                <a16:creationId xmlns:a16="http://schemas.microsoft.com/office/drawing/2014/main" id="{1BAE7282-3376-4F12-B02F-FAD2FEE13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634" y="2611438"/>
            <a:ext cx="4154365" cy="4222376"/>
          </a:xfrm>
          <a:prstGeom prst="rect">
            <a:avLst/>
          </a:prstGeom>
        </p:spPr>
      </p:pic>
      <p:pic>
        <p:nvPicPr>
          <p:cNvPr id="5" name="Inhaltsplatzhalter 4">
            <a:extLst>
              <a:ext uri="{FF2B5EF4-FFF2-40B4-BE49-F238E27FC236}">
                <a16:creationId xmlns:a16="http://schemas.microsoft.com/office/drawing/2014/main" id="{2BFBE90C-CAE9-4D64-818E-963624539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9671" y="524436"/>
            <a:ext cx="3950616" cy="4015292"/>
          </a:xfrm>
        </p:spPr>
      </p:pic>
      <p:pic>
        <p:nvPicPr>
          <p:cNvPr id="9" name="Grafik 8">
            <a:extLst>
              <a:ext uri="{FF2B5EF4-FFF2-40B4-BE49-F238E27FC236}">
                <a16:creationId xmlns:a16="http://schemas.microsoft.com/office/drawing/2014/main" id="{83775862-2D7B-4094-8060-A87656E06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59086"/>
            <a:ext cx="4229670" cy="4298914"/>
          </a:xfrm>
          <a:prstGeom prst="rect">
            <a:avLst/>
          </a:prstGeom>
        </p:spPr>
      </p:pic>
    </p:spTree>
    <p:extLst>
      <p:ext uri="{BB962C8B-B14F-4D97-AF65-F5344CB8AC3E}">
        <p14:creationId xmlns:p14="http://schemas.microsoft.com/office/powerpoint/2010/main" val="43162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5B909-D28A-42C0-8CDF-E1844990B269}"/>
              </a:ext>
            </a:extLst>
          </p:cNvPr>
          <p:cNvSpPr>
            <a:spLocks noGrp="1"/>
          </p:cNvSpPr>
          <p:nvPr>
            <p:ph type="title"/>
          </p:nvPr>
        </p:nvSpPr>
        <p:spPr>
          <a:xfrm>
            <a:off x="0" y="1"/>
            <a:ext cx="12192000" cy="606750"/>
          </a:xfrm>
        </p:spPr>
        <p:txBody>
          <a:bodyPr>
            <a:noAutofit/>
          </a:bodyPr>
          <a:lstStyle/>
          <a:p>
            <a:r>
              <a:rPr lang="de-DE" sz="3000" b="1" dirty="0">
                <a:latin typeface="+mn-lt"/>
              </a:rPr>
              <a:t>Endgültiger Uranus-Ingress </a:t>
            </a:r>
            <a:r>
              <a:rPr lang="de-DE" sz="3000" b="1">
                <a:latin typeface="+mn-lt"/>
              </a:rPr>
              <a:t>in Zwilling </a:t>
            </a:r>
            <a:r>
              <a:rPr lang="de-DE" sz="3000" b="1" dirty="0">
                <a:latin typeface="+mn-lt"/>
              </a:rPr>
              <a:t>26.04.2026, 0:51 UT, Berlin – 2032/33</a:t>
            </a:r>
          </a:p>
        </p:txBody>
      </p:sp>
      <p:pic>
        <p:nvPicPr>
          <p:cNvPr id="5" name="Inhaltsplatzhalter 4">
            <a:extLst>
              <a:ext uri="{FF2B5EF4-FFF2-40B4-BE49-F238E27FC236}">
                <a16:creationId xmlns:a16="http://schemas.microsoft.com/office/drawing/2014/main" id="{74D4DD9C-6F35-43C4-8FF8-5F963246D9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5309" y="643717"/>
            <a:ext cx="6114185" cy="6214282"/>
          </a:xfrm>
        </p:spPr>
      </p:pic>
    </p:spTree>
    <p:extLst>
      <p:ext uri="{BB962C8B-B14F-4D97-AF65-F5344CB8AC3E}">
        <p14:creationId xmlns:p14="http://schemas.microsoft.com/office/powerpoint/2010/main" val="175665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A566E-FBD8-4B1A-BE08-EE2AE08E98C1}"/>
              </a:ext>
            </a:extLst>
          </p:cNvPr>
          <p:cNvSpPr>
            <a:spLocks noGrp="1"/>
          </p:cNvSpPr>
          <p:nvPr>
            <p:ph type="title"/>
          </p:nvPr>
        </p:nvSpPr>
        <p:spPr>
          <a:xfrm>
            <a:off x="838200" y="59821"/>
            <a:ext cx="10515600" cy="683663"/>
          </a:xfrm>
        </p:spPr>
        <p:txBody>
          <a:bodyPr>
            <a:normAutofit/>
          </a:bodyPr>
          <a:lstStyle/>
          <a:p>
            <a:r>
              <a:rPr lang="de-DE" sz="3200" b="1" dirty="0">
                <a:latin typeface="+mn-lt"/>
              </a:rPr>
              <a:t>Uranus-</a:t>
            </a:r>
            <a:r>
              <a:rPr lang="de-DE" sz="3200" b="1" dirty="0" err="1">
                <a:latin typeface="+mn-lt"/>
              </a:rPr>
              <a:t>Sedna</a:t>
            </a:r>
            <a:r>
              <a:rPr lang="de-DE" sz="3200" b="1" dirty="0">
                <a:latin typeface="+mn-lt"/>
              </a:rPr>
              <a:t>-Konjunktion 24.05.2026, 14:55 UT, Berlin</a:t>
            </a:r>
          </a:p>
        </p:txBody>
      </p:sp>
      <p:pic>
        <p:nvPicPr>
          <p:cNvPr id="5" name="Inhaltsplatzhalter 4">
            <a:extLst>
              <a:ext uri="{FF2B5EF4-FFF2-40B4-BE49-F238E27FC236}">
                <a16:creationId xmlns:a16="http://schemas.microsoft.com/office/drawing/2014/main" id="{7CA94929-8DDF-40AE-B898-52852A71CF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8658" y="698386"/>
            <a:ext cx="6078071" cy="6177576"/>
          </a:xfrm>
        </p:spPr>
      </p:pic>
    </p:spTree>
    <p:extLst>
      <p:ext uri="{BB962C8B-B14F-4D97-AF65-F5344CB8AC3E}">
        <p14:creationId xmlns:p14="http://schemas.microsoft.com/office/powerpoint/2010/main" val="141751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C891D-E4E4-4C6F-B32F-F379E309FEEF}"/>
              </a:ext>
            </a:extLst>
          </p:cNvPr>
          <p:cNvSpPr>
            <a:spLocks noGrp="1"/>
          </p:cNvSpPr>
          <p:nvPr>
            <p:ph type="title"/>
          </p:nvPr>
        </p:nvSpPr>
        <p:spPr>
          <a:xfrm>
            <a:off x="838200" y="-1"/>
            <a:ext cx="10515600" cy="681037"/>
          </a:xfrm>
        </p:spPr>
        <p:txBody>
          <a:bodyPr>
            <a:noAutofit/>
          </a:bodyPr>
          <a:lstStyle/>
          <a:p>
            <a:r>
              <a:rPr lang="de-DE" sz="3200" b="1" dirty="0">
                <a:latin typeface="+mn-lt"/>
              </a:rPr>
              <a:t>Jupiter Ingress in den Löwen 30.06.2026, 05:52 UT, Berlin</a:t>
            </a:r>
          </a:p>
        </p:txBody>
      </p:sp>
      <p:pic>
        <p:nvPicPr>
          <p:cNvPr id="5" name="Inhaltsplatzhalter 4">
            <a:extLst>
              <a:ext uri="{FF2B5EF4-FFF2-40B4-BE49-F238E27FC236}">
                <a16:creationId xmlns:a16="http://schemas.microsoft.com/office/drawing/2014/main" id="{7A1DEFE3-32B7-4CA1-9C49-DA662E0264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7694" y="643779"/>
            <a:ext cx="6442748" cy="6214221"/>
          </a:xfrm>
        </p:spPr>
      </p:pic>
    </p:spTree>
    <p:extLst>
      <p:ext uri="{BB962C8B-B14F-4D97-AF65-F5344CB8AC3E}">
        <p14:creationId xmlns:p14="http://schemas.microsoft.com/office/powerpoint/2010/main" val="381337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558AF-2218-4CCE-9401-6B7756ED9F24}"/>
              </a:ext>
            </a:extLst>
          </p:cNvPr>
          <p:cNvSpPr>
            <a:spLocks noGrp="1"/>
          </p:cNvSpPr>
          <p:nvPr>
            <p:ph type="title"/>
          </p:nvPr>
        </p:nvSpPr>
        <p:spPr>
          <a:xfrm>
            <a:off x="838200" y="365125"/>
            <a:ext cx="10515600" cy="292101"/>
          </a:xfrm>
        </p:spPr>
        <p:txBody>
          <a:bodyPr>
            <a:normAutofit fontScale="90000"/>
          </a:bodyPr>
          <a:lstStyle/>
          <a:p>
            <a:pPr algn="ctr"/>
            <a:r>
              <a:rPr lang="de-DE" sz="3600" b="1" dirty="0">
                <a:latin typeface="Calibri" panose="020F0502020204030204" pitchFamily="34" charset="0"/>
                <a:ea typeface="Calibri" panose="020F0502020204030204" pitchFamily="34" charset="0"/>
                <a:cs typeface="Times New Roman" panose="02020603050405020304" pitchFamily="18" charset="0"/>
              </a:rPr>
              <a:t>Eure Zeit ist abgelaufen: </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D888A054-783D-48E6-8341-88618F791B53}"/>
              </a:ext>
            </a:extLst>
          </p:cNvPr>
          <p:cNvSpPr>
            <a:spLocks noGrp="1"/>
          </p:cNvSpPr>
          <p:nvPr>
            <p:ph idx="1"/>
          </p:nvPr>
        </p:nvSpPr>
        <p:spPr>
          <a:xfrm>
            <a:off x="0" y="365125"/>
            <a:ext cx="12269820" cy="6328610"/>
          </a:xfrm>
        </p:spPr>
        <p:txBody>
          <a:bodyPr>
            <a:normAutofit fontScale="25000" lnSpcReduction="20000"/>
          </a:bodyPr>
          <a:lstStyle/>
          <a:p>
            <a:pPr marL="342900" lvl="0" indent="-342900">
              <a:lnSpc>
                <a:spcPts val="1400"/>
              </a:lnSpc>
              <a:spcAft>
                <a:spcPts val="100"/>
              </a:spcAft>
              <a:buFont typeface="Calibri" panose="020F0502020204030204" pitchFamily="34" charset="0"/>
              <a:buChar char="-"/>
            </a:pPr>
            <a:r>
              <a:rPr lang="de-DE" sz="5400" b="1" dirty="0">
                <a:latin typeface="Calibri" panose="020F0502020204030204" pitchFamily="34" charset="0"/>
                <a:ea typeface="Calibri" panose="020F0502020204030204" pitchFamily="34" charset="0"/>
                <a:cs typeface="Times New Roman" panose="02020603050405020304" pitchFamily="18" charset="0"/>
              </a:rPr>
              <a:t>Vertikale, </a:t>
            </a:r>
            <a:r>
              <a:rPr lang="de-DE" sz="5400" b="1" dirty="0" err="1">
                <a:latin typeface="Calibri" panose="020F0502020204030204" pitchFamily="34" charset="0"/>
                <a:ea typeface="Calibri" panose="020F0502020204030204" pitchFamily="34" charset="0"/>
                <a:cs typeface="Times New Roman" panose="02020603050405020304" pitchFamily="18" charset="0"/>
              </a:rPr>
              <a:t>scheinphilantropische</a:t>
            </a:r>
            <a:r>
              <a:rPr lang="de-DE" sz="5400" b="1" dirty="0">
                <a:latin typeface="Calibri" panose="020F0502020204030204" pitchFamily="34" charset="0"/>
                <a:ea typeface="Calibri" panose="020F0502020204030204" pitchFamily="34" charset="0"/>
                <a:cs typeface="Times New Roman" panose="02020603050405020304" pitchFamily="18" charset="0"/>
              </a:rPr>
              <a:t> Erdepochen-Machtgeheimbünde von 17.07.1802 – 2020 - </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abgelöst durch die transparente, aufgestiegene, egalitäre Luftepoche endgültig ab 21.12.2020</a:t>
            </a:r>
          </a:p>
          <a:p>
            <a:pPr marL="342900" lvl="0" indent="-342900">
              <a:lnSpc>
                <a:spcPts val="1400"/>
              </a:lnSpc>
              <a:spcAft>
                <a:spcPts val="100"/>
              </a:spcAft>
              <a:buFont typeface="Calibri" panose="020F0502020204030204" pitchFamily="34" charset="0"/>
              <a:buChar char="-"/>
            </a:pPr>
            <a:r>
              <a:rPr lang="de-DE" sz="5400" b="1" dirty="0" err="1">
                <a:latin typeface="Calibri" panose="020F0502020204030204" pitchFamily="34" charset="0"/>
                <a:ea typeface="Calibri" panose="020F0502020204030204" pitchFamily="34" charset="0"/>
                <a:cs typeface="Times New Roman" panose="02020603050405020304" pitchFamily="18" charset="0"/>
              </a:rPr>
              <a:t>Luciferische</a:t>
            </a:r>
            <a:r>
              <a:rPr lang="de-DE" sz="5400" b="1" dirty="0">
                <a:latin typeface="Calibri" panose="020F0502020204030204" pitchFamily="34" charset="0"/>
                <a:ea typeface="Calibri" panose="020F0502020204030204" pitchFamily="34" charset="0"/>
                <a:cs typeface="Times New Roman" panose="02020603050405020304" pitchFamily="18" charset="0"/>
              </a:rPr>
              <a:t>, schädigend spritzende Steinbock-</a:t>
            </a:r>
            <a:r>
              <a:rPr lang="de-DE" sz="5400" b="1" dirty="0" err="1">
                <a:latin typeface="Calibri" panose="020F0502020204030204" pitchFamily="34" charset="0"/>
                <a:ea typeface="Calibri" panose="020F0502020204030204" pitchFamily="34" charset="0"/>
                <a:cs typeface="Times New Roman" panose="02020603050405020304" pitchFamily="18" charset="0"/>
              </a:rPr>
              <a:t>Plutomacht</a:t>
            </a:r>
            <a:r>
              <a:rPr lang="de-DE" sz="5400" b="1" dirty="0">
                <a:latin typeface="Calibri" panose="020F0502020204030204" pitchFamily="34" charset="0"/>
                <a:ea typeface="Calibri" panose="020F0502020204030204" pitchFamily="34" charset="0"/>
                <a:cs typeface="Times New Roman" panose="02020603050405020304" pitchFamily="18" charset="0"/>
              </a:rPr>
              <a:t> ab 26.01.2008 / 27.11.2008 - </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abgelöst durch den Wassermann-Pluto 2023 / 2024</a:t>
            </a:r>
          </a:p>
          <a:p>
            <a:pPr marL="342900" lvl="0" indent="-342900">
              <a:lnSpc>
                <a:spcPts val="1400"/>
              </a:lnSpc>
              <a:spcAft>
                <a:spcPts val="100"/>
              </a:spcAft>
              <a:buFont typeface="Calibri" panose="020F0502020204030204" pitchFamily="34" charset="0"/>
              <a:buChar char="-"/>
            </a:pPr>
            <a:r>
              <a:rPr lang="de-DE" sz="5400" b="1" dirty="0">
                <a:effectLst/>
                <a:latin typeface="Calibri" panose="020F0502020204030204" pitchFamily="34" charset="0"/>
                <a:ea typeface="Calibri" panose="020F0502020204030204" pitchFamily="34" charset="0"/>
                <a:cs typeface="Times New Roman" panose="02020603050405020304" pitchFamily="18" charset="0"/>
              </a:rPr>
              <a:t>Neptun im Widder 13.04.1861 / 14.02.1862 – 2025 / 2026</a:t>
            </a:r>
            <a:r>
              <a:rPr lang="de-DE" sz="5400" dirty="0">
                <a:effectLst/>
                <a:latin typeface="Calibri" panose="020F0502020204030204" pitchFamily="34" charset="0"/>
                <a:ea typeface="Calibri" panose="020F0502020204030204" pitchFamily="34" charset="0"/>
                <a:cs typeface="Times New Roman" panose="02020603050405020304" pitchFamily="18" charset="0"/>
              </a:rPr>
              <a:t>: Öl-Chemie-Pharma-Industrieaufstieg, Träger wie das Rote Kreuz, Weltgesundheitsorganisation Genf (beide Chiron-IC) auch </a:t>
            </a:r>
            <a:r>
              <a:rPr lang="de-DE" sz="5400" dirty="0" err="1">
                <a:effectLst/>
                <a:latin typeface="Calibri" panose="020F0502020204030204" pitchFamily="34" charset="0"/>
                <a:ea typeface="Calibri" panose="020F0502020204030204" pitchFamily="34" charset="0"/>
                <a:cs typeface="Times New Roman" panose="02020603050405020304" pitchFamily="18" charset="0"/>
              </a:rPr>
              <a:t>marsische</a:t>
            </a:r>
            <a:r>
              <a:rPr lang="de-DE" sz="5400" dirty="0">
                <a:effectLst/>
                <a:latin typeface="Calibri" panose="020F0502020204030204" pitchFamily="34" charset="0"/>
                <a:ea typeface="Calibri" panose="020F0502020204030204" pitchFamily="34" charset="0"/>
                <a:cs typeface="Times New Roman" panose="02020603050405020304" pitchFamily="18" charset="0"/>
              </a:rPr>
              <a:t> Entgrenzung der Weltkriege, Hitler</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abgelöst durch 163jährigen Widderingress des Neptuns 30.03.2025 / 26.01.2026</a:t>
            </a:r>
            <a:endParaRPr lang="de-DE" sz="5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400"/>
              </a:lnSpc>
              <a:spcBef>
                <a:spcPts val="600"/>
              </a:spcBef>
              <a:spcAft>
                <a:spcPts val="100"/>
              </a:spcAft>
              <a:buFont typeface="Calibri" panose="020F0502020204030204" pitchFamily="34" charset="0"/>
              <a:buChar char="-"/>
            </a:pPr>
            <a:r>
              <a:rPr lang="de-DE" sz="5400" b="1" dirty="0">
                <a:effectLst/>
                <a:latin typeface="Calibri" panose="020F0502020204030204" pitchFamily="34" charset="0"/>
                <a:ea typeface="Calibri" panose="020F0502020204030204" pitchFamily="34" charset="0"/>
                <a:cs typeface="Times New Roman" panose="02020603050405020304" pitchFamily="18" charset="0"/>
              </a:rPr>
              <a:t>21.12.1862</a:t>
            </a:r>
            <a:r>
              <a:rPr lang="de-DE" sz="5400" dirty="0">
                <a:effectLst/>
                <a:latin typeface="Calibri" panose="020F0502020204030204" pitchFamily="34" charset="0"/>
                <a:ea typeface="Calibri" panose="020F0502020204030204" pitchFamily="34" charset="0"/>
                <a:cs typeface="Times New Roman" panose="02020603050405020304" pitchFamily="18" charset="0"/>
              </a:rPr>
              <a:t> Die </a:t>
            </a:r>
            <a:r>
              <a:rPr lang="de-DE" sz="5400" dirty="0" err="1">
                <a:effectLst/>
                <a:latin typeface="Calibri" panose="020F0502020204030204" pitchFamily="34" charset="0"/>
                <a:ea typeface="Calibri" panose="020F0502020204030204" pitchFamily="34" charset="0"/>
                <a:cs typeface="Times New Roman" panose="02020603050405020304" pitchFamily="18" charset="0"/>
              </a:rPr>
              <a:t>luciferisch-ixionische</a:t>
            </a:r>
            <a:r>
              <a:rPr lang="de-DE" sz="5400" dirty="0">
                <a:effectLst/>
                <a:latin typeface="Calibri" panose="020F0502020204030204" pitchFamily="34" charset="0"/>
                <a:ea typeface="Calibri" panose="020F0502020204030204" pitchFamily="34" charset="0"/>
                <a:cs typeface="Times New Roman" panose="02020603050405020304" pitchFamily="18" charset="0"/>
              </a:rPr>
              <a:t> </a:t>
            </a:r>
            <a:r>
              <a:rPr lang="de-DE" sz="5400" b="1" dirty="0">
                <a:effectLst/>
                <a:latin typeface="Calibri" panose="020F0502020204030204" pitchFamily="34" charset="0"/>
                <a:ea typeface="Calibri" panose="020F0502020204030204" pitchFamily="34" charset="0"/>
                <a:cs typeface="Times New Roman" panose="02020603050405020304" pitchFamily="18" charset="0"/>
              </a:rPr>
              <a:t>Industrie-Weltherrschaft-Venus-SoFi</a:t>
            </a:r>
            <a:r>
              <a:rPr lang="de-DE" sz="5400" dirty="0">
                <a:effectLst/>
                <a:latin typeface="Calibri" panose="020F0502020204030204" pitchFamily="34" charset="0"/>
                <a:ea typeface="Calibri" panose="020F0502020204030204" pitchFamily="34" charset="0"/>
                <a:cs typeface="Times New Roman" panose="02020603050405020304" pitchFamily="18" charset="0"/>
              </a:rPr>
              <a:t> der Öl-Chemie-Pharma-Industrie &amp; Elektrotechnik</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mit Saturn-Neptun-Pluto-</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Stellium</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auf dem Äquator</a:t>
            </a:r>
            <a:r>
              <a:rPr lang="de-DE" sz="5400" dirty="0">
                <a:effectLst/>
                <a:latin typeface="Calibri" panose="020F0502020204030204" pitchFamily="34" charset="0"/>
                <a:ea typeface="Calibri" panose="020F0502020204030204" pitchFamily="34" charset="0"/>
                <a:cs typeface="Times New Roman" panose="02020603050405020304" pitchFamily="18" charset="0"/>
              </a:rPr>
              <a:t> in Uranus- / Orcus- und in </a:t>
            </a:r>
            <a:r>
              <a:rPr lang="de-DE" sz="5400" dirty="0" err="1">
                <a:effectLst/>
                <a:latin typeface="Calibri" panose="020F0502020204030204" pitchFamily="34" charset="0"/>
                <a:ea typeface="Calibri" panose="020F0502020204030204" pitchFamily="34" charset="0"/>
                <a:cs typeface="Times New Roman" panose="02020603050405020304" pitchFamily="18" charset="0"/>
              </a:rPr>
              <a:t>Ixion</a:t>
            </a:r>
            <a:r>
              <a:rPr lang="de-DE" sz="5400" dirty="0">
                <a:effectLst/>
                <a:latin typeface="Calibri" panose="020F0502020204030204" pitchFamily="34" charset="0"/>
                <a:ea typeface="Calibri" panose="020F0502020204030204" pitchFamily="34" charset="0"/>
                <a:cs typeface="Times New Roman" panose="02020603050405020304" pitchFamily="18" charset="0"/>
              </a:rPr>
              <a:t>- / Chaos-Halbsumme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abgelöst durch das neue Saturn-Eris-Neptun-</a:t>
            </a:r>
            <a:r>
              <a:rPr lang="de-DE" sz="5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Äquatorstellium</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2025 / 2026</a:t>
            </a:r>
          </a:p>
          <a:p>
            <a:pPr marL="342900" lvl="0" indent="-342900">
              <a:lnSpc>
                <a:spcPts val="1400"/>
              </a:lnSpc>
              <a:spcAft>
                <a:spcPts val="100"/>
              </a:spcAft>
              <a:buFont typeface="Calibri" panose="020F0502020204030204" pitchFamily="34" charset="0"/>
              <a:buChar char="-"/>
            </a:pPr>
            <a:r>
              <a:rPr lang="de-DE" sz="5400" b="1" dirty="0">
                <a:latin typeface="Calibri" panose="020F0502020204030204" pitchFamily="34" charset="0"/>
                <a:ea typeface="Calibri" panose="020F0502020204030204" pitchFamily="34" charset="0"/>
                <a:cs typeface="Times New Roman" panose="02020603050405020304" pitchFamily="18" charset="0"/>
              </a:rPr>
              <a:t>3 Uranus-Pluto-Konj. 09.10.1965 / 04.04.1966 / 30.06.1966 auf 16° Jungfrau </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bekommen</a:t>
            </a:r>
            <a:r>
              <a:rPr lang="de-DE" sz="5400" b="1" dirty="0">
                <a:latin typeface="Calibri" panose="020F0502020204030204" pitchFamily="34" charset="0"/>
                <a:ea typeface="Calibri" panose="020F0502020204030204" pitchFamily="34" charset="0"/>
                <a:cs typeface="Times New Roman" panose="02020603050405020304" pitchFamily="18" charset="0"/>
              </a:rPr>
              <a:t> </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ihren</a:t>
            </a:r>
            <a:r>
              <a:rPr lang="de-DE" sz="5400" b="1" dirty="0">
                <a:latin typeface="Calibri" panose="020F0502020204030204" pitchFamily="34" charset="0"/>
                <a:ea typeface="Calibri" panose="020F0502020204030204" pitchFamily="34" charset="0"/>
                <a:cs typeface="Times New Roman" panose="02020603050405020304" pitchFamily="18" charset="0"/>
              </a:rPr>
              <a:t> </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Bestrafungsbumerang durch Konj. T-Orcus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Opp</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T-Saturn-</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Nessus</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und globale Leaks der Machtbundgeheimnisse durch Neptun (Qua. GZ) in der HS Uranus / Pluto</a:t>
            </a:r>
            <a:endPar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400"/>
              </a:lnSpc>
              <a:spcAft>
                <a:spcPts val="100"/>
              </a:spcAft>
              <a:buFont typeface="Calibri" panose="020F0502020204030204" pitchFamily="34" charset="0"/>
              <a:buChar char="-"/>
            </a:pPr>
            <a:r>
              <a:rPr lang="de-DE" sz="5400" b="1" dirty="0">
                <a:latin typeface="Calibri" panose="020F0502020204030204" pitchFamily="34" charset="0"/>
                <a:ea typeface="Calibri" panose="020F0502020204030204" pitchFamily="34" charset="0"/>
                <a:cs typeface="Times New Roman" panose="02020603050405020304" pitchFamily="18" charset="0"/>
              </a:rPr>
              <a:t>Vier 1965er bis 1968er Stier-</a:t>
            </a:r>
            <a:r>
              <a:rPr lang="de-DE" sz="5400" b="1" dirty="0" err="1">
                <a:latin typeface="Calibri" panose="020F0502020204030204" pitchFamily="34" charset="0"/>
                <a:ea typeface="Calibri" panose="020F0502020204030204" pitchFamily="34" charset="0"/>
                <a:cs typeface="Times New Roman" panose="02020603050405020304" pitchFamily="18" charset="0"/>
              </a:rPr>
              <a:t>Sedna</a:t>
            </a:r>
            <a:r>
              <a:rPr lang="de-DE" sz="5400" b="1" dirty="0">
                <a:latin typeface="Calibri" panose="020F0502020204030204" pitchFamily="34" charset="0"/>
                <a:ea typeface="Calibri" panose="020F0502020204030204" pitchFamily="34" charset="0"/>
                <a:cs typeface="Times New Roman" panose="02020603050405020304" pitchFamily="18" charset="0"/>
              </a:rPr>
              <a:t>-Ingresse</a:t>
            </a:r>
            <a:r>
              <a:rPr lang="de-DE" sz="5400" dirty="0">
                <a:latin typeface="Calibri" panose="020F0502020204030204" pitchFamily="34" charset="0"/>
                <a:ea typeface="Calibri" panose="020F0502020204030204" pitchFamily="34" charset="0"/>
                <a:cs typeface="Times New Roman" panose="02020603050405020304" pitchFamily="18" charset="0"/>
              </a:rPr>
              <a:t>, die sich hartnäckig hochgearbeiteten Stier-Leuchttürme </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abgelöst durch tagesaktuelle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We</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are</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the</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media</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‘-Meister von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Sedna</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im Zwilling 15.06.2023 / 27.04.2024 im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Social</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Media-Verbreitungsmacht-Trigon Wassermann-Pluto (im Sextil die Widder-</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Sednas</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reaktivierend)</a:t>
            </a:r>
          </a:p>
          <a:p>
            <a:pPr marL="342900" lvl="0" indent="-342900">
              <a:lnSpc>
                <a:spcPts val="1400"/>
              </a:lnSpc>
              <a:spcAft>
                <a:spcPts val="100"/>
              </a:spcAft>
              <a:buFont typeface="Calibri" panose="020F0502020204030204" pitchFamily="34" charset="0"/>
              <a:buChar char="-"/>
            </a:pPr>
            <a:r>
              <a:rPr lang="de-DE" sz="5400" b="1" dirty="0">
                <a:effectLst/>
                <a:latin typeface="Calibri" panose="020F0502020204030204" pitchFamily="34" charset="0"/>
                <a:ea typeface="Calibri" panose="020F0502020204030204" pitchFamily="34" charset="0"/>
                <a:cs typeface="Times New Roman" panose="02020603050405020304" pitchFamily="18" charset="0"/>
              </a:rPr>
              <a:t>Ende 1966 / Anfang 1967</a:t>
            </a:r>
            <a:r>
              <a:rPr lang="de-DE" sz="5400" dirty="0">
                <a:effectLst/>
                <a:latin typeface="Calibri" panose="020F0502020204030204" pitchFamily="34" charset="0"/>
                <a:ea typeface="Calibri" panose="020F0502020204030204" pitchFamily="34" charset="0"/>
                <a:cs typeface="Times New Roman" panose="02020603050405020304" pitchFamily="18" charset="0"/>
              </a:rPr>
              <a:t> </a:t>
            </a:r>
            <a:r>
              <a:rPr lang="de-DE" sz="5400" b="1" dirty="0">
                <a:effectLst/>
                <a:latin typeface="Calibri" panose="020F0502020204030204" pitchFamily="34" charset="0"/>
                <a:ea typeface="Calibri" panose="020F0502020204030204" pitchFamily="34" charset="0"/>
                <a:cs typeface="Times New Roman" panose="02020603050405020304" pitchFamily="18" charset="0"/>
              </a:rPr>
              <a:t>Chiron-Chaos-</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Ixion</a:t>
            </a:r>
            <a:r>
              <a:rPr lang="de-DE" sz="5400" b="1" dirty="0">
                <a:effectLst/>
                <a:latin typeface="Calibri" panose="020F0502020204030204" pitchFamily="34" charset="0"/>
                <a:ea typeface="Calibri" panose="020F0502020204030204" pitchFamily="34" charset="0"/>
                <a:cs typeface="Times New Roman" panose="02020603050405020304" pitchFamily="18" charset="0"/>
              </a:rPr>
              <a:t>-Äquator-</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Stellium</a:t>
            </a:r>
            <a:r>
              <a:rPr lang="de-DE" sz="5400" dirty="0">
                <a:effectLst/>
                <a:latin typeface="Calibri" panose="020F0502020204030204" pitchFamily="34" charset="0"/>
                <a:ea typeface="Calibri" panose="020F0502020204030204" pitchFamily="34" charset="0"/>
                <a:cs typeface="Times New Roman" panose="02020603050405020304" pitchFamily="18" charset="0"/>
              </a:rPr>
              <a:t> in der Neptun / Pluto-Deklinationskontraparallele: die verletzten, vulnerablen, </a:t>
            </a:r>
            <a:r>
              <a:rPr lang="de-DE" sz="5400" dirty="0" err="1">
                <a:effectLst/>
                <a:latin typeface="Calibri" panose="020F0502020204030204" pitchFamily="34" charset="0"/>
                <a:ea typeface="Calibri" panose="020F0502020204030204" pitchFamily="34" charset="0"/>
                <a:cs typeface="Times New Roman" panose="02020603050405020304" pitchFamily="18" charset="0"/>
              </a:rPr>
              <a:t>ixionisch</a:t>
            </a:r>
            <a:r>
              <a:rPr lang="de-DE" sz="5400" dirty="0">
                <a:effectLst/>
                <a:latin typeface="Calibri" panose="020F0502020204030204" pitchFamily="34" charset="0"/>
                <a:ea typeface="Calibri" panose="020F0502020204030204" pitchFamily="34" charset="0"/>
                <a:cs typeface="Times New Roman" panose="02020603050405020304" pitchFamily="18" charset="0"/>
              </a:rPr>
              <a:t> </a:t>
            </a:r>
            <a:r>
              <a:rPr lang="de-DE" sz="5400" dirty="0" err="1">
                <a:effectLst/>
                <a:latin typeface="Calibri" panose="020F0502020204030204" pitchFamily="34" charset="0"/>
                <a:ea typeface="Calibri" panose="020F0502020204030204" pitchFamily="34" charset="0"/>
                <a:cs typeface="Times New Roman" panose="02020603050405020304" pitchFamily="18" charset="0"/>
              </a:rPr>
              <a:t>ichanma-ßenden</a:t>
            </a:r>
            <a:r>
              <a:rPr lang="de-DE" sz="5400" dirty="0">
                <a:effectLst/>
                <a:latin typeface="Calibri" panose="020F0502020204030204" pitchFamily="34" charset="0"/>
                <a:ea typeface="Calibri" panose="020F0502020204030204" pitchFamily="34" charset="0"/>
                <a:cs typeface="Times New Roman" panose="02020603050405020304" pitchFamily="18" charset="0"/>
              </a:rPr>
              <a:t> Neuschöpfer / Chaoten der Studentenrevolution, Medizinfortschrittsmacht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abgelöst durch das neue Saturn-Eris-Neptun-</a:t>
            </a:r>
            <a:r>
              <a:rPr lang="de-DE" sz="5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Äquatorstellium</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2025 / 2026</a:t>
            </a:r>
            <a:endParaRPr lang="de-DE" sz="5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400"/>
              </a:lnSpc>
              <a:spcAft>
                <a:spcPts val="100"/>
              </a:spcAft>
              <a:buFont typeface="Calibri" panose="020F0502020204030204" pitchFamily="34" charset="0"/>
              <a:buChar char="-"/>
            </a:pPr>
            <a:r>
              <a:rPr lang="de-DE" sz="5400" b="1" dirty="0">
                <a:latin typeface="Calibri" panose="020F0502020204030204" pitchFamily="34" charset="0"/>
                <a:ea typeface="Calibri" panose="020F0502020204030204" pitchFamily="34" charset="0"/>
                <a:cs typeface="Times New Roman" panose="02020603050405020304" pitchFamily="18" charset="0"/>
              </a:rPr>
              <a:t>04 + 11-1967 - 01/1968 Saturn-Chaos-</a:t>
            </a:r>
            <a:r>
              <a:rPr lang="de-DE" sz="5400" b="1" dirty="0" err="1">
                <a:latin typeface="Calibri" panose="020F0502020204030204" pitchFamily="34" charset="0"/>
                <a:ea typeface="Calibri" panose="020F0502020204030204" pitchFamily="34" charset="0"/>
                <a:cs typeface="Times New Roman" panose="02020603050405020304" pitchFamily="18" charset="0"/>
              </a:rPr>
              <a:t>Ixion</a:t>
            </a:r>
            <a:r>
              <a:rPr lang="de-DE" sz="5400" b="1" dirty="0">
                <a:latin typeface="Calibri" panose="020F0502020204030204" pitchFamily="34" charset="0"/>
                <a:ea typeface="Calibri" panose="020F0502020204030204" pitchFamily="34" charset="0"/>
                <a:cs typeface="Times New Roman" panose="02020603050405020304" pitchFamily="18" charset="0"/>
              </a:rPr>
              <a:t>-Äquator-</a:t>
            </a:r>
            <a:r>
              <a:rPr lang="de-DE" sz="5400" b="1" dirty="0" err="1">
                <a:latin typeface="Calibri" panose="020F0502020204030204" pitchFamily="34" charset="0"/>
                <a:ea typeface="Calibri" panose="020F0502020204030204" pitchFamily="34" charset="0"/>
                <a:cs typeface="Times New Roman" panose="02020603050405020304" pitchFamily="18" charset="0"/>
              </a:rPr>
              <a:t>Stellium</a:t>
            </a:r>
            <a:r>
              <a:rPr lang="de-DE" sz="5400" dirty="0">
                <a:latin typeface="Calibri" panose="020F0502020204030204" pitchFamily="34" charset="0"/>
                <a:ea typeface="Calibri" panose="020F0502020204030204" pitchFamily="34" charset="0"/>
                <a:cs typeface="Times New Roman" panose="02020603050405020304" pitchFamily="18" charset="0"/>
              </a:rPr>
              <a:t> (Uranus) Ende 1967 - Anfang 1968 in der Neptun / Pluto - Deklinationskontraparallele die machtkämpfenden </a:t>
            </a:r>
            <a:r>
              <a:rPr lang="de-DE" sz="5400" dirty="0" err="1">
                <a:latin typeface="Calibri" panose="020F0502020204030204" pitchFamily="34" charset="0"/>
                <a:ea typeface="Calibri" panose="020F0502020204030204" pitchFamily="34" charset="0"/>
                <a:cs typeface="Times New Roman" panose="02020603050405020304" pitchFamily="18" charset="0"/>
              </a:rPr>
              <a:t>ixionisch</a:t>
            </a:r>
            <a:r>
              <a:rPr lang="de-DE" sz="5400" dirty="0">
                <a:latin typeface="Calibri" panose="020F0502020204030204" pitchFamily="34" charset="0"/>
                <a:ea typeface="Calibri" panose="020F0502020204030204" pitchFamily="34" charset="0"/>
                <a:cs typeface="Times New Roman" panose="02020603050405020304" pitchFamily="18" charset="0"/>
              </a:rPr>
              <a:t> anmaßenden linkssozialistischen 68er-Neuschöpfer / Chaoten auf ihrem Marsch durch die Institutionen</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abgelöst durch das neue Saturn-Eris-Neptun-</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Äquatorstellium</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2025 / 2026</a:t>
            </a:r>
          </a:p>
          <a:p>
            <a:pPr marL="342900" indent="-342900">
              <a:lnSpc>
                <a:spcPts val="1400"/>
              </a:lnSpc>
              <a:spcAft>
                <a:spcPts val="100"/>
              </a:spcAft>
              <a:buFont typeface="Calibri" panose="020F0502020204030204" pitchFamily="34" charset="0"/>
              <a:buChar char="-"/>
            </a:pPr>
            <a:r>
              <a:rPr lang="de-DE" sz="5400" b="1" dirty="0">
                <a:effectLst/>
                <a:latin typeface="Calibri" panose="020F0502020204030204" pitchFamily="34" charset="0"/>
                <a:ea typeface="Calibri" panose="020F0502020204030204" pitchFamily="34" charset="0"/>
                <a:cs typeface="Times New Roman" panose="02020603050405020304" pitchFamily="18" charset="0"/>
              </a:rPr>
              <a:t>Uranus-Saturn-Konjunktion 13.02.1988 </a:t>
            </a:r>
            <a:r>
              <a:rPr lang="de-DE" sz="5400" dirty="0">
                <a:effectLst/>
                <a:latin typeface="Calibri" panose="020F0502020204030204" pitchFamily="34" charset="0"/>
                <a:ea typeface="Calibri" panose="020F0502020204030204" pitchFamily="34" charset="0"/>
                <a:cs typeface="Times New Roman" panose="02020603050405020304" pitchFamily="18" charset="0"/>
              </a:rPr>
              <a:t>auf 29°55 Schütze</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sowie Uranus auf 0° Steinbock 15.02.1988 und der endgültige Uranus-Ingress auf 0° Steinbock ab 02.12.1988: die neototalitäre globale, ökostalinistische Elitenherrschaft vom Vielen zum Einen durch Saturn-Neptun im Qua. dazu 2025 / 2026 </a:t>
            </a:r>
            <a:r>
              <a:rPr lang="de-DE" sz="5400" b="1" dirty="0">
                <a:latin typeface="Calibri" panose="020F0502020204030204" pitchFamily="34" charset="0"/>
                <a:ea typeface="Calibri" panose="020F0502020204030204" pitchFamily="34" charset="0"/>
                <a:cs typeface="Times New Roman" panose="02020603050405020304" pitchFamily="18" charset="0"/>
              </a:rPr>
              <a:t>entmachtet</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Saturn-Neptun 0° Widder 2025 / 2026 lösen im nächsten Quadranten die neototalitäre </a:t>
            </a:r>
            <a:r>
              <a:rPr lang="de-DE" sz="5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Globalistenelitenherrschaft</a:t>
            </a:r>
            <a:r>
              <a:rPr lang="de-DE"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ab 1988 mit Saturn-Uranus auf 0° Steinbock auf (wie zum D-Day 1944 die Herrschaft der Faschisten, die den 1904er Uranus 0° Steinbock zum Neo-Totalitarismus nutzten) </a:t>
            </a:r>
          </a:p>
          <a:p>
            <a:pPr marL="342900" lvl="0" indent="-342900">
              <a:lnSpc>
                <a:spcPts val="1400"/>
              </a:lnSpc>
              <a:spcAft>
                <a:spcPts val="100"/>
              </a:spcAft>
              <a:buFont typeface="Calibri" panose="020F0502020204030204" pitchFamily="34" charset="0"/>
              <a:buChar char="-"/>
            </a:pPr>
            <a:r>
              <a:rPr lang="de-DE" sz="5400" b="1" dirty="0">
                <a:effectLst/>
                <a:latin typeface="Calibri" panose="020F0502020204030204" pitchFamily="34" charset="0"/>
                <a:ea typeface="Calibri" panose="020F0502020204030204" pitchFamily="34" charset="0"/>
                <a:cs typeface="Times New Roman" panose="02020603050405020304" pitchFamily="18" charset="0"/>
              </a:rPr>
              <a:t>schockhaft öffnende </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One</a:t>
            </a:r>
            <a:r>
              <a:rPr lang="de-DE" sz="5400" b="1" dirty="0">
                <a:effectLst/>
                <a:latin typeface="Calibri" panose="020F0502020204030204" pitchFamily="34" charset="0"/>
                <a:ea typeface="Calibri" panose="020F0502020204030204" pitchFamily="34" charset="0"/>
                <a:cs typeface="Times New Roman" panose="02020603050405020304" pitchFamily="18" charset="0"/>
              </a:rPr>
              <a:t>-World-Globalisierung 08.09.1988 / 11.09.1988 – 2025/2026 (</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Klimaalarmismus</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des IPCC, Gen-Datensammeln, BlackRocks LGBTQ &amp; DEI pushende ESG, Selbstmordterrorismus und Globaler Selbstmordkult u.a. des Great </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Resets</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bzw. der Todesspritzen)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aufgelöst durch Neptun Qua. Galaktisches Zentrum in der Revolutionshalbsumme Uranus / Pluto und Pluto auf dem Äquator wird durch Saturn-Neptun-Eris auf dem Äquator aufgelöst</a:t>
            </a:r>
            <a:endParaRPr lang="de-DE" sz="5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400"/>
              </a:lnSpc>
              <a:spcAft>
                <a:spcPts val="100"/>
              </a:spcAft>
              <a:buFont typeface="Calibri" panose="020F0502020204030204" pitchFamily="34" charset="0"/>
              <a:buChar char="-"/>
            </a:pPr>
            <a:r>
              <a:rPr lang="de-DE" sz="5400" b="1" dirty="0">
                <a:effectLst/>
                <a:latin typeface="Calibri" panose="020F0502020204030204" pitchFamily="34" charset="0"/>
                <a:ea typeface="Calibri" panose="020F0502020204030204" pitchFamily="34" charset="0"/>
                <a:cs typeface="Times New Roman" panose="02020603050405020304" pitchFamily="18" charset="0"/>
              </a:rPr>
              <a:t>3 x Saturn-Neptun-Zyklus 03.03.1989 / 24.06.1989 / 13.11.1989 – 20.02.2026 </a:t>
            </a:r>
            <a:r>
              <a:rPr lang="de-DE" sz="5400" dirty="0">
                <a:effectLst/>
                <a:latin typeface="Calibri" panose="020F0502020204030204" pitchFamily="34" charset="0"/>
                <a:ea typeface="Calibri" panose="020F0502020204030204" pitchFamily="34" charset="0"/>
                <a:cs typeface="Times New Roman" panose="02020603050405020304" pitchFamily="18" charset="0"/>
              </a:rPr>
              <a:t>Mauerfall / Fall des Kommunismus, Öffnung zur Globalisierung, bequemes digitales Cocooning -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abgelöst durch Saturn-Neptun-Konjunktion 20.02.2026 </a:t>
            </a:r>
          </a:p>
          <a:p>
            <a:pPr marL="342900" lvl="0" indent="-342900">
              <a:lnSpc>
                <a:spcPts val="1400"/>
              </a:lnSpc>
              <a:spcAft>
                <a:spcPts val="100"/>
              </a:spcAft>
              <a:buFont typeface="Calibri" panose="020F0502020204030204" pitchFamily="34" charset="0"/>
              <a:buChar char="-"/>
            </a:pPr>
            <a:r>
              <a:rPr lang="de-DE" sz="5400" b="1" dirty="0" err="1">
                <a:latin typeface="Calibri" panose="020F0502020204030204" pitchFamily="34" charset="0"/>
                <a:ea typeface="Calibri" panose="020F0502020204030204" pitchFamily="34" charset="0"/>
                <a:cs typeface="Times New Roman" panose="02020603050405020304" pitchFamily="18" charset="0"/>
              </a:rPr>
              <a:t>Endg</a:t>
            </a:r>
            <a:r>
              <a:rPr lang="de-DE" sz="5400" b="1" dirty="0">
                <a:latin typeface="Calibri" panose="020F0502020204030204" pitchFamily="34" charset="0"/>
                <a:ea typeface="Calibri" panose="020F0502020204030204" pitchFamily="34" charset="0"/>
                <a:cs typeface="Times New Roman" panose="02020603050405020304" pitchFamily="18" charset="0"/>
              </a:rPr>
              <a:t>. Uranus-Ingress in Widder</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12.03.2011 in </a:t>
            </a:r>
            <a:r>
              <a:rPr lang="de-DE" sz="5400" b="1" dirty="0">
                <a:latin typeface="Calibri" panose="020F0502020204030204" pitchFamily="34" charset="0"/>
                <a:ea typeface="Calibri" panose="020F0502020204030204" pitchFamily="34" charset="0"/>
                <a:cs typeface="Times New Roman" panose="02020603050405020304" pitchFamily="18" charset="0"/>
              </a:rPr>
              <a:t>Berlin: drakonisch karrieristisch fassadenhaft </a:t>
            </a:r>
            <a:r>
              <a:rPr lang="de-DE" sz="5400" b="1" dirty="0">
                <a:effectLst/>
                <a:latin typeface="Calibri" panose="020F0502020204030204" pitchFamily="34" charset="0"/>
                <a:ea typeface="Calibri" panose="020F0502020204030204" pitchFamily="34" charset="0"/>
                <a:cs typeface="Times New Roman" panose="02020603050405020304" pitchFamily="18" charset="0"/>
              </a:rPr>
              <a:t>heuchelnder, das Land wehrlos dem destruktiven Völkerwanderungschaos (Mond-Chaos-DC) preisgebender, </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märtyrerhafter</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Gutmenschenkadavergehorsam (Saturn-</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Drakonia</a:t>
            </a:r>
            <a:r>
              <a:rPr lang="de-DE" sz="5400" b="1" dirty="0">
                <a:effectLst/>
                <a:latin typeface="Calibri" panose="020F0502020204030204" pitchFamily="34" charset="0"/>
                <a:ea typeface="Calibri" panose="020F0502020204030204" pitchFamily="34" charset="0"/>
                <a:cs typeface="Times New Roman" panose="02020603050405020304" pitchFamily="18" charset="0"/>
              </a:rPr>
              <a:t>-</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Indulgentia</a:t>
            </a:r>
            <a:r>
              <a:rPr lang="de-DE" sz="5400" b="1" dirty="0">
                <a:effectLst/>
                <a:latin typeface="Calibri" panose="020F0502020204030204" pitchFamily="34" charset="0"/>
                <a:ea typeface="Calibri" panose="020F0502020204030204" pitchFamily="34" charset="0"/>
                <a:cs typeface="Times New Roman" panose="02020603050405020304" pitchFamily="18" charset="0"/>
              </a:rPr>
              <a:t>-</a:t>
            </a:r>
            <a:r>
              <a:rPr lang="de-DE" sz="5400" b="1" dirty="0" err="1">
                <a:effectLst/>
                <a:latin typeface="Calibri" panose="020F0502020204030204" pitchFamily="34" charset="0"/>
                <a:ea typeface="Calibri" panose="020F0502020204030204" pitchFamily="34" charset="0"/>
                <a:cs typeface="Times New Roman" panose="02020603050405020304" pitchFamily="18" charset="0"/>
              </a:rPr>
              <a:t>Martir</a:t>
            </a:r>
            <a:r>
              <a:rPr lang="de-DE" sz="5400" b="1" dirty="0">
                <a:effectLst/>
                <a:latin typeface="Calibri" panose="020F0502020204030204" pitchFamily="34" charset="0"/>
                <a:ea typeface="Calibri" panose="020F0502020204030204" pitchFamily="34" charset="0"/>
                <a:cs typeface="Times New Roman" panose="02020603050405020304" pitchFamily="18" charset="0"/>
              </a:rPr>
              <a:t>-Stalingrad auf Waage-MC):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stark</a:t>
            </a:r>
            <a:r>
              <a:rPr lang="de-DE" sz="5400" b="1" dirty="0">
                <a:effectLst/>
                <a:latin typeface="Calibri" panose="020F0502020204030204" pitchFamily="34" charset="0"/>
                <a:ea typeface="Calibri" panose="020F0502020204030204" pitchFamily="34" charset="0"/>
                <a:cs typeface="Times New Roman" panose="02020603050405020304" pitchFamily="18" charset="0"/>
              </a:rPr>
              <a:t> </a:t>
            </a:r>
            <a:r>
              <a:rPr lang="de-DE"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abgelöst durch Saturn-Neptun-Konjunktion auf 0° Widder 2025/26</a:t>
            </a:r>
          </a:p>
          <a:p>
            <a:endParaRPr lang="de-DE" dirty="0"/>
          </a:p>
        </p:txBody>
      </p:sp>
    </p:spTree>
    <p:extLst>
      <p:ext uri="{BB962C8B-B14F-4D97-AF65-F5344CB8AC3E}">
        <p14:creationId xmlns:p14="http://schemas.microsoft.com/office/powerpoint/2010/main" val="83501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E4768-699F-4F73-A162-22843EFA1220}"/>
              </a:ext>
            </a:extLst>
          </p:cNvPr>
          <p:cNvSpPr>
            <a:spLocks noGrp="1"/>
          </p:cNvSpPr>
          <p:nvPr>
            <p:ph type="title"/>
          </p:nvPr>
        </p:nvSpPr>
        <p:spPr>
          <a:xfrm>
            <a:off x="838200" y="-54279"/>
            <a:ext cx="10515600" cy="714645"/>
          </a:xfrm>
        </p:spPr>
        <p:txBody>
          <a:bodyPr>
            <a:normAutofit/>
          </a:bodyPr>
          <a:lstStyle/>
          <a:p>
            <a:pPr algn="ctr"/>
            <a:r>
              <a:rPr lang="de-DE" b="1" dirty="0">
                <a:latin typeface="+mn-lt"/>
              </a:rPr>
              <a:t>Die polarisierende, ehrgeizige Eris</a:t>
            </a:r>
            <a:endParaRPr lang="de-DE" dirty="0"/>
          </a:p>
        </p:txBody>
      </p:sp>
      <p:sp>
        <p:nvSpPr>
          <p:cNvPr id="3" name="Inhaltsplatzhalter 2">
            <a:extLst>
              <a:ext uri="{FF2B5EF4-FFF2-40B4-BE49-F238E27FC236}">
                <a16:creationId xmlns:a16="http://schemas.microsoft.com/office/drawing/2014/main" id="{F9CE7BC5-72DC-4FF5-BC6D-0D572BCE1DF5}"/>
              </a:ext>
            </a:extLst>
          </p:cNvPr>
          <p:cNvSpPr>
            <a:spLocks noGrp="1"/>
          </p:cNvSpPr>
          <p:nvPr>
            <p:ph idx="1"/>
          </p:nvPr>
        </p:nvSpPr>
        <p:spPr>
          <a:xfrm>
            <a:off x="0" y="3434421"/>
            <a:ext cx="12192000" cy="3423579"/>
          </a:xfrm>
        </p:spPr>
        <p:txBody>
          <a:bodyPr>
            <a:normAutofit fontScale="62500" lnSpcReduction="20000"/>
          </a:bodyPr>
          <a:lstStyle/>
          <a:p>
            <a:r>
              <a:rPr lang="de-DE" sz="2600" dirty="0"/>
              <a:t>Text: https//www.werner-held.de/pdf/eris-web.pdf</a:t>
            </a:r>
          </a:p>
          <a:p>
            <a:r>
              <a:rPr lang="de-DE" sz="2600" dirty="0"/>
              <a:t>Radiosendung zu Eris: </a:t>
            </a:r>
            <a:r>
              <a:rPr lang="de-DE" sz="2600" dirty="0">
                <a:hlinkClick r:id="rId2"/>
              </a:rPr>
              <a:t>https://www.youtube.com/watch?v=_yPEM1tNyUY</a:t>
            </a:r>
            <a:endParaRPr lang="de-DE" sz="2600" dirty="0"/>
          </a:p>
          <a:p>
            <a:pPr marL="0" indent="0">
              <a:buNone/>
            </a:pPr>
            <a:r>
              <a:rPr lang="de-DE" sz="2600" dirty="0"/>
              <a:t>Phänomene:</a:t>
            </a:r>
          </a:p>
          <a:p>
            <a:pPr>
              <a:lnSpc>
                <a:spcPct val="120000"/>
              </a:lnSpc>
            </a:pPr>
            <a:r>
              <a:rPr lang="de-DE" sz="2100" kern="150" dirty="0">
                <a:effectLst/>
                <a:latin typeface="MS Reference Sans Serif" panose="020B0604030504040204" pitchFamily="34" charset="0"/>
                <a:ea typeface="Times New Roman" panose="02020603050405020304" pitchFamily="18" charset="0"/>
                <a:cs typeface="Arial" panose="020B0604020202020204" pitchFamily="34" charset="0"/>
              </a:rPr>
              <a:t>Zwietracht säen, Streit hervorrufen, Menschen ihren Schatten vorführen, Chaos, Verwirrung und damit Nachdenken auslösen, Herausgeworfen werden. Unangenehme Wahrheiten z.B. Eitelkeiten anderer, den Schatten im allgemeinen Beziehungsverbund hervorkitzeln. Aufblühen darin Menschen zu polarisieren, Freude am Streit, der Zankapfel sein (die Debatte um die </a:t>
            </a:r>
            <a:r>
              <a:rPr lang="de-DE" sz="2100" kern="150" dirty="0" err="1">
                <a:effectLst/>
                <a:latin typeface="MS Reference Sans Serif" panose="020B0604030504040204" pitchFamily="34" charset="0"/>
                <a:ea typeface="Times New Roman" panose="02020603050405020304" pitchFamily="18" charset="0"/>
                <a:cs typeface="Arial" panose="020B0604020202020204" pitchFamily="34" charset="0"/>
              </a:rPr>
              <a:t>Transneptunierin</a:t>
            </a:r>
            <a:r>
              <a:rPr lang="de-DE" sz="2100" kern="150" dirty="0">
                <a:effectLst/>
                <a:latin typeface="MS Reference Sans Serif" panose="020B0604030504040204" pitchFamily="34" charset="0"/>
                <a:ea typeface="Times New Roman" panose="02020603050405020304" pitchFamily="18" charset="0"/>
                <a:cs typeface="Arial" panose="020B0604020202020204" pitchFamily="34" charset="0"/>
              </a:rPr>
              <a:t> Eris löste einen erbitterten und bleibenden Streit um die Planetendefinition aus, die zu einer Herabstufung Plutos im August 2006 zum Zwergplaneten führte, selbst die Bekanntgabe der Entdeckung von Eris war von einer starken Konkurrenzsituation mit einem anderen Team überschattet).</a:t>
            </a:r>
            <a:endParaRPr lang="de-DE" sz="2100" kern="150" dirty="0">
              <a:effectLst/>
              <a:latin typeface="MS Reference Sans Serif"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e-DE" sz="2100" kern="150" dirty="0">
                <a:effectLst/>
                <a:latin typeface="MS Reference Sans Serif" panose="020B0604030504040204" pitchFamily="34" charset="0"/>
                <a:ea typeface="Times New Roman" panose="02020603050405020304" pitchFamily="18" charset="0"/>
                <a:cs typeface="Arial" panose="020B0604020202020204" pitchFamily="34" charset="0"/>
              </a:rPr>
              <a:t>Eris weist positiv auch auf Rivalität, Statusorientiertheit, Konkurrenzdenken und Karriere-Ehrgeiz hin bis hin zum Workaholic, fordert zum Wettkampf und zur glanzvollen Leistung auf, motiviert den Faulen sich anzustrengen und dem Erfolgreichen nachzueifern und dadurch seine Dinge in Ordnung zu halten. </a:t>
            </a:r>
            <a:r>
              <a:rPr lang="de-DE" sz="2100" b="1" kern="150" dirty="0">
                <a:effectLst/>
                <a:latin typeface="MS Reference Sans Serif" panose="020B0604030504040204" pitchFamily="34" charset="0"/>
                <a:ea typeface="Times New Roman" panose="02020603050405020304" pitchFamily="18" charset="0"/>
                <a:cs typeface="Arial" panose="020B0604020202020204" pitchFamily="34" charset="0"/>
              </a:rPr>
              <a:t>Was sie </a:t>
            </a:r>
            <a:r>
              <a:rPr lang="de-DE" sz="2100" b="1" kern="150" dirty="0">
                <a:latin typeface="MS Reference Sans Serif" panose="020B0604030504040204" pitchFamily="34" charset="0"/>
                <a:ea typeface="Times New Roman" panose="02020603050405020304" pitchFamily="18" charset="0"/>
                <a:cs typeface="Arial" panose="020B0604020202020204" pitchFamily="34" charset="0"/>
              </a:rPr>
              <a:t>einmal begonnen hat, davon kann sie nicht mehr lassen</a:t>
            </a:r>
            <a:r>
              <a:rPr lang="de-DE" sz="2100" kern="150" dirty="0">
                <a:latin typeface="MS Reference Sans Serif" panose="020B0604030504040204" pitchFamily="34" charset="0"/>
                <a:ea typeface="Times New Roman" panose="02020603050405020304" pitchFamily="18" charset="0"/>
                <a:cs typeface="Arial" panose="020B0604020202020204" pitchFamily="34" charset="0"/>
              </a:rPr>
              <a:t>. </a:t>
            </a:r>
            <a:r>
              <a:rPr lang="de-DE" sz="2100" kern="150" dirty="0">
                <a:effectLst/>
                <a:latin typeface="MS Reference Sans Serif" panose="020B0604030504040204" pitchFamily="34" charset="0"/>
                <a:ea typeface="Times New Roman" panose="02020603050405020304" pitchFamily="18" charset="0"/>
                <a:cs typeface="Arial" panose="020B0604020202020204" pitchFamily="34" charset="0"/>
              </a:rPr>
              <a:t>Sie kann sich mitunter in ihrer oft seelenignorierenden Ichmission eine deutlich herausragende, nicht selten </a:t>
            </a:r>
            <a:r>
              <a:rPr lang="de-DE" sz="2100" kern="150" dirty="0" err="1">
                <a:effectLst/>
                <a:latin typeface="MS Reference Sans Serif" panose="020B0604030504040204" pitchFamily="34" charset="0"/>
                <a:ea typeface="Times New Roman" panose="02020603050405020304" pitchFamily="18" charset="0"/>
                <a:cs typeface="Arial" panose="020B0604020202020204" pitchFamily="34" charset="0"/>
              </a:rPr>
              <a:t>narzissmusgeprägte</a:t>
            </a:r>
            <a:r>
              <a:rPr lang="de-DE" sz="2100" kern="150" dirty="0">
                <a:effectLst/>
                <a:latin typeface="MS Reference Sans Serif" panose="020B0604030504040204" pitchFamily="34" charset="0"/>
                <a:ea typeface="Times New Roman" panose="02020603050405020304" pitchFamily="18" charset="0"/>
                <a:cs typeface="Arial" panose="020B0604020202020204" pitchFamily="34" charset="0"/>
              </a:rPr>
              <a:t> Glanzposition erarbeiten. Sie bewirkt oft eine gewisse Verbissenheit im Zahnbereich, da man sich hier ehrgeizig durchbeißt. Sie kann im Zusammenhang mit anderen schwierigen Faktoren bis hin zum Sozialdarwinismus und sogar zum Faschismus führen. Eris hat nach dem eher weiblich geprägten Fotonachweis-EH auch archaisch-kriegerische und rechtlose Züge, setzt sich über Ordnungen hinweg. </a:t>
            </a:r>
            <a:endParaRPr lang="de-DE" sz="2100" kern="150" dirty="0">
              <a:effectLst/>
              <a:latin typeface="MS Reference Sans Serif" panose="020B0604030504040204" pitchFamily="34" charset="0"/>
              <a:ea typeface="Times New Roman" panose="02020603050405020304" pitchFamily="18" charset="0"/>
              <a:cs typeface="Times New Roman" panose="02020603050405020304" pitchFamily="18" charset="0"/>
            </a:endParaRPr>
          </a:p>
          <a:p>
            <a:endParaRPr lang="de-DE" dirty="0"/>
          </a:p>
        </p:txBody>
      </p:sp>
      <p:pic>
        <p:nvPicPr>
          <p:cNvPr id="5" name="Picture 2">
            <a:extLst>
              <a:ext uri="{FF2B5EF4-FFF2-40B4-BE49-F238E27FC236}">
                <a16:creationId xmlns:a16="http://schemas.microsoft.com/office/drawing/2014/main" id="{7A6B31F0-E027-4695-A3B9-DC514EB9A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842" y="582546"/>
            <a:ext cx="5002989" cy="27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26D175A6-4C52-42F4-824A-FE472B6EDC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7463" y="1297191"/>
            <a:ext cx="1140379" cy="1093361"/>
          </a:xfrm>
          <a:prstGeom prst="rect">
            <a:avLst/>
          </a:prstGeom>
          <a:noFill/>
          <a:ln>
            <a:noFill/>
          </a:ln>
        </p:spPr>
      </p:pic>
      <p:sp>
        <p:nvSpPr>
          <p:cNvPr id="4" name="Textfeld 3">
            <a:extLst>
              <a:ext uri="{FF2B5EF4-FFF2-40B4-BE49-F238E27FC236}">
                <a16:creationId xmlns:a16="http://schemas.microsoft.com/office/drawing/2014/main" id="{4EEBF2E9-F7E9-465B-9C5E-AF140B7500F1}"/>
              </a:ext>
            </a:extLst>
          </p:cNvPr>
          <p:cNvSpPr txBox="1"/>
          <p:nvPr/>
        </p:nvSpPr>
        <p:spPr>
          <a:xfrm>
            <a:off x="165370" y="530480"/>
            <a:ext cx="2322832" cy="2893100"/>
          </a:xfrm>
          <a:prstGeom prst="rect">
            <a:avLst/>
          </a:prstGeom>
          <a:noFill/>
        </p:spPr>
        <p:txBody>
          <a:bodyPr wrap="square" rtlCol="0">
            <a:spAutoFit/>
          </a:bodyPr>
          <a:lstStyle/>
          <a:p>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Nr. 136199 ist ein Transneptunisches Objekt, das gleichzeitig ein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Scattered</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 Disc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Object</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 = gestreutes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Kuipergürtelobjekt</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 (womöglich von Neptuns Anziehungskraft einst auf diese Bahn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abge</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-lenkt) und ein Plutoid ist (ein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transneptu-nischer</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 Zwergplanet). </a:t>
            </a:r>
            <a:endParaRPr lang="de-DE" sz="1400" dirty="0"/>
          </a:p>
        </p:txBody>
      </p:sp>
      <p:sp>
        <p:nvSpPr>
          <p:cNvPr id="7" name="Textfeld 6">
            <a:extLst>
              <a:ext uri="{FF2B5EF4-FFF2-40B4-BE49-F238E27FC236}">
                <a16:creationId xmlns:a16="http://schemas.microsoft.com/office/drawing/2014/main" id="{656EA2FE-D7BE-4BA2-B0B0-F684F1E31823}"/>
              </a:ext>
            </a:extLst>
          </p:cNvPr>
          <p:cNvSpPr txBox="1"/>
          <p:nvPr/>
        </p:nvSpPr>
        <p:spPr>
          <a:xfrm>
            <a:off x="8258310" y="491570"/>
            <a:ext cx="3933690" cy="3334759"/>
          </a:xfrm>
          <a:prstGeom prst="rect">
            <a:avLst/>
          </a:prstGeom>
          <a:noFill/>
        </p:spPr>
        <p:txBody>
          <a:bodyPr wrap="square" rtlCol="0">
            <a:spAutoFit/>
          </a:bodyPr>
          <a:lstStyle/>
          <a:p>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die höchste Rückstrahlkraft (Albedo) im Sonnensystem (0.96) und ist damit sehr weiß. Umlaufzeit von ca. 560 Jahren und eine Größe von 2326 km. </a:t>
            </a:r>
          </a:p>
          <a:p>
            <a:pPr>
              <a:lnSpc>
                <a:spcPct val="115000"/>
              </a:lnSpc>
            </a:pPr>
            <a:endPar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endParaRPr>
          </a:p>
          <a:p>
            <a:pPr>
              <a:lnSpc>
                <a:spcPct val="115000"/>
              </a:lnSpc>
            </a:pP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Eris hat einen Mond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Dysnomia</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 (Gesetzlosigkeit) Eris hat eine hohe Inklination von 44,2º und ebenso eine recht hohe Exzentrizität 0,44, was folglich eine sehr herausstechende Einzelgänger-Bahneigenschaft bedeutet. </a:t>
            </a:r>
            <a:endParaRPr lang="de-DE" sz="1400" kern="150" dirty="0">
              <a:effectLst/>
              <a:latin typeface="MS Reference Sans Serif" panose="020B0604030504040204" pitchFamily="34" charset="0"/>
              <a:ea typeface="Times New Roman" panose="02020603050405020304" pitchFamily="18" charset="0"/>
              <a:cs typeface="Times New Roman" panose="02020603050405020304" pitchFamily="18" charset="0"/>
            </a:endParaRPr>
          </a:p>
          <a:p>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So verbringt Eris ca. 350 Jahre in südl. Breite und 200 Jahre in </a:t>
            </a:r>
            <a:r>
              <a:rPr lang="de-DE" sz="1400" kern="150" dirty="0" err="1">
                <a:effectLst/>
                <a:latin typeface="MS Reference Sans Serif" panose="020B0604030504040204" pitchFamily="34" charset="0"/>
                <a:ea typeface="Times New Roman" panose="02020603050405020304" pitchFamily="18" charset="0"/>
                <a:cs typeface="Arial" panose="020B0604020202020204" pitchFamily="34" charset="0"/>
              </a:rPr>
              <a:t>nördl</a:t>
            </a:r>
            <a:r>
              <a:rPr lang="de-DE" sz="1400" kern="150" dirty="0">
                <a:effectLst/>
                <a:latin typeface="MS Reference Sans Serif" panose="020B0604030504040204" pitchFamily="34" charset="0"/>
                <a:ea typeface="Times New Roman" panose="02020603050405020304" pitchFamily="18" charset="0"/>
                <a:cs typeface="Arial" panose="020B0604020202020204" pitchFamily="34" charset="0"/>
              </a:rPr>
              <a:t>. Breite. Derzeit steht sie 0,5° südlich</a:t>
            </a:r>
            <a:endParaRPr lang="de-DE" sz="1400" dirty="0"/>
          </a:p>
        </p:txBody>
      </p:sp>
    </p:spTree>
    <p:extLst>
      <p:ext uri="{BB962C8B-B14F-4D97-AF65-F5344CB8AC3E}">
        <p14:creationId xmlns:p14="http://schemas.microsoft.com/office/powerpoint/2010/main" val="388469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AD362-4A88-488E-BC08-A0BE37329FB3}"/>
              </a:ext>
            </a:extLst>
          </p:cNvPr>
          <p:cNvSpPr>
            <a:spLocks noGrp="1"/>
          </p:cNvSpPr>
          <p:nvPr>
            <p:ph type="title"/>
          </p:nvPr>
        </p:nvSpPr>
        <p:spPr>
          <a:xfrm>
            <a:off x="838200" y="0"/>
            <a:ext cx="10515600" cy="555172"/>
          </a:xfrm>
        </p:spPr>
        <p:txBody>
          <a:bodyPr>
            <a:normAutofit/>
          </a:bodyPr>
          <a:lstStyle/>
          <a:p>
            <a:pPr algn="ctr"/>
            <a:r>
              <a:rPr lang="de-DE" sz="3200" b="1" dirty="0">
                <a:latin typeface="Calibri" panose="020F0502020204030204" pitchFamily="34" charset="0"/>
                <a:ea typeface="Calibri" panose="020F0502020204030204" pitchFamily="34" charset="0"/>
                <a:cs typeface="Times New Roman" panose="02020603050405020304" pitchFamily="18" charset="0"/>
              </a:rPr>
              <a:t>Schlüsselhoroskope</a:t>
            </a:r>
            <a:endParaRPr lang="de-DE" sz="3200" dirty="0"/>
          </a:p>
        </p:txBody>
      </p:sp>
      <p:sp>
        <p:nvSpPr>
          <p:cNvPr id="3" name="Inhaltsplatzhalter 2">
            <a:extLst>
              <a:ext uri="{FF2B5EF4-FFF2-40B4-BE49-F238E27FC236}">
                <a16:creationId xmlns:a16="http://schemas.microsoft.com/office/drawing/2014/main" id="{3939B301-4626-48DF-9454-2FB853715D21}"/>
              </a:ext>
            </a:extLst>
          </p:cNvPr>
          <p:cNvSpPr>
            <a:spLocks noGrp="1"/>
          </p:cNvSpPr>
          <p:nvPr>
            <p:ph idx="1"/>
          </p:nvPr>
        </p:nvSpPr>
        <p:spPr>
          <a:xfrm>
            <a:off x="76200" y="477983"/>
            <a:ext cx="12115800" cy="6477990"/>
          </a:xfrm>
        </p:spPr>
        <p:txBody>
          <a:bodyPr>
            <a:normAutofit fontScale="40000" lnSpcReduction="20000"/>
          </a:bodyPr>
          <a:lstStyle/>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21.12.2025 </a:t>
            </a:r>
            <a:r>
              <a:rPr lang="de-DE" sz="4100" dirty="0">
                <a:effectLst/>
                <a:latin typeface="Calibri" panose="020F0502020204030204" pitchFamily="34" charset="0"/>
                <a:ea typeface="Calibri" panose="020F0502020204030204" pitchFamily="34" charset="0"/>
                <a:cs typeface="Times New Roman" panose="02020603050405020304" pitchFamily="18" charset="0"/>
              </a:rPr>
              <a:t>15:02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Steinbockingress Sonne-</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Pholus</a:t>
            </a:r>
            <a:r>
              <a:rPr lang="de-DE" sz="4100" dirty="0">
                <a:effectLst/>
                <a:latin typeface="Calibri" panose="020F0502020204030204" pitchFamily="34" charset="0"/>
                <a:ea typeface="Calibri" panose="020F0502020204030204" pitchFamily="34" charset="0"/>
                <a:cs typeface="Times New Roman" panose="02020603050405020304" pitchFamily="18" charset="0"/>
              </a:rPr>
              <a:t>-</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Quaoar</a:t>
            </a:r>
            <a:r>
              <a:rPr lang="de-DE" sz="4100" dirty="0">
                <a:effectLst/>
                <a:latin typeface="Calibri" panose="020F0502020204030204" pitchFamily="34" charset="0"/>
                <a:ea typeface="Calibri" panose="020F0502020204030204" pitchFamily="34" charset="0"/>
                <a:cs typeface="Times New Roman" panose="02020603050405020304" pitchFamily="18" charset="0"/>
              </a:rPr>
              <a:t> (Qua. Neptun) in HS Venus / Mars </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mit Mars mit bevölkerungsaufstachelnder Revolutionschaos-OPP Chaos-</a:t>
            </a:r>
            <a:r>
              <a:rPr lang="de-DE" sz="4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Asbolus</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aber im kalten Dunkel eingeschlossenen Mond-Vesta-</a:t>
            </a:r>
            <a:r>
              <a:rPr lang="de-DE" sz="4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Apophis</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4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Arctica</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Trigon Lucifer-Orcus in Berlin &amp; Teheran ausgelöst</a:t>
            </a:r>
            <a:endParaRPr lang="de-DE" sz="4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01.01.2026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00:00 MEZ</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Jahreshoroskop </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Ixion</a:t>
            </a:r>
            <a:r>
              <a:rPr lang="de-DE" sz="4100" dirty="0">
                <a:effectLst/>
                <a:latin typeface="Calibri" panose="020F0502020204030204" pitchFamily="34" charset="0"/>
                <a:ea typeface="Calibri" panose="020F0502020204030204" pitchFamily="34" charset="0"/>
                <a:cs typeface="Times New Roman" panose="02020603050405020304" pitchFamily="18" charset="0"/>
              </a:rPr>
              <a:t> / Venus = Sonne </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4100" dirty="0">
                <a:effectLst/>
                <a:latin typeface="Calibri" panose="020F0502020204030204" pitchFamily="34" charset="0"/>
                <a:ea typeface="Calibri" panose="020F0502020204030204" pitchFamily="34" charset="0"/>
                <a:cs typeface="Times New Roman" panose="02020603050405020304" pitchFamily="18" charset="0"/>
              </a:rPr>
              <a:t>Sonne</a:t>
            </a:r>
            <a:r>
              <a:rPr lang="de-DE" sz="4100" dirty="0">
                <a:latin typeface="Calibri" panose="020F0502020204030204" pitchFamily="34" charset="0"/>
                <a:ea typeface="Calibri" panose="020F0502020204030204" pitchFamily="34" charset="0"/>
                <a:cs typeface="Times New Roman" panose="02020603050405020304" pitchFamily="18" charset="0"/>
              </a:rPr>
              <a:t> = Venus / Mars</a:t>
            </a:r>
            <a:endParaRPr lang="de-DE" sz="4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09.01.2026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12:41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Sonne Konjunktion Mars </a:t>
            </a:r>
            <a:r>
              <a:rPr lang="de-DE" sz="4100" dirty="0">
                <a:effectLst/>
                <a:latin typeface="Calibri" panose="020F0502020204030204" pitchFamily="34" charset="0"/>
                <a:ea typeface="Calibri" panose="020F0502020204030204" pitchFamily="34" charset="0"/>
                <a:cs typeface="Times New Roman" panose="02020603050405020304" pitchFamily="18" charset="0"/>
              </a:rPr>
              <a:t>und Venus Opposition Jupiter</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26.01.2026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17:35 UT</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Endgültiger Neptun-Ingress in den Widder</a:t>
            </a:r>
            <a:r>
              <a:rPr lang="de-DE" sz="4100" dirty="0">
                <a:effectLst/>
                <a:latin typeface="Calibri" panose="020F0502020204030204" pitchFamily="34" charset="0"/>
                <a:ea typeface="Calibri" panose="020F0502020204030204" pitchFamily="34" charset="0"/>
                <a:cs typeface="Times New Roman" panose="02020603050405020304" pitchFamily="18" charset="0"/>
              </a:rPr>
              <a:t> </a:t>
            </a:r>
            <a:r>
              <a:rPr lang="de-DE" sz="4100" b="1" dirty="0">
                <a:latin typeface="Calibri" panose="020F0502020204030204" pitchFamily="34" charset="0"/>
                <a:ea typeface="Calibri" panose="020F0502020204030204" pitchFamily="34" charset="0"/>
                <a:cs typeface="Times New Roman" panose="02020603050405020304" pitchFamily="18" charset="0"/>
              </a:rPr>
              <a:t>– Wiederkehr 2188/89 </a:t>
            </a:r>
            <a:r>
              <a:rPr lang="de-DE" sz="4100" dirty="0">
                <a:latin typeface="Calibri" panose="020F0502020204030204" pitchFamily="34" charset="0"/>
                <a:ea typeface="Calibri" panose="020F0502020204030204" pitchFamily="34" charset="0"/>
                <a:cs typeface="Times New Roman" panose="02020603050405020304" pitchFamily="18" charset="0"/>
              </a:rPr>
              <a:t>in </a:t>
            </a:r>
            <a:r>
              <a:rPr lang="de-DE" sz="4100" dirty="0">
                <a:effectLst/>
                <a:latin typeface="Calibri" panose="020F0502020204030204" pitchFamily="34" charset="0"/>
                <a:ea typeface="Calibri" panose="020F0502020204030204" pitchFamily="34" charset="0"/>
                <a:cs typeface="Times New Roman" panose="02020603050405020304" pitchFamily="18" charset="0"/>
              </a:rPr>
              <a:t>Revolutions-Halbsumme Uranus / Pluto</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14.02.2026</a:t>
            </a:r>
            <a:r>
              <a:rPr lang="de-DE" sz="4100" dirty="0">
                <a:effectLst/>
                <a:latin typeface="Calibri" panose="020F0502020204030204" pitchFamily="34" charset="0"/>
                <a:ea typeface="Calibri" panose="020F0502020204030204" pitchFamily="34" charset="0"/>
                <a:cs typeface="Times New Roman" panose="02020603050405020304" pitchFamily="18" charset="0"/>
              </a:rPr>
              <a:t> 00:12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Endgültiger Saturn-Ingress in den Widder – Wiederkehr 2055 </a:t>
            </a:r>
          </a:p>
          <a:p>
            <a:pPr>
              <a:lnSpc>
                <a:spcPct val="120000"/>
              </a:lnSpc>
              <a:spcBef>
                <a:spcPts val="0"/>
              </a:spcBef>
              <a:spcAft>
                <a:spcPts val="400"/>
              </a:spcAft>
            </a:pPr>
            <a:r>
              <a:rPr lang="de-DE" sz="4100" b="1" dirty="0">
                <a:latin typeface="Calibri" panose="020F0502020204030204" pitchFamily="34" charset="0"/>
                <a:ea typeface="Calibri" panose="020F0502020204030204" pitchFamily="34" charset="0"/>
                <a:cs typeface="Times New Roman" panose="02020603050405020304" pitchFamily="18" charset="0"/>
              </a:rPr>
              <a:t>17.02.2026 </a:t>
            </a:r>
            <a:r>
              <a:rPr lang="de-DE" sz="4100" dirty="0">
                <a:latin typeface="Calibri" panose="020F0502020204030204" pitchFamily="34" charset="0"/>
                <a:ea typeface="Calibri" panose="020F0502020204030204" pitchFamily="34" charset="0"/>
                <a:cs typeface="Times New Roman" panose="02020603050405020304" pitchFamily="18" charset="0"/>
              </a:rPr>
              <a:t>12:01 UT </a:t>
            </a:r>
            <a:r>
              <a:rPr lang="de-DE" sz="4100" b="1" dirty="0">
                <a:latin typeface="Calibri" panose="020F0502020204030204" pitchFamily="34" charset="0"/>
                <a:ea typeface="Calibri" panose="020F0502020204030204" pitchFamily="34" charset="0"/>
                <a:cs typeface="Times New Roman" panose="02020603050405020304" pitchFamily="18" charset="0"/>
              </a:rPr>
              <a:t>Nordknoten-SoFi (NM) / 12:12 UT (Max. Verf.)</a:t>
            </a:r>
            <a:endParaRPr lang="de-DE" sz="4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20.02.2026</a:t>
            </a:r>
            <a:r>
              <a:rPr lang="de-DE" sz="4100" dirty="0">
                <a:effectLst/>
                <a:latin typeface="Calibri" panose="020F0502020204030204" pitchFamily="34" charset="0"/>
                <a:ea typeface="Calibri" panose="020F0502020204030204" pitchFamily="34" charset="0"/>
                <a:cs typeface="Times New Roman" panose="02020603050405020304" pitchFamily="18" charset="0"/>
              </a:rPr>
              <a:t> 16:55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Saturn-Neptun-Konjunktion auf 1° Widder </a:t>
            </a:r>
            <a:r>
              <a:rPr lang="de-DE" sz="4100" dirty="0">
                <a:effectLst/>
                <a:latin typeface="Calibri" panose="020F0502020204030204" pitchFamily="34" charset="0"/>
                <a:ea typeface="Calibri" panose="020F0502020204030204" pitchFamily="34" charset="0"/>
                <a:cs typeface="Times New Roman" panose="02020603050405020304" pitchFamily="18" charset="0"/>
              </a:rPr>
              <a:t>– 2061 in Revolutions-Halbsumme Uranus / Pluto zudem mit Eris-Neptun auf dem Äquator = </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Äquatorstellium</a:t>
            </a:r>
            <a:r>
              <a:rPr lang="de-DE" sz="4100" dirty="0">
                <a:effectLst/>
                <a:latin typeface="Calibri" panose="020F0502020204030204" pitchFamily="34" charset="0"/>
                <a:ea typeface="Calibri" panose="020F0502020204030204" pitchFamily="34" charset="0"/>
                <a:cs typeface="Times New Roman" panose="02020603050405020304" pitchFamily="18" charset="0"/>
              </a:rPr>
              <a:t>: entgrenzter Ehrgeiz der Weltführung, spiritueller Ehrgeiz</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03.03.2026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11:38 UT </a:t>
            </a:r>
            <a:r>
              <a:rPr lang="de-DE" sz="4100" b="1" dirty="0" err="1">
                <a:effectLst/>
                <a:latin typeface="Calibri" panose="020F0502020204030204" pitchFamily="34" charset="0"/>
                <a:ea typeface="Calibri" panose="020F0502020204030204" pitchFamily="34" charset="0"/>
                <a:cs typeface="Times New Roman" panose="02020603050405020304" pitchFamily="18" charset="0"/>
              </a:rPr>
              <a:t>MoFi</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a:t>
            </a:r>
            <a:r>
              <a:rPr lang="de-DE" sz="4100" dirty="0">
                <a:effectLst/>
                <a:latin typeface="Calibri" panose="020F0502020204030204" pitchFamily="34" charset="0"/>
                <a:ea typeface="Calibri" panose="020F0502020204030204" pitchFamily="34" charset="0"/>
                <a:cs typeface="Times New Roman" panose="02020603050405020304" pitchFamily="18" charset="0"/>
              </a:rPr>
              <a:t>Vollmond 11:34 UT Max. Verfinsterung</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20.03.2026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14:46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Widderingress 2026</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26.03.2026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14:30 UT </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Bary</a:t>
            </a:r>
            <a:r>
              <a:rPr lang="de-DE" sz="4100" dirty="0">
                <a:effectLst/>
                <a:latin typeface="Calibri" panose="020F0502020204030204" pitchFamily="34" charset="0"/>
                <a:ea typeface="Calibri" panose="020F0502020204030204" pitchFamily="34" charset="0"/>
                <a:cs typeface="Times New Roman" panose="02020603050405020304" pitchFamily="18" charset="0"/>
              </a:rPr>
              <a:t> (14:35 136199 Eris)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3. mittlerer Eris-Äquatorüberlauf </a:t>
            </a:r>
            <a:r>
              <a:rPr lang="de-DE" sz="4100" dirty="0">
                <a:effectLst/>
                <a:latin typeface="Calibri" panose="020F0502020204030204" pitchFamily="34" charset="0"/>
                <a:ea typeface="Calibri" panose="020F0502020204030204" pitchFamily="34" charset="0"/>
                <a:cs typeface="Times New Roman" panose="02020603050405020304" pitchFamily="18" charset="0"/>
              </a:rPr>
              <a:t>S </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4100" dirty="0">
                <a:effectLst/>
                <a:latin typeface="Calibri" panose="020F0502020204030204" pitchFamily="34" charset="0"/>
                <a:ea typeface="Calibri" panose="020F0502020204030204" pitchFamily="34" charset="0"/>
                <a:cs typeface="Times New Roman" panose="02020603050405020304" pitchFamily="18" charset="0"/>
              </a:rPr>
              <a:t> N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UND einziger Saturn Äquatorüberlauf </a:t>
            </a:r>
            <a:r>
              <a:rPr lang="de-DE" sz="4100" dirty="0">
                <a:effectLst/>
                <a:latin typeface="Calibri" panose="020F0502020204030204" pitchFamily="34" charset="0"/>
                <a:ea typeface="Calibri" panose="020F0502020204030204" pitchFamily="34" charset="0"/>
                <a:cs typeface="Times New Roman" panose="02020603050405020304" pitchFamily="18" charset="0"/>
              </a:rPr>
              <a:t>21:27 UT</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24.04.2026</a:t>
            </a:r>
            <a:r>
              <a:rPr lang="de-DE" sz="4100" dirty="0">
                <a:effectLst/>
                <a:latin typeface="Calibri" panose="020F0502020204030204" pitchFamily="34" charset="0"/>
                <a:ea typeface="Calibri" panose="020F0502020204030204" pitchFamily="34" charset="0"/>
                <a:cs typeface="Times New Roman" panose="02020603050405020304" pitchFamily="18" charset="0"/>
              </a:rPr>
              <a:t> 04:40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1. Neptun Äquatorüberlauf </a:t>
            </a:r>
            <a:r>
              <a:rPr lang="de-DE" sz="4100" dirty="0">
                <a:effectLst/>
                <a:latin typeface="Calibri" panose="020F0502020204030204" pitchFamily="34" charset="0"/>
                <a:ea typeface="Calibri" panose="020F0502020204030204" pitchFamily="34" charset="0"/>
                <a:cs typeface="Times New Roman" panose="02020603050405020304" pitchFamily="18" charset="0"/>
              </a:rPr>
              <a:t>S</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4100" dirty="0">
                <a:effectLst/>
                <a:latin typeface="Calibri" panose="020F0502020204030204" pitchFamily="34" charset="0"/>
                <a:ea typeface="Calibri" panose="020F0502020204030204" pitchFamily="34" charset="0"/>
                <a:cs typeface="Times New Roman" panose="02020603050405020304" pitchFamily="18" charset="0"/>
              </a:rPr>
              <a:t> N (</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Barycenter</a:t>
            </a:r>
            <a:r>
              <a:rPr lang="de-DE" sz="4100" dirty="0">
                <a:effectLst/>
                <a:latin typeface="Calibri" panose="020F0502020204030204" pitchFamily="34" charset="0"/>
                <a:ea typeface="Calibri" panose="020F0502020204030204" pitchFamily="34" charset="0"/>
                <a:cs typeface="Times New Roman" panose="02020603050405020304" pitchFamily="18" charset="0"/>
              </a:rPr>
              <a:t> und auch Neptun alleine)</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26.04.2026</a:t>
            </a:r>
            <a:r>
              <a:rPr lang="de-DE" sz="4100" dirty="0">
                <a:effectLst/>
                <a:latin typeface="Calibri" panose="020F0502020204030204" pitchFamily="34" charset="0"/>
                <a:ea typeface="Calibri" panose="020F0502020204030204" pitchFamily="34" charset="0"/>
                <a:cs typeface="Times New Roman" panose="02020603050405020304" pitchFamily="18" charset="0"/>
              </a:rPr>
              <a:t> 00:51 UT</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endgültiger Uranus-Ingress in die Zwillinge – 2032/33 0° Krebs</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24.05.2026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14:59 UT</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Uranus-</a:t>
            </a:r>
            <a:r>
              <a:rPr lang="de-DE" sz="4100" b="1" dirty="0" err="1">
                <a:effectLst/>
                <a:latin typeface="Calibri" panose="020F0502020204030204" pitchFamily="34" charset="0"/>
                <a:ea typeface="Calibri" panose="020F0502020204030204" pitchFamily="34" charset="0"/>
                <a:cs typeface="Times New Roman" panose="02020603050405020304" pitchFamily="18" charset="0"/>
              </a:rPr>
              <a:t>Sedna</a:t>
            </a:r>
            <a:r>
              <a:rPr lang="de-DE" sz="4100" b="1" dirty="0">
                <a:effectLst/>
                <a:latin typeface="Calibri" panose="020F0502020204030204" pitchFamily="34" charset="0"/>
                <a:ea typeface="Calibri" panose="020F0502020204030204" pitchFamily="34" charset="0"/>
                <a:cs typeface="Times New Roman" panose="02020603050405020304" pitchFamily="18" charset="0"/>
              </a:rPr>
              <a:t>-Konjunktion 1° Zwillinge für 99 Jahre</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19.06.2026 </a:t>
            </a:r>
            <a:r>
              <a:rPr lang="de-DE" sz="4100" dirty="0">
                <a:effectLst/>
                <a:latin typeface="Calibri" panose="020F0502020204030204" pitchFamily="34" charset="0"/>
                <a:ea typeface="Calibri" panose="020F0502020204030204" pitchFamily="34" charset="0"/>
                <a:cs typeface="Times New Roman" panose="02020603050405020304" pitchFamily="18" charset="0"/>
              </a:rPr>
              <a:t>21:19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1. </a:t>
            </a:r>
            <a:r>
              <a:rPr lang="de-DE" sz="4100" b="1" dirty="0">
                <a:latin typeface="Calibri" panose="020F0502020204030204" pitchFamily="34" charset="0"/>
                <a:ea typeface="Calibri" panose="020F0502020204030204" pitchFamily="34" charset="0"/>
                <a:cs typeface="Times New Roman" panose="02020603050405020304" pitchFamily="18" charset="0"/>
              </a:rPr>
              <a:t>Chiron-Ingress in den Stier – 2033/34 </a:t>
            </a:r>
            <a:endParaRPr lang="de-DE" sz="4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30.06.2026</a:t>
            </a:r>
            <a:r>
              <a:rPr lang="de-DE" sz="4100" dirty="0">
                <a:effectLst/>
                <a:latin typeface="Calibri" panose="020F0502020204030204" pitchFamily="34" charset="0"/>
                <a:ea typeface="Calibri" panose="020F0502020204030204" pitchFamily="34" charset="0"/>
                <a:cs typeface="Times New Roman" panose="02020603050405020304" pitchFamily="18" charset="0"/>
              </a:rPr>
              <a:t> 05:52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Jupiter-Ingress in den Löwen – 26.07.2027 </a:t>
            </a:r>
            <a:r>
              <a:rPr lang="de-DE" sz="4100" dirty="0">
                <a:effectLst/>
                <a:latin typeface="Calibri" panose="020F0502020204030204" pitchFamily="34" charset="0"/>
                <a:ea typeface="Calibri" panose="020F0502020204030204" pitchFamily="34" charset="0"/>
                <a:cs typeface="Times New Roman" panose="02020603050405020304" pitchFamily="18" charset="0"/>
              </a:rPr>
              <a:t>Qua. Chiron 0° Stier</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29.10.2026</a:t>
            </a:r>
            <a:r>
              <a:rPr lang="de-DE" sz="4100" dirty="0">
                <a:effectLst/>
                <a:latin typeface="Calibri" panose="020F0502020204030204" pitchFamily="34" charset="0"/>
                <a:ea typeface="Calibri" panose="020F0502020204030204" pitchFamily="34" charset="0"/>
                <a:cs typeface="Times New Roman" panose="02020603050405020304" pitchFamily="18" charset="0"/>
              </a:rPr>
              <a:t> 00:46 UT </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Bary</a:t>
            </a:r>
            <a:r>
              <a:rPr lang="de-DE" sz="4100" dirty="0">
                <a:effectLst/>
                <a:latin typeface="Calibri" panose="020F0502020204030204" pitchFamily="34" charset="0"/>
                <a:ea typeface="Calibri" panose="020F0502020204030204" pitchFamily="34" charset="0"/>
                <a:cs typeface="Times New Roman" panose="02020603050405020304" pitchFamily="18" charset="0"/>
              </a:rPr>
              <a:t> (0:34 UT 136199 Eris)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4. Eris-Äquatorüberlauf</a:t>
            </a:r>
            <a:r>
              <a:rPr lang="de-DE" sz="4100" dirty="0">
                <a:effectLst/>
                <a:latin typeface="Calibri" panose="020F0502020204030204" pitchFamily="34" charset="0"/>
                <a:ea typeface="Calibri" panose="020F0502020204030204" pitchFamily="34" charset="0"/>
                <a:cs typeface="Times New Roman" panose="02020603050405020304" pitchFamily="18" charset="0"/>
              </a:rPr>
              <a:t> N </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4100" dirty="0">
                <a:effectLst/>
                <a:latin typeface="Calibri" panose="020F0502020204030204" pitchFamily="34" charset="0"/>
                <a:ea typeface="Calibri" panose="020F0502020204030204" pitchFamily="34" charset="0"/>
                <a:cs typeface="Times New Roman" panose="02020603050405020304" pitchFamily="18" charset="0"/>
              </a:rPr>
              <a:t> S</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22.01.2027 </a:t>
            </a:r>
            <a:r>
              <a:rPr lang="de-DE" sz="4100" dirty="0">
                <a:effectLst/>
                <a:latin typeface="Calibri" panose="020F0502020204030204" pitchFamily="34" charset="0"/>
                <a:ea typeface="Calibri" panose="020F0502020204030204" pitchFamily="34" charset="0"/>
                <a:cs typeface="Times New Roman" panose="02020603050405020304" pitchFamily="18" charset="0"/>
              </a:rPr>
              <a:t>17:42 UT</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Bary</a:t>
            </a:r>
            <a:r>
              <a:rPr lang="de-DE" sz="4100" dirty="0">
                <a:effectLst/>
                <a:latin typeface="Calibri" panose="020F0502020204030204" pitchFamily="34" charset="0"/>
                <a:ea typeface="Calibri" panose="020F0502020204030204" pitchFamily="34" charset="0"/>
                <a:cs typeface="Times New Roman" panose="02020603050405020304" pitchFamily="18" charset="0"/>
              </a:rPr>
              <a:t> (17:53 UT 136199 Eris)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5. und endgültiger Eris-Äquatorüberlauf</a:t>
            </a:r>
            <a:r>
              <a:rPr lang="de-DE" sz="4100" dirty="0">
                <a:effectLst/>
                <a:latin typeface="Calibri" panose="020F0502020204030204" pitchFamily="34" charset="0"/>
                <a:ea typeface="Calibri" panose="020F0502020204030204" pitchFamily="34" charset="0"/>
                <a:cs typeface="Times New Roman" panose="02020603050405020304" pitchFamily="18" charset="0"/>
              </a:rPr>
              <a:t> S </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4100" dirty="0">
                <a:effectLst/>
                <a:latin typeface="Calibri" panose="020F0502020204030204" pitchFamily="34" charset="0"/>
                <a:ea typeface="Calibri" panose="020F0502020204030204" pitchFamily="34" charset="0"/>
                <a:cs typeface="Times New Roman" panose="02020603050405020304" pitchFamily="18" charset="0"/>
              </a:rPr>
              <a:t> N</a:t>
            </a:r>
          </a:p>
          <a:p>
            <a:pPr>
              <a:lnSpc>
                <a:spcPct val="120000"/>
              </a:lnSpc>
              <a:spcBef>
                <a:spcPts val="0"/>
              </a:spcBef>
              <a:spcAft>
                <a:spcPts val="400"/>
              </a:spcAft>
            </a:pPr>
            <a:r>
              <a:rPr lang="de-DE" sz="4100" b="1" dirty="0">
                <a:effectLst/>
                <a:latin typeface="Calibri" panose="020F0502020204030204" pitchFamily="34" charset="0"/>
                <a:ea typeface="Calibri" panose="020F0502020204030204" pitchFamily="34" charset="0"/>
                <a:cs typeface="Times New Roman" panose="02020603050405020304" pitchFamily="18" charset="0"/>
              </a:rPr>
              <a:t>26.02.1927</a:t>
            </a:r>
            <a:r>
              <a:rPr lang="de-DE" sz="4100" dirty="0">
                <a:effectLst/>
                <a:latin typeface="Calibri" panose="020F0502020204030204" pitchFamily="34" charset="0"/>
                <a:ea typeface="Calibri" panose="020F0502020204030204" pitchFamily="34" charset="0"/>
                <a:cs typeface="Times New Roman" panose="02020603050405020304" pitchFamily="18" charset="0"/>
              </a:rPr>
              <a:t> 17:34 UT </a:t>
            </a:r>
            <a:r>
              <a:rPr lang="de-DE" sz="4100" b="1" dirty="0">
                <a:effectLst/>
                <a:latin typeface="Calibri" panose="020F0502020204030204" pitchFamily="34" charset="0"/>
                <a:ea typeface="Calibri" panose="020F0502020204030204" pitchFamily="34" charset="0"/>
                <a:cs typeface="Times New Roman" panose="02020603050405020304" pitchFamily="18" charset="0"/>
              </a:rPr>
              <a:t>Endgültiger Neptun Äquatorüberlauf </a:t>
            </a:r>
            <a:r>
              <a:rPr lang="de-DE" sz="4100" dirty="0">
                <a:effectLst/>
                <a:latin typeface="Calibri" panose="020F0502020204030204" pitchFamily="34" charset="0"/>
                <a:ea typeface="Calibri" panose="020F0502020204030204" pitchFamily="34" charset="0"/>
                <a:cs typeface="Times New Roman" panose="02020603050405020304" pitchFamily="18" charset="0"/>
              </a:rPr>
              <a:t>S</a:t>
            </a:r>
            <a:r>
              <a:rPr lang="de-DE" sz="4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4100" dirty="0">
                <a:effectLst/>
                <a:latin typeface="Calibri" panose="020F0502020204030204" pitchFamily="34" charset="0"/>
                <a:ea typeface="Calibri" panose="020F0502020204030204" pitchFamily="34" charset="0"/>
                <a:cs typeface="Times New Roman" panose="02020603050405020304" pitchFamily="18" charset="0"/>
              </a:rPr>
              <a:t> N</a:t>
            </a:r>
            <a:r>
              <a:rPr lang="de-DE" sz="4100" b="1" dirty="0">
                <a:effectLst/>
                <a:latin typeface="Calibri" panose="020F0502020204030204" pitchFamily="34" charset="0"/>
                <a:ea typeface="Calibri" panose="020F0502020204030204" pitchFamily="34" charset="0"/>
                <a:cs typeface="Times New Roman" panose="02020603050405020304" pitchFamily="18" charset="0"/>
              </a:rPr>
              <a:t> </a:t>
            </a:r>
            <a:r>
              <a:rPr lang="de-DE" sz="4100" dirty="0">
                <a:effectLst/>
                <a:latin typeface="Calibri" panose="020F0502020204030204" pitchFamily="34" charset="0"/>
                <a:ea typeface="Calibri" panose="020F0502020204030204" pitchFamily="34" charset="0"/>
                <a:cs typeface="Times New Roman" panose="02020603050405020304" pitchFamily="18" charset="0"/>
              </a:rPr>
              <a:t>(</a:t>
            </a:r>
            <a:r>
              <a:rPr lang="de-DE" sz="4100" dirty="0" err="1">
                <a:effectLst/>
                <a:latin typeface="Calibri" panose="020F0502020204030204" pitchFamily="34" charset="0"/>
                <a:ea typeface="Calibri" panose="020F0502020204030204" pitchFamily="34" charset="0"/>
                <a:cs typeface="Times New Roman" panose="02020603050405020304" pitchFamily="18" charset="0"/>
              </a:rPr>
              <a:t>Barycenter</a:t>
            </a:r>
            <a:r>
              <a:rPr lang="de-DE" sz="4100" dirty="0">
                <a:effectLst/>
                <a:latin typeface="Calibri" panose="020F0502020204030204" pitchFamily="34" charset="0"/>
                <a:ea typeface="Calibri" panose="020F0502020204030204" pitchFamily="34" charset="0"/>
                <a:cs typeface="Times New Roman" panose="02020603050405020304" pitchFamily="18" charset="0"/>
              </a:rPr>
              <a:t> und auch Neptun alleine)</a:t>
            </a:r>
          </a:p>
          <a:p>
            <a:endParaRPr lang="de-DE" dirty="0"/>
          </a:p>
        </p:txBody>
      </p:sp>
    </p:spTree>
    <p:extLst>
      <p:ext uri="{BB962C8B-B14F-4D97-AF65-F5344CB8AC3E}">
        <p14:creationId xmlns:p14="http://schemas.microsoft.com/office/powerpoint/2010/main" val="198076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E5E8689-66C8-4108-8A90-35901208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517" y="574653"/>
            <a:ext cx="6185483" cy="6244553"/>
          </a:xfrm>
          <a:prstGeom prst="rect">
            <a:avLst/>
          </a:prstGeom>
        </p:spPr>
      </p:pic>
      <p:sp>
        <p:nvSpPr>
          <p:cNvPr id="2" name="Titel 1">
            <a:extLst>
              <a:ext uri="{FF2B5EF4-FFF2-40B4-BE49-F238E27FC236}">
                <a16:creationId xmlns:a16="http://schemas.microsoft.com/office/drawing/2014/main" id="{D33258E3-0E86-4EB2-A7A3-67E6A5F3BB8A}"/>
              </a:ext>
            </a:extLst>
          </p:cNvPr>
          <p:cNvSpPr>
            <a:spLocks noGrp="1"/>
          </p:cNvSpPr>
          <p:nvPr>
            <p:ph type="title"/>
          </p:nvPr>
        </p:nvSpPr>
        <p:spPr>
          <a:xfrm>
            <a:off x="0" y="1"/>
            <a:ext cx="12192000" cy="841664"/>
          </a:xfrm>
        </p:spPr>
        <p:txBody>
          <a:bodyPr>
            <a:normAutofit fontScale="90000"/>
          </a:bodyPr>
          <a:lstStyle/>
          <a:p>
            <a:r>
              <a:rPr lang="de-DE" sz="3200" b="1" dirty="0">
                <a:latin typeface="+mn-lt"/>
              </a:rPr>
              <a:t>Galaktisches Zentrums-Solar (nach Vinzent Liebig)18.12.2025, 21:39 UT, Berlin</a:t>
            </a:r>
          </a:p>
        </p:txBody>
      </p:sp>
      <p:sp>
        <p:nvSpPr>
          <p:cNvPr id="3" name="Inhaltsplatzhalter 2">
            <a:extLst>
              <a:ext uri="{FF2B5EF4-FFF2-40B4-BE49-F238E27FC236}">
                <a16:creationId xmlns:a16="http://schemas.microsoft.com/office/drawing/2014/main" id="{7E09E6FD-C00D-4A24-AC3A-627930F49B7F}"/>
              </a:ext>
            </a:extLst>
          </p:cNvPr>
          <p:cNvSpPr>
            <a:spLocks noGrp="1"/>
          </p:cNvSpPr>
          <p:nvPr>
            <p:ph idx="1"/>
          </p:nvPr>
        </p:nvSpPr>
        <p:spPr>
          <a:xfrm>
            <a:off x="0" y="623455"/>
            <a:ext cx="6400800" cy="6234544"/>
          </a:xfrm>
        </p:spPr>
        <p:txBody>
          <a:bodyPr>
            <a:normAutofit fontScale="92500" lnSpcReduction="20000"/>
          </a:bodyPr>
          <a:lstStyle/>
          <a:p>
            <a:pPr marL="0" indent="0">
              <a:buNone/>
            </a:pPr>
            <a:r>
              <a:rPr lang="de-DE" sz="2000" dirty="0"/>
              <a:t>Sonne-GZ in Konjunktion zur weltweiten Gaea (die Erde steigt auf zum GZ auf) und auf der unternehmerischen Industria im globalen Auflehnungs-T-Quadrat gegen drakonische Obrigkeiten zum landesruinierenden, geschwächten, unterminierten, sozialistischen Fische-Saturn / -Neptun (auch Wut wg. Pleite) </a:t>
            </a:r>
            <a:r>
              <a:rPr lang="de-DE" sz="2000" dirty="0" err="1"/>
              <a:t>Opp</a:t>
            </a:r>
            <a:r>
              <a:rPr lang="de-DE" sz="2000" dirty="0"/>
              <a:t>. Jungfrau-</a:t>
            </a:r>
            <a:r>
              <a:rPr lang="de-DE" sz="2000" dirty="0" err="1"/>
              <a:t>Drakonia</a:t>
            </a:r>
            <a:r>
              <a:rPr lang="de-DE" sz="2000" dirty="0"/>
              <a:t>, im Quincunx zum rückläufigen Stier-Uranus auf Algol (</a:t>
            </a:r>
            <a:r>
              <a:rPr lang="de-DE" sz="2000" dirty="0" err="1"/>
              <a:t>Opp</a:t>
            </a:r>
            <a:r>
              <a:rPr lang="de-DE" sz="2000" dirty="0"/>
              <a:t>. Typhon) &amp; im Sextil zu </a:t>
            </a:r>
            <a:r>
              <a:rPr lang="de-DE" sz="2000" dirty="0" err="1"/>
              <a:t>Boliviana</a:t>
            </a:r>
            <a:r>
              <a:rPr lang="de-DE" sz="2000" dirty="0"/>
              <a:t>. Die chaotisch volksaufstachelnde bis </a:t>
            </a:r>
            <a:r>
              <a:rPr lang="de-DE" sz="2000" dirty="0" err="1"/>
              <a:t>kriegstreiberische</a:t>
            </a:r>
            <a:r>
              <a:rPr lang="de-DE" sz="2000" dirty="0"/>
              <a:t> Gewalt / Handlung zur tatkräftigen Umwälzung (Chaos-</a:t>
            </a:r>
            <a:r>
              <a:rPr lang="de-DE" sz="2000" dirty="0" err="1"/>
              <a:t>Asbolus</a:t>
            </a:r>
            <a:r>
              <a:rPr lang="de-DE" sz="2000" dirty="0"/>
              <a:t> im Krebs </a:t>
            </a:r>
            <a:r>
              <a:rPr lang="de-DE" sz="2000" dirty="0" err="1"/>
              <a:t>Opp</a:t>
            </a:r>
            <a:r>
              <a:rPr lang="de-DE" sz="2000" dirty="0"/>
              <a:t>. Steinbock-Mars / -Herero (Großgruppendiskriminierung). T-Qua. Xenia / Taj Mahal / </a:t>
            </a:r>
            <a:r>
              <a:rPr lang="de-DE" sz="2000" dirty="0" err="1"/>
              <a:t>Indulgentia</a:t>
            </a:r>
            <a:r>
              <a:rPr lang="de-DE" sz="2000" dirty="0"/>
              <a:t>, im </a:t>
            </a:r>
            <a:r>
              <a:rPr lang="de-DE" sz="2000" dirty="0" err="1"/>
              <a:t>Qcx-Halbsextil</a:t>
            </a:r>
            <a:r>
              <a:rPr lang="de-DE" sz="2000" dirty="0"/>
              <a:t> auf Pluto-Concordia im Wassermann auslaufend</a:t>
            </a:r>
          </a:p>
          <a:p>
            <a:pPr marL="0" indent="0">
              <a:buNone/>
            </a:pPr>
            <a:r>
              <a:rPr lang="de-DE" sz="2000" dirty="0"/>
              <a:t>Der </a:t>
            </a:r>
            <a:r>
              <a:rPr lang="de-DE" sz="2000" dirty="0" err="1"/>
              <a:t>o.o.B</a:t>
            </a:r>
            <a:r>
              <a:rPr lang="de-DE" sz="2000" dirty="0"/>
              <a:t>. Mond (aufbegehrend unkontrollierte Bevölkerung) auf dem Vertrauen Fides im eruptiv sich erhebenden Drachenbauch-Quadrat steht </a:t>
            </a:r>
            <a:r>
              <a:rPr lang="de-DE" sz="2000" dirty="0" err="1"/>
              <a:t>soghaft</a:t>
            </a:r>
            <a:r>
              <a:rPr lang="de-DE" sz="2000" dirty="0"/>
              <a:t> auf dem Großen Attraktor auf den Islammigrations-Asteroid Hagar zulaufend. In Berlin: AC- und MC-Herrscher Schütze-Merkur auf militärischer Mauritia (im meist sklavenbefreienden Trigon Widder-Slaven) auf dem kämpferischen, wutgetriebenen Antares in mentaler Endkampf-</a:t>
            </a:r>
            <a:r>
              <a:rPr lang="de-DE" sz="2000" dirty="0" err="1"/>
              <a:t>Opp</a:t>
            </a:r>
            <a:r>
              <a:rPr lang="de-DE" sz="2000" dirty="0"/>
              <a:t>. zu Zwillinge Stalingrad T-Qua. formbrechend umstürzende </a:t>
            </a:r>
            <a:r>
              <a:rPr lang="de-DE" sz="2000" dirty="0" err="1"/>
              <a:t>Kaali</a:t>
            </a:r>
            <a:r>
              <a:rPr lang="de-DE" sz="2000" dirty="0"/>
              <a:t> auf den Straßen und in den Medien. Venus Konj. </a:t>
            </a:r>
            <a:r>
              <a:rPr lang="de-DE" sz="2000" dirty="0" err="1"/>
              <a:t>Unheilsasteroid</a:t>
            </a:r>
            <a:r>
              <a:rPr lang="de-DE" sz="2000" dirty="0"/>
              <a:t> </a:t>
            </a:r>
            <a:r>
              <a:rPr lang="de-DE" sz="2000" dirty="0" err="1"/>
              <a:t>Likho</a:t>
            </a:r>
            <a:r>
              <a:rPr lang="de-DE" sz="2000" dirty="0"/>
              <a:t> und </a:t>
            </a:r>
            <a:r>
              <a:rPr lang="de-DE" sz="2000" dirty="0" err="1"/>
              <a:t>Vladturcu</a:t>
            </a:r>
            <a:r>
              <a:rPr lang="de-DE" sz="2000" dirty="0"/>
              <a:t> (Vlads Kriegsgemetzel gegen den Islam) Quadrat kriegslistiger Trojaner </a:t>
            </a:r>
            <a:r>
              <a:rPr lang="de-DE" sz="2000" dirty="0" err="1"/>
              <a:t>Sinon</a:t>
            </a:r>
            <a:r>
              <a:rPr lang="de-DE" sz="2000" dirty="0"/>
              <a:t>, Quadrat kämpferisch spaltender </a:t>
            </a:r>
            <a:r>
              <a:rPr lang="de-DE" sz="2000" dirty="0" err="1"/>
              <a:t>Teharonhiawako</a:t>
            </a:r>
            <a:r>
              <a:rPr lang="de-DE" sz="2000" dirty="0"/>
              <a:t> Sextil massenpsychologisch aufhetzenden </a:t>
            </a:r>
            <a:r>
              <a:rPr lang="de-DE" sz="2000" dirty="0" err="1"/>
              <a:t>Lebon</a:t>
            </a:r>
            <a:endParaRPr lang="de-DE" sz="2000" dirty="0"/>
          </a:p>
        </p:txBody>
      </p:sp>
    </p:spTree>
    <p:extLst>
      <p:ext uri="{BB962C8B-B14F-4D97-AF65-F5344CB8AC3E}">
        <p14:creationId xmlns:p14="http://schemas.microsoft.com/office/powerpoint/2010/main" val="54134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8A2F5-E2DC-437B-B2EB-EB5E4A3B0B36}"/>
              </a:ext>
            </a:extLst>
          </p:cNvPr>
          <p:cNvSpPr>
            <a:spLocks noGrp="1"/>
          </p:cNvSpPr>
          <p:nvPr>
            <p:ph type="title"/>
          </p:nvPr>
        </p:nvSpPr>
        <p:spPr>
          <a:xfrm>
            <a:off x="838200" y="-145472"/>
            <a:ext cx="10515600" cy="1049482"/>
          </a:xfrm>
        </p:spPr>
        <p:txBody>
          <a:bodyPr>
            <a:normAutofit/>
          </a:bodyPr>
          <a:lstStyle/>
          <a:p>
            <a:pPr algn="ctr"/>
            <a:r>
              <a:rPr lang="de-DE" sz="3200" b="1" dirty="0">
                <a:latin typeface="+mn-lt"/>
              </a:rPr>
              <a:t>Steinbockingress 21.12.2025, 15:03 UT, Berlin </a:t>
            </a:r>
            <a:br>
              <a:rPr lang="de-DE" sz="3200" b="1" dirty="0">
                <a:latin typeface="+mn-lt"/>
              </a:rPr>
            </a:br>
            <a:r>
              <a:rPr lang="de-DE" sz="2400" dirty="0">
                <a:latin typeface="+mn-lt"/>
              </a:rPr>
              <a:t>Mond, Mars &amp; Venus out </a:t>
            </a:r>
            <a:r>
              <a:rPr lang="de-DE" sz="2400" dirty="0" err="1">
                <a:latin typeface="+mn-lt"/>
              </a:rPr>
              <a:t>of</a:t>
            </a:r>
            <a:r>
              <a:rPr lang="de-DE" sz="2400" dirty="0">
                <a:latin typeface="+mn-lt"/>
              </a:rPr>
              <a:t> </a:t>
            </a:r>
            <a:r>
              <a:rPr lang="de-DE" sz="2400" dirty="0" err="1">
                <a:latin typeface="+mn-lt"/>
              </a:rPr>
              <a:t>bounds</a:t>
            </a:r>
            <a:r>
              <a:rPr lang="de-DE" sz="2400" dirty="0">
                <a:latin typeface="+mn-lt"/>
              </a:rPr>
              <a:t> !</a:t>
            </a:r>
            <a:endParaRPr lang="de-DE" sz="3200" dirty="0">
              <a:latin typeface="+mn-lt"/>
            </a:endParaRPr>
          </a:p>
        </p:txBody>
      </p:sp>
      <p:pic>
        <p:nvPicPr>
          <p:cNvPr id="5" name="Inhaltsplatzhalter 4">
            <a:extLst>
              <a:ext uri="{FF2B5EF4-FFF2-40B4-BE49-F238E27FC236}">
                <a16:creationId xmlns:a16="http://schemas.microsoft.com/office/drawing/2014/main" id="{C5EDFB16-43DC-43A1-9128-C1AC16B78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2536" y="904010"/>
            <a:ext cx="5780495" cy="5953990"/>
          </a:xfrm>
        </p:spPr>
      </p:pic>
    </p:spTree>
    <p:extLst>
      <p:ext uri="{BB962C8B-B14F-4D97-AF65-F5344CB8AC3E}">
        <p14:creationId xmlns:p14="http://schemas.microsoft.com/office/powerpoint/2010/main" val="15169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34043-732E-458B-8500-758EE03D6EAE}"/>
              </a:ext>
            </a:extLst>
          </p:cNvPr>
          <p:cNvSpPr>
            <a:spLocks noGrp="1"/>
          </p:cNvSpPr>
          <p:nvPr>
            <p:ph type="title"/>
          </p:nvPr>
        </p:nvSpPr>
        <p:spPr>
          <a:xfrm>
            <a:off x="0" y="0"/>
            <a:ext cx="11353800" cy="981307"/>
          </a:xfrm>
        </p:spPr>
        <p:txBody>
          <a:bodyPr>
            <a:normAutofit/>
          </a:bodyPr>
          <a:lstStyle/>
          <a:p>
            <a:r>
              <a:rPr lang="de-DE" sz="3200" b="1" dirty="0">
                <a:latin typeface="+mn-lt"/>
              </a:rPr>
              <a:t>Ankunft Khomeinis 01.02.1979, 09:39 IRT, Teheran (innen) Steinbockingress 21.12.2025, 15:03 UT, Teheran (außen)</a:t>
            </a:r>
          </a:p>
        </p:txBody>
      </p:sp>
      <p:pic>
        <p:nvPicPr>
          <p:cNvPr id="5" name="Inhaltsplatzhalter 4">
            <a:extLst>
              <a:ext uri="{FF2B5EF4-FFF2-40B4-BE49-F238E27FC236}">
                <a16:creationId xmlns:a16="http://schemas.microsoft.com/office/drawing/2014/main" id="{B017BB7A-4E9E-41DB-A89A-92500D16B5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0530" y="933282"/>
            <a:ext cx="5821470" cy="5924718"/>
          </a:xfrm>
        </p:spPr>
      </p:pic>
      <p:sp>
        <p:nvSpPr>
          <p:cNvPr id="7" name="Textfeld 6">
            <a:extLst>
              <a:ext uri="{FF2B5EF4-FFF2-40B4-BE49-F238E27FC236}">
                <a16:creationId xmlns:a16="http://schemas.microsoft.com/office/drawing/2014/main" id="{670F7607-2D32-4324-BE11-7540C6B43754}"/>
              </a:ext>
            </a:extLst>
          </p:cNvPr>
          <p:cNvSpPr txBox="1"/>
          <p:nvPr/>
        </p:nvSpPr>
        <p:spPr>
          <a:xfrm>
            <a:off x="-1" y="933282"/>
            <a:ext cx="7164371" cy="6017032"/>
          </a:xfrm>
          <a:prstGeom prst="rect">
            <a:avLst/>
          </a:prstGeom>
          <a:noFill/>
        </p:spPr>
        <p:txBody>
          <a:bodyPr wrap="square" rtlCol="0">
            <a:spAutoFit/>
          </a:bodyPr>
          <a:lstStyle/>
          <a:p>
            <a:pPr>
              <a:spcAft>
                <a:spcPts val="600"/>
              </a:spcAft>
            </a:pPr>
            <a:r>
              <a:rPr lang="de-DE" dirty="0"/>
              <a:t>Mars-Herero steht auf dem MC in </a:t>
            </a:r>
            <a:r>
              <a:rPr lang="de-DE" dirty="0" err="1"/>
              <a:t>genozidal</a:t>
            </a:r>
            <a:r>
              <a:rPr lang="de-DE" dirty="0"/>
              <a:t> zum Gewalt-Chaos volksaufstachelnder </a:t>
            </a:r>
            <a:r>
              <a:rPr lang="de-DE" dirty="0" err="1"/>
              <a:t>Opp</a:t>
            </a:r>
            <a:r>
              <a:rPr lang="de-DE" dirty="0"/>
              <a:t>. zu </a:t>
            </a:r>
            <a:r>
              <a:rPr lang="de-DE" dirty="0" err="1"/>
              <a:t>Asbolus</a:t>
            </a:r>
            <a:r>
              <a:rPr lang="de-DE" dirty="0"/>
              <a:t>-Chaos. T-Pluto </a:t>
            </a:r>
            <a:r>
              <a:rPr lang="de-DE" dirty="0" err="1"/>
              <a:t>Opp</a:t>
            </a:r>
            <a:r>
              <a:rPr lang="de-DE" dirty="0"/>
              <a:t>. Jupiter T-Saturn </a:t>
            </a:r>
            <a:r>
              <a:rPr lang="de-DE" dirty="0" err="1"/>
              <a:t>Opp</a:t>
            </a:r>
            <a:r>
              <a:rPr lang="de-DE" dirty="0"/>
              <a:t>. T-</a:t>
            </a:r>
            <a:r>
              <a:rPr lang="de-DE" dirty="0" err="1"/>
              <a:t>Drakonia</a:t>
            </a:r>
            <a:r>
              <a:rPr lang="de-DE" dirty="0"/>
              <a:t> im T-Qua. zu T-Venus-GZ Konj. H2 H7 Venus auf dem GZ. </a:t>
            </a:r>
          </a:p>
          <a:p>
            <a:pPr>
              <a:spcAft>
                <a:spcPts val="600"/>
              </a:spcAft>
            </a:pPr>
            <a:r>
              <a:rPr lang="de-DE" dirty="0"/>
              <a:t>Am 1.2.1979 steht ein pechschwarzes, endkardinales Großkreuz mit Widder-Chaos </a:t>
            </a:r>
            <a:r>
              <a:rPr lang="de-DE" dirty="0" err="1"/>
              <a:t>Opp</a:t>
            </a:r>
            <a:r>
              <a:rPr lang="de-DE" dirty="0"/>
              <a:t>. Waage-Ajax Qua. Steinbock-Pallas-Saruman </a:t>
            </a:r>
            <a:r>
              <a:rPr lang="de-DE" dirty="0" err="1"/>
              <a:t>Opp</a:t>
            </a:r>
            <a:r>
              <a:rPr lang="de-DE" dirty="0"/>
              <a:t>. Krebs-Orcus, Grade, die zum SI 2025 mit den international öffnenden bzw. zur kosmischen Freiheit über die totalitären Religionsdogmen hinausführenden Sonne-Uranus-Neptun-</a:t>
            </a:r>
            <a:r>
              <a:rPr lang="de-DE" dirty="0" err="1"/>
              <a:t>Sedna</a:t>
            </a:r>
            <a:r>
              <a:rPr lang="de-DE" dirty="0"/>
              <a:t> aktiviert sind.</a:t>
            </a:r>
          </a:p>
          <a:p>
            <a:pPr>
              <a:spcAft>
                <a:spcPts val="600"/>
              </a:spcAft>
            </a:pPr>
            <a:r>
              <a:rPr lang="de-DE" dirty="0"/>
              <a:t>Das </a:t>
            </a:r>
            <a:r>
              <a:rPr lang="de-DE" dirty="0" err="1"/>
              <a:t>arctische</a:t>
            </a:r>
            <a:r>
              <a:rPr lang="de-DE" dirty="0"/>
              <a:t>, apathische </a:t>
            </a:r>
            <a:r>
              <a:rPr lang="de-DE" dirty="0" err="1"/>
              <a:t>Einschluß</a:t>
            </a:r>
            <a:r>
              <a:rPr lang="de-DE" dirty="0"/>
              <a:t>- und Dunkelheits- / Zerstörungs-</a:t>
            </a:r>
            <a:r>
              <a:rPr lang="de-DE" dirty="0" err="1"/>
              <a:t>Stellium</a:t>
            </a:r>
            <a:r>
              <a:rPr lang="de-DE" dirty="0"/>
              <a:t> von Steinbock-Mond-</a:t>
            </a:r>
            <a:r>
              <a:rPr lang="de-DE" dirty="0" err="1"/>
              <a:t>Arctica</a:t>
            </a:r>
            <a:r>
              <a:rPr lang="de-DE" dirty="0"/>
              <a:t>-</a:t>
            </a:r>
            <a:r>
              <a:rPr lang="de-DE" dirty="0" err="1"/>
              <a:t>Apophis</a:t>
            </a:r>
            <a:r>
              <a:rPr lang="de-DE" dirty="0"/>
              <a:t>-Vesta-</a:t>
            </a:r>
            <a:r>
              <a:rPr lang="de-DE" dirty="0" err="1"/>
              <a:t>Apatheia</a:t>
            </a:r>
            <a:r>
              <a:rPr lang="de-DE" dirty="0"/>
              <a:t> stößt hingegen aber auf den unbedingten </a:t>
            </a:r>
            <a:r>
              <a:rPr lang="de-DE" dirty="0" err="1"/>
              <a:t>Machtpol</a:t>
            </a:r>
            <a:r>
              <a:rPr lang="de-DE" dirty="0"/>
              <a:t> des Waage-Plutos.               H1 und H4, H5 </a:t>
            </a:r>
            <a:r>
              <a:rPr lang="de-DE" dirty="0" err="1"/>
              <a:t>o.o.B</a:t>
            </a:r>
            <a:r>
              <a:rPr lang="de-DE" dirty="0"/>
              <a:t>. Mars + </a:t>
            </a:r>
            <a:r>
              <a:rPr lang="de-DE" dirty="0" err="1"/>
              <a:t>o.o.B</a:t>
            </a:r>
            <a:r>
              <a:rPr lang="de-DE" dirty="0"/>
              <a:t>. Mond stehen ungezügelt      kämpferisch aufbegehrend in 10 = Volks- / Jugendaufstand</a:t>
            </a:r>
          </a:p>
          <a:p>
            <a:pPr>
              <a:spcAft>
                <a:spcPts val="600"/>
              </a:spcAft>
            </a:pPr>
            <a:r>
              <a:rPr lang="de-DE" dirty="0" err="1"/>
              <a:t>Asbolus</a:t>
            </a:r>
            <a:r>
              <a:rPr lang="de-DE" dirty="0"/>
              <a:t>-Chaos steht in Teheran bei der (hier nicht gezeigten) initialen laufenden SoFi 21.09.2025 (Max. Verf.) auf dem AC in </a:t>
            </a:r>
            <a:r>
              <a:rPr lang="de-DE" dirty="0" err="1"/>
              <a:t>Opp</a:t>
            </a:r>
            <a:r>
              <a:rPr lang="de-DE" dirty="0"/>
              <a:t>. zum aufbegehrenden / mörderischen </a:t>
            </a:r>
            <a:r>
              <a:rPr lang="de-DE" dirty="0" err="1"/>
              <a:t>Ixion</a:t>
            </a:r>
            <a:r>
              <a:rPr lang="de-DE" dirty="0"/>
              <a:t>-DC im T-Quadrat zu Spartacus-Merkur-Sauron in 4. </a:t>
            </a:r>
          </a:p>
          <a:p>
            <a:pPr>
              <a:spcAft>
                <a:spcPts val="600"/>
              </a:spcAft>
            </a:pPr>
            <a:r>
              <a:rPr lang="de-DE" dirty="0"/>
              <a:t>Auch die 2. Achse war ab da besonders konfliktreich besetzt: der brutale Orcus auf dem Südknoten war da auf dem IC T-Quadrat Stalingrad </a:t>
            </a:r>
            <a:r>
              <a:rPr lang="de-DE" dirty="0" err="1"/>
              <a:t>Opp</a:t>
            </a:r>
            <a:r>
              <a:rPr lang="de-DE" dirty="0"/>
              <a:t>. Nordknoten-</a:t>
            </a:r>
            <a:r>
              <a:rPr lang="de-DE" dirty="0" err="1"/>
              <a:t>Nessus</a:t>
            </a:r>
            <a:r>
              <a:rPr lang="de-DE" dirty="0"/>
              <a:t>-Thais am MC = ein Showdown des Schreckens </a:t>
            </a:r>
          </a:p>
        </p:txBody>
      </p:sp>
    </p:spTree>
    <p:extLst>
      <p:ext uri="{BB962C8B-B14F-4D97-AF65-F5344CB8AC3E}">
        <p14:creationId xmlns:p14="http://schemas.microsoft.com/office/powerpoint/2010/main" val="412407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8B049-65BE-4735-A89F-87B95BE21C6B}"/>
              </a:ext>
            </a:extLst>
          </p:cNvPr>
          <p:cNvSpPr>
            <a:spLocks noGrp="1"/>
          </p:cNvSpPr>
          <p:nvPr>
            <p:ph type="title"/>
          </p:nvPr>
        </p:nvSpPr>
        <p:spPr>
          <a:xfrm>
            <a:off x="0" y="-107575"/>
            <a:ext cx="12192000" cy="1129551"/>
          </a:xfrm>
        </p:spPr>
        <p:txBody>
          <a:bodyPr>
            <a:normAutofit/>
          </a:bodyPr>
          <a:lstStyle/>
          <a:p>
            <a:r>
              <a:rPr lang="de-DE" sz="3200" b="1" dirty="0">
                <a:latin typeface="+mn-lt"/>
              </a:rPr>
              <a:t>Iranische Republik 01.04.1979, 10.30 IRT, Teheran (innen) - Steinbockingress 21.12.2025, 15:03 UT, Teheran (außen)</a:t>
            </a:r>
            <a:endParaRPr lang="de-DE" sz="3200" dirty="0"/>
          </a:p>
        </p:txBody>
      </p:sp>
      <p:pic>
        <p:nvPicPr>
          <p:cNvPr id="5" name="Inhaltsplatzhalter 4">
            <a:extLst>
              <a:ext uri="{FF2B5EF4-FFF2-40B4-BE49-F238E27FC236}">
                <a16:creationId xmlns:a16="http://schemas.microsoft.com/office/drawing/2014/main" id="{7FBBA0D0-CE16-43F0-ABCD-BA3A59FBC2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076" y="940293"/>
            <a:ext cx="5814583" cy="5917708"/>
          </a:xfrm>
        </p:spPr>
      </p:pic>
    </p:spTree>
    <p:extLst>
      <p:ext uri="{BB962C8B-B14F-4D97-AF65-F5344CB8AC3E}">
        <p14:creationId xmlns:p14="http://schemas.microsoft.com/office/powerpoint/2010/main" val="357497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41EEB-23A7-4E20-AFDD-CEBF8EBABC2B}"/>
              </a:ext>
            </a:extLst>
          </p:cNvPr>
          <p:cNvSpPr>
            <a:spLocks noGrp="1"/>
          </p:cNvSpPr>
          <p:nvPr>
            <p:ph type="title"/>
          </p:nvPr>
        </p:nvSpPr>
        <p:spPr>
          <a:xfrm>
            <a:off x="838200" y="0"/>
            <a:ext cx="10515600" cy="681037"/>
          </a:xfrm>
        </p:spPr>
        <p:txBody>
          <a:bodyPr>
            <a:normAutofit fontScale="90000"/>
          </a:bodyPr>
          <a:lstStyle/>
          <a:p>
            <a:pPr algn="ctr"/>
            <a:r>
              <a:rPr lang="de-DE" sz="3200" b="1" dirty="0">
                <a:latin typeface="+mn-lt"/>
              </a:rPr>
              <a:t>Jahreshoroskop 01.01.2026, 0 h MEZ, Berlin</a:t>
            </a:r>
            <a:br>
              <a:rPr lang="de-DE" sz="3200" b="1" dirty="0">
                <a:latin typeface="+mn-lt"/>
              </a:rPr>
            </a:br>
            <a:r>
              <a:rPr lang="de-DE" sz="3200" dirty="0">
                <a:latin typeface="+mn-lt"/>
              </a:rPr>
              <a:t>Mond-Mars-Venus-Merkur </a:t>
            </a:r>
            <a:r>
              <a:rPr lang="de-DE" sz="3200" dirty="0" err="1">
                <a:latin typeface="+mn-lt"/>
              </a:rPr>
              <a:t>o.o.B</a:t>
            </a:r>
            <a:r>
              <a:rPr lang="de-DE" sz="3200" dirty="0">
                <a:latin typeface="+mn-lt"/>
              </a:rPr>
              <a:t>!</a:t>
            </a:r>
          </a:p>
        </p:txBody>
      </p:sp>
      <p:pic>
        <p:nvPicPr>
          <p:cNvPr id="5" name="Inhaltsplatzhalter 4">
            <a:extLst>
              <a:ext uri="{FF2B5EF4-FFF2-40B4-BE49-F238E27FC236}">
                <a16:creationId xmlns:a16="http://schemas.microsoft.com/office/drawing/2014/main" id="{6B15B083-7552-4F7A-AB2D-3490428948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87" y="733405"/>
            <a:ext cx="6349826" cy="6124595"/>
          </a:xfrm>
        </p:spPr>
      </p:pic>
    </p:spTree>
    <p:extLst>
      <p:ext uri="{BB962C8B-B14F-4D97-AF65-F5344CB8AC3E}">
        <p14:creationId xmlns:p14="http://schemas.microsoft.com/office/powerpoint/2010/main" val="32940427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Breitbild</PresentationFormat>
  <Paragraphs>75</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Calibri Light</vt:lpstr>
      <vt:lpstr>MS Reference Sans Serif</vt:lpstr>
      <vt:lpstr>Office</vt:lpstr>
      <vt:lpstr>KOSMOS &amp; PSYCHE</vt:lpstr>
      <vt:lpstr>Eure Zeit ist abgelaufen:  </vt:lpstr>
      <vt:lpstr>Die polarisierende, ehrgeizige Eris</vt:lpstr>
      <vt:lpstr>Schlüsselhoroskope</vt:lpstr>
      <vt:lpstr>Galaktisches Zentrums-Solar (nach Vinzent Liebig)18.12.2025, 21:39 UT, Berlin</vt:lpstr>
      <vt:lpstr>Steinbockingress 21.12.2025, 15:03 UT, Berlin  Mond, Mars &amp; Venus out of bounds !</vt:lpstr>
      <vt:lpstr>Ankunft Khomeinis 01.02.1979, 09:39 IRT, Teheran (innen) Steinbockingress 21.12.2025, 15:03 UT, Teheran (außen)</vt:lpstr>
      <vt:lpstr>Iranische Republik 01.04.1979, 10.30 IRT, Teheran (innen) - Steinbockingress 21.12.2025, 15:03 UT, Teheran (außen)</vt:lpstr>
      <vt:lpstr>Jahreshoroskop 01.01.2026, 0 h MEZ, Berlin Mond-Mars-Venus-Merkur o.o.B!</vt:lpstr>
      <vt:lpstr>Jahreshoroskop 01.01.2026, 0 h IRT, Teheran Mond-Mars-Venus-Merkur o.o.B!</vt:lpstr>
      <vt:lpstr>Endgültiger Neptun-Ingress in Widder 26.01.2026, 17:35 UT, Berlin - 2188</vt:lpstr>
      <vt:lpstr>Endgültiger Saturn-Ingress in Widder 14.02.2026, 0:12 UT, Berlin - 2055 </vt:lpstr>
      <vt:lpstr>SoFi 17.02.2025, 12:01 UT (NM s.u.) / 12:12 UT (Max. Verf.), Berlin,  rahmt ganzen Saturn-Neptun-Zyklus und alle Zyklen im Halbjahr</vt:lpstr>
      <vt:lpstr>Saturn-Neptun-Konjunktion 20.02.2026, 16:55 UT, Berlin</vt:lpstr>
      <vt:lpstr>Widderingress 2026, 20.03.2026, 14:46 UT, Berlin</vt:lpstr>
      <vt:lpstr>26.03.2026 3.Äquator-Eris &amp; -Saturn, 14:30 UT / HS 17:58 UT / 21:27 UT, Berlin</vt:lpstr>
      <vt:lpstr>Endgültiger Uranus-Ingress in Zwilling 26.04.2026, 0:51 UT, Berlin – 2032/33</vt:lpstr>
      <vt:lpstr>Uranus-Sedna-Konjunktion 24.05.2026, 14:55 UT, Berlin</vt:lpstr>
      <vt:lpstr>Jupiter Ingress in den Löwen 30.06.2026, 05:52 UT, Berlin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KOSMOS &amp; PSYCHE</dc:title>
  <dc:creator>Werner</dc:creator>
  <cp:lastModifiedBy>Werner</cp:lastModifiedBy>
  <cp:revision>70</cp:revision>
  <dcterms:created xsi:type="dcterms:W3CDTF">2026-01-10T16:31:42Z</dcterms:created>
  <dcterms:modified xsi:type="dcterms:W3CDTF">2026-01-16T14:00:11Z</dcterms:modified>
</cp:coreProperties>
</file>