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68" r:id="rId5"/>
    <p:sldId id="257" r:id="rId6"/>
    <p:sldId id="258" r:id="rId7"/>
    <p:sldId id="262" r:id="rId8"/>
    <p:sldId id="259" r:id="rId9"/>
    <p:sldId id="260" r:id="rId10"/>
    <p:sldId id="261" r:id="rId11"/>
    <p:sldId id="265" r:id="rId12"/>
    <p:sldId id="266" r:id="rId13"/>
    <p:sldId id="263" r:id="rId14"/>
    <p:sldId id="26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rner" initials="W" lastIdx="1" clrIdx="0">
    <p:extLst>
      <p:ext uri="{19B8F6BF-5375-455C-9EA6-DF929625EA0E}">
        <p15:presenceInfo xmlns:p15="http://schemas.microsoft.com/office/powerpoint/2012/main" userId="a558faa0eaa84c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26"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60662-211A-4AFE-8F07-2842E0CDB7D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809B6BE-12E9-416E-B735-839C21DDF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50886EF-B9E1-47F9-91D0-FD7D7B467A84}"/>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5" name="Fußzeilenplatzhalter 4">
            <a:extLst>
              <a:ext uri="{FF2B5EF4-FFF2-40B4-BE49-F238E27FC236}">
                <a16:creationId xmlns:a16="http://schemas.microsoft.com/office/drawing/2014/main" id="{32C89E95-BC2C-4BF3-8DC7-759B48455EC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C8449A-2C16-4E91-BFC8-B2189FEBB27C}"/>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295824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302EB-AE89-4D6E-86CA-58F5685925E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B7C3E0-BEB5-4D9C-827D-2293F4DB688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4DE4C50-77A3-41A6-93A8-CC0F70DB4FF5}"/>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5" name="Fußzeilenplatzhalter 4">
            <a:extLst>
              <a:ext uri="{FF2B5EF4-FFF2-40B4-BE49-F238E27FC236}">
                <a16:creationId xmlns:a16="http://schemas.microsoft.com/office/drawing/2014/main" id="{57703ED4-84D4-467C-9D87-BCB40CE53F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50FDDA-CFF1-41BE-BC86-E8191CB9F0FF}"/>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7175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E3F4F15-D86E-412C-8F85-784DCA9AC5D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B6C48A3-D2D1-4AD1-A34D-0ED155AB4C5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A5B67D1-3C75-44A7-BA1B-8CF675ACC8EE}"/>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5" name="Fußzeilenplatzhalter 4">
            <a:extLst>
              <a:ext uri="{FF2B5EF4-FFF2-40B4-BE49-F238E27FC236}">
                <a16:creationId xmlns:a16="http://schemas.microsoft.com/office/drawing/2014/main" id="{ACBEF9BD-BF46-4BB8-9B06-F9C92203C53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625D207-E27A-4515-8AEA-9634F6CC14BD}"/>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239766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E9AAE-BB63-4DB1-AB33-0871B62E96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6C54645-96FB-41BE-89B4-C0BA85ECA8F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278152A-D6BA-4F3B-A640-BF023FCC993E}"/>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5" name="Fußzeilenplatzhalter 4">
            <a:extLst>
              <a:ext uri="{FF2B5EF4-FFF2-40B4-BE49-F238E27FC236}">
                <a16:creationId xmlns:a16="http://schemas.microsoft.com/office/drawing/2014/main" id="{68AF614D-A5E2-4587-B2D5-78B6D0455D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95E6B0-DF7A-4748-9F4F-19B367AB4C89}"/>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263231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7C82F-8E82-4A87-B1F4-E7809621C01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4063C1E-D985-44BC-BEE4-6C89BD484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DCA19CF-1A27-405B-8BEA-6632975D38B1}"/>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5" name="Fußzeilenplatzhalter 4">
            <a:extLst>
              <a:ext uri="{FF2B5EF4-FFF2-40B4-BE49-F238E27FC236}">
                <a16:creationId xmlns:a16="http://schemas.microsoft.com/office/drawing/2014/main" id="{3F37E5B0-FD97-4DC0-8D7B-3CA40B6C7E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232345-6F0A-4EAD-90BE-5B0A256E8C62}"/>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2534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44F3C-8266-442D-851F-E3FAF6EB9F0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F17E0D-D7DA-43EB-ABC7-834920BFD24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AF4756E-59AB-4B9B-AD78-43E0CC926C7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3FBF816-57DF-431C-A5EC-EF27EB70FC6F}"/>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6" name="Fußzeilenplatzhalter 5">
            <a:extLst>
              <a:ext uri="{FF2B5EF4-FFF2-40B4-BE49-F238E27FC236}">
                <a16:creationId xmlns:a16="http://schemas.microsoft.com/office/drawing/2014/main" id="{EFA6CB12-5FD5-4924-B0C4-3EE11366C31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DDD6CD7-0389-4724-95C5-B550E484DBF3}"/>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151754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04547-4A9E-43A6-A5C1-3F69A56209E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605DA44-511A-4D58-BCC5-DE98D743A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DB4B230-73E2-4F50-98E3-14054E390C5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C9E9EB4-27EE-4FF6-8D1F-222F39A5C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BFE8411-9B21-47D4-B51C-3C0D34D472E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F737299-B6A5-4C81-91F4-7F18563C61E0}"/>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8" name="Fußzeilenplatzhalter 7">
            <a:extLst>
              <a:ext uri="{FF2B5EF4-FFF2-40B4-BE49-F238E27FC236}">
                <a16:creationId xmlns:a16="http://schemas.microsoft.com/office/drawing/2014/main" id="{17BBB06C-8E70-4290-8819-DEEEF9E522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889078F-E5E0-484B-A639-4824D7215135}"/>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17249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2E5A2-2269-4BD4-9CB0-D00BEE6FCA8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2258879-2B07-4210-A47E-EABCEFFB956D}"/>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4" name="Fußzeilenplatzhalter 3">
            <a:extLst>
              <a:ext uri="{FF2B5EF4-FFF2-40B4-BE49-F238E27FC236}">
                <a16:creationId xmlns:a16="http://schemas.microsoft.com/office/drawing/2014/main" id="{449B0F59-6C94-46B5-8B6D-5F099C69740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6F13975-EFAB-4BB3-B6E8-FFF5CE003D65}"/>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58568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A4957FD-7DBC-418A-811D-50409E4C694D}"/>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3" name="Fußzeilenplatzhalter 2">
            <a:extLst>
              <a:ext uri="{FF2B5EF4-FFF2-40B4-BE49-F238E27FC236}">
                <a16:creationId xmlns:a16="http://schemas.microsoft.com/office/drawing/2014/main" id="{89FE1885-CECB-46BA-BD00-FE0B4309294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2273065-2BB9-44B0-B91D-D87974EABF61}"/>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350370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93465-496B-4824-A09F-59FE6DB0287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238AC02-D9DE-4A5F-8341-30D644CDE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9FCF8E4-5DA7-44D8-A782-2965352C0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9C4F2B9-F0FE-4C25-8911-7804ABFA2A0E}"/>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6" name="Fußzeilenplatzhalter 5">
            <a:extLst>
              <a:ext uri="{FF2B5EF4-FFF2-40B4-BE49-F238E27FC236}">
                <a16:creationId xmlns:a16="http://schemas.microsoft.com/office/drawing/2014/main" id="{0B3ED69F-F1C9-4F41-A45F-5C239B043A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8D3FF13-5A03-499A-8C48-84F42C9E7729}"/>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247964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AEE99-60CF-45B8-A8A3-BA28FFA49A4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54EC50-FB25-478B-9A9D-14B03A288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53A53DF-06EF-4AAF-85AD-1B28C2E62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79E3002-FF85-46A6-813B-DBC090D354F9}"/>
              </a:ext>
            </a:extLst>
          </p:cNvPr>
          <p:cNvSpPr>
            <a:spLocks noGrp="1"/>
          </p:cNvSpPr>
          <p:nvPr>
            <p:ph type="dt" sz="half" idx="10"/>
          </p:nvPr>
        </p:nvSpPr>
        <p:spPr/>
        <p:txBody>
          <a:bodyPr/>
          <a:lstStyle/>
          <a:p>
            <a:fld id="{0A97EDC7-1BAA-4A28-AE2A-7B251D87B42F}" type="datetimeFigureOut">
              <a:rPr lang="de-DE" smtClean="0"/>
              <a:t>20.12.2025</a:t>
            </a:fld>
            <a:endParaRPr lang="de-DE"/>
          </a:p>
        </p:txBody>
      </p:sp>
      <p:sp>
        <p:nvSpPr>
          <p:cNvPr id="6" name="Fußzeilenplatzhalter 5">
            <a:extLst>
              <a:ext uri="{FF2B5EF4-FFF2-40B4-BE49-F238E27FC236}">
                <a16:creationId xmlns:a16="http://schemas.microsoft.com/office/drawing/2014/main" id="{2C81FB11-79DC-465E-9638-B46CA78910B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CEEAFD7-4705-4E04-8560-7EF42507F49E}"/>
              </a:ext>
            </a:extLst>
          </p:cNvPr>
          <p:cNvSpPr>
            <a:spLocks noGrp="1"/>
          </p:cNvSpPr>
          <p:nvPr>
            <p:ph type="sldNum" sz="quarter" idx="12"/>
          </p:nvPr>
        </p:nvSpPr>
        <p:spPr/>
        <p:txBody>
          <a:bodyPr/>
          <a:lstStyle/>
          <a:p>
            <a:fld id="{8976345C-2FE4-4805-9396-57F94E7DB6A4}" type="slidenum">
              <a:rPr lang="de-DE" smtClean="0"/>
              <a:t>‹Nr.›</a:t>
            </a:fld>
            <a:endParaRPr lang="de-DE"/>
          </a:p>
        </p:txBody>
      </p:sp>
    </p:spTree>
    <p:extLst>
      <p:ext uri="{BB962C8B-B14F-4D97-AF65-F5344CB8AC3E}">
        <p14:creationId xmlns:p14="http://schemas.microsoft.com/office/powerpoint/2010/main" val="35634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7D749F-EC1B-4F1C-86A5-3E0E9B327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CC36F77-5C1D-4ED0-9DC9-994E897B7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4A5D16-DDB8-4A81-A7EF-4005D2F41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7EDC7-1BAA-4A28-AE2A-7B251D87B42F}" type="datetimeFigureOut">
              <a:rPr lang="de-DE" smtClean="0"/>
              <a:t>20.12.2025</a:t>
            </a:fld>
            <a:endParaRPr lang="de-DE"/>
          </a:p>
        </p:txBody>
      </p:sp>
      <p:sp>
        <p:nvSpPr>
          <p:cNvPr id="5" name="Fußzeilenplatzhalter 4">
            <a:extLst>
              <a:ext uri="{FF2B5EF4-FFF2-40B4-BE49-F238E27FC236}">
                <a16:creationId xmlns:a16="http://schemas.microsoft.com/office/drawing/2014/main" id="{E1F6A1AB-20C1-4A3B-9B17-DE2DBA01B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BDBA7FA-6BAF-44CB-9AE3-DCCBA16EE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6345C-2FE4-4805-9396-57F94E7DB6A4}" type="slidenum">
              <a:rPr lang="de-DE" smtClean="0"/>
              <a:t>‹Nr.›</a:t>
            </a:fld>
            <a:endParaRPr lang="de-DE"/>
          </a:p>
        </p:txBody>
      </p:sp>
    </p:spTree>
    <p:extLst>
      <p:ext uri="{BB962C8B-B14F-4D97-AF65-F5344CB8AC3E}">
        <p14:creationId xmlns:p14="http://schemas.microsoft.com/office/powerpoint/2010/main" val="29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C45B-9392-41BD-BDB7-12C50445A21B}"/>
              </a:ext>
            </a:extLst>
          </p:cNvPr>
          <p:cNvSpPr>
            <a:spLocks noGrp="1"/>
          </p:cNvSpPr>
          <p:nvPr>
            <p:ph type="ctrTitle"/>
          </p:nvPr>
        </p:nvSpPr>
        <p:spPr>
          <a:xfrm>
            <a:off x="1411705" y="413670"/>
            <a:ext cx="9144000" cy="947069"/>
          </a:xfrm>
        </p:spPr>
        <p:txBody>
          <a:bodyPr/>
          <a:lstStyle/>
          <a:p>
            <a:r>
              <a:rPr lang="de-DE" b="1" dirty="0">
                <a:latin typeface="+mn-lt"/>
              </a:rPr>
              <a:t>KOSMOS &amp; PSYCHE</a:t>
            </a:r>
          </a:p>
        </p:txBody>
      </p:sp>
      <p:sp>
        <p:nvSpPr>
          <p:cNvPr id="3" name="Untertitel 2">
            <a:extLst>
              <a:ext uri="{FF2B5EF4-FFF2-40B4-BE49-F238E27FC236}">
                <a16:creationId xmlns:a16="http://schemas.microsoft.com/office/drawing/2014/main" id="{7A1D0936-679F-4B5D-9DD3-0679CC326079}"/>
              </a:ext>
            </a:extLst>
          </p:cNvPr>
          <p:cNvSpPr>
            <a:spLocks noGrp="1"/>
          </p:cNvSpPr>
          <p:nvPr>
            <p:ph type="subTitle" idx="1"/>
          </p:nvPr>
        </p:nvSpPr>
        <p:spPr>
          <a:xfrm>
            <a:off x="1219200" y="2182490"/>
            <a:ext cx="9144000" cy="2915653"/>
          </a:xfrm>
        </p:spPr>
        <p:txBody>
          <a:bodyPr>
            <a:normAutofit/>
          </a:bodyPr>
          <a:lstStyle/>
          <a:p>
            <a:r>
              <a:rPr lang="de-DE" sz="6000" b="1" dirty="0"/>
              <a:t>3I/ATLAS, Credo, Vidal</a:t>
            </a:r>
          </a:p>
          <a:p>
            <a:r>
              <a:rPr lang="de-DE" sz="6000" b="1" dirty="0"/>
              <a:t>Drei Schlüsselfaktoren kosmischer Öffnung</a:t>
            </a:r>
          </a:p>
          <a:p>
            <a:endParaRPr lang="de-DE" dirty="0"/>
          </a:p>
        </p:txBody>
      </p:sp>
      <p:pic>
        <p:nvPicPr>
          <p:cNvPr id="5" name="Grafik 4">
            <a:extLst>
              <a:ext uri="{FF2B5EF4-FFF2-40B4-BE49-F238E27FC236}">
                <a16:creationId xmlns:a16="http://schemas.microsoft.com/office/drawing/2014/main" id="{076D5852-D082-4383-84CE-76F1513F4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996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3ADB7-B936-41A6-8436-8FE3779CF1DD}"/>
              </a:ext>
            </a:extLst>
          </p:cNvPr>
          <p:cNvSpPr>
            <a:spLocks noGrp="1"/>
          </p:cNvSpPr>
          <p:nvPr>
            <p:ph type="title"/>
          </p:nvPr>
        </p:nvSpPr>
        <p:spPr>
          <a:xfrm>
            <a:off x="102532" y="-138021"/>
            <a:ext cx="12192000" cy="828136"/>
          </a:xfrm>
        </p:spPr>
        <p:txBody>
          <a:bodyPr>
            <a:normAutofit/>
          </a:bodyPr>
          <a:lstStyle/>
          <a:p>
            <a:r>
              <a:rPr lang="de-DE" sz="3200" b="1" dirty="0">
                <a:latin typeface="+mn-lt"/>
              </a:rPr>
              <a:t>SoFi 26.02.1998, 17:26 UT, Socorro NM vor Entdeckung von Credo</a:t>
            </a:r>
          </a:p>
        </p:txBody>
      </p:sp>
      <p:sp>
        <p:nvSpPr>
          <p:cNvPr id="3" name="Inhaltsplatzhalter 2">
            <a:extLst>
              <a:ext uri="{FF2B5EF4-FFF2-40B4-BE49-F238E27FC236}">
                <a16:creationId xmlns:a16="http://schemas.microsoft.com/office/drawing/2014/main" id="{9A1BD380-7C30-4C05-B5B1-E0E3CF56C608}"/>
              </a:ext>
            </a:extLst>
          </p:cNvPr>
          <p:cNvSpPr>
            <a:spLocks noGrp="1"/>
          </p:cNvSpPr>
          <p:nvPr>
            <p:ph idx="1"/>
          </p:nvPr>
        </p:nvSpPr>
        <p:spPr>
          <a:xfrm>
            <a:off x="54141" y="540676"/>
            <a:ext cx="6622703" cy="6317323"/>
          </a:xfrm>
        </p:spPr>
        <p:txBody>
          <a:bodyPr>
            <a:normAutofit fontScale="85000" lnSpcReduction="20000"/>
          </a:bodyPr>
          <a:lstStyle/>
          <a:p>
            <a:pPr marL="0" indent="0">
              <a:buNone/>
            </a:pPr>
            <a:r>
              <a:rPr lang="de-DE" b="1" dirty="0"/>
              <a:t>Hauptverknüpfung des Asteroiden:</a:t>
            </a:r>
          </a:p>
          <a:p>
            <a:pPr marL="514350" indent="-514350">
              <a:buAutoNum type="arabicPeriod"/>
            </a:pPr>
            <a:r>
              <a:rPr lang="de-DE" b="1" dirty="0"/>
              <a:t>1. SoFi/NM nach dem kosmisch neu öffnenden 1.Neptun-Ingress in Wassermann seit Widder-Neptun 1861 / 1862</a:t>
            </a:r>
          </a:p>
          <a:p>
            <a:pPr marL="514350" indent="-514350">
              <a:buAutoNum type="arabicPeriod"/>
            </a:pPr>
            <a:r>
              <a:rPr lang="de-DE" b="1" dirty="0"/>
              <a:t>kurz vor der neuehrgeizigen Saturn-Eris-Konjunktion 03.03.1998 im Widder in </a:t>
            </a:r>
            <a:r>
              <a:rPr lang="de-DE" b="1" dirty="0" err="1"/>
              <a:t>Karmaheilungs</a:t>
            </a:r>
            <a:r>
              <a:rPr lang="de-DE" b="1" dirty="0"/>
              <a:t>-Aspekten zu Orcus und Chiron</a:t>
            </a:r>
          </a:p>
          <a:p>
            <a:pPr marL="514350" indent="-514350">
              <a:buAutoNum type="arabicPeriod"/>
            </a:pPr>
            <a:r>
              <a:rPr lang="de-DE" b="1" dirty="0"/>
              <a:t>Pluto DF-Qua. Mondknoten auf den Massenmediengraden 1603 &amp; 1891/1892</a:t>
            </a:r>
          </a:p>
          <a:p>
            <a:pPr marL="514350" indent="-514350">
              <a:buAutoNum type="arabicPeriod"/>
            </a:pPr>
            <a:r>
              <a:rPr lang="de-DE" b="1" dirty="0"/>
              <a:t>Der Südknoten-NM (Quadrat Pluto auf den Massenmediengraden) steht dazu noch in    der Halbsumme Merkur / Jupiter und     Saturn-Eris-</a:t>
            </a:r>
            <a:r>
              <a:rPr lang="de-DE" b="1" dirty="0" err="1"/>
              <a:t>Alicanto</a:t>
            </a:r>
            <a:r>
              <a:rPr lang="de-DE" b="1" dirty="0"/>
              <a:t> / Neptun, wodurch sich zur SoFi eine umfassende Jupiter-, Saturn-, Eris-, </a:t>
            </a:r>
            <a:r>
              <a:rPr lang="de-DE" b="1" dirty="0" err="1"/>
              <a:t>Alicanto</a:t>
            </a:r>
            <a:r>
              <a:rPr lang="de-DE" b="1" dirty="0"/>
              <a:t>-, </a:t>
            </a:r>
            <a:r>
              <a:rPr lang="de-DE" b="1" dirty="0" err="1"/>
              <a:t>Pholus</a:t>
            </a:r>
            <a:r>
              <a:rPr lang="de-DE" b="1" dirty="0"/>
              <a:t>-, Orcus-, Chiron-, Neptun-, Pluto-, Mondknoten-Uranus-</a:t>
            </a:r>
            <a:r>
              <a:rPr lang="de-DE" b="1" dirty="0" err="1"/>
              <a:t>Langsamläufer</a:t>
            </a:r>
            <a:r>
              <a:rPr lang="de-DE" b="1" dirty="0"/>
              <a:t>-Verbindung ergibt.</a:t>
            </a:r>
          </a:p>
          <a:p>
            <a:pPr marL="514350" indent="-514350">
              <a:buAutoNum type="arabicPeriod"/>
            </a:pPr>
            <a:r>
              <a:rPr lang="de-DE" b="1" dirty="0"/>
              <a:t>Verknüpfung SF </a:t>
            </a:r>
            <a:r>
              <a:rPr lang="de-DE" b="1" dirty="0">
                <a:sym typeface="Wingdings" panose="05000000000000000000" pitchFamily="2" charset="2"/>
              </a:rPr>
              <a:t> EH: T-</a:t>
            </a:r>
            <a:r>
              <a:rPr lang="de-DE" b="1" dirty="0"/>
              <a:t>Jupiter-Zeus auf Merkur, T-Mond auf Uranus, T-Sonne auf die Neptungrade, T-Merkur auf Saturn-Eris, T-Venus auf die Chiron-Orcus-Grade aufgelaufen</a:t>
            </a:r>
            <a:endParaRPr lang="de-DE" dirty="0"/>
          </a:p>
        </p:txBody>
      </p:sp>
      <p:pic>
        <p:nvPicPr>
          <p:cNvPr id="9" name="Grafik 8">
            <a:extLst>
              <a:ext uri="{FF2B5EF4-FFF2-40B4-BE49-F238E27FC236}">
                <a16:creationId xmlns:a16="http://schemas.microsoft.com/office/drawing/2014/main" id="{D392C478-7431-451F-8653-673905CF6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988" y="1070810"/>
            <a:ext cx="5656012" cy="5787189"/>
          </a:xfrm>
          <a:prstGeom prst="rect">
            <a:avLst/>
          </a:prstGeom>
        </p:spPr>
      </p:pic>
    </p:spTree>
    <p:extLst>
      <p:ext uri="{BB962C8B-B14F-4D97-AF65-F5344CB8AC3E}">
        <p14:creationId xmlns:p14="http://schemas.microsoft.com/office/powerpoint/2010/main" val="58579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325735D-A266-4DF7-AC89-8A050888374B}"/>
              </a:ext>
            </a:extLst>
          </p:cNvPr>
          <p:cNvSpPr>
            <a:spLocks noGrp="1"/>
          </p:cNvSpPr>
          <p:nvPr>
            <p:ph idx="1"/>
          </p:nvPr>
        </p:nvSpPr>
        <p:spPr>
          <a:xfrm>
            <a:off x="0" y="0"/>
            <a:ext cx="12192000" cy="6858000"/>
          </a:xfrm>
        </p:spPr>
        <p:txBody>
          <a:bodyPr>
            <a:normAutofit fontScale="32500" lnSpcReduction="20000"/>
          </a:bodyPr>
          <a:lstStyle/>
          <a:p>
            <a:pPr algn="just">
              <a:lnSpc>
                <a:spcPct val="120000"/>
              </a:lnSpc>
              <a:spcBef>
                <a:spcPts val="0"/>
              </a:spcBef>
              <a:tabLst>
                <a:tab pos="540385" algn="l"/>
              </a:tabLst>
            </a:pPr>
            <a:r>
              <a:rPr lang="de-DE"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 Das öffentliche Glaubensbekenntnis - Credo 21423, </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entdeckt am 24.03.1998, 07:45 UT, Socorro, NM. Besondere Asteroiden werden zu einzigartigen Kombinationen mehrerer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Langsamläufer</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-Wirkhoroskopen eines historischen Übergangs entdeckt, dieses Cluster wird damit dauerhaft manifestierend in einen Himmelskörper gegossen, mit allen Gaben wie auch traumatischen Herausforderungen.</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Dieser Asteroid wurde entdeckt in einem Fische-Neumond ab 26.02.1998 in der weltweiten virtuellen Kommunikationshalbsumme Merkur-Südknoten / Jupiter und Saturn-Eris-</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Alicanto</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Neptun im Quadrat zum mächtigen, stillstehenden Schütze-Pluto auf den Massenkommunikationsgraden der Feuerepoche ab 18.12.1603 auf 8° Schütze und des Neptun-Pluto-Zyklus 26.04.1892 auf 8° Zwillinge (eine neue Phase der Kollektivwirkungen bzw. Massenmedien beginnt), der 1. Neumond nach dem befreienden 1. Ingress des Neptuns im Wassermann ab 29.01.1998 (seit 136 Jahren erstmals wieder in den freien, heiligen Zeichen). Dieser Neumond war gleichzeitig eine zurückschauende, innerlich bearbeitende Südknoten-Sonnenfinsternis, die die ganze Welt neptunisch öffnend umhüllte (Neptun-Saint-Michel Opposition Gaea). Auch mein Leben wurde synchron durch ein Credo am 28.02.1998 durch das in den tiefsten Herzenskern berührende Glaubensbekenntnis des 1 Jahr vorher gestorbenen, tief gläubigen John Carew Eccles gewandelt, der erstmals als Geist in Körper und Gehirn des Tieftrance-Körpermedium Mira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Kudris</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hineinging und daraus sprach - er beschrieb, wie ihm das öffentliche Eintreten für den Glauben als Nobelpreisträger zu Lebzeiten das wunderbarste erfüllende Entgegenkommen im Himmel erbracht hatte. Das trieb mich in einem Kickstart sofort humanistisch an Menschen zu helfen, weil mir bewusst wurde, worum es wirklich im Leben geht.</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Der Asteroid ist mit seiner NM – EH-Zeitqualität eine einzigartige umwälzende Kombination vom </a:t>
            </a:r>
            <a:r>
              <a:rPr lang="de-DE"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Neptun-Ingress im Wassermann am 29.01.1998</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erstmals initiiert durch eine </a:t>
            </a:r>
            <a:r>
              <a:rPr lang="de-DE"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Südknotenfinsternis am 26.02.1998 mit Neptun als </a:t>
            </a:r>
            <a:r>
              <a:rPr lang="de-DE" sz="4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Finsternisherrscher</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der NM und SoFi (im Halbsummenfächer von Merkur / Jupiter-Zeus-</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Masterman</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Saturn-Eris / Neptun-Venus am Südknoten) im Quadrat zum </a:t>
            </a:r>
            <a:r>
              <a:rPr lang="de-DE"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stationären Pluto auf dem Feuerepochengrad / Massenmediengrad</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1603 / 1892 (mit Uranus-Charpentier auf dem MC in Socorro und der Drachenfigur von Mars-</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Lamettrie</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Opposition Sado in der Trigon-Halbsumme Chaos / Venus) sowie vom ehrgeizig angetriebenen </a:t>
            </a:r>
            <a:r>
              <a:rPr lang="de-DE"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Saturn-Eris-Zyklus am 03.03.1998 </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Opposition zum instabilen Waage-</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Pholus</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Trigon / Sextil auf Orcus hinauslaufend.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Ebenso ist im </a:t>
            </a:r>
            <a:r>
              <a:rPr lang="de-DE"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EH am 24.03.1998</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die systemumstürzende / -neustartende Halbsumme gegeben vom stationären Pluto / Saturn-Merkur-Eris-</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Alicanto</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(letzterer für die weite Amplitude zwischen raus aus der Gesellschaft bzw. Führer einer Gruppe von Followern, sukzessiver materieller Aufbau und gesund wachsend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gefügtschrittige</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Entwicklung sowie ein Aufstiegshelfer mit Herzensprüfung) auf den Uranus-Mond-Lucifer-</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Adalovelace</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Neptun steht in den Halbsummen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Nessus</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 / Jupiter-Zeus (letztere wiederum in der Halbsumme Saturn-Merkur-Eris-</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Alicanto</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Neptun sowie Chiron / Saturn-Merkur-Eris-</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Alicanto</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Dazu steckt ein breiter südknotenhaft erschwerter glaubenskrisenhafter frühlingsneustartender Übergang von Sonne-Merkur-Mars in Fische beim NM hin in den Widder zu den EH-Ständen.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Auch eine unterminierende Fische-Sonne / -Pasteur Opposition Jungfrau-Mond- / Sado-Mondfinsternis am 13.03.1998 in der Widder-Mars / Fische-Jupiter-Zeus-Halbsumme mit einer Venus-</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Adalovelace</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-Lucifer-Konjunktion auf dem IC in der Uranus- / Neptun-Halbsumme zur maximalen Verfinsterung (im Quadrat zu von Neumann im Skorpion in der trojanischen Computer-Opposition zu Stier-</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Sinon</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Der starke Wassermann-Uranus hat beim Vollmondaugenblick erneut wie bei der SoFi einen Vertikalachsenstand, dieses Mal gegenüber auf dem IC in Socorro. Lucifer-</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Adalovelace</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die teuflischen Programmierungen, ziehen sich 4 mal als zentral betontes Thema durch SoFi / Saturn-Eris-Konjunktion /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MoFi</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EH - Stationen.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Neptun im Wassermann bringt neben einer freien kosmischen, von Engeln durch karmisch wiederauftauchende Glaubenskrisen begleiteten, christlichen (Christen-MC Quadrat Angel, Trigon Mond - Uranus - Porta Coeli, Saint-Michel Konjunktion Neptun Opposition Gaea) Spiritualität als öffnende Vorhut der Großen Konjunktion ab 21.12.2020 auf demselben Grad und dem Wassermann-Pluto am 2023 / 2024 auch Heiligung der Elektronik, der Vernetzungstechnologie - siehe den Startpunkt der quasireligiös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idolhaften</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bzw. götzenhaften Verehrung von Steve Jobs und seinen I-</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Phones</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Folge-Gadgets ab 09.01.2007, 9:44 PST, San Francisco – damals umfassend Möglichkeiten öffnend das Credo-EH auslösend: T-Uranus Konj. Jupiter-Zeus T-Quadrat T-Jupiter Konjunktion Pluto Opposition T-Chaos, T-Eris Konjunktion Saturn-Merkur Opposition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Pholus-Mathesis</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T-Quadrat T-Sonne-Zeus-Merkur im Steinbock, T-Wassermann-Neptun kam im Konjunktion auf das Resultat der MC-Herrscherin Venus an in Opposition zu Orcus T-Quadrat Chiron-</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Kaali</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T-Chiron in ungenauer Konj. Mond-Uranus, T-Mars Konjunktion </a:t>
            </a:r>
            <a:r>
              <a:rPr lang="de-DE" sz="4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Nessus</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11408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599E375-11A8-4851-AE5B-07B84B3A8341}"/>
              </a:ext>
            </a:extLst>
          </p:cNvPr>
          <p:cNvSpPr>
            <a:spLocks noGrp="1"/>
          </p:cNvSpPr>
          <p:nvPr>
            <p:ph idx="1"/>
          </p:nvPr>
        </p:nvSpPr>
        <p:spPr>
          <a:xfrm>
            <a:off x="0" y="0"/>
            <a:ext cx="12192000" cy="6858000"/>
          </a:xfrm>
        </p:spPr>
        <p:txBody>
          <a:bodyPr>
            <a:normAutofit fontScale="25000" lnSpcReduction="20000"/>
          </a:bodyPr>
          <a:lstStyle/>
          <a:p>
            <a:pPr algn="just">
              <a:lnSpc>
                <a:spcPct val="120000"/>
              </a:lnSpc>
              <a:spcBef>
                <a:spcPts val="0"/>
              </a:spcBef>
              <a:tabLst>
                <a:tab pos="540385" algn="l"/>
              </a:tabLst>
            </a:pP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Ebenso entwickelte sich eine weitgehend dunkel in einen endlosen Bequemlichkeitsfluss abfangende (Lucifer, Pluto,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Pholus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dämonisch allkontrollierender Laplace) Sehnsucht nach Vernetzung (und einem tatkräftigen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credohaften</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Ehrgeiz diese aufzubauen) bzw. ein Leben in der entgrenzten, allgegenwärtig greifbaren (anders als man Gott erlebt) Digitalität durch die akkumulierten Digitalisierungs-, KI- und Transhumanismus-Asteroiden: Neptun Konjunktion Laplace Quadrat Babbage-von Neumann, MC-Herrscher Venus Opposition Orcus-Wiener Quadrat Chiron-</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Kaali</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auf Steinbock-Hal und Schütze-Al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Chwarizmi</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auslaufend, Merkur-Saturn Opposition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Pholus-Mathesis-Philosophia</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Trigon &amp; Sextil Löwe-</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Harari</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Pluto-Utopia-Academia im Schützen im Großtrigon zu Widder-</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Lamettrie</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3 und Löwe-Hertz in 8, Mond-Uranus-</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Adalovelace</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-Lucifer, KI-Asteroid Schütze-Shannon steht im globalen Großtrigon Widder-Sonne und Löwe-Gaea, die gottspielenden Jupiter-Zeus stehen im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Quicunx</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zum MC = zusammen eine transhumanistisch verfolgte Bindungsutopie / Bildungsutopie auf den elektromagnetischen Wellen reitend. </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Einerseits spalten sich hier die Wege, andererseits führen auch gerade die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orcische</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Vernetzung (Orcus-Wiener / Venus) über Feedbackschleifen auch zu einem enger zusammenführenden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Einschluß</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stößt wiedererlebend auf individuelle karmische Schatten-Inhalte hin.</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Asteroiden-Thema einer tiefgreifenden Glaubenskrise, eines Durchhaltens des Glaubens durch eine Dunkelzeit und einem absoluten Nullpunkt mit der Wandlung zum Neuen war dadurch schon angelegt und wie zu weiteren Asteroiden-Entdeckungen auch, wurde ich mit diesem lebensverändernden feierlichen Glaubenszeugnis, wie zu anderen Asteroidenentdeckungen auch, zeitgleich durch die dazu passenden Themen geführt.</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Zur Asteroiden-Entdeckung am 24.03.1998 waren dann schon Sonne, Mars-Zwingli und Merkur in den erneuernden Widder hineingelaufen und kündigten den Frühlingsaufbruch / -neustart an, Nordknoten-Herrscher Merkur kam auf Saturn und Eris an. Neptun war auch den Neumond- bzw.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Finsternisherrscher</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wurde als halbsummeneingebundener Südknotenherrscher der Welt öffnend vorgestellt, indem er in einem nochmals frühere Glaubenskrisen /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Kleingläubigkeiten</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Glaubenswunden / Glaubensverluste / -versagen bewusst machend in einem alle mitnehmenden weltbildwandelnden, weltumhüllenden, sterneneinbindenden Fluss (Neptun Opposition Gaea Quadrat Fortuna-</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Zvezdotchet</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Opposition Hipparchus-</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Stargazer</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eine neue Sternenweite und Zeitqualitätsaktualisierung brachte: der Startschuss zu einer Sternenreligion / astrologischen Religion der Karma / Traumheilung, der sich dann ab religiös-gesellschaftlich 2020 materialisieren würde.</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Auf dem Schütze-AC steht der unerlöste, karmisch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bumeranghafte</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Schwierigkeiten begegnende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Nessus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und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Compassion</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Opposition zum eben untergegangenen Church am DC T-Quadrat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Bibles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Mors-</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Somnus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das Horoskop spielt sich zusammen mit Christen exakt auf dem MC in christlich-kirchlichen Rahmen ab) in der im Schlimmen entgrenzten Leid- / ‚Mein Gott, warum hast du mich verlassen‘ Halbsumme von Chiron / Neptun-Saint Michel. AC-Herrscher Jupiter auf Zeus und Südknoten in den Fischen bildet mit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Nessus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 im Schützen eine glaubenserneuernde Halbsumme auf Neptun-Saint Michel. Auch die Halbsumme von Chiron / Merkur-Saturn-Eris-</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Alicanto</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kommt auf Neptun-Saint Michel an. Jupiter-Zeus-Südknoten-Porta Coeli-Lucifer Opposition Nordknoten-</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Amycus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steht wiederum in der Halbsumme von Saturn-Merkur-Eris / Neptun-Saint Michel und verweist durch das Quincunx zu Christen-MC auf eine karmische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Unerlöstheit</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ein Scheitern in der Glaubensprüfung. Das Halbsummenmuster kreist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resultatsbestärkend</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also um den AC mit dem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Karmabumerang</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Nessus-Compassion</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die durch Verzeihen, Reue und Mitgefühl zu erlösen sind, um den Jupiter-Zeus in Fische und im Mittefokus auf den zentralen neuvorgestellten, himmelsweitenden Wassermann-Neptun als 1. heilige Öffnung des kosmischen Sternen-Religions-Zyklus von Jupiter-Saturn 22 Jahre später auf demselben Grad.</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 schwer druckbelastende Saturn-Merkur-Eris / Pluto – Halbsumme fokussiert auf den AC-Herrscher Wassermann-Mond Konjunktion Lucifer-Porta Coeli. Alles zusammen eine besondere karmisch regressive Glaubenskrisenschleife, die einerseits damals den absoluten Nullpunkt erlebt hatte – was sich im EH-Chart wiederholte, andererseits ist eine Verwüstung des Glaubenstempels (Jupiter-Zeus Opposition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Amycus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auf dem Jungfrau-Nordknoten), eine körperliche zerstörende Ausstoßung (MC-Herrscherin Venus  wahrheitssuchenden, aber schamvoll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rückzüglicher</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schutzsuchender Konjunktion Veritas-</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Nyctimene</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-Refugium Opposition Löwe-Orcus Quadrat Chiron-</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Kaali</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im Skorpion in Opposition zu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Altjira</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-Selene-</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Universitas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im Stier), ein Sog in die Dunkelphase (stationär-rückläufiger Schütze-Pluto in 12 im karmischen Drachenbauch-Quadrat zur Mondknotenachse und den Südknoten-Jupiter / -Zeus) und eine tieftraurige energieleckende Untergangsstimmung inklusive Trennungsschmerz (Mors-</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Somnus</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 AC), der zuerst schwächende, durch die karmische Glaubenskrise führende SK-Herrscher Neptun-Saint Michel in der leidvollen, abgelehnten Saturn-Merkur / Chiron-Halbsumme. </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tabLst>
                <a:tab pos="540385" algn="l"/>
              </a:tabLst>
            </a:pP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Ziel am Waage-MC mit Asteroid Christen ist das Christentum, das einem oben auf dem Berg, im Himmel in der Halbsumme Interpolierte Lilith-</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Huya</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Xenia empfängt. Der MC steht in T-Qua. Steinbock-Angel in 1 Opposition Krebs-Typhon in 7, im Trigon zu Mond-Uranus-Lucifer-Porta Coeli im Wassermann und im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Qcx</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zu Jupiter-Zeus in den Fischen, was den ambivalenten Weg zum christlichen Aufstieg und zur durchhaltenden Aufrichtung (Steinbock-Angel) abbildet. Die Hilfe kommt zu gegebener Zeit durch waagehaft liebevolle Ermutigung durch höhere Beziehungsfügung (ich hörte am untersten Punkte des Scheiterns und Versagens: ‚du bist etwas wert‘). Es fokussiert sich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nomen</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DE" sz="4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omen</a:t>
            </a:r>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auf Timothy Credo d.h. das Glaubensbekenntnis des Timotheus, der Helfer des Paulus, 1. Bischof von Ephesus und Märtyrer, der ermutigende, glaubensstützende Briefe an die Glaubensbrüder schrieb und vor Irrlehren warnte.</a:t>
            </a:r>
            <a:endParaRPr lang="de-DE"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87720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07698-8764-4214-8AE1-EA7B4E35EA4F}"/>
              </a:ext>
            </a:extLst>
          </p:cNvPr>
          <p:cNvSpPr>
            <a:spLocks noGrp="1"/>
          </p:cNvSpPr>
          <p:nvPr>
            <p:ph type="title"/>
          </p:nvPr>
        </p:nvSpPr>
        <p:spPr>
          <a:xfrm>
            <a:off x="0" y="0"/>
            <a:ext cx="12192000" cy="681037"/>
          </a:xfrm>
        </p:spPr>
        <p:txBody>
          <a:bodyPr>
            <a:normAutofit fontScale="90000"/>
          </a:bodyPr>
          <a:lstStyle/>
          <a:p>
            <a:r>
              <a:rPr lang="de-DE" sz="3200" b="1" dirty="0">
                <a:latin typeface="+mn-lt"/>
              </a:rPr>
              <a:t>Der Lebenskraftstrom Vidal 210294, EH 05.10.2007, 23:16 UT La Canada, E</a:t>
            </a:r>
          </a:p>
        </p:txBody>
      </p:sp>
      <p:sp>
        <p:nvSpPr>
          <p:cNvPr id="11" name="Textfeld 10">
            <a:extLst>
              <a:ext uri="{FF2B5EF4-FFF2-40B4-BE49-F238E27FC236}">
                <a16:creationId xmlns:a16="http://schemas.microsoft.com/office/drawing/2014/main" id="{984342FD-E29D-4525-B575-6D117AEE316C}"/>
              </a:ext>
            </a:extLst>
          </p:cNvPr>
          <p:cNvSpPr txBox="1"/>
          <p:nvPr/>
        </p:nvSpPr>
        <p:spPr>
          <a:xfrm>
            <a:off x="0" y="532489"/>
            <a:ext cx="5834683" cy="6740307"/>
          </a:xfrm>
          <a:prstGeom prst="rect">
            <a:avLst/>
          </a:prstGeom>
          <a:noFill/>
        </p:spPr>
        <p:txBody>
          <a:bodyPr wrap="square" rtlCol="0">
            <a:spAutoFit/>
          </a:bodyPr>
          <a:lstStyle/>
          <a:p>
            <a:r>
              <a:rPr lang="de-DE" dirty="0"/>
              <a:t>Hauptverknüpfung des Asteroiden:</a:t>
            </a:r>
          </a:p>
          <a:p>
            <a:endParaRPr lang="de-DE" dirty="0"/>
          </a:p>
          <a:p>
            <a:r>
              <a:rPr lang="de-DE" dirty="0"/>
              <a:t>Jungfrau-Südknoten-Sonnenfinsternis auf </a:t>
            </a:r>
            <a:r>
              <a:rPr lang="de-DE" dirty="0" err="1"/>
              <a:t>Profectio</a:t>
            </a:r>
            <a:r>
              <a:rPr lang="de-DE" dirty="0"/>
              <a:t> Solaris-Grad auf der Uranus-Pluto-Konjunktion 1965/1966 in </a:t>
            </a:r>
            <a:r>
              <a:rPr lang="de-DE" dirty="0" err="1"/>
              <a:t>schat-tenbefreiender</a:t>
            </a:r>
            <a:r>
              <a:rPr lang="de-DE" dirty="0"/>
              <a:t> Opposition Uranus auf dem </a:t>
            </a:r>
            <a:r>
              <a:rPr lang="de-DE" dirty="0" err="1"/>
              <a:t>Directio</a:t>
            </a:r>
            <a:r>
              <a:rPr lang="de-DE" dirty="0"/>
              <a:t> Solaris (mit Neptun im Qua. zum damaligen Neptun) mit gleich-zeitigen Pluto-</a:t>
            </a:r>
            <a:r>
              <a:rPr lang="de-DE" dirty="0" err="1"/>
              <a:t>Arawn</a:t>
            </a:r>
            <a:r>
              <a:rPr lang="de-DE" dirty="0"/>
              <a:t> auf dem GZ = revolutionäre, öffnende galaktische Umwälzung durch Besetzung der 2 galaktischen Punkte (was sich dort nur mindestens alle 6000 Jahre wiederholt). Die Uranus / MC - Halbsumme führt im galaktischen Ordnungs-/ Berufungskreis wieder auf Pluto-GZ zurück.</a:t>
            </a:r>
          </a:p>
          <a:p>
            <a:endParaRPr lang="de-DE" dirty="0"/>
          </a:p>
          <a:p>
            <a:r>
              <a:rPr lang="de-DE" dirty="0"/>
              <a:t>Die fortwährende, sternenheilige Himmelsumwälzung der Uranus Rezeption Neptun (</a:t>
            </a:r>
            <a:r>
              <a:rPr lang="de-DE" dirty="0" err="1"/>
              <a:t>Opp</a:t>
            </a:r>
            <a:r>
              <a:rPr lang="de-DE" dirty="0"/>
              <a:t>. </a:t>
            </a:r>
            <a:r>
              <a:rPr lang="de-DE" dirty="0" err="1"/>
              <a:t>Merak</a:t>
            </a:r>
            <a:r>
              <a:rPr lang="de-DE" dirty="0"/>
              <a:t>). Alles zusammen: eine öffnende Aktivierung eines galaktischen Uranus-Neptun-Pluto-Kreises.</a:t>
            </a:r>
          </a:p>
          <a:p>
            <a:endParaRPr lang="de-DE" dirty="0"/>
          </a:p>
          <a:p>
            <a:r>
              <a:rPr lang="de-DE" dirty="0"/>
              <a:t>In dies eingebaut ist der nun ins Galaktische öffnungsfähige Lebenskraftbündelungskreis der Familie / Ahnen von AC-Herrscher Löwe-Mond / - </a:t>
            </a:r>
            <a:r>
              <a:rPr lang="de-DE" dirty="0" err="1"/>
              <a:t>Compassion</a:t>
            </a:r>
            <a:r>
              <a:rPr lang="de-DE" dirty="0"/>
              <a:t> in 2 Trigon Jupiter-</a:t>
            </a:r>
            <a:r>
              <a:rPr lang="de-DE" dirty="0" err="1"/>
              <a:t>Abundantia</a:t>
            </a:r>
            <a:r>
              <a:rPr lang="de-DE" dirty="0"/>
              <a:t>-</a:t>
            </a:r>
            <a:r>
              <a:rPr lang="de-DE" dirty="0" err="1"/>
              <a:t>Quaoar</a:t>
            </a:r>
            <a:r>
              <a:rPr lang="de-DE" dirty="0"/>
              <a:t>-G.A. im Schützen in 5 harmonisch fördernd auf die Waage-Sonne / -</a:t>
            </a:r>
            <a:r>
              <a:rPr lang="de-DE" dirty="0" err="1"/>
              <a:t>Haumea</a:t>
            </a:r>
            <a:r>
              <a:rPr lang="de-DE" dirty="0"/>
              <a:t> fokussierend</a:t>
            </a:r>
          </a:p>
          <a:p>
            <a:endParaRPr lang="de-DE" dirty="0"/>
          </a:p>
        </p:txBody>
      </p:sp>
      <p:pic>
        <p:nvPicPr>
          <p:cNvPr id="6" name="Inhaltsplatzhalter 5">
            <a:extLst>
              <a:ext uri="{FF2B5EF4-FFF2-40B4-BE49-F238E27FC236}">
                <a16:creationId xmlns:a16="http://schemas.microsoft.com/office/drawing/2014/main" id="{43493AF6-FA08-4B5F-ABF7-6F302FE7F5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1257" y="681037"/>
            <a:ext cx="6200743" cy="6176963"/>
          </a:xfrm>
        </p:spPr>
      </p:pic>
    </p:spTree>
    <p:extLst>
      <p:ext uri="{BB962C8B-B14F-4D97-AF65-F5344CB8AC3E}">
        <p14:creationId xmlns:p14="http://schemas.microsoft.com/office/powerpoint/2010/main" val="296228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6200D-B9E9-4A4C-A799-72A47F86E885}"/>
              </a:ext>
            </a:extLst>
          </p:cNvPr>
          <p:cNvSpPr>
            <a:spLocks noGrp="1"/>
          </p:cNvSpPr>
          <p:nvPr>
            <p:ph type="title"/>
          </p:nvPr>
        </p:nvSpPr>
        <p:spPr>
          <a:xfrm>
            <a:off x="0" y="152475"/>
            <a:ext cx="12192000" cy="379154"/>
          </a:xfrm>
        </p:spPr>
        <p:txBody>
          <a:bodyPr>
            <a:noAutofit/>
          </a:bodyPr>
          <a:lstStyle/>
          <a:p>
            <a:r>
              <a:rPr lang="de-DE" sz="3200" b="1" dirty="0">
                <a:latin typeface="+mn-lt"/>
              </a:rPr>
              <a:t>SoFi 11.09.2007, 12:44 UT, La Canada, E vor der Entdeckung Vidals</a:t>
            </a:r>
          </a:p>
        </p:txBody>
      </p:sp>
      <p:pic>
        <p:nvPicPr>
          <p:cNvPr id="5" name="Inhaltsplatzhalter 4">
            <a:extLst>
              <a:ext uri="{FF2B5EF4-FFF2-40B4-BE49-F238E27FC236}">
                <a16:creationId xmlns:a16="http://schemas.microsoft.com/office/drawing/2014/main" id="{C43B5E87-75C4-44C2-8B25-FC3D3E6147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1718" y="598041"/>
            <a:ext cx="5750282" cy="5789507"/>
          </a:xfrm>
        </p:spPr>
      </p:pic>
      <p:sp>
        <p:nvSpPr>
          <p:cNvPr id="6" name="Textfeld 5">
            <a:extLst>
              <a:ext uri="{FF2B5EF4-FFF2-40B4-BE49-F238E27FC236}">
                <a16:creationId xmlns:a16="http://schemas.microsoft.com/office/drawing/2014/main" id="{99EBB57E-F5A4-4FCF-9DE0-FF5545F8372E}"/>
              </a:ext>
            </a:extLst>
          </p:cNvPr>
          <p:cNvSpPr txBox="1"/>
          <p:nvPr/>
        </p:nvSpPr>
        <p:spPr>
          <a:xfrm>
            <a:off x="0" y="598041"/>
            <a:ext cx="6652591" cy="6778779"/>
          </a:xfrm>
          <a:prstGeom prst="rect">
            <a:avLst/>
          </a:prstGeom>
          <a:noFill/>
        </p:spPr>
        <p:txBody>
          <a:bodyPr wrap="square" rtlCol="0">
            <a:spAutoFit/>
          </a:bodyPr>
          <a:lstStyle/>
          <a:p>
            <a:r>
              <a:rPr lang="de-DE" dirty="0"/>
              <a:t>Die Galaktische Öffnung der Uranus-Pluto-Zyklen</a:t>
            </a:r>
          </a:p>
          <a:p>
            <a:pPr>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Vidal 210294 am 05.10.2007, 23:16 UT, La Canada, E - der ewige heilige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zweisträngige</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Lebenskraftstrom in die geführte Zukunft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Vidal ist ein besonders heiliger Asteroid zu einer großen kollektiven Erneuerungszeit entdeckt. Er steht für den heiligen Lebenskraftstrom, der ein in EH und SoFi vor Entdeckung genial göttlich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choreo-graphiertes</a:t>
            </a:r>
            <a:r>
              <a:rPr lang="de-DE" sz="1800" dirty="0">
                <a:effectLst/>
                <a:latin typeface="Calibri" panose="020F0502020204030204" pitchFamily="34" charset="0"/>
                <a:ea typeface="Calibri" panose="020F0502020204030204" pitchFamily="34" charset="0"/>
                <a:cs typeface="Times New Roman" panose="02020603050405020304" pitchFamily="18" charset="0"/>
              </a:rPr>
              <a:t> schöpferisches Zusammenspiel vieler Zutaten ist: er nimmt die zur Stärke wachsende und dauerhaft stabilisierende Familien- und Ahnenkraft voll auf und bildet mit 2 Strängen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männ-lich</a:t>
            </a:r>
            <a:r>
              <a:rPr lang="de-DE" sz="1800" dirty="0">
                <a:effectLst/>
                <a:latin typeface="Calibri" panose="020F0502020204030204" pitchFamily="34" charset="0"/>
                <a:ea typeface="Calibri" panose="020F0502020204030204" pitchFamily="34" charset="0"/>
                <a:cs typeface="Times New Roman" panose="02020603050405020304" pitchFamily="18" charset="0"/>
              </a:rPr>
              <a:t> - weiblich, XX – XY - Chromosom) nebeneinander zusammen-haltend einen ewigen körperlichen Lebensbaum in die christlich-engelshaft eingefassten kosmisch erweitert-öffnend heilig geführte Zukunft im EH (s.o.) : Krebs-AC-Herrscher-Mond kraftvoll in Löwe auf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Dubhe</a:t>
            </a:r>
            <a:r>
              <a:rPr lang="de-DE" sz="1800" dirty="0">
                <a:effectLst/>
                <a:latin typeface="Calibri" panose="020F0502020204030204" pitchFamily="34" charset="0"/>
                <a:ea typeface="Calibri" panose="020F0502020204030204" pitchFamily="34" charset="0"/>
                <a:cs typeface="Times New Roman" panose="02020603050405020304" pitchFamily="18" charset="0"/>
              </a:rPr>
              <a:t> Spitze 2 (Quadrat Christian) Trigon Jupiter-Lumen-</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Abundantia</a:t>
            </a:r>
            <a:r>
              <a:rPr lang="de-DE" sz="1800" dirty="0">
                <a:effectLst/>
                <a:latin typeface="Calibri" panose="020F0502020204030204" pitchFamily="34" charset="0"/>
                <a:ea typeface="Calibri" panose="020F0502020204030204" pitchFamily="34" charset="0"/>
                <a:cs typeface="Times New Roman" panose="02020603050405020304" pitchFamily="18" charset="0"/>
              </a:rPr>
              <a:t>-G.A.-</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Quaoar</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Toro</a:t>
            </a:r>
            <a:r>
              <a:rPr lang="de-DE" sz="1800" dirty="0">
                <a:effectLst/>
                <a:latin typeface="Calibri" panose="020F0502020204030204" pitchFamily="34" charset="0"/>
                <a:ea typeface="Calibri" panose="020F0502020204030204" pitchFamily="34" charset="0"/>
                <a:cs typeface="Times New Roman" panose="02020603050405020304" pitchFamily="18" charset="0"/>
              </a:rPr>
              <a:t> = volle Ahnenkraft im Überschuss in die Zukunft sowie himmelsunterstützt aufsteigend in den Himmel führend auf dem Großen Attraktor welche dann austariert und liebevoll, friedlich und harmonisch vereinigt strahlend aus voller </a:t>
            </a:r>
            <a:r>
              <a:rPr lang="de-DE" sz="1800">
                <a:effectLst/>
                <a:latin typeface="Calibri" panose="020F0502020204030204" pitchFamily="34" charset="0"/>
                <a:ea typeface="Calibri" panose="020F0502020204030204" pitchFamily="34" charset="0"/>
                <a:cs typeface="Times New Roman" panose="02020603050405020304" pitchFamily="18" charset="0"/>
              </a:rPr>
              <a:t>geglückt zusammenspielender </a:t>
            </a:r>
            <a:r>
              <a:rPr lang="de-DE" sz="1800" dirty="0">
                <a:effectLst/>
                <a:latin typeface="Calibri" panose="020F0502020204030204" pitchFamily="34" charset="0"/>
                <a:ea typeface="Calibri" panose="020F0502020204030204" pitchFamily="34" charset="0"/>
                <a:cs typeface="Times New Roman" panose="02020603050405020304" pitchFamily="18" charset="0"/>
              </a:rPr>
              <a:t>Lebens- und Schöpferkraft schöpfend und zulaufstark lichtvoll heilend auf die Waage-Sonne Konjunktion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Haumea</a:t>
            </a:r>
            <a:r>
              <a:rPr lang="de-DE" sz="1800" dirty="0">
                <a:effectLst/>
                <a:latin typeface="Calibri" panose="020F0502020204030204" pitchFamily="34" charset="0"/>
                <a:ea typeface="Calibri" panose="020F0502020204030204" pitchFamily="34" charset="0"/>
                <a:cs typeface="Times New Roman" panose="02020603050405020304" pitchFamily="18" charset="0"/>
              </a:rPr>
              <a:t>-Raphaela beim IC </a:t>
            </a:r>
          </a:p>
          <a:p>
            <a:endParaRPr lang="de-DE" dirty="0"/>
          </a:p>
        </p:txBody>
      </p:sp>
    </p:spTree>
    <p:extLst>
      <p:ext uri="{BB962C8B-B14F-4D97-AF65-F5344CB8AC3E}">
        <p14:creationId xmlns:p14="http://schemas.microsoft.com/office/powerpoint/2010/main" val="279125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E2C42F5-D986-4BC8-A49F-CF1B0B69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374" y="995999"/>
            <a:ext cx="6032626" cy="5522363"/>
          </a:xfrm>
          <a:prstGeom prst="rect">
            <a:avLst/>
          </a:prstGeom>
        </p:spPr>
      </p:pic>
      <p:sp>
        <p:nvSpPr>
          <p:cNvPr id="2" name="Titel 1">
            <a:extLst>
              <a:ext uri="{FF2B5EF4-FFF2-40B4-BE49-F238E27FC236}">
                <a16:creationId xmlns:a16="http://schemas.microsoft.com/office/drawing/2014/main" id="{A2C17765-97B6-4445-B026-B99F847D4C6E}"/>
              </a:ext>
            </a:extLst>
          </p:cNvPr>
          <p:cNvSpPr>
            <a:spLocks noGrp="1"/>
          </p:cNvSpPr>
          <p:nvPr>
            <p:ph type="title"/>
          </p:nvPr>
        </p:nvSpPr>
        <p:spPr>
          <a:xfrm>
            <a:off x="63374" y="-153762"/>
            <a:ext cx="12192000" cy="1325563"/>
          </a:xfrm>
        </p:spPr>
        <p:txBody>
          <a:bodyPr>
            <a:normAutofit/>
          </a:bodyPr>
          <a:lstStyle/>
          <a:p>
            <a:r>
              <a:rPr lang="de-DE" sz="3200" b="1" dirty="0">
                <a:latin typeface="+mn-lt"/>
              </a:rPr>
              <a:t>Komet C/1965 S1 </a:t>
            </a:r>
            <a:r>
              <a:rPr lang="de-DE" sz="3200" b="1" dirty="0" err="1">
                <a:latin typeface="+mn-lt"/>
              </a:rPr>
              <a:t>Ikeya</a:t>
            </a:r>
            <a:r>
              <a:rPr lang="de-DE" sz="3200" b="1" dirty="0">
                <a:latin typeface="+mn-lt"/>
              </a:rPr>
              <a:t> </a:t>
            </a:r>
            <a:r>
              <a:rPr lang="de-DE" sz="3200" b="1" dirty="0" err="1">
                <a:latin typeface="+mn-lt"/>
              </a:rPr>
              <a:t>Seki</a:t>
            </a:r>
            <a:r>
              <a:rPr lang="de-DE" sz="3200" b="1" dirty="0">
                <a:latin typeface="+mn-lt"/>
              </a:rPr>
              <a:t>, 18.09.1965, 19:12 UT, Sydney (innen) – </a:t>
            </a:r>
            <a:r>
              <a:rPr lang="de-DE" sz="3200" b="1" dirty="0" err="1">
                <a:latin typeface="+mn-lt"/>
              </a:rPr>
              <a:t>Bondai</a:t>
            </a:r>
            <a:r>
              <a:rPr lang="de-DE" sz="3200" b="1" dirty="0">
                <a:latin typeface="+mn-lt"/>
              </a:rPr>
              <a:t> Beach Anschlag 14.12.2025, 18:42 AEST, Sydney (außen)</a:t>
            </a:r>
          </a:p>
        </p:txBody>
      </p:sp>
      <p:sp>
        <p:nvSpPr>
          <p:cNvPr id="3" name="Textfeld 2">
            <a:extLst>
              <a:ext uri="{FF2B5EF4-FFF2-40B4-BE49-F238E27FC236}">
                <a16:creationId xmlns:a16="http://schemas.microsoft.com/office/drawing/2014/main" id="{AC620DDD-DA89-439C-9D2E-B2C252A60DF5}"/>
              </a:ext>
            </a:extLst>
          </p:cNvPr>
          <p:cNvSpPr txBox="1"/>
          <p:nvPr/>
        </p:nvSpPr>
        <p:spPr>
          <a:xfrm>
            <a:off x="0" y="873579"/>
            <a:ext cx="7277100" cy="6093976"/>
          </a:xfrm>
          <a:prstGeom prst="rect">
            <a:avLst/>
          </a:prstGeom>
          <a:noFill/>
        </p:spPr>
        <p:txBody>
          <a:bodyPr wrap="square" rtlCol="0">
            <a:spAutoFit/>
          </a:bodyPr>
          <a:lstStyle/>
          <a:p>
            <a:pPr>
              <a:spcAft>
                <a:spcPts val="600"/>
              </a:spcAft>
            </a:pPr>
            <a:r>
              <a:rPr lang="de-DE" sz="2000" dirty="0"/>
              <a:t>Die die Kometensprengung nachahmende, zur Bekanntheit </a:t>
            </a:r>
            <a:r>
              <a:rPr lang="de-DE" sz="2000" dirty="0" err="1"/>
              <a:t>geför-derte</a:t>
            </a:r>
            <a:r>
              <a:rPr lang="de-DE" sz="2000" dirty="0"/>
              <a:t> Selbstmordattentäter-Konstellation </a:t>
            </a:r>
            <a:r>
              <a:rPr lang="de-DE" sz="2000" dirty="0" err="1"/>
              <a:t>Martir</a:t>
            </a:r>
            <a:r>
              <a:rPr lang="de-DE" sz="2000" dirty="0"/>
              <a:t>-Pandora-REGULUS plus die </a:t>
            </a:r>
            <a:r>
              <a:rPr lang="de-DE" sz="2000" dirty="0" err="1"/>
              <a:t>ixionisch</a:t>
            </a:r>
            <a:r>
              <a:rPr lang="de-DE" sz="2000" dirty="0"/>
              <a:t> (</a:t>
            </a:r>
            <a:r>
              <a:rPr lang="de-DE" sz="2000" dirty="0" err="1"/>
              <a:t>Ixion</a:t>
            </a:r>
            <a:r>
              <a:rPr lang="de-DE" sz="2000" dirty="0"/>
              <a:t>-Desdemona-Shapley Supercluster-Sog) sich v.a. auch gegenüber Frauen alles erlaubende Massenmigration (Zwillings-Mond-Jupiter) wurde durch Uranus </a:t>
            </a:r>
            <a:r>
              <a:rPr lang="de-DE" sz="2000" dirty="0" err="1"/>
              <a:t>Opp</a:t>
            </a:r>
            <a:r>
              <a:rPr lang="de-DE" sz="2000" dirty="0"/>
              <a:t>. Sauron und durch Mars Qua. Neptun (uferlose Gewalt am Meer) ausgelöst. IKEYA-SEKI stand im EH auf 16°38 LÖW in der teuflischen Selbst-mord-sog-HS Orcus-Lucifer-</a:t>
            </a:r>
            <a:r>
              <a:rPr lang="de-DE" sz="2000" dirty="0" err="1"/>
              <a:t>Unheilsasteroid</a:t>
            </a:r>
            <a:r>
              <a:rPr lang="de-DE" sz="2000" dirty="0"/>
              <a:t> </a:t>
            </a:r>
            <a:r>
              <a:rPr lang="de-DE" sz="2000" dirty="0" err="1"/>
              <a:t>Likho</a:t>
            </a:r>
            <a:r>
              <a:rPr lang="de-DE" sz="2000" dirty="0"/>
              <a:t> / Uranus-Pluto  was sich in zahllosen schlimmen Entwicklungen seither zeigt.</a:t>
            </a:r>
          </a:p>
          <a:p>
            <a:pPr>
              <a:spcAft>
                <a:spcPts val="600"/>
              </a:spcAft>
            </a:pPr>
            <a:r>
              <a:rPr lang="de-DE" sz="2000" dirty="0"/>
              <a:t>Die </a:t>
            </a:r>
            <a:r>
              <a:rPr lang="de-DE" sz="2000" dirty="0" err="1"/>
              <a:t>aspektwiederkehrende</a:t>
            </a:r>
            <a:r>
              <a:rPr lang="de-DE" sz="2000" dirty="0"/>
              <a:t> radikal Böses entfesselnde Orcus- Lucifer-Konj. auf dem IC </a:t>
            </a:r>
            <a:r>
              <a:rPr lang="de-DE" sz="2000" dirty="0" err="1"/>
              <a:t>Opp</a:t>
            </a:r>
            <a:r>
              <a:rPr lang="de-DE" sz="2000" dirty="0"/>
              <a:t>. </a:t>
            </a:r>
            <a:r>
              <a:rPr lang="de-DE" sz="2000" dirty="0" err="1"/>
              <a:t>Nessus</a:t>
            </a:r>
            <a:r>
              <a:rPr lang="de-DE" sz="2000" dirty="0"/>
              <a:t>-MC (plus Venus) qua-         </a:t>
            </a:r>
            <a:r>
              <a:rPr lang="de-DE" sz="2000" dirty="0" err="1"/>
              <a:t>driert</a:t>
            </a:r>
            <a:r>
              <a:rPr lang="de-DE" sz="2000" dirty="0"/>
              <a:t> IC / MC-Atlantis und triggert Uranus-Pluto-Merkur sowie      die Mars-Neptun- und Orcus-Lucifer-Grade. </a:t>
            </a:r>
          </a:p>
          <a:p>
            <a:r>
              <a:rPr lang="de-DE" sz="2000" dirty="0"/>
              <a:t>Es gibt eine Hagar-Wiederkehr auf dem Großen Attraktor-Sog! </a:t>
            </a:r>
            <a:r>
              <a:rPr lang="de-DE" sz="2000" dirty="0" err="1"/>
              <a:t>Opp</a:t>
            </a:r>
            <a:r>
              <a:rPr lang="de-DE" sz="2000" dirty="0"/>
              <a:t>. Slaven-Phaethon Konj. T-IKEYA-SEKI 14°36 ZWI im Qua. mit Saturn </a:t>
            </a:r>
            <a:r>
              <a:rPr lang="de-DE" sz="2000" dirty="0" err="1"/>
              <a:t>Opp</a:t>
            </a:r>
            <a:r>
              <a:rPr lang="de-DE" sz="2000" dirty="0"/>
              <a:t>. Schutzheiliger des Militärs Mauritius (= islamisch militant bzw. </a:t>
            </a:r>
            <a:r>
              <a:rPr lang="de-DE" sz="2000" dirty="0" err="1"/>
              <a:t>invasorisch</a:t>
            </a:r>
            <a:r>
              <a:rPr lang="de-DE" sz="2000" dirty="0"/>
              <a:t> gesellschaftsunterminierendes, arrogant crashfahrend aufschwingendes, versklavendes Großkreuz) und bekommt auch noch die karmische Mondknotenachse ab. </a:t>
            </a:r>
          </a:p>
        </p:txBody>
      </p:sp>
    </p:spTree>
    <p:extLst>
      <p:ext uri="{BB962C8B-B14F-4D97-AF65-F5344CB8AC3E}">
        <p14:creationId xmlns:p14="http://schemas.microsoft.com/office/powerpoint/2010/main" val="108044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a:extLst>
              <a:ext uri="{FF2B5EF4-FFF2-40B4-BE49-F238E27FC236}">
                <a16:creationId xmlns:a16="http://schemas.microsoft.com/office/drawing/2014/main" id="{F06B4BBD-5F18-42A8-B787-E12EE4AEC8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5783" y="947874"/>
            <a:ext cx="6456218" cy="5910126"/>
          </a:xfrm>
        </p:spPr>
      </p:pic>
      <p:sp>
        <p:nvSpPr>
          <p:cNvPr id="2" name="Titel 1">
            <a:extLst>
              <a:ext uri="{FF2B5EF4-FFF2-40B4-BE49-F238E27FC236}">
                <a16:creationId xmlns:a16="http://schemas.microsoft.com/office/drawing/2014/main" id="{A4DB74A4-F3C8-4869-BC2F-FB3B17ABE3B1}"/>
              </a:ext>
            </a:extLst>
          </p:cNvPr>
          <p:cNvSpPr>
            <a:spLocks noGrp="1"/>
          </p:cNvSpPr>
          <p:nvPr>
            <p:ph type="title"/>
          </p:nvPr>
        </p:nvSpPr>
        <p:spPr>
          <a:xfrm>
            <a:off x="0" y="0"/>
            <a:ext cx="12192000" cy="974390"/>
          </a:xfrm>
        </p:spPr>
        <p:txBody>
          <a:bodyPr>
            <a:normAutofit/>
          </a:bodyPr>
          <a:lstStyle/>
          <a:p>
            <a:r>
              <a:rPr lang="de-DE" sz="3200" b="1" dirty="0">
                <a:latin typeface="+mn-lt"/>
              </a:rPr>
              <a:t>C/2020 F3 NEOWISE – 27.03.2020, 17:07 UT, Sydney (innen) – </a:t>
            </a:r>
            <a:r>
              <a:rPr lang="de-DE" sz="3200" b="1" dirty="0" err="1">
                <a:latin typeface="+mn-lt"/>
              </a:rPr>
              <a:t>Bondi</a:t>
            </a:r>
            <a:r>
              <a:rPr lang="de-DE" sz="3200" b="1" dirty="0">
                <a:latin typeface="+mn-lt"/>
              </a:rPr>
              <a:t> Beach Anschlag 14.12.2025, 18:42 AEST, Sydney (außen)</a:t>
            </a:r>
            <a:endParaRPr lang="de-DE" sz="3200" dirty="0"/>
          </a:p>
        </p:txBody>
      </p:sp>
      <p:sp>
        <p:nvSpPr>
          <p:cNvPr id="3" name="Textfeld 2">
            <a:extLst>
              <a:ext uri="{FF2B5EF4-FFF2-40B4-BE49-F238E27FC236}">
                <a16:creationId xmlns:a16="http://schemas.microsoft.com/office/drawing/2014/main" id="{B8D43367-C0EE-40E5-A38F-90A23429D07D}"/>
              </a:ext>
            </a:extLst>
          </p:cNvPr>
          <p:cNvSpPr txBox="1"/>
          <p:nvPr/>
        </p:nvSpPr>
        <p:spPr>
          <a:xfrm>
            <a:off x="0" y="974391"/>
            <a:ext cx="6743700" cy="7048083"/>
          </a:xfrm>
          <a:prstGeom prst="rect">
            <a:avLst/>
          </a:prstGeom>
          <a:noFill/>
        </p:spPr>
        <p:txBody>
          <a:bodyPr wrap="square" rtlCol="0">
            <a:spAutoFit/>
          </a:bodyPr>
          <a:lstStyle/>
          <a:p>
            <a:r>
              <a:rPr lang="de-DE" sz="2000" dirty="0"/>
              <a:t>In blauen Rechtecken: Das uferlose existenzielle bzw. </a:t>
            </a:r>
            <a:r>
              <a:rPr lang="de-DE" sz="2000" dirty="0" err="1"/>
              <a:t>luciferisch</a:t>
            </a:r>
            <a:r>
              <a:rPr lang="de-DE" sz="2000" dirty="0"/>
              <a:t> kindsablehnende Intrauterin-Täter-Opfer-Traumata aufgreifende und </a:t>
            </a:r>
            <a:r>
              <a:rPr lang="de-DE" sz="2000" dirty="0" err="1"/>
              <a:t>luciferisch</a:t>
            </a:r>
            <a:r>
              <a:rPr lang="de-DE" sz="2000" dirty="0"/>
              <a:t>-mörderisch-kommunistisch missbrauchende - militärisch gelenkte </a:t>
            </a:r>
            <a:r>
              <a:rPr lang="de-DE" sz="2000" dirty="0" err="1"/>
              <a:t>Impfträgodien</a:t>
            </a:r>
            <a:r>
              <a:rPr lang="de-DE" sz="2000" dirty="0"/>
              <a:t>-T-Qua. um 0° kardinal </a:t>
            </a:r>
            <a:r>
              <a:rPr lang="de-DE" sz="2000" dirty="0" err="1"/>
              <a:t>Ixion</a:t>
            </a:r>
            <a:r>
              <a:rPr lang="de-DE" sz="2000" dirty="0"/>
              <a:t>-Mauritia </a:t>
            </a:r>
            <a:r>
              <a:rPr lang="de-DE" sz="2000" dirty="0" err="1"/>
              <a:t>Opp</a:t>
            </a:r>
            <a:r>
              <a:rPr lang="de-DE" sz="2000" dirty="0"/>
              <a:t>. Semele-Lucifer-</a:t>
            </a:r>
            <a:r>
              <a:rPr lang="de-DE" sz="2000" dirty="0" err="1"/>
              <a:t>Wladilena</a:t>
            </a:r>
            <a:r>
              <a:rPr lang="de-DE" sz="2000" dirty="0"/>
              <a:t> T-Qua. auf Jenner 0° Widder antreibend d.h. ein </a:t>
            </a:r>
            <a:r>
              <a:rPr lang="de-DE" sz="2000" dirty="0" err="1"/>
              <a:t>semelehaft</a:t>
            </a:r>
            <a:r>
              <a:rPr lang="de-DE" sz="2000" dirty="0"/>
              <a:t> uferlos angsttraumatisch erlebter </a:t>
            </a:r>
            <a:r>
              <a:rPr lang="de-DE" sz="2000" dirty="0" err="1"/>
              <a:t>Interuterinraum</a:t>
            </a:r>
            <a:r>
              <a:rPr lang="de-DE" sz="2000" dirty="0"/>
              <a:t> voller teuflischer, mörderischer Impulse gegen uns als Fötus wurde kollektiviert und nur die ‚Impfung‘ führt wie ein Geburtskanal-durchgang aus dieser Hölle heraus – ein totalitärer, </a:t>
            </a:r>
            <a:r>
              <a:rPr lang="de-DE" sz="2000" dirty="0" err="1"/>
              <a:t>abspal</a:t>
            </a:r>
            <a:r>
              <a:rPr lang="de-DE" sz="2000" dirty="0"/>
              <a:t>-tender, zerstörerischer Irrweg geradewegs erst recht in die Hände der teuflischen Biowaffen-Mörder.</a:t>
            </a:r>
          </a:p>
          <a:p>
            <a:r>
              <a:rPr lang="de-DE" sz="2000" dirty="0"/>
              <a:t>NEOWISE auf dem damit stark gemachten Islammigrations-Asteroid Hagar wurde durch T-Pluto ausgelöst, AC/DC        durch T-Uranus </a:t>
            </a:r>
            <a:r>
              <a:rPr lang="de-DE" sz="2000" dirty="0" err="1"/>
              <a:t>Opp</a:t>
            </a:r>
            <a:r>
              <a:rPr lang="de-DE" sz="2000" dirty="0"/>
              <a:t>. T-Sauron, sowie durch das Mars-Neptun-Quadrat. T-Jupiter-Israel Qua. T-Eris-Chiron lösen Jupiter-Pluto Qua. Eris aus. Neptun Qua. Atlantis-Alekto wird durch T-</a:t>
            </a:r>
            <a:r>
              <a:rPr lang="de-DE" sz="2000" dirty="0" err="1"/>
              <a:t>Nessus</a:t>
            </a:r>
            <a:r>
              <a:rPr lang="de-DE" sz="2000" dirty="0"/>
              <a:t>-MC </a:t>
            </a:r>
            <a:r>
              <a:rPr lang="de-DE" sz="2000" dirty="0" err="1"/>
              <a:t>Opp</a:t>
            </a:r>
            <a:r>
              <a:rPr lang="de-DE" sz="2000" dirty="0"/>
              <a:t>. T-Orcus-Lucifer-IC ausgelöst, NEOWISE steht am 14.12. im Trigon-Sextil zu dieser Achse auf 19° Skorpion</a:t>
            </a:r>
          </a:p>
          <a:p>
            <a:endParaRPr lang="de-DE" sz="2400" dirty="0"/>
          </a:p>
          <a:p>
            <a:endParaRPr lang="de-DE" sz="2400" dirty="0"/>
          </a:p>
          <a:p>
            <a:endParaRPr lang="de-DE" sz="2400" dirty="0"/>
          </a:p>
        </p:txBody>
      </p:sp>
    </p:spTree>
    <p:extLst>
      <p:ext uri="{BB962C8B-B14F-4D97-AF65-F5344CB8AC3E}">
        <p14:creationId xmlns:p14="http://schemas.microsoft.com/office/powerpoint/2010/main" val="304538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766B5-ACF3-47CA-B05A-3741163FB756}"/>
              </a:ext>
            </a:extLst>
          </p:cNvPr>
          <p:cNvSpPr>
            <a:spLocks noGrp="1"/>
          </p:cNvSpPr>
          <p:nvPr>
            <p:ph type="title"/>
          </p:nvPr>
        </p:nvSpPr>
        <p:spPr>
          <a:xfrm>
            <a:off x="0" y="60326"/>
            <a:ext cx="12192000" cy="966370"/>
          </a:xfrm>
        </p:spPr>
        <p:txBody>
          <a:bodyPr>
            <a:noAutofit/>
          </a:bodyPr>
          <a:lstStyle/>
          <a:p>
            <a:r>
              <a:rPr lang="de-DE" sz="3200" b="1" dirty="0">
                <a:latin typeface="+mn-lt"/>
              </a:rPr>
              <a:t>SoFi 21.09.2025 Max Verf., 19:42 UT, Sydney (innen) – </a:t>
            </a:r>
            <a:r>
              <a:rPr lang="de-DE" sz="3200" b="1" dirty="0" err="1">
                <a:latin typeface="+mn-lt"/>
              </a:rPr>
              <a:t>Bondi</a:t>
            </a:r>
            <a:r>
              <a:rPr lang="de-DE" sz="3200" b="1" dirty="0">
                <a:latin typeface="+mn-lt"/>
              </a:rPr>
              <a:t> Beach Anschlag 14.12.2025, 18:42 AEST, Sydney (außen)</a:t>
            </a:r>
            <a:endParaRPr lang="de-DE" sz="3200" dirty="0"/>
          </a:p>
        </p:txBody>
      </p:sp>
      <p:pic>
        <p:nvPicPr>
          <p:cNvPr id="5" name="Inhaltsplatzhalter 4">
            <a:extLst>
              <a:ext uri="{FF2B5EF4-FFF2-40B4-BE49-F238E27FC236}">
                <a16:creationId xmlns:a16="http://schemas.microsoft.com/office/drawing/2014/main" id="{841B2687-32E0-4A14-A136-FDEED483CE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637" y="920286"/>
            <a:ext cx="6420454" cy="5877388"/>
          </a:xfrm>
        </p:spPr>
      </p:pic>
      <p:sp>
        <p:nvSpPr>
          <p:cNvPr id="3" name="Textfeld 2">
            <a:extLst>
              <a:ext uri="{FF2B5EF4-FFF2-40B4-BE49-F238E27FC236}">
                <a16:creationId xmlns:a16="http://schemas.microsoft.com/office/drawing/2014/main" id="{BDBA016F-4A71-4A13-BB1A-58AE33C90B9A}"/>
              </a:ext>
            </a:extLst>
          </p:cNvPr>
          <p:cNvSpPr txBox="1"/>
          <p:nvPr/>
        </p:nvSpPr>
        <p:spPr>
          <a:xfrm>
            <a:off x="0" y="1026696"/>
            <a:ext cx="3343637" cy="3170099"/>
          </a:xfrm>
          <a:prstGeom prst="rect">
            <a:avLst/>
          </a:prstGeom>
          <a:noFill/>
        </p:spPr>
        <p:txBody>
          <a:bodyPr wrap="square" rtlCol="0">
            <a:spAutoFit/>
          </a:bodyPr>
          <a:lstStyle/>
          <a:p>
            <a:r>
              <a:rPr lang="de-DE" sz="2000" dirty="0"/>
              <a:t>Mars auf dem IC beim GZ und Qua. Neptun aktiviert  die SoFi auf dem AC </a:t>
            </a:r>
            <a:r>
              <a:rPr lang="de-DE" sz="2000" dirty="0" err="1"/>
              <a:t>Opp</a:t>
            </a:r>
            <a:r>
              <a:rPr lang="de-DE" sz="2000" dirty="0"/>
              <a:t>. Saturn, auch T-Uranus (auf </a:t>
            </a:r>
            <a:r>
              <a:rPr lang="de-DE" sz="2000" dirty="0" err="1"/>
              <a:t>Lempo</a:t>
            </a:r>
            <a:r>
              <a:rPr lang="de-DE" sz="2000" dirty="0"/>
              <a:t>) </a:t>
            </a:r>
            <a:r>
              <a:rPr lang="de-DE" sz="2000" dirty="0" err="1"/>
              <a:t>Opp</a:t>
            </a:r>
            <a:r>
              <a:rPr lang="de-DE" sz="2000" dirty="0"/>
              <a:t>. Sauron aktiviert diese Achse durch Trigon-Sextil. Das Mörderchaos T-Chaos </a:t>
            </a:r>
            <a:r>
              <a:rPr lang="de-DE" sz="2000" dirty="0" err="1"/>
              <a:t>Opp</a:t>
            </a:r>
            <a:r>
              <a:rPr lang="de-DE" sz="2000" dirty="0"/>
              <a:t>. T-</a:t>
            </a:r>
            <a:r>
              <a:rPr lang="de-DE" sz="2000" dirty="0" err="1"/>
              <a:t>Ixion</a:t>
            </a:r>
            <a:r>
              <a:rPr lang="de-DE" sz="2000" dirty="0"/>
              <a:t> aktiviert Merkur-Sauron-Spartacus Qua. Chaos.</a:t>
            </a:r>
          </a:p>
          <a:p>
            <a:r>
              <a:rPr lang="de-DE" sz="2000" dirty="0"/>
              <a:t>T-Pluto quadriert Hagar</a:t>
            </a:r>
          </a:p>
        </p:txBody>
      </p:sp>
    </p:spTree>
    <p:extLst>
      <p:ext uri="{BB962C8B-B14F-4D97-AF65-F5344CB8AC3E}">
        <p14:creationId xmlns:p14="http://schemas.microsoft.com/office/powerpoint/2010/main" val="342714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29A10-A29C-4CCD-8540-01B64FD67531}"/>
              </a:ext>
            </a:extLst>
          </p:cNvPr>
          <p:cNvSpPr>
            <a:spLocks noGrp="1"/>
          </p:cNvSpPr>
          <p:nvPr>
            <p:ph type="title"/>
          </p:nvPr>
        </p:nvSpPr>
        <p:spPr>
          <a:xfrm>
            <a:off x="0" y="1"/>
            <a:ext cx="12192000" cy="781877"/>
          </a:xfrm>
        </p:spPr>
        <p:txBody>
          <a:bodyPr>
            <a:normAutofit/>
          </a:bodyPr>
          <a:lstStyle/>
          <a:p>
            <a:pPr algn="ctr"/>
            <a:r>
              <a:rPr lang="de-DE" sz="3200" b="1" dirty="0">
                <a:latin typeface="+mn-lt"/>
              </a:rPr>
              <a:t>3I/ATLAS EH 01.07.2025, 05:15 UT, Rio Hurtado Obs.</a:t>
            </a:r>
          </a:p>
        </p:txBody>
      </p:sp>
      <p:pic>
        <p:nvPicPr>
          <p:cNvPr id="4" name="Inhaltsplatzhalter 3">
            <a:extLst>
              <a:ext uri="{FF2B5EF4-FFF2-40B4-BE49-F238E27FC236}">
                <a16:creationId xmlns:a16="http://schemas.microsoft.com/office/drawing/2014/main" id="{59AE634F-28F5-4D9A-9939-81AC6F33A1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218" y="655129"/>
            <a:ext cx="6952147" cy="6202871"/>
          </a:xfrm>
          <a:prstGeom prst="rect">
            <a:avLst/>
          </a:prstGeom>
        </p:spPr>
      </p:pic>
    </p:spTree>
    <p:extLst>
      <p:ext uri="{BB962C8B-B14F-4D97-AF65-F5344CB8AC3E}">
        <p14:creationId xmlns:p14="http://schemas.microsoft.com/office/powerpoint/2010/main" val="296803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3A371-E947-47F2-BAE0-C07C158D2B65}"/>
              </a:ext>
            </a:extLst>
          </p:cNvPr>
          <p:cNvSpPr>
            <a:spLocks noGrp="1"/>
          </p:cNvSpPr>
          <p:nvPr>
            <p:ph type="title"/>
          </p:nvPr>
        </p:nvSpPr>
        <p:spPr>
          <a:xfrm>
            <a:off x="1255295" y="127167"/>
            <a:ext cx="10515600" cy="834175"/>
          </a:xfrm>
        </p:spPr>
        <p:txBody>
          <a:bodyPr/>
          <a:lstStyle/>
          <a:p>
            <a:pPr algn="ctr"/>
            <a:r>
              <a:rPr lang="de-DE" b="1" dirty="0">
                <a:latin typeface="+mn-lt"/>
              </a:rPr>
              <a:t>3I / ATLAS</a:t>
            </a:r>
          </a:p>
        </p:txBody>
      </p:sp>
      <p:sp>
        <p:nvSpPr>
          <p:cNvPr id="3" name="Inhaltsplatzhalter 2">
            <a:extLst>
              <a:ext uri="{FF2B5EF4-FFF2-40B4-BE49-F238E27FC236}">
                <a16:creationId xmlns:a16="http://schemas.microsoft.com/office/drawing/2014/main" id="{49008C65-9000-4F46-B5BD-862C20661B6C}"/>
              </a:ext>
            </a:extLst>
          </p:cNvPr>
          <p:cNvSpPr>
            <a:spLocks noGrp="1"/>
          </p:cNvSpPr>
          <p:nvPr>
            <p:ph idx="1"/>
          </p:nvPr>
        </p:nvSpPr>
        <p:spPr>
          <a:xfrm>
            <a:off x="0" y="1215342"/>
            <a:ext cx="12192000" cy="5642657"/>
          </a:xfrm>
        </p:spPr>
        <p:txBody>
          <a:bodyPr/>
          <a:lstStyle/>
          <a:p>
            <a:r>
              <a:rPr lang="de-DE" dirty="0" err="1"/>
              <a:t>Rejustierung</a:t>
            </a:r>
            <a:r>
              <a:rPr lang="de-DE" dirty="0"/>
              <a:t> auf starker natürlicher 15° kardinal – Ordnung mit Widder-Waage, Krebs-Steinbock, die die feinen, natürlichen Energien schützend wiederherstellt</a:t>
            </a:r>
          </a:p>
          <a:p>
            <a:r>
              <a:rPr lang="de-DE" dirty="0"/>
              <a:t>Erinnerung an uralte Weisheit durch wohlmeinenden Boten</a:t>
            </a:r>
          </a:p>
          <a:p>
            <a:r>
              <a:rPr lang="de-DE" dirty="0"/>
              <a:t>Manifestation interstellarer Verbindungen entlang des </a:t>
            </a:r>
            <a:r>
              <a:rPr lang="de-DE" dirty="0" err="1"/>
              <a:t>Trajektionspfads</a:t>
            </a:r>
            <a:r>
              <a:rPr lang="de-DE" dirty="0"/>
              <a:t> von 21° Steinbock zu 8° Zwilling</a:t>
            </a:r>
          </a:p>
          <a:p>
            <a:r>
              <a:rPr lang="de-DE" dirty="0"/>
              <a:t>Kosmisch geführte Ordnung / Berufung H10 und H12 Saturn-Neptun in Widder in 12 (</a:t>
            </a:r>
            <a:r>
              <a:rPr lang="de-DE" dirty="0" err="1"/>
              <a:t>Opp</a:t>
            </a:r>
            <a:r>
              <a:rPr lang="de-DE" dirty="0"/>
              <a:t>. </a:t>
            </a:r>
            <a:r>
              <a:rPr lang="de-DE"/>
              <a:t>SGZ)  </a:t>
            </a:r>
            <a:r>
              <a:rPr lang="de-DE" dirty="0"/>
              <a:t>T-Qua. Aditi-3I im Steinbock </a:t>
            </a:r>
            <a:r>
              <a:rPr lang="de-DE" dirty="0" err="1"/>
              <a:t>Opp</a:t>
            </a:r>
            <a:r>
              <a:rPr lang="de-DE" dirty="0"/>
              <a:t>. Krebs-</a:t>
            </a:r>
            <a:r>
              <a:rPr lang="de-DE" dirty="0" err="1"/>
              <a:t>Asbolus</a:t>
            </a:r>
            <a:r>
              <a:rPr lang="de-DE" dirty="0"/>
              <a:t>-Chaos</a:t>
            </a:r>
          </a:p>
        </p:txBody>
      </p:sp>
    </p:spTree>
    <p:extLst>
      <p:ext uri="{BB962C8B-B14F-4D97-AF65-F5344CB8AC3E}">
        <p14:creationId xmlns:p14="http://schemas.microsoft.com/office/powerpoint/2010/main" val="125152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01BD9-FD0D-4A80-ADCE-EA097F14A36F}"/>
              </a:ext>
            </a:extLst>
          </p:cNvPr>
          <p:cNvSpPr>
            <a:spLocks noGrp="1"/>
          </p:cNvSpPr>
          <p:nvPr>
            <p:ph type="title"/>
          </p:nvPr>
        </p:nvSpPr>
        <p:spPr>
          <a:xfrm>
            <a:off x="130629" y="0"/>
            <a:ext cx="12061371" cy="723899"/>
          </a:xfrm>
        </p:spPr>
        <p:txBody>
          <a:bodyPr>
            <a:normAutofit fontScale="90000"/>
          </a:bodyPr>
          <a:lstStyle/>
          <a:p>
            <a:r>
              <a:rPr lang="de-DE" sz="4400" b="1" dirty="0">
                <a:latin typeface="+mn-lt"/>
              </a:rPr>
              <a:t>3I/ATLAS Perigäum 19.12.2025, 06.01 UT, Rio Hurtado</a:t>
            </a:r>
            <a:endParaRPr lang="de-DE" dirty="0"/>
          </a:p>
        </p:txBody>
      </p:sp>
      <p:pic>
        <p:nvPicPr>
          <p:cNvPr id="5" name="Inhaltsplatzhalter 4">
            <a:extLst>
              <a:ext uri="{FF2B5EF4-FFF2-40B4-BE49-F238E27FC236}">
                <a16:creationId xmlns:a16="http://schemas.microsoft.com/office/drawing/2014/main" id="{1DE59FF8-7725-4073-BA2C-83049A5922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200" y="809889"/>
            <a:ext cx="6959600" cy="6048111"/>
          </a:xfrm>
        </p:spPr>
      </p:pic>
    </p:spTree>
    <p:extLst>
      <p:ext uri="{BB962C8B-B14F-4D97-AF65-F5344CB8AC3E}">
        <p14:creationId xmlns:p14="http://schemas.microsoft.com/office/powerpoint/2010/main" val="195249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B3F2BD1-D312-473F-BD7C-EDF5F8037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494" y="713242"/>
            <a:ext cx="5989504" cy="6144758"/>
          </a:xfrm>
          <a:prstGeom prst="rect">
            <a:avLst/>
          </a:prstGeom>
        </p:spPr>
      </p:pic>
      <p:sp>
        <p:nvSpPr>
          <p:cNvPr id="2" name="Titel 1">
            <a:extLst>
              <a:ext uri="{FF2B5EF4-FFF2-40B4-BE49-F238E27FC236}">
                <a16:creationId xmlns:a16="http://schemas.microsoft.com/office/drawing/2014/main" id="{74894B17-EF9F-43B0-883F-6478AD6E07FA}"/>
              </a:ext>
            </a:extLst>
          </p:cNvPr>
          <p:cNvSpPr>
            <a:spLocks noGrp="1"/>
          </p:cNvSpPr>
          <p:nvPr>
            <p:ph type="title"/>
          </p:nvPr>
        </p:nvSpPr>
        <p:spPr>
          <a:xfrm>
            <a:off x="-1" y="1"/>
            <a:ext cx="12191999" cy="682579"/>
          </a:xfrm>
        </p:spPr>
        <p:txBody>
          <a:bodyPr>
            <a:normAutofit/>
          </a:bodyPr>
          <a:lstStyle/>
          <a:p>
            <a:r>
              <a:rPr lang="de-DE" sz="3200" b="1" dirty="0">
                <a:latin typeface="+mn-lt"/>
              </a:rPr>
              <a:t>Credo 21423 - das neue Glaubensbekenntnis in der Glaubenskrise</a:t>
            </a:r>
          </a:p>
        </p:txBody>
      </p:sp>
      <p:sp>
        <p:nvSpPr>
          <p:cNvPr id="3" name="Inhaltsplatzhalter 2">
            <a:extLst>
              <a:ext uri="{FF2B5EF4-FFF2-40B4-BE49-F238E27FC236}">
                <a16:creationId xmlns:a16="http://schemas.microsoft.com/office/drawing/2014/main" id="{1042D183-DA8C-4B8A-B1A3-4888B3C6E31D}"/>
              </a:ext>
            </a:extLst>
          </p:cNvPr>
          <p:cNvSpPr>
            <a:spLocks noGrp="1"/>
          </p:cNvSpPr>
          <p:nvPr>
            <p:ph idx="1"/>
          </p:nvPr>
        </p:nvSpPr>
        <p:spPr>
          <a:xfrm>
            <a:off x="1" y="682581"/>
            <a:ext cx="6202494" cy="6175418"/>
          </a:xfrm>
        </p:spPr>
        <p:txBody>
          <a:bodyPr>
            <a:normAutofit/>
          </a:bodyPr>
          <a:lstStyle/>
          <a:p>
            <a:pPr marL="0" indent="0">
              <a:buNone/>
            </a:pPr>
            <a:r>
              <a:rPr lang="de-DE" sz="1800" b="1" dirty="0"/>
              <a:t>Entdeckt 24.03.1998, 07:45 UT, Socorro, NM</a:t>
            </a:r>
            <a:r>
              <a:rPr lang="de-DE" sz="1800" dirty="0"/>
              <a:t>. Nach dem 1. NM nach Neptuns öffnenden 1.Ingress in den Wassermann (das 1. Mal entgrenzte kosmische Freiheit seit 1861 / 1862 bzw. elektronische Vernetzung), einer umwälzenden Südknoten-SoFi am 26.02.1998 in den Halbsummen Merkur / Jupiter &amp; Saturn-Eris-</a:t>
            </a:r>
            <a:r>
              <a:rPr lang="de-DE" sz="1800" dirty="0" err="1"/>
              <a:t>Alicanto</a:t>
            </a:r>
            <a:r>
              <a:rPr lang="de-DE" sz="1800" dirty="0"/>
              <a:t> / Neptun im Qua. Pluto auf dem Feuerepochengrad von 1602 in </a:t>
            </a:r>
            <a:r>
              <a:rPr lang="de-DE" sz="1800" dirty="0" err="1"/>
              <a:t>Opp</a:t>
            </a:r>
            <a:r>
              <a:rPr lang="de-DE" sz="1800" dirty="0"/>
              <a:t>. zum Neptun-Pluto-Konj.-Grad 1891 / 1892 (Massenmedien und kollektive Machtentfaltung)</a:t>
            </a:r>
          </a:p>
          <a:p>
            <a:pPr marL="0" indent="0">
              <a:buNone/>
            </a:pPr>
            <a:r>
              <a:rPr lang="de-DE" sz="1800" dirty="0"/>
              <a:t>Globale engelsgeführte Heiligkeit über die Sternenschau: Neptun-Saint-Michel </a:t>
            </a:r>
            <a:r>
              <a:rPr lang="de-DE" sz="1800" dirty="0" err="1"/>
              <a:t>Opp</a:t>
            </a:r>
            <a:r>
              <a:rPr lang="de-DE" sz="1800" dirty="0"/>
              <a:t>. Gaea Qua. </a:t>
            </a:r>
            <a:r>
              <a:rPr lang="de-DE" sz="1800" dirty="0" err="1"/>
              <a:t>Zvezdotchet</a:t>
            </a:r>
            <a:r>
              <a:rPr lang="de-DE" sz="1800" dirty="0"/>
              <a:t> </a:t>
            </a:r>
            <a:r>
              <a:rPr lang="de-DE" sz="1800" dirty="0" err="1"/>
              <a:t>Opp</a:t>
            </a:r>
            <a:r>
              <a:rPr lang="de-DE" sz="1800" dirty="0"/>
              <a:t>. </a:t>
            </a:r>
            <a:r>
              <a:rPr lang="de-DE" sz="1800" dirty="0" err="1"/>
              <a:t>Stargazer</a:t>
            </a:r>
            <a:r>
              <a:rPr lang="de-DE" sz="1800" dirty="0"/>
              <a:t>-Hipparchus.  Auf dem MC regiert Christen und Xenia                       </a:t>
            </a:r>
          </a:p>
        </p:txBody>
      </p:sp>
    </p:spTree>
    <p:extLst>
      <p:ext uri="{BB962C8B-B14F-4D97-AF65-F5344CB8AC3E}">
        <p14:creationId xmlns:p14="http://schemas.microsoft.com/office/powerpoint/2010/main" val="66734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D26E6-FE4F-4065-B232-B26171ACC984}"/>
              </a:ext>
            </a:extLst>
          </p:cNvPr>
          <p:cNvSpPr>
            <a:spLocks noGrp="1"/>
          </p:cNvSpPr>
          <p:nvPr>
            <p:ph type="title"/>
          </p:nvPr>
        </p:nvSpPr>
        <p:spPr>
          <a:xfrm>
            <a:off x="0" y="0"/>
            <a:ext cx="12192000" cy="840823"/>
          </a:xfrm>
        </p:spPr>
        <p:txBody>
          <a:bodyPr>
            <a:normAutofit/>
          </a:bodyPr>
          <a:lstStyle/>
          <a:p>
            <a:r>
              <a:rPr lang="de-DE" sz="3200" b="1" dirty="0">
                <a:latin typeface="+mn-lt"/>
              </a:rPr>
              <a:t>Credo 21423, 24.03.1998, </a:t>
            </a:r>
            <a:r>
              <a:rPr lang="de-DE" sz="2800" b="1" dirty="0">
                <a:latin typeface="+mn-lt"/>
              </a:rPr>
              <a:t>07:45 UT, Socorro, NM</a:t>
            </a:r>
            <a:r>
              <a:rPr lang="de-DE" sz="3200" b="1" dirty="0">
                <a:latin typeface="+mn-lt"/>
              </a:rPr>
              <a:t> - KI/Transhumanismus</a:t>
            </a:r>
            <a:r>
              <a:rPr lang="de-DE" sz="3200" b="1" dirty="0"/>
              <a:t> </a:t>
            </a:r>
            <a:endParaRPr lang="de-DE" sz="3200" dirty="0">
              <a:latin typeface="+mn-lt"/>
            </a:endParaRPr>
          </a:p>
        </p:txBody>
      </p:sp>
      <p:pic>
        <p:nvPicPr>
          <p:cNvPr id="5" name="Inhaltsplatzhalter 4">
            <a:extLst>
              <a:ext uri="{FF2B5EF4-FFF2-40B4-BE49-F238E27FC236}">
                <a16:creationId xmlns:a16="http://schemas.microsoft.com/office/drawing/2014/main" id="{BFF78882-922E-46AF-9018-D5F2E931EA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1" y="579038"/>
            <a:ext cx="5791199" cy="6278962"/>
          </a:xfrm>
        </p:spPr>
      </p:pic>
      <p:sp>
        <p:nvSpPr>
          <p:cNvPr id="6" name="Textfeld 5">
            <a:extLst>
              <a:ext uri="{FF2B5EF4-FFF2-40B4-BE49-F238E27FC236}">
                <a16:creationId xmlns:a16="http://schemas.microsoft.com/office/drawing/2014/main" id="{38E7DA8E-B1EA-402D-AE95-C5A7B9DD8F03}"/>
              </a:ext>
            </a:extLst>
          </p:cNvPr>
          <p:cNvSpPr txBox="1"/>
          <p:nvPr/>
        </p:nvSpPr>
        <p:spPr>
          <a:xfrm>
            <a:off x="-1" y="763864"/>
            <a:ext cx="6400801" cy="5709255"/>
          </a:xfrm>
          <a:prstGeom prst="rect">
            <a:avLst/>
          </a:prstGeom>
          <a:noFill/>
        </p:spPr>
        <p:txBody>
          <a:bodyPr wrap="square" rtlCol="0">
            <a:spAutoFit/>
          </a:bodyPr>
          <a:lstStyle/>
          <a:p>
            <a:pPr>
              <a:spcAft>
                <a:spcPts val="600"/>
              </a:spcAft>
            </a:pPr>
            <a:r>
              <a:rPr lang="de-DE" dirty="0"/>
              <a:t>Neptun geht auf neue Weise industriell (Industria) computerdigital (von Neumann-Babbage-Hipparchus) dämonisch alles kontrollierend (Laplace) global (Gaea) kriminell sich alles erlaubend, fanatisch zur KI fördernd (</a:t>
            </a:r>
            <a:r>
              <a:rPr lang="de-DE" dirty="0" err="1"/>
              <a:t>Fanatica</a:t>
            </a:r>
            <a:r>
              <a:rPr lang="de-DE" dirty="0"/>
              <a:t>-Shannon-</a:t>
            </a:r>
            <a:r>
              <a:rPr lang="de-DE" dirty="0" err="1"/>
              <a:t>Ixion</a:t>
            </a:r>
            <a:r>
              <a:rPr lang="de-DE" dirty="0"/>
              <a:t>-Sextil zu Neptun bzw. im Großtrigon zu Sonne und Gaea) und wirft in einer plutonischen-digitalen, utopisch-transhumanistischen (Pluto-Utopia / </a:t>
            </a:r>
            <a:r>
              <a:rPr lang="de-DE" dirty="0" err="1"/>
              <a:t>Lamettrie</a:t>
            </a:r>
            <a:r>
              <a:rPr lang="de-DE" dirty="0"/>
              <a:t> / Hertz – Großtrigon auf Intel und DNA fokussierend) Elitenexpansion (Jupiter-Zeus) den Massenmedien – Status Quo (8° Schütze-Zwillinge) um.</a:t>
            </a:r>
          </a:p>
          <a:p>
            <a:r>
              <a:rPr lang="de-DE" dirty="0" err="1"/>
              <a:t>Rückzüglich</a:t>
            </a:r>
            <a:r>
              <a:rPr lang="de-DE" dirty="0"/>
              <a:t> wahrheitssuchende bis paranoide, autoritär-suizidale Computervernetzung (führt die Seele zu ihrem Karma zurück): Venus-Veritas-Refugium-</a:t>
            </a:r>
            <a:r>
              <a:rPr lang="de-DE" dirty="0" err="1"/>
              <a:t>Nyctimene</a:t>
            </a:r>
            <a:r>
              <a:rPr lang="de-DE" dirty="0"/>
              <a:t>-Kafka </a:t>
            </a:r>
            <a:r>
              <a:rPr lang="de-DE" dirty="0" err="1"/>
              <a:t>Opp</a:t>
            </a:r>
            <a:r>
              <a:rPr lang="de-DE" dirty="0"/>
              <a:t>. Orcus-Wiener Qua. Chiron-</a:t>
            </a:r>
            <a:r>
              <a:rPr lang="de-DE" dirty="0" err="1"/>
              <a:t>Kaali</a:t>
            </a:r>
            <a:r>
              <a:rPr lang="de-DE" dirty="0"/>
              <a:t> = die neue mögliche heilige Öffnung zu jedem neuen Augenblick wird über eine globale Vernetzung in plutonisch-</a:t>
            </a:r>
            <a:r>
              <a:rPr lang="de-DE" dirty="0" err="1"/>
              <a:t>luciferische</a:t>
            </a:r>
            <a:r>
              <a:rPr lang="de-DE" dirty="0"/>
              <a:t>-</a:t>
            </a:r>
            <a:r>
              <a:rPr lang="de-DE" dirty="0" err="1"/>
              <a:t>orcische</a:t>
            </a:r>
            <a:r>
              <a:rPr lang="de-DE" dirty="0"/>
              <a:t> Computernetzwerk-Schleifen abgefangen und </a:t>
            </a:r>
            <a:r>
              <a:rPr lang="de-DE" dirty="0" err="1"/>
              <a:t>lebenabwendend</a:t>
            </a:r>
            <a:r>
              <a:rPr lang="de-DE" dirty="0"/>
              <a:t> kontrollwahnsinnig suchtgebunden (</a:t>
            </a:r>
            <a:r>
              <a:rPr lang="de-DE" dirty="0" err="1"/>
              <a:t>Doomscrolling</a:t>
            </a:r>
            <a:r>
              <a:rPr lang="de-DE" dirty="0"/>
              <a:t>). Niederträchtiges </a:t>
            </a:r>
            <a:r>
              <a:rPr lang="de-DE" dirty="0" err="1"/>
              <a:t>Unschuldigspielen</a:t>
            </a:r>
            <a:r>
              <a:rPr lang="de-DE" dirty="0"/>
              <a:t> und (Urheberrecht)-Enteignung mithilfe der Zeitqualität (SCH-</a:t>
            </a:r>
            <a:r>
              <a:rPr lang="de-DE" dirty="0" err="1"/>
              <a:t>Nessus</a:t>
            </a:r>
            <a:r>
              <a:rPr lang="de-DE" dirty="0"/>
              <a:t>-AC </a:t>
            </a:r>
            <a:r>
              <a:rPr lang="de-DE" dirty="0" err="1"/>
              <a:t>Opp</a:t>
            </a:r>
            <a:r>
              <a:rPr lang="de-DE" dirty="0"/>
              <a:t>. ZWI-</a:t>
            </a:r>
            <a:r>
              <a:rPr lang="de-DE" dirty="0" err="1"/>
              <a:t>Robinhood</a:t>
            </a:r>
            <a:r>
              <a:rPr lang="de-DE" dirty="0"/>
              <a:t>-DC) gehört mit zum gastfreundlichen (Xenia-WAA-MC) Umsturz (</a:t>
            </a:r>
            <a:r>
              <a:rPr lang="de-DE" dirty="0" err="1"/>
              <a:t>Amycus</a:t>
            </a:r>
            <a:r>
              <a:rPr lang="de-DE" dirty="0"/>
              <a:t> Nordknoten Qua. Pluto) dazu</a:t>
            </a:r>
          </a:p>
        </p:txBody>
      </p:sp>
    </p:spTree>
    <p:extLst>
      <p:ext uri="{BB962C8B-B14F-4D97-AF65-F5344CB8AC3E}">
        <p14:creationId xmlns:p14="http://schemas.microsoft.com/office/powerpoint/2010/main" val="14444280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2874</Words>
  <Application>Microsoft Office PowerPoint</Application>
  <PresentationFormat>Breitbild</PresentationFormat>
  <Paragraphs>59</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vt:lpstr>
      <vt:lpstr>KOSMOS &amp; PSYCHE</vt:lpstr>
      <vt:lpstr>Komet C/1965 S1 Ikeya Seki, 18.09.1965, 19:12 UT, Sydney (innen) – Bondai Beach Anschlag 14.12.2025, 18:42 AEST, Sydney (außen)</vt:lpstr>
      <vt:lpstr>C/2020 F3 NEOWISE – 27.03.2020, 17:07 UT, Sydney (innen) – Bondi Beach Anschlag 14.12.2025, 18:42 AEST, Sydney (außen)</vt:lpstr>
      <vt:lpstr>SoFi 21.09.2025 Max Verf., 19:42 UT, Sydney (innen) – Bondi Beach Anschlag 14.12.2025, 18:42 AEST, Sydney (außen)</vt:lpstr>
      <vt:lpstr>3I/ATLAS EH 01.07.2025, 05:15 UT, Rio Hurtado Obs.</vt:lpstr>
      <vt:lpstr>3I / ATLAS</vt:lpstr>
      <vt:lpstr>3I/ATLAS Perigäum 19.12.2025, 06.01 UT, Rio Hurtado</vt:lpstr>
      <vt:lpstr>Credo 21423 - das neue Glaubensbekenntnis in der Glaubenskrise</vt:lpstr>
      <vt:lpstr>Credo 21423, 24.03.1998, 07:45 UT, Socorro, NM - KI/Transhumanismus </vt:lpstr>
      <vt:lpstr>SoFi 26.02.1998, 17:26 UT, Socorro NM vor Entdeckung von Credo</vt:lpstr>
      <vt:lpstr>PowerPoint-Präsentation</vt:lpstr>
      <vt:lpstr>PowerPoint-Präsentation</vt:lpstr>
      <vt:lpstr>Der Lebenskraftstrom Vidal 210294, EH 05.10.2007, 23:16 UT La Canada, E</vt:lpstr>
      <vt:lpstr>SoFi 11.09.2007, 12:44 UT, La Canada, E vor der Entdeckung Vidals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Werner</dc:creator>
  <cp:lastModifiedBy>Werner</cp:lastModifiedBy>
  <cp:revision>82</cp:revision>
  <dcterms:created xsi:type="dcterms:W3CDTF">2025-12-15T19:45:15Z</dcterms:created>
  <dcterms:modified xsi:type="dcterms:W3CDTF">2025-12-20T10:23:09Z</dcterms:modified>
</cp:coreProperties>
</file>