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58" r:id="rId5"/>
    <p:sldId id="259" r:id="rId6"/>
    <p:sldId id="261" r:id="rId7"/>
    <p:sldId id="260" r:id="rId8"/>
    <p:sldId id="274" r:id="rId9"/>
    <p:sldId id="271" r:id="rId10"/>
    <p:sldId id="270" r:id="rId11"/>
    <p:sldId id="267" r:id="rId12"/>
    <p:sldId id="269" r:id="rId13"/>
    <p:sldId id="263" r:id="rId14"/>
    <p:sldId id="262" r:id="rId15"/>
    <p:sldId id="264" r:id="rId16"/>
    <p:sldId id="268" r:id="rId17"/>
    <p:sldId id="265" r:id="rId18"/>
    <p:sldId id="266" r:id="rId19"/>
    <p:sldId id="272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7ADEF0-B953-4A71-9A39-4D7E5ACB6A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EB27CCF-3D01-4426-A70F-28133FDBD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1598C63-8082-4ED1-B892-33829460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4BF314-20F1-4663-A189-1AFF62EB7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1723AB-9FF9-4C75-A46A-5D87372D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04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15115E-4DA7-4794-B68E-448612EFE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D923206-EB16-4384-B1E1-93CC1EF873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5CBD12-F8E5-4B54-90B0-6A4FCABE4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E57DF1-A298-4571-B21E-A4AA3AF98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1EDCCE-9ACF-44F2-A72F-9D1922BA3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9401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AC863D8-3B97-43DD-9C7C-B4B090E8C7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446614B-AF4A-44E7-8E88-E3963D58C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C1AAB-CDDF-4E19-9124-4CA0F7056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9E6359-DEDE-4AC8-A448-3717FF7FC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7D0E3ED-7D79-4BFB-88DC-249D358DE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555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EF9235-3289-46E7-B87E-49EAFBC5C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2709E59-BF58-496B-8A09-7CD6668A5A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B191D0-9473-4EB4-AB27-08AE64B22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20C6D0-F27D-4A10-B1AB-F2214202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0E5A83-7AE0-4F0B-BD6D-CE1F2A325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993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6E9F7-31BA-4A83-8703-711A2B21E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F4EAEF9-4913-4C1A-AE94-95873F6B4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64220-1573-476C-A3DD-5DCC13B1E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4F1E54-618E-46F6-B24D-673A3109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88F5781-8FA6-4662-9B30-A83FBF7F5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05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47071-F28E-440A-A392-AB1F3266D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6D399D-2E81-46F6-97B3-231E850D0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D23EA8B-EA48-4195-9770-73E129F7F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00A8C8-8CD2-4651-B6C5-0A4F31C3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17CE78-7BEE-4923-A699-6B904DE1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5FC1AF2-34B4-4D7A-BCF4-703DEAD4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975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7647C6-7EBB-4751-B502-6E64C91A6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0A3D216-28D0-4952-8474-08A5A622B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E0AB06E-A700-49B0-B6C5-B6D1E5525D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A9DFCB7-97D0-42C3-B2DB-BAE65A29F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3C5663D-B3FF-44E0-B39F-8A53D3BCB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D006521-2421-4984-B08E-3D624061F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4F5DD4D-868A-4CC1-8050-F96E45DAA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553346B-85C6-461A-9622-C21DB14C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39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EEC68-B448-4DB4-BBBA-0D2319152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C96CF8E-5CE6-4743-9FCD-9984CB570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8C7D5BC-4CC1-4CE5-844C-550D7F0E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D778164-477C-48B5-A008-4547EE813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1359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D6A419-9962-41B5-B3EE-D3A167E47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A66E3A3-98C5-4159-94F4-E6421340D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F48E67-66FD-49F1-A3BA-58C3E52AA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930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A4348D-E4E6-419C-8B9B-26CAA1A5F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A5E2E-9545-4E22-B45B-7E9BAC16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1DE09D8-2378-42E1-9A78-8E87DE802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F365FEF-166C-4674-9C9B-45DAEFDE0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0298514-776D-4C76-8DDE-4F38589FE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5B0398-6D1B-4299-8A33-01901AFB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80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F96710-49D0-418D-A994-EF165BF66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E0D8B8E-C4EF-4178-9ED6-B3FAA625C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BF4BB3-AECF-4E0F-B14D-790C9070D5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2F78AFE-91FF-4D55-B8F4-41AD5E1F4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352E12-1A84-4C88-ADD6-E33CEAAD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D7312DD-DA67-4A93-BAF4-32924D55F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77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6C8F2D4-AB73-4AA9-9363-97A78B632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BC51A9-1A66-43C9-A681-5E6E2B1B2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EF486-F3F2-4ADC-9F9A-76FFD42CD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3E42-12AD-448B-AFE1-8853638B0F09}" type="datetimeFigureOut">
              <a:rPr lang="de-DE" smtClean="0"/>
              <a:t>11.09.2025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589981-B1ED-4C0C-97B5-E92C5FB87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ADAB5F7-2285-4E63-8A0E-4321724B7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368D9-42B7-429D-BB30-D2927B315D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6638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e.wikipedia.org/wiki/Jahr" TargetMode="External"/><Relationship Id="rId13" Type="http://schemas.openxmlformats.org/officeDocument/2006/relationships/hyperlink" Target="https://de.wikipedia.org/wiki/C/2020_F3_(NEOWISE)#cite_note-drahus-1" TargetMode="External"/><Relationship Id="rId3" Type="http://schemas.openxmlformats.org/officeDocument/2006/relationships/hyperlink" Target="https://de.wikipedia.org/wiki/Exzentrizit%C3%A4t_(Astronomie)" TargetMode="External"/><Relationship Id="rId7" Type="http://schemas.openxmlformats.org/officeDocument/2006/relationships/hyperlink" Target="https://de.wikipedia.org/wiki/Siderische_Periode" TargetMode="External"/><Relationship Id="rId12" Type="http://schemas.openxmlformats.org/officeDocument/2006/relationships/hyperlink" Target="https://de.wikipedia.org/wiki/Stunde" TargetMode="External"/><Relationship Id="rId2" Type="http://schemas.openxmlformats.org/officeDocument/2006/relationships/hyperlink" Target="https://de.wikipedia.org/wiki/Komet#Kometenbahn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e.wikipedia.org/wiki/Halbachsen_der_Ellipse" TargetMode="External"/><Relationship Id="rId11" Type="http://schemas.openxmlformats.org/officeDocument/2006/relationships/hyperlink" Target="https://de.wikipedia.org/wiki/Bahngeschwindigkeit_(Astronomie)" TargetMode="External"/><Relationship Id="rId5" Type="http://schemas.openxmlformats.org/officeDocument/2006/relationships/hyperlink" Target="https://de.wikipedia.org/wiki/Astronomische_Einheit" TargetMode="External"/><Relationship Id="rId10" Type="http://schemas.openxmlformats.org/officeDocument/2006/relationships/hyperlink" Target="https://de.wikipedia.org/wiki/Winkel" TargetMode="External"/><Relationship Id="rId4" Type="http://schemas.openxmlformats.org/officeDocument/2006/relationships/hyperlink" Target="https://de.wikipedia.org/wiki/Apsis_(Astronomie)" TargetMode="External"/><Relationship Id="rId9" Type="http://schemas.openxmlformats.org/officeDocument/2006/relationships/hyperlink" Target="https://de.wikipedia.org/wiki/Bahnneigung" TargetMode="External"/><Relationship Id="rId14" Type="http://schemas.openxmlformats.org/officeDocument/2006/relationships/hyperlink" Target="https://de.wikipedia.org/wiki/Wide-Field_Infrared_Survey_Explorer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074A9-491E-4BA9-AD5F-ACF5D486E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695" y="2394284"/>
            <a:ext cx="4778107" cy="3308683"/>
          </a:xfrm>
        </p:spPr>
        <p:txBody>
          <a:bodyPr>
            <a:normAutofit fontScale="90000"/>
          </a:bodyPr>
          <a:lstStyle/>
          <a:p>
            <a:pPr algn="l"/>
            <a:br>
              <a:rPr lang="de-DE" b="1" dirty="0">
                <a:solidFill>
                  <a:srgbClr val="00B0F0"/>
                </a:solidFill>
                <a:latin typeface="+mn-lt"/>
              </a:rPr>
            </a:br>
            <a:br>
              <a:rPr lang="de-DE" b="1" dirty="0">
                <a:solidFill>
                  <a:srgbClr val="00B0F0"/>
                </a:solidFill>
                <a:latin typeface="+mn-lt"/>
              </a:rPr>
            </a:br>
            <a:br>
              <a:rPr lang="de-DE" b="1" dirty="0">
                <a:solidFill>
                  <a:srgbClr val="00B0F0"/>
                </a:solidFill>
                <a:latin typeface="+mn-lt"/>
              </a:rPr>
            </a:br>
            <a:r>
              <a:rPr lang="de-DE" b="1" dirty="0">
                <a:solidFill>
                  <a:srgbClr val="00B0F0"/>
                </a:solidFill>
                <a:latin typeface="+mn-lt"/>
              </a:rPr>
              <a:t>KOSMOS </a:t>
            </a:r>
            <a:br>
              <a:rPr lang="de-DE" b="1" dirty="0">
                <a:solidFill>
                  <a:srgbClr val="00B0F0"/>
                </a:solidFill>
                <a:latin typeface="+mn-lt"/>
              </a:rPr>
            </a:br>
            <a:r>
              <a:rPr lang="de-DE" b="1" dirty="0">
                <a:solidFill>
                  <a:srgbClr val="00B0F0"/>
                </a:solidFill>
                <a:latin typeface="+mn-lt"/>
              </a:rPr>
              <a:t>&amp; PSYCHE</a:t>
            </a:r>
            <a:br>
              <a:rPr lang="de-DE" sz="6700" b="1" dirty="0">
                <a:solidFill>
                  <a:srgbClr val="00B0F0"/>
                </a:solidFill>
                <a:latin typeface="+mn-lt"/>
              </a:rPr>
            </a:br>
            <a:br>
              <a:rPr lang="de-DE" b="1" dirty="0">
                <a:latin typeface="+mn-lt"/>
              </a:rPr>
            </a:br>
            <a:r>
              <a:rPr lang="de-DE" b="1" dirty="0">
                <a:solidFill>
                  <a:srgbClr val="00B0F0"/>
                </a:solidFill>
                <a:latin typeface="+mn-lt"/>
              </a:rPr>
              <a:t>KOMET </a:t>
            </a:r>
            <a:br>
              <a:rPr lang="de-DE" b="1" dirty="0">
                <a:solidFill>
                  <a:srgbClr val="00B0F0"/>
                </a:solidFill>
                <a:latin typeface="+mn-lt"/>
              </a:rPr>
            </a:br>
            <a:r>
              <a:rPr lang="de-DE" b="1" dirty="0">
                <a:solidFill>
                  <a:srgbClr val="00B0F0"/>
                </a:solidFill>
                <a:latin typeface="+mn-lt"/>
              </a:rPr>
              <a:t>C/2020 F3</a:t>
            </a:r>
            <a:br>
              <a:rPr lang="de-DE" b="1" dirty="0">
                <a:solidFill>
                  <a:srgbClr val="00B0F0"/>
                </a:solidFill>
                <a:latin typeface="+mn-lt"/>
              </a:rPr>
            </a:br>
            <a:r>
              <a:rPr lang="de-DE" b="1" dirty="0">
                <a:solidFill>
                  <a:srgbClr val="00B0F0"/>
                </a:solidFill>
                <a:latin typeface="+mn-lt"/>
              </a:rPr>
              <a:t>(NEOWISE</a:t>
            </a:r>
            <a:r>
              <a:rPr lang="de-DE" dirty="0">
                <a:solidFill>
                  <a:srgbClr val="00B0F0"/>
                </a:solidFill>
              </a:rPr>
              <a:t>)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5A11768-7832-4755-BB1C-7C86C1549B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4645" y="1274913"/>
            <a:ext cx="3803550" cy="4853194"/>
          </a:xfrm>
        </p:spPr>
        <p:txBody>
          <a:bodyPr>
            <a:noAutofit/>
          </a:bodyPr>
          <a:lstStyle/>
          <a:p>
            <a:r>
              <a:rPr lang="de-DE" sz="5400" b="1" dirty="0">
                <a:solidFill>
                  <a:srgbClr val="00B0F0"/>
                </a:solidFill>
              </a:rPr>
              <a:t>DIE </a:t>
            </a:r>
          </a:p>
          <a:p>
            <a:r>
              <a:rPr lang="de-DE" sz="5400" b="1" dirty="0">
                <a:solidFill>
                  <a:srgbClr val="00B0F0"/>
                </a:solidFill>
              </a:rPr>
              <a:t>END-TRAGÖDIEN DER ERDEPOCHE</a:t>
            </a:r>
          </a:p>
          <a:p>
            <a:endParaRPr lang="de-DE" sz="6000" b="1" dirty="0">
              <a:solidFill>
                <a:srgbClr val="00B0F0"/>
              </a:solidFill>
              <a:latin typeface="Wingdings 3" panose="05040102010807070707" pitchFamily="18" charset="2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0B6019-984A-4AC6-8B44-9AC4C3FB6B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355" y="0"/>
            <a:ext cx="44572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809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C7DD3-2DC8-47C1-9CC8-8B72E5832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1353800" cy="999384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Berlin, D (innen) – Große Konj. 21.12.2020, 18:21 UT, Berlin (außen)</a:t>
            </a:r>
            <a:endParaRPr lang="de-DE" sz="3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17B4DD8B-F761-45D6-B908-FC450B94CD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57" y="979753"/>
            <a:ext cx="5714529" cy="5878248"/>
          </a:xfrm>
        </p:spPr>
      </p:pic>
    </p:spTree>
    <p:extLst>
      <p:ext uri="{BB962C8B-B14F-4D97-AF65-F5344CB8AC3E}">
        <p14:creationId xmlns:p14="http://schemas.microsoft.com/office/powerpoint/2010/main" val="3832327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492E2-146A-421E-9E41-926308D7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6554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Washington </a:t>
            </a:r>
            <a:endParaRPr lang="de-DE" sz="3200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21D11B68-115F-4D54-A9E6-947B93F716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71" y="600076"/>
            <a:ext cx="6527283" cy="6257924"/>
          </a:xfrm>
        </p:spPr>
      </p:pic>
    </p:spTree>
    <p:extLst>
      <p:ext uri="{BB962C8B-B14F-4D97-AF65-F5344CB8AC3E}">
        <p14:creationId xmlns:p14="http://schemas.microsoft.com/office/powerpoint/2010/main" val="3970457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EC9B93-E538-4385-B943-C4DA2E93D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6" y="-106364"/>
            <a:ext cx="12192000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Washington (innen) – Donald Trump 14.06.1946, 10:54 PDT, Jamaica, NY</a:t>
            </a:r>
            <a:endParaRPr lang="de-DE" sz="3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71720718-A1B8-4942-A2F2-33D4EFD9A0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46" y="1086876"/>
            <a:ext cx="6714654" cy="5771123"/>
          </a:xfrm>
        </p:spPr>
      </p:pic>
    </p:spTree>
    <p:extLst>
      <p:ext uri="{BB962C8B-B14F-4D97-AF65-F5344CB8AC3E}">
        <p14:creationId xmlns:p14="http://schemas.microsoft.com/office/powerpoint/2010/main" val="28999971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5EA5D3-49BD-4511-BC78-4BB876E6E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18534"/>
            <a:ext cx="12192000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Moskau (innen) – Putins Kriegserklärung 24.02.2022, 03:00 UT, Moskau (außen)</a:t>
            </a:r>
            <a:endParaRPr lang="de-DE" sz="3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867C073-1FF5-4869-86CE-231BC816E2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7" y="982133"/>
            <a:ext cx="6224002" cy="5875867"/>
          </a:xfrm>
        </p:spPr>
      </p:pic>
    </p:spTree>
    <p:extLst>
      <p:ext uri="{BB962C8B-B14F-4D97-AF65-F5344CB8AC3E}">
        <p14:creationId xmlns:p14="http://schemas.microsoft.com/office/powerpoint/2010/main" val="1283086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A1758B-B5E2-4B36-AFCF-6B2040D3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4652"/>
            <a:ext cx="12192000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Kiew (innen) – Putins Kriegserklärung 24.02.2022, 03:00 UT, Kiew (außen)</a:t>
            </a:r>
            <a:endParaRPr lang="de-DE" sz="3200" dirty="0"/>
          </a:p>
        </p:txBody>
      </p:sp>
      <p:pic>
        <p:nvPicPr>
          <p:cNvPr id="4" name="Inhaltsplatzhalter 4">
            <a:extLst>
              <a:ext uri="{FF2B5EF4-FFF2-40B4-BE49-F238E27FC236}">
                <a16:creationId xmlns:a16="http://schemas.microsoft.com/office/drawing/2014/main" id="{6D33A294-A7D5-4AF8-97D3-C0CD6E6934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80" y="1066800"/>
            <a:ext cx="6740578" cy="5791200"/>
          </a:xfrm>
        </p:spPr>
      </p:pic>
    </p:spTree>
    <p:extLst>
      <p:ext uri="{BB962C8B-B14F-4D97-AF65-F5344CB8AC3E}">
        <p14:creationId xmlns:p14="http://schemas.microsoft.com/office/powerpoint/2010/main" val="35966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6E4BD5-7A62-4802-A011-B36EDBC67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680"/>
            <a:ext cx="12192000" cy="845344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</a:t>
            </a:r>
            <a:r>
              <a:rPr lang="de-DE" sz="3200" b="1" dirty="0" err="1">
                <a:latin typeface="+mn-lt"/>
              </a:rPr>
              <a:t>Re‘im</a:t>
            </a:r>
            <a:r>
              <a:rPr lang="de-DE" sz="3200" b="1" dirty="0">
                <a:latin typeface="+mn-lt"/>
              </a:rPr>
              <a:t> / Gaza (innen) – Massaker Supernova-Festival, 07.10.2023, 06:29 EET/S, </a:t>
            </a:r>
            <a:r>
              <a:rPr lang="de-DE" sz="3200" b="1" dirty="0" err="1">
                <a:latin typeface="+mn-lt"/>
              </a:rPr>
              <a:t>Re‘im</a:t>
            </a:r>
            <a:r>
              <a:rPr lang="de-DE" sz="3200" b="1" dirty="0">
                <a:latin typeface="+mn-lt"/>
              </a:rPr>
              <a:t> (außen)</a:t>
            </a:r>
            <a:endParaRPr lang="de-DE" sz="320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D34D54D2-6D33-4514-9CF4-54515F350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1037355"/>
            <a:ext cx="6350000" cy="5994816"/>
          </a:xfrm>
        </p:spPr>
      </p:pic>
    </p:spTree>
    <p:extLst>
      <p:ext uri="{BB962C8B-B14F-4D97-AF65-F5344CB8AC3E}">
        <p14:creationId xmlns:p14="http://schemas.microsoft.com/office/powerpoint/2010/main" val="1103871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B1E67-C960-4627-89FE-81364AE2F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82347"/>
            <a:ext cx="12192000" cy="1113480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</a:t>
            </a:r>
            <a:r>
              <a:rPr lang="de-DE" sz="3200" b="1" dirty="0" err="1">
                <a:latin typeface="+mn-lt"/>
              </a:rPr>
              <a:t>Re‘im</a:t>
            </a:r>
            <a:r>
              <a:rPr lang="de-DE" sz="3200" b="1" dirty="0">
                <a:latin typeface="+mn-lt"/>
              </a:rPr>
              <a:t> / Gaza (innen) – Benjamin Netanjahu, 21.10.1949, 10:01 EET/S, Tel Aviv (außen)</a:t>
            </a:r>
            <a:endParaRPr lang="de-DE" sz="3200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62C7AB74-3F6A-4A45-9115-F141156D3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246" y="963556"/>
            <a:ext cx="6858137" cy="5894444"/>
          </a:xfrm>
        </p:spPr>
      </p:pic>
    </p:spTree>
    <p:extLst>
      <p:ext uri="{BB962C8B-B14F-4D97-AF65-F5344CB8AC3E}">
        <p14:creationId xmlns:p14="http://schemas.microsoft.com/office/powerpoint/2010/main" val="948563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64254-C587-4F1B-B244-B638CD7CD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80752"/>
            <a:ext cx="12192000" cy="1329154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Coventry, GB (innen) – 1. </a:t>
            </a:r>
            <a:r>
              <a:rPr lang="de-DE" sz="3200" b="1" dirty="0" err="1">
                <a:latin typeface="+mn-lt"/>
              </a:rPr>
              <a:t>Biontech</a:t>
            </a:r>
            <a:r>
              <a:rPr lang="de-DE" sz="3200" b="1" dirty="0">
                <a:latin typeface="+mn-lt"/>
              </a:rPr>
              <a:t>-Spritze 08.12.2020, 06:31 GMT, Coventry, GB (außen)</a:t>
            </a:r>
            <a:endParaRPr lang="de-DE" sz="32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D51F43D-124C-40DF-92CD-0329466EB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5586"/>
            <a:ext cx="11915553" cy="29939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1800" dirty="0"/>
              <a:t>"Coventry" is an idiom, "to send someone to Coventry," which means to ostracize or deliberately ignore someone as a punishment or a way to exclude them from a group.</a:t>
            </a:r>
            <a:endParaRPr lang="de-DE" sz="18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563A0A8-8EF3-4C5B-9D5A-E5EA7CD1A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031" y="1189383"/>
            <a:ext cx="6000503" cy="5668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18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8C72D0-2374-4AFF-865C-A9291DF9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9882"/>
            <a:ext cx="12192000" cy="864296"/>
          </a:xfrm>
        </p:spPr>
        <p:txBody>
          <a:bodyPr>
            <a:normAutofit fontScale="90000"/>
          </a:bodyPr>
          <a:lstStyle/>
          <a:p>
            <a:r>
              <a:rPr lang="de-DE" sz="3600" b="1" dirty="0">
                <a:latin typeface="+mn-lt"/>
              </a:rPr>
              <a:t>Komet C/2020 F3 (NEOWISE) EH 27.03.2020, 17:07:29 UT, Mekka, SA</a:t>
            </a:r>
            <a:br>
              <a:rPr lang="de-DE" sz="3200" b="1" dirty="0">
                <a:latin typeface="+mn-lt"/>
              </a:rPr>
            </a:br>
            <a:r>
              <a:rPr lang="de-DE" sz="2000" dirty="0">
                <a:latin typeface="+mn-lt"/>
              </a:rPr>
              <a:t>dort</a:t>
            </a:r>
            <a:r>
              <a:rPr lang="de-DE" sz="3200" b="1" dirty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maximal stark herrschend mit Hagar, Verdun und </a:t>
            </a:r>
            <a:r>
              <a:rPr lang="de-DE" sz="2000" dirty="0" err="1">
                <a:latin typeface="+mn-lt"/>
              </a:rPr>
              <a:t>Varuna</a:t>
            </a:r>
            <a:r>
              <a:rPr lang="de-DE" sz="2000" dirty="0">
                <a:latin typeface="+mn-lt"/>
              </a:rPr>
              <a:t> auf dem MC, die nun kardinal herrschende teuflische Kriminellen- / Mörder-</a:t>
            </a:r>
            <a:r>
              <a:rPr lang="de-DE" sz="2000" dirty="0" err="1">
                <a:latin typeface="+mn-lt"/>
              </a:rPr>
              <a:t>Opp</a:t>
            </a:r>
            <a:r>
              <a:rPr lang="de-DE" sz="2000" dirty="0">
                <a:latin typeface="+mn-lt"/>
              </a:rPr>
              <a:t>. </a:t>
            </a:r>
            <a:r>
              <a:rPr lang="de-DE" sz="2000" dirty="0" err="1">
                <a:latin typeface="+mn-lt"/>
              </a:rPr>
              <a:t>Ixion</a:t>
            </a:r>
            <a:r>
              <a:rPr lang="de-DE" sz="2000" dirty="0">
                <a:latin typeface="+mn-lt"/>
              </a:rPr>
              <a:t> zu Lucifer (</a:t>
            </a:r>
            <a:r>
              <a:rPr lang="de-DE" sz="2000" dirty="0" err="1">
                <a:latin typeface="+mn-lt"/>
              </a:rPr>
              <a:t>Wladilena</a:t>
            </a:r>
            <a:r>
              <a:rPr lang="de-DE" sz="2000" dirty="0">
                <a:latin typeface="+mn-lt"/>
              </a:rPr>
              <a:t>) ist eine aktivierende </a:t>
            </a:r>
            <a:r>
              <a:rPr lang="de-DE" sz="2000" dirty="0" err="1">
                <a:latin typeface="+mn-lt"/>
              </a:rPr>
              <a:t>Aspektwiederkehr</a:t>
            </a:r>
            <a:r>
              <a:rPr lang="de-DE" sz="2000" dirty="0">
                <a:latin typeface="+mn-lt"/>
              </a:rPr>
              <a:t> damals in zentraler Konj. zur Islam-Ursprungsmacht-SoFi vom 01.08.566 auf Regulus </a:t>
            </a:r>
            <a:endParaRPr lang="de-DE" sz="2000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03A6091E-EC51-4845-956F-4B3090525E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7" y="1134178"/>
            <a:ext cx="5718290" cy="5723821"/>
          </a:xfrm>
        </p:spPr>
      </p:pic>
    </p:spTree>
    <p:extLst>
      <p:ext uri="{BB962C8B-B14F-4D97-AF65-F5344CB8AC3E}">
        <p14:creationId xmlns:p14="http://schemas.microsoft.com/office/powerpoint/2010/main" val="493265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CFD1CE-25B6-45D5-A7C4-AA6C0C47D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04"/>
            <a:ext cx="11353800" cy="1053736"/>
          </a:xfrm>
        </p:spPr>
        <p:txBody>
          <a:bodyPr>
            <a:normAutofit fontScale="90000"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Katmandu, NE (innen) – </a:t>
            </a:r>
            <a:r>
              <a:rPr lang="de-DE" sz="3200" b="1" dirty="0" err="1">
                <a:latin typeface="+mn-lt"/>
              </a:rPr>
              <a:t>MoFi</a:t>
            </a:r>
            <a:r>
              <a:rPr lang="de-DE" sz="3200" b="1" dirty="0">
                <a:latin typeface="+mn-lt"/>
              </a:rPr>
              <a:t> 07.09.2025, 18:11 UT, Katmandu, NE (außen) </a:t>
            </a:r>
            <a:r>
              <a:rPr lang="de-DE" sz="2700" dirty="0">
                <a:latin typeface="+mn-lt"/>
              </a:rPr>
              <a:t>mit doppelten, umgekehrten Achsenbezug</a:t>
            </a:r>
            <a:endParaRPr lang="de-DE" sz="3200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3C0F269-C025-4976-B38A-7825F8B67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69" y="1820091"/>
            <a:ext cx="3222172" cy="4356872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7E78E3-00B9-4C01-9897-887F1468E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051" y="1150014"/>
            <a:ext cx="5851683" cy="5707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417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C68A0C4F-65A9-4362-8C07-804B3041F4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760" y="1"/>
            <a:ext cx="4795103" cy="6857999"/>
          </a:xfrm>
        </p:spPr>
      </p:pic>
    </p:spTree>
    <p:extLst>
      <p:ext uri="{BB962C8B-B14F-4D97-AF65-F5344CB8AC3E}">
        <p14:creationId xmlns:p14="http://schemas.microsoft.com/office/powerpoint/2010/main" val="315130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51538-F188-4F40-8A85-C832D4B46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680" y="139656"/>
            <a:ext cx="10515600" cy="398963"/>
          </a:xfrm>
        </p:spPr>
        <p:txBody>
          <a:bodyPr>
            <a:noAutofit/>
          </a:bodyPr>
          <a:lstStyle/>
          <a:p>
            <a:pPr algn="ctr"/>
            <a:r>
              <a:rPr lang="de-DE" sz="3200" b="1" dirty="0">
                <a:latin typeface="+mn-lt"/>
              </a:rPr>
              <a:t>Astronomische Bahn von C/2020 F3 (NEOWISE)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5DA7AFF6-C2AC-4985-9331-BFB80AB81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26" y="538619"/>
            <a:ext cx="11672348" cy="6319381"/>
          </a:xfrm>
        </p:spPr>
      </p:pic>
    </p:spTree>
    <p:extLst>
      <p:ext uri="{BB962C8B-B14F-4D97-AF65-F5344CB8AC3E}">
        <p14:creationId xmlns:p14="http://schemas.microsoft.com/office/powerpoint/2010/main" val="36339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8E84AB-157C-49A0-8C9E-D98EC4E60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691" y="-96253"/>
            <a:ext cx="10143813" cy="770020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+mn-lt"/>
              </a:rPr>
              <a:t>Komet C/2020 F3 (NEOWISE) lt. WIKI plus Ergänzung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FF6A5A8B-E049-4443-89BA-1CF13CEF8D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2288456"/>
              </p:ext>
            </p:extLst>
          </p:nvPr>
        </p:nvGraphicFramePr>
        <p:xfrm>
          <a:off x="716691" y="673767"/>
          <a:ext cx="11189918" cy="6670609"/>
        </p:xfrm>
        <a:graphic>
          <a:graphicData uri="http://schemas.openxmlformats.org/drawingml/2006/table">
            <a:tbl>
              <a:tblPr/>
              <a:tblGrid>
                <a:gridCol w="4420433">
                  <a:extLst>
                    <a:ext uri="{9D8B030D-6E8A-4147-A177-3AD203B41FA5}">
                      <a16:colId xmlns:a16="http://schemas.microsoft.com/office/drawing/2014/main" val="4113486081"/>
                    </a:ext>
                  </a:extLst>
                </a:gridCol>
                <a:gridCol w="6769485">
                  <a:extLst>
                    <a:ext uri="{9D8B030D-6E8A-4147-A177-3AD203B41FA5}">
                      <a16:colId xmlns:a16="http://schemas.microsoft.com/office/drawing/2014/main" val="3853174660"/>
                    </a:ext>
                  </a:extLst>
                </a:gridCol>
              </a:tblGrid>
              <a:tr h="313550">
                <a:tc>
                  <a:txBody>
                    <a:bodyPr/>
                    <a:lstStyle/>
                    <a:p>
                      <a:r>
                        <a:rPr lang="de-DE" sz="2000" dirty="0" err="1">
                          <a:effectLst/>
                          <a:latin typeface="+mn-lt"/>
                          <a:hlinkClick r:id="rId2" tooltip="Komet"/>
                        </a:rPr>
                        <a:t>Orbittyp</a:t>
                      </a:r>
                      <a:r>
                        <a:rPr lang="de-DE" sz="2000" dirty="0"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</a:rPr>
                        <a:t>langperiodisch (&gt; 200 Jahre)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838209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  <a:hlinkClick r:id="rId3" tooltip="Exzentrizität (Astronomie)"/>
                        </a:rPr>
                        <a:t>Numerische Exzentrizität</a:t>
                      </a:r>
                      <a:r>
                        <a:rPr lang="de-DE" sz="200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0,999178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654108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hlinkClick r:id="rId4" tooltip="Apsis (Astronomie)"/>
                        </a:rPr>
                        <a:t>Perihel</a:t>
                      </a:r>
                      <a:r>
                        <a:rPr lang="de-DE" sz="2000" dirty="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0,295 </a:t>
                      </a:r>
                      <a:r>
                        <a:rPr lang="de-DE" sz="2000" dirty="0">
                          <a:latin typeface="+mn-lt"/>
                          <a:hlinkClick r:id="rId5" tooltip="Astronomische Einheit"/>
                        </a:rPr>
                        <a:t>AE</a:t>
                      </a:r>
                      <a:r>
                        <a:rPr lang="de-DE" sz="2000" dirty="0">
                          <a:latin typeface="+mn-lt"/>
                        </a:rPr>
                        <a:t> (im Vergl. Merkur </a:t>
                      </a:r>
                      <a:r>
                        <a:rPr lang="de-DE" sz="2000" dirty="0"/>
                        <a:t>0,308 – 0,467 AE) </a:t>
                      </a:r>
                      <a:endParaRPr lang="de-DE" sz="2000" dirty="0">
                        <a:latin typeface="+mn-lt"/>
                      </a:endParaRP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376088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  <a:hlinkClick r:id="rId4" tooltip="Apsis (Astronomie)"/>
                        </a:rPr>
                        <a:t>Aphel</a:t>
                      </a:r>
                      <a:r>
                        <a:rPr lang="de-DE" sz="200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716,6 AE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7230271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  <a:hlinkClick r:id="rId6" tooltip="Halbachsen der Ellipse"/>
                        </a:rPr>
                        <a:t>Große Halbachse</a:t>
                      </a:r>
                      <a:r>
                        <a:rPr lang="de-DE" sz="200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</a:rPr>
                        <a:t>358,5 AE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7301334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hlinkClick r:id="rId7" tooltip="Siderische Periode"/>
                        </a:rPr>
                        <a:t>Siderische Umlaufzeit</a:t>
                      </a:r>
                      <a:r>
                        <a:rPr lang="de-DE" sz="2000" dirty="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</a:rPr>
                        <a:t>~6787 </a:t>
                      </a:r>
                      <a:r>
                        <a:rPr lang="de-DE" sz="2000">
                          <a:latin typeface="+mn-lt"/>
                          <a:hlinkClick r:id="rId8" tooltip="Jahr"/>
                        </a:rPr>
                        <a:t>a</a:t>
                      </a:r>
                      <a:r>
                        <a:rPr lang="de-DE" sz="200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386263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  <a:hlinkClick r:id="rId9" tooltip="Bahnneigung"/>
                        </a:rPr>
                        <a:t>Neigung der Bahnebene</a:t>
                      </a:r>
                      <a:r>
                        <a:rPr lang="de-DE" sz="200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>
                          <a:latin typeface="+mn-lt"/>
                        </a:rPr>
                        <a:t>128,9</a:t>
                      </a:r>
                      <a:r>
                        <a:rPr lang="de-DE" sz="2000">
                          <a:latin typeface="+mn-lt"/>
                          <a:hlinkClick r:id="rId10" tooltip="Winkel"/>
                        </a:rPr>
                        <a:t>°</a:t>
                      </a:r>
                      <a:r>
                        <a:rPr lang="de-DE" sz="200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243408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 b="1">
                          <a:latin typeface="+mn-lt"/>
                        </a:rPr>
                        <a:t>Periheldurchgang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+mn-lt"/>
                        </a:rPr>
                        <a:t>3. Juli 2020, 16:27:03 UT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5574791"/>
                  </a:ext>
                </a:extLst>
              </a:tr>
              <a:tr h="55509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  <a:hlinkClick r:id="rId11"/>
                        </a:rPr>
                        <a:t>Bahngeschwindigkeit</a:t>
                      </a:r>
                      <a:r>
                        <a:rPr lang="de-DE" sz="2000" dirty="0">
                          <a:latin typeface="+mn-lt"/>
                        </a:rPr>
                        <a:t> im Perihel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77,6 km/s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0437381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Rotationsperiode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7,58 </a:t>
                      </a:r>
                      <a:r>
                        <a:rPr lang="de-DE" sz="2000" dirty="0">
                          <a:latin typeface="+mn-lt"/>
                          <a:hlinkClick r:id="rId12" tooltip="Stunde"/>
                        </a:rPr>
                        <a:t>h</a:t>
                      </a:r>
                      <a:r>
                        <a:rPr lang="de-DE" sz="2000" baseline="30000" dirty="0">
                          <a:latin typeface="+mn-lt"/>
                          <a:hlinkClick r:id="rId13"/>
                        </a:rPr>
                        <a:t>[1]</a:t>
                      </a:r>
                      <a:r>
                        <a:rPr lang="de-DE" sz="2000" dirty="0">
                          <a:latin typeface="+mn-lt"/>
                        </a:rPr>
                        <a:t>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92037266"/>
                  </a:ext>
                </a:extLst>
              </a:tr>
              <a:tr h="313550">
                <a:tc>
                  <a:txBody>
                    <a:bodyPr/>
                    <a:lstStyle/>
                    <a:p>
                      <a:r>
                        <a:rPr lang="de-DE" sz="2000" dirty="0">
                          <a:latin typeface="+mn-lt"/>
                        </a:rPr>
                        <a:t>Entdecker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hlinkClick r:id="rId14" tooltip="Wide-Field Infrared Survey Explorer"/>
                        </a:rPr>
                        <a:t>Wide-Field Infrared Survey Explorer</a:t>
                      </a:r>
                      <a:r>
                        <a:rPr lang="en-US" sz="2000" dirty="0">
                          <a:latin typeface="+mn-lt"/>
                        </a:rPr>
                        <a:t> (WISE) 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8114020"/>
                  </a:ext>
                </a:extLst>
              </a:tr>
              <a:tr h="801258">
                <a:tc>
                  <a:txBody>
                    <a:bodyPr/>
                    <a:lstStyle/>
                    <a:p>
                      <a:r>
                        <a:rPr lang="de-DE" sz="2000" b="1">
                          <a:latin typeface="+mn-lt"/>
                        </a:rPr>
                        <a:t>Datum der Entdeckung </a:t>
                      </a:r>
                      <a:endParaRPr lang="de-DE" sz="2000" b="1" dirty="0">
                        <a:latin typeface="+mn-lt"/>
                      </a:endParaRP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>
                          <a:latin typeface="+mn-lt"/>
                        </a:rPr>
                        <a:t>27. März 2020, 17:07:29 UT, </a:t>
                      </a:r>
                    </a:p>
                    <a:p>
                      <a:r>
                        <a:rPr lang="de-DE" sz="2000" b="1" dirty="0">
                          <a:latin typeface="+mn-lt"/>
                        </a:rPr>
                        <a:t>Bodenstation des Weltraumtelekops in Canberra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655314"/>
                  </a:ext>
                </a:extLst>
              </a:tr>
              <a:tr h="801258">
                <a:tc>
                  <a:txBody>
                    <a:bodyPr/>
                    <a:lstStyle/>
                    <a:p>
                      <a:r>
                        <a:rPr lang="de-DE" sz="2000" b="1" dirty="0"/>
                        <a:t>Perigäum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b="1" dirty="0"/>
                        <a:t>23.07.2020, 01:09:23 UT (kurz vor diesem Datum – 23.07. roter Natriumschweif) in 0,69 AE</a:t>
                      </a:r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  <a:prstDash val="soli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83727794"/>
                  </a:ext>
                </a:extLst>
              </a:tr>
              <a:tr h="33596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2063622"/>
                  </a:ext>
                </a:extLst>
              </a:tr>
              <a:tr h="335961"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 marL="77702" marR="77702" marT="38851" marB="3885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3799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141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>
            <a:extLst>
              <a:ext uri="{FF2B5EF4-FFF2-40B4-BE49-F238E27FC236}">
                <a16:creationId xmlns:a16="http://schemas.microsoft.com/office/drawing/2014/main" id="{844195FA-E925-4BCE-BBC9-E48AAEEFD3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7431614"/>
              </p:ext>
            </p:extLst>
          </p:nvPr>
        </p:nvGraphicFramePr>
        <p:xfrm>
          <a:off x="565150" y="-103188"/>
          <a:ext cx="12018963" cy="75215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1" name="Document" r:id="rId3" imgW="6166377" imgH="3859753" progId="Word.Document.12">
                  <p:embed/>
                </p:oleObj>
              </mc:Choice>
              <mc:Fallback>
                <p:oleObj name="Document" r:id="rId3" imgW="6166377" imgH="3859753" progId="Word.Document.12">
                  <p:embed/>
                  <p:pic>
                    <p:nvPicPr>
                      <p:cNvPr id="6" name="Objekt 5">
                        <a:extLst>
                          <a:ext uri="{FF2B5EF4-FFF2-40B4-BE49-F238E27FC236}">
                            <a16:creationId xmlns:a16="http://schemas.microsoft.com/office/drawing/2014/main" id="{A2CC2ACC-0AA3-4C35-BAEE-8798E50552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5150" y="-103188"/>
                        <a:ext cx="12018963" cy="75215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8537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C3D79-0E53-4026-B475-9ABC9ED2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1406"/>
          </a:xfrm>
        </p:spPr>
        <p:txBody>
          <a:bodyPr>
            <a:noAutofit/>
          </a:bodyPr>
          <a:lstStyle/>
          <a:p>
            <a:r>
              <a:rPr lang="de-DE" sz="3100" b="1" dirty="0">
                <a:latin typeface="+mn-lt"/>
              </a:rPr>
              <a:t>Komet C/2020 F3 (NEOWISE) EH 27.03.2020, 17:07:29 UT, </a:t>
            </a:r>
            <a:br>
              <a:rPr lang="de-DE" sz="3100" b="1" dirty="0">
                <a:latin typeface="+mn-lt"/>
              </a:rPr>
            </a:br>
            <a:r>
              <a:rPr lang="de-DE" sz="3100" b="1" dirty="0">
                <a:latin typeface="+mn-lt"/>
              </a:rPr>
              <a:t>Bodenstation Canberra, AUS (li.) vs. Missionscenter JPL Pasadena, CA (</a:t>
            </a:r>
            <a:r>
              <a:rPr lang="de-DE" sz="3100" b="1" dirty="0" err="1">
                <a:latin typeface="+mn-lt"/>
              </a:rPr>
              <a:t>re</a:t>
            </a:r>
            <a:r>
              <a:rPr lang="de-DE" sz="3100" b="1" dirty="0">
                <a:latin typeface="+mn-lt"/>
              </a:rPr>
              <a:t>.)</a:t>
            </a:r>
            <a:endParaRPr lang="de-DE" sz="31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FEDC62-8C03-4CB4-9ADA-BF888CFED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983" y="901406"/>
            <a:ext cx="5783024" cy="5956594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6378FD09-29BE-4C27-B6C3-61F899E90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98666"/>
            <a:ext cx="6212983" cy="5957155"/>
          </a:xfrm>
        </p:spPr>
      </p:pic>
    </p:spTree>
    <p:extLst>
      <p:ext uri="{BB962C8B-B14F-4D97-AF65-F5344CB8AC3E}">
        <p14:creationId xmlns:p14="http://schemas.microsoft.com/office/powerpoint/2010/main" val="394496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2E97BD-52D9-47B8-A7E2-0057C193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8157"/>
          </a:xfrm>
        </p:spPr>
        <p:txBody>
          <a:bodyPr>
            <a:normAutofit/>
          </a:bodyPr>
          <a:lstStyle/>
          <a:p>
            <a:pPr algn="ctr"/>
            <a:r>
              <a:rPr lang="de-DE" sz="3200" b="1" dirty="0">
                <a:latin typeface="+mn-lt"/>
              </a:rPr>
              <a:t>Komet C/2020 F3 (NEOWISE) EH 27.03.2020, 17:07:29 UT, Berlin, D</a:t>
            </a:r>
            <a:endParaRPr lang="de-DE" sz="3200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7EA04A0-F399-4A28-847D-0BF5C441C8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78" y="549869"/>
            <a:ext cx="5864491" cy="5625463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B3E7054-0791-4147-A049-B6F38483F157}"/>
              </a:ext>
            </a:extLst>
          </p:cNvPr>
          <p:cNvSpPr txBox="1"/>
          <p:nvPr/>
        </p:nvSpPr>
        <p:spPr>
          <a:xfrm>
            <a:off x="62629" y="472280"/>
            <a:ext cx="721499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Schwarze Figur: </a:t>
            </a:r>
            <a:r>
              <a:rPr lang="de-DE" dirty="0"/>
              <a:t>die Erklärung des teuflischen Mörder-Wahnsinns des welt-weiten </a:t>
            </a:r>
            <a:r>
              <a:rPr lang="de-DE" dirty="0" err="1"/>
              <a:t>genozidalen</a:t>
            </a:r>
            <a:r>
              <a:rPr lang="de-DE" dirty="0"/>
              <a:t> Genspritzenterrors: </a:t>
            </a:r>
            <a:r>
              <a:rPr lang="de-DE" dirty="0" err="1"/>
              <a:t>Mörderplutino</a:t>
            </a:r>
            <a:r>
              <a:rPr lang="de-DE" dirty="0"/>
              <a:t> </a:t>
            </a:r>
            <a:r>
              <a:rPr lang="de-DE" dirty="0" err="1"/>
              <a:t>Ixion</a:t>
            </a:r>
            <a:r>
              <a:rPr lang="de-DE" dirty="0"/>
              <a:t> auf dem Welt-herrschaftsgrad 0° Steinbock Konj. Schutzheiliger des Militärs Mauritia auf 29° Schütze (= weltweite, militärisch durchgeführte Verbrecher- / Mörder-herrschaft) </a:t>
            </a:r>
            <a:r>
              <a:rPr lang="de-DE" dirty="0" err="1"/>
              <a:t>Opp</a:t>
            </a:r>
            <a:r>
              <a:rPr lang="de-DE" dirty="0"/>
              <a:t>. Lucifer-Semele-Walpurga auf 29° Zwillinge Konj. </a:t>
            </a:r>
            <a:r>
              <a:rPr lang="de-DE" dirty="0" err="1"/>
              <a:t>Wladilena</a:t>
            </a:r>
            <a:r>
              <a:rPr lang="de-DE" dirty="0"/>
              <a:t> auf Weltbevölkerungsgrad 0° Krebs, die alle individuellen tiefsten </a:t>
            </a:r>
            <a:r>
              <a:rPr lang="de-DE" dirty="0" err="1"/>
              <a:t>intraute-rinen</a:t>
            </a:r>
            <a:r>
              <a:rPr lang="de-DE" dirty="0"/>
              <a:t> Todesangst-Traumata wg. existenzieller Ablehnung des Kindes - Semele, auch Koronis auf dem </a:t>
            </a:r>
            <a:r>
              <a:rPr lang="de-DE" dirty="0" err="1"/>
              <a:t>Directio</a:t>
            </a:r>
            <a:r>
              <a:rPr lang="de-DE" dirty="0"/>
              <a:t> Solaris - (passiert mehr oder weniger stark immer innerhalb der 9 Monate, was Spaltungen von ca. </a:t>
            </a:r>
          </a:p>
          <a:p>
            <a:r>
              <a:rPr lang="de-DE" dirty="0"/>
              <a:t>20% ichkrafterhaltenden Eigenmächtigen / Gläubigen vs. 80 % ichkraft-verlustig-</a:t>
            </a:r>
            <a:r>
              <a:rPr lang="de-DE" dirty="0" err="1"/>
              <a:t>anpasslerischen</a:t>
            </a:r>
            <a:r>
              <a:rPr lang="de-DE" dirty="0"/>
              <a:t> </a:t>
            </a:r>
            <a:r>
              <a:rPr lang="de-DE" dirty="0" err="1"/>
              <a:t>Stockholmsyndromlern</a:t>
            </a:r>
            <a:r>
              <a:rPr lang="de-DE" dirty="0"/>
              <a:t> auslöste, mit der reaktivierten panik- und neiderfüllten Weitergabe erhaltener Täter-</a:t>
            </a:r>
            <a:r>
              <a:rPr lang="de-DE" dirty="0" err="1"/>
              <a:t>introjekt</a:t>
            </a:r>
            <a:r>
              <a:rPr lang="de-DE" dirty="0"/>
              <a:t>-Spaltungen gegen die Ichkrafterhaltenen) in einem destruktiv kollektiviert hexenhaft wahnsinns-umherfliegenden Täter-Opfer-Traumata- Sturm, das teuflisch manipuliert zu einer Schaffung eines totalitären Kommunismus umlenkt (Lucifer, </a:t>
            </a:r>
            <a:r>
              <a:rPr lang="de-DE" dirty="0" err="1"/>
              <a:t>Wladilena</a:t>
            </a:r>
            <a:r>
              <a:rPr lang="de-DE" dirty="0"/>
              <a:t>). Diese oft ganz unbewussten hysterischen traumatischen Mörder-Opfer-Konflikte werden </a:t>
            </a:r>
            <a:r>
              <a:rPr lang="de-DE" dirty="0" err="1"/>
              <a:t>machtgetrie-ben</a:t>
            </a:r>
            <a:r>
              <a:rPr lang="de-DE" dirty="0"/>
              <a:t> und scheinüberwindend in einen gnadenlos sich durchsetzenden ‚</a:t>
            </a:r>
            <a:r>
              <a:rPr lang="de-DE" dirty="0" err="1"/>
              <a:t>Impf‘drang</a:t>
            </a:r>
            <a:r>
              <a:rPr lang="de-DE" dirty="0"/>
              <a:t> (im T-Qua. auf Jenner auf 0° Widder) hineingetrieben bzw. auf die teuflisch lügenhaft propagierte ‚rettende‘ Spritze objektverschoben. Auch der Kometen-Neumanifestations-Cut der </a:t>
            </a:r>
            <a:r>
              <a:rPr lang="de-DE" dirty="0" err="1"/>
              <a:t>lilanen</a:t>
            </a:r>
            <a:r>
              <a:rPr lang="de-DE" dirty="0"/>
              <a:t> NEOWISE </a:t>
            </a:r>
            <a:r>
              <a:rPr lang="de-DE" dirty="0" err="1"/>
              <a:t>Opp</a:t>
            </a:r>
            <a:r>
              <a:rPr lang="de-DE" dirty="0"/>
              <a:t>. Sa-turn-Dionysus-</a:t>
            </a:r>
            <a:r>
              <a:rPr lang="de-DE" dirty="0" err="1"/>
              <a:t>Aristaeus</a:t>
            </a:r>
            <a:r>
              <a:rPr lang="de-DE" dirty="0"/>
              <a:t> (kometenwahnsinnige Zerstörung des </a:t>
            </a:r>
            <a:r>
              <a:rPr lang="de-DE" dirty="0" err="1"/>
              <a:t>Aufgebau-ten</a:t>
            </a:r>
            <a:r>
              <a:rPr lang="de-DE" dirty="0"/>
              <a:t>) kommt fließend auf Jenner an (s.a. das 23-24° hellblaue </a:t>
            </a:r>
            <a:r>
              <a:rPr lang="de-DE"/>
              <a:t>Großkreuz).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449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C1E5C2-C813-4C94-80EF-494CDADE9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208" y="-98338"/>
            <a:ext cx="12192000" cy="1325563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Komet C/2020 F3 (NEOWISE) EH 27.03.2020, 17:07:29 UT, Berlin, D - Totalitarismus</a:t>
            </a:r>
            <a:endParaRPr lang="de-DE" sz="3200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BCA5808D-DED2-427E-9BB4-68F3570C3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12" y="674236"/>
            <a:ext cx="5954755" cy="6052241"/>
          </a:xfrm>
        </p:spPr>
      </p:pic>
    </p:spTree>
    <p:extLst>
      <p:ext uri="{BB962C8B-B14F-4D97-AF65-F5344CB8AC3E}">
        <p14:creationId xmlns:p14="http://schemas.microsoft.com/office/powerpoint/2010/main" val="1962440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563C7C-3C93-4B8A-A9AA-717F97BB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7575"/>
            <a:ext cx="12192000" cy="688612"/>
          </a:xfrm>
        </p:spPr>
        <p:txBody>
          <a:bodyPr>
            <a:normAutofit/>
          </a:bodyPr>
          <a:lstStyle/>
          <a:p>
            <a:r>
              <a:rPr lang="de-DE" sz="3200" b="1" dirty="0">
                <a:latin typeface="+mn-lt"/>
              </a:rPr>
              <a:t>Komet C/2020 F3 (NEOWISE)-Perigäum 23.07.2020, 01:09:23 UT, Berlin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422670E-49AE-473D-8BAC-FACAE7E15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858" y="722640"/>
            <a:ext cx="5964479" cy="6135359"/>
          </a:xfrm>
        </p:spPr>
      </p:pic>
    </p:spTree>
    <p:extLst>
      <p:ext uri="{BB962C8B-B14F-4D97-AF65-F5344CB8AC3E}">
        <p14:creationId xmlns:p14="http://schemas.microsoft.com/office/powerpoint/2010/main" val="2509134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Application>Microsoft Office PowerPoint</Application>
  <PresentationFormat>Breitbild</PresentationFormat>
  <Paragraphs>49</Paragraphs>
  <Slides>19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Wingdings 3</vt:lpstr>
      <vt:lpstr>Office</vt:lpstr>
      <vt:lpstr>Document</vt:lpstr>
      <vt:lpstr>   KOSMOS  &amp; PSYCHE  KOMET  C/2020 F3 (NEOWISE) </vt:lpstr>
      <vt:lpstr>PowerPoint-Präsentation</vt:lpstr>
      <vt:lpstr>Astronomische Bahn von C/2020 F3 (NEOWISE)</vt:lpstr>
      <vt:lpstr>Komet C/2020 F3 (NEOWISE) lt. WIKI plus Ergänzung</vt:lpstr>
      <vt:lpstr>PowerPoint-Präsentation</vt:lpstr>
      <vt:lpstr>Komet C/2020 F3 (NEOWISE) EH 27.03.2020, 17:07:29 UT,  Bodenstation Canberra, AUS (li.) vs. Missionscenter JPL Pasadena, CA (re.)</vt:lpstr>
      <vt:lpstr>Komet C/2020 F3 (NEOWISE) EH 27.03.2020, 17:07:29 UT, Berlin, D</vt:lpstr>
      <vt:lpstr>Komet C/2020 F3 (NEOWISE) EH 27.03.2020, 17:07:29 UT, Berlin, D - Totalitarismus</vt:lpstr>
      <vt:lpstr>Komet C/2020 F3 (NEOWISE)-Perigäum 23.07.2020, 01:09:23 UT, Berlin</vt:lpstr>
      <vt:lpstr>Komet C/2020 F3 (NEOWISE) EH 27.03.2020, 17:07:29 UT, Berlin, D (innen) – Große Konj. 21.12.2020, 18:21 UT, Berlin (außen)</vt:lpstr>
      <vt:lpstr>Komet C/2020 F3 (NEOWISE) EH 27.03.2020, 17:07:29 UT, Washington </vt:lpstr>
      <vt:lpstr>Komet C/2020 F3 (NEOWISE) EH 27.03.2020, 17:07:29 UT, Washington (innen) – Donald Trump 14.06.1946, 10:54 PDT, Jamaica, NY</vt:lpstr>
      <vt:lpstr>Komet C/2020 F3 (NEOWISE) EH 27.03.2020, 17:07:29 UT, Moskau (innen) – Putins Kriegserklärung 24.02.2022, 03:00 UT, Moskau (außen)</vt:lpstr>
      <vt:lpstr>Komet C/2020 F3 (NEOWISE) EH 27.03.2020, 17:07:29 UT, Kiew (innen) – Putins Kriegserklärung 24.02.2022, 03:00 UT, Kiew (außen)</vt:lpstr>
      <vt:lpstr>Komet C/2020 F3 (NEOWISE) EH 27.03.2020, 17:07:29 UT, Re‘im / Gaza (innen) – Massaker Supernova-Festival, 07.10.2023, 06:29 EET/S, Re‘im (außen)</vt:lpstr>
      <vt:lpstr>Komet C/2020 F3 (NEOWISE) EH 27.03.2020, 17:07:29 UT, Re‘im / Gaza (innen) – Benjamin Netanjahu, 21.10.1949, 10:01 EET/S, Tel Aviv (außen)</vt:lpstr>
      <vt:lpstr>Komet C/2020 F3 (NEOWISE) EH 27.03.2020, 17:07:29 UT, Coventry, GB (innen) – 1. Biontech-Spritze 08.12.2020, 06:31 GMT, Coventry, GB (außen)</vt:lpstr>
      <vt:lpstr>Komet C/2020 F3 (NEOWISE) EH 27.03.2020, 17:07:29 UT, Mekka, SA dort maximal stark herrschend mit Hagar, Verdun und Varuna auf dem MC, die nun kardinal herrschende teuflische Kriminellen- / Mörder-Opp. Ixion zu Lucifer (Wladilena) ist eine aktivierende Aspektwiederkehr damals in zentraler Konj. zur Islam-Ursprungsmacht-SoFi vom 01.08.566 auf Regulus </vt:lpstr>
      <vt:lpstr>Komet C/2020 F3 (NEOWISE) EH 27.03.2020, 17:07:29 UT, Katmandu, NE (innen) – MoFi 07.09.2025, 18:11 UT, Katmandu, NE (außen) mit doppelten, umgekehrten Achsenbezug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KOSMOS &amp; PSYCHE KOMET C/2020 F3 (NEOWISE) -</dc:title>
  <dc:creator>Werner</dc:creator>
  <cp:lastModifiedBy>Werner</cp:lastModifiedBy>
  <cp:revision>68</cp:revision>
  <dcterms:created xsi:type="dcterms:W3CDTF">2025-09-07T16:00:26Z</dcterms:created>
  <dcterms:modified xsi:type="dcterms:W3CDTF">2025-09-11T14:55:28Z</dcterms:modified>
</cp:coreProperties>
</file>