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86" r:id="rId3"/>
    <p:sldId id="302" r:id="rId4"/>
    <p:sldId id="304" r:id="rId5"/>
    <p:sldId id="335" r:id="rId6"/>
    <p:sldId id="276" r:id="rId7"/>
    <p:sldId id="331" r:id="rId8"/>
    <p:sldId id="307" r:id="rId9"/>
    <p:sldId id="316" r:id="rId10"/>
    <p:sldId id="339" r:id="rId11"/>
    <p:sldId id="264" r:id="rId12"/>
    <p:sldId id="258" r:id="rId13"/>
    <p:sldId id="259" r:id="rId14"/>
    <p:sldId id="260" r:id="rId15"/>
    <p:sldId id="261" r:id="rId16"/>
    <p:sldId id="262" r:id="rId17"/>
    <p:sldId id="324" r:id="rId18"/>
    <p:sldId id="257" r:id="rId19"/>
    <p:sldId id="267" r:id="rId20"/>
    <p:sldId id="295" r:id="rId21"/>
    <p:sldId id="368" r:id="rId22"/>
    <p:sldId id="268" r:id="rId23"/>
    <p:sldId id="293" r:id="rId24"/>
    <p:sldId id="280" r:id="rId25"/>
    <p:sldId id="275" r:id="rId26"/>
    <p:sldId id="277" r:id="rId27"/>
    <p:sldId id="326" r:id="rId28"/>
    <p:sldId id="327" r:id="rId29"/>
    <p:sldId id="273" r:id="rId30"/>
    <p:sldId id="288" r:id="rId31"/>
    <p:sldId id="284" r:id="rId32"/>
    <p:sldId id="289" r:id="rId33"/>
    <p:sldId id="348" r:id="rId34"/>
    <p:sldId id="347" r:id="rId35"/>
    <p:sldId id="298" r:id="rId36"/>
    <p:sldId id="291" r:id="rId37"/>
    <p:sldId id="357" r:id="rId38"/>
    <p:sldId id="292" r:id="rId39"/>
    <p:sldId id="330" r:id="rId40"/>
    <p:sldId id="300" r:id="rId41"/>
    <p:sldId id="299" r:id="rId42"/>
    <p:sldId id="301" r:id="rId43"/>
    <p:sldId id="358" r:id="rId44"/>
    <p:sldId id="303" r:id="rId45"/>
    <p:sldId id="351" r:id="rId46"/>
    <p:sldId id="314" r:id="rId47"/>
    <p:sldId id="294" r:id="rId48"/>
    <p:sldId id="279" r:id="rId49"/>
    <p:sldId id="278" r:id="rId50"/>
    <p:sldId id="355" r:id="rId51"/>
    <p:sldId id="269" r:id="rId52"/>
    <p:sldId id="305" r:id="rId53"/>
    <p:sldId id="270" r:id="rId54"/>
    <p:sldId id="367" r:id="rId55"/>
    <p:sldId id="321" r:id="rId56"/>
    <p:sldId id="322" r:id="rId57"/>
    <p:sldId id="272" r:id="rId58"/>
    <p:sldId id="274" r:id="rId59"/>
    <p:sldId id="271" r:id="rId60"/>
    <p:sldId id="310" r:id="rId61"/>
    <p:sldId id="309" r:id="rId62"/>
    <p:sldId id="311" r:id="rId63"/>
    <p:sldId id="308" r:id="rId64"/>
    <p:sldId id="350" r:id="rId65"/>
    <p:sldId id="318" r:id="rId66"/>
    <p:sldId id="285" r:id="rId67"/>
    <p:sldId id="297" r:id="rId68"/>
    <p:sldId id="296" r:id="rId69"/>
    <p:sldId id="319" r:id="rId70"/>
    <p:sldId id="315" r:id="rId71"/>
    <p:sldId id="354" r:id="rId72"/>
    <p:sldId id="362" r:id="rId73"/>
    <p:sldId id="265" r:id="rId74"/>
    <p:sldId id="263" r:id="rId75"/>
    <p:sldId id="312" r:id="rId76"/>
    <p:sldId id="332" r:id="rId77"/>
    <p:sldId id="333" r:id="rId78"/>
    <p:sldId id="334" r:id="rId79"/>
    <p:sldId id="341" r:id="rId80"/>
    <p:sldId id="343" r:id="rId81"/>
    <p:sldId id="328" r:id="rId82"/>
    <p:sldId id="329" r:id="rId83"/>
    <p:sldId id="340" r:id="rId84"/>
    <p:sldId id="366" r:id="rId85"/>
    <p:sldId id="349" r:id="rId86"/>
    <p:sldId id="320" r:id="rId87"/>
    <p:sldId id="344" r:id="rId88"/>
    <p:sldId id="346" r:id="rId89"/>
    <p:sldId id="352" r:id="rId90"/>
    <p:sldId id="356" r:id="rId91"/>
    <p:sldId id="338" r:id="rId92"/>
    <p:sldId id="336" r:id="rId93"/>
    <p:sldId id="353" r:id="rId94"/>
    <p:sldId id="317" r:id="rId95"/>
    <p:sldId id="359" r:id="rId96"/>
    <p:sldId id="361" r:id="rId97"/>
    <p:sldId id="342" r:id="rId98"/>
    <p:sldId id="364" r:id="rId99"/>
    <p:sldId id="360" r:id="rId10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188" autoAdjust="0"/>
    <p:restoredTop sz="96224" autoAdjust="0"/>
  </p:normalViewPr>
  <p:slideViewPr>
    <p:cSldViewPr>
      <p:cViewPr>
        <p:scale>
          <a:sx n="90" d="100"/>
          <a:sy n="90" d="100"/>
        </p:scale>
        <p:origin x="-582" y="-7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49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7358D-25C6-4BF7-BA0D-C9FE9788A04F}" type="datetimeFigureOut">
              <a:rPr lang="de-DE" smtClean="0"/>
              <a:t>19.10.2021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B0DD67-44FE-40D6-A033-874CB0524EA3}" type="slidenum">
              <a:rPr lang="de-DE" smtClean="0"/>
              <a:t>‹Nr.›</a:t>
            </a:fld>
            <a:endParaRPr lang="de-DE"/>
          </a:p>
        </p:txBody>
      </p:sp>
    </p:spTree>
    <p:extLst>
      <p:ext uri="{BB962C8B-B14F-4D97-AF65-F5344CB8AC3E}">
        <p14:creationId xmlns:p14="http://schemas.microsoft.com/office/powerpoint/2010/main" val="3973557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EB0DD67-44FE-40D6-A033-874CB0524EA3}" type="slidenum">
              <a:rPr lang="de-DE" smtClean="0"/>
              <a:t>6</a:t>
            </a:fld>
            <a:endParaRPr lang="de-DE"/>
          </a:p>
        </p:txBody>
      </p:sp>
    </p:spTree>
    <p:extLst>
      <p:ext uri="{BB962C8B-B14F-4D97-AF65-F5344CB8AC3E}">
        <p14:creationId xmlns:p14="http://schemas.microsoft.com/office/powerpoint/2010/main" val="23903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EB0DD67-44FE-40D6-A033-874CB0524EA3}" type="slidenum">
              <a:rPr lang="de-DE" smtClean="0"/>
              <a:t>32</a:t>
            </a:fld>
            <a:endParaRPr lang="de-DE"/>
          </a:p>
        </p:txBody>
      </p:sp>
    </p:spTree>
    <p:extLst>
      <p:ext uri="{BB962C8B-B14F-4D97-AF65-F5344CB8AC3E}">
        <p14:creationId xmlns:p14="http://schemas.microsoft.com/office/powerpoint/2010/main" val="15280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EB0DD67-44FE-40D6-A033-874CB0524EA3}" type="slidenum">
              <a:rPr lang="de-DE" smtClean="0"/>
              <a:t>36</a:t>
            </a:fld>
            <a:endParaRPr lang="de-DE"/>
          </a:p>
        </p:txBody>
      </p:sp>
    </p:spTree>
    <p:extLst>
      <p:ext uri="{BB962C8B-B14F-4D97-AF65-F5344CB8AC3E}">
        <p14:creationId xmlns:p14="http://schemas.microsoft.com/office/powerpoint/2010/main" val="158037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mtClean="0"/>
              <a:t>ber</a:t>
            </a:r>
            <a:endParaRPr lang="de-DE"/>
          </a:p>
        </p:txBody>
      </p:sp>
      <p:sp>
        <p:nvSpPr>
          <p:cNvPr id="4" name="Foliennummernplatzhalter 3"/>
          <p:cNvSpPr>
            <a:spLocks noGrp="1"/>
          </p:cNvSpPr>
          <p:nvPr>
            <p:ph type="sldNum" sz="quarter" idx="10"/>
          </p:nvPr>
        </p:nvSpPr>
        <p:spPr/>
        <p:txBody>
          <a:bodyPr/>
          <a:lstStyle/>
          <a:p>
            <a:fld id="{EEB0DD67-44FE-40D6-A033-874CB0524EA3}" type="slidenum">
              <a:rPr lang="de-DE" smtClean="0"/>
              <a:t>63</a:t>
            </a:fld>
            <a:endParaRPr lang="de-DE"/>
          </a:p>
        </p:txBody>
      </p:sp>
    </p:spTree>
    <p:extLst>
      <p:ext uri="{BB962C8B-B14F-4D97-AF65-F5344CB8AC3E}">
        <p14:creationId xmlns:p14="http://schemas.microsoft.com/office/powerpoint/2010/main" val="3640330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0868E34-FFD8-4499-8440-DA4BB1F84EB6}" type="datetimeFigureOut">
              <a:rPr lang="de-DE" smtClean="0"/>
              <a:t>19.10.2021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3900092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0868E34-FFD8-4499-8440-DA4BB1F84EB6}" type="datetimeFigureOut">
              <a:rPr lang="de-DE" smtClean="0"/>
              <a:t>19.10.2021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296312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0868E34-FFD8-4499-8440-DA4BB1F84EB6}" type="datetimeFigureOut">
              <a:rPr lang="de-DE" smtClean="0"/>
              <a:t>19.10.2021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241249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0868E34-FFD8-4499-8440-DA4BB1F84EB6}" type="datetimeFigureOut">
              <a:rPr lang="de-DE" smtClean="0"/>
              <a:t>19.10.2021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11807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60868E34-FFD8-4499-8440-DA4BB1F84EB6}" type="datetimeFigureOut">
              <a:rPr lang="de-DE" smtClean="0"/>
              <a:t>19.10.2021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257136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0868E34-FFD8-4499-8440-DA4BB1F84EB6}" type="datetimeFigureOut">
              <a:rPr lang="de-DE" smtClean="0"/>
              <a:t>19.10.2021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52659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0868E34-FFD8-4499-8440-DA4BB1F84EB6}" type="datetimeFigureOut">
              <a:rPr lang="de-DE" smtClean="0"/>
              <a:t>19.10.2021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71337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0868E34-FFD8-4499-8440-DA4BB1F84EB6}" type="datetimeFigureOut">
              <a:rPr lang="de-DE" smtClean="0"/>
              <a:t>19.10.2021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244656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0868E34-FFD8-4499-8440-DA4BB1F84EB6}" type="datetimeFigureOut">
              <a:rPr lang="de-DE" smtClean="0"/>
              <a:t>19.10.2021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1950770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0868E34-FFD8-4499-8440-DA4BB1F84EB6}" type="datetimeFigureOut">
              <a:rPr lang="de-DE" smtClean="0"/>
              <a:t>19.10.2021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65517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60868E34-FFD8-4499-8440-DA4BB1F84EB6}" type="datetimeFigureOut">
              <a:rPr lang="de-DE" smtClean="0"/>
              <a:t>19.10.2021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0DA655E-77A0-43ED-B3F6-5BF7262DD971}" type="slidenum">
              <a:rPr lang="de-DE" smtClean="0"/>
              <a:t>‹Nr.›</a:t>
            </a:fld>
            <a:endParaRPr lang="de-DE"/>
          </a:p>
        </p:txBody>
      </p:sp>
    </p:spTree>
    <p:extLst>
      <p:ext uri="{BB962C8B-B14F-4D97-AF65-F5344CB8AC3E}">
        <p14:creationId xmlns:p14="http://schemas.microsoft.com/office/powerpoint/2010/main" val="535121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68E34-FFD8-4499-8440-DA4BB1F84EB6}" type="datetimeFigureOut">
              <a:rPr lang="de-DE" smtClean="0"/>
              <a:t>19.10.2021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A655E-77A0-43ED-B3F6-5BF7262DD971}" type="slidenum">
              <a:rPr lang="de-DE" smtClean="0"/>
              <a:t>‹Nr.›</a:t>
            </a:fld>
            <a:endParaRPr lang="de-DE"/>
          </a:p>
        </p:txBody>
      </p:sp>
    </p:spTree>
    <p:extLst>
      <p:ext uri="{BB962C8B-B14F-4D97-AF65-F5344CB8AC3E}">
        <p14:creationId xmlns:p14="http://schemas.microsoft.com/office/powerpoint/2010/main" val="114912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astrologieschule.wordpress.com/tag/christine-joura/" TargetMode="External"/><Relationship Id="rId4" Type="http://schemas.openxmlformats.org/officeDocument/2006/relationships/hyperlink" Target="http://bewusstseinserweiterung.blogspot.com/2009/11/theorien-6galaxis-konstellation-2012.html"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astro.com/astrologie/in_ayanamsha_g.ht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b="1" dirty="0" smtClean="0"/>
              <a:t>Was verleiht uns Macht und Geld?</a:t>
            </a:r>
            <a:endParaRPr lang="de-DE" b="1" dirty="0"/>
          </a:p>
        </p:txBody>
      </p:sp>
      <p:sp>
        <p:nvSpPr>
          <p:cNvPr id="3" name="Untertitel 2"/>
          <p:cNvSpPr>
            <a:spLocks noGrp="1"/>
          </p:cNvSpPr>
          <p:nvPr>
            <p:ph type="subTitle" idx="1"/>
          </p:nvPr>
        </p:nvSpPr>
        <p:spPr>
          <a:xfrm>
            <a:off x="1371600" y="3886200"/>
            <a:ext cx="6400800" cy="2711152"/>
          </a:xfrm>
        </p:spPr>
        <p:txBody>
          <a:bodyPr>
            <a:normAutofit lnSpcReduction="10000"/>
          </a:bodyPr>
          <a:lstStyle/>
          <a:p>
            <a:r>
              <a:rPr lang="de-DE" b="1" dirty="0" smtClean="0"/>
              <a:t>– </a:t>
            </a:r>
            <a:r>
              <a:rPr lang="de-DE" sz="3600" b="1" dirty="0" smtClean="0">
                <a:solidFill>
                  <a:schemeClr val="tx1"/>
                </a:solidFill>
              </a:rPr>
              <a:t>der Blick auf entscheidende Schlüsselhoroskope</a:t>
            </a:r>
          </a:p>
          <a:p>
            <a:endParaRPr lang="de-DE" sz="3600" b="1" dirty="0">
              <a:solidFill>
                <a:schemeClr val="tx1"/>
              </a:solidFill>
            </a:endParaRPr>
          </a:p>
          <a:p>
            <a:endParaRPr lang="de-DE" sz="3600" b="1" dirty="0" smtClean="0">
              <a:solidFill>
                <a:schemeClr val="tx1"/>
              </a:solidFill>
            </a:endParaRPr>
          </a:p>
          <a:p>
            <a:r>
              <a:rPr lang="de-DE" sz="2000" b="1" dirty="0" smtClean="0">
                <a:solidFill>
                  <a:schemeClr val="tx1"/>
                </a:solidFill>
              </a:rPr>
              <a:t>Vortragspräsentation: www.werner-held.de unter: Texte</a:t>
            </a:r>
            <a:endParaRPr lang="de-DE" sz="2000" dirty="0">
              <a:solidFill>
                <a:schemeClr val="tx1"/>
              </a:solidFill>
            </a:endParaRPr>
          </a:p>
        </p:txBody>
      </p:sp>
    </p:spTree>
    <p:extLst>
      <p:ext uri="{BB962C8B-B14F-4D97-AF65-F5344CB8AC3E}">
        <p14:creationId xmlns:p14="http://schemas.microsoft.com/office/powerpoint/2010/main" val="953525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a:bodyPr>
          <a:lstStyle/>
          <a:p>
            <a:r>
              <a:rPr lang="de-DE" sz="3200" b="1" dirty="0" smtClean="0"/>
              <a:t>Machtmechanismen</a:t>
            </a:r>
            <a:endParaRPr lang="de-DE" sz="3200" b="1" dirty="0"/>
          </a:p>
        </p:txBody>
      </p:sp>
      <p:sp>
        <p:nvSpPr>
          <p:cNvPr id="3" name="Inhaltsplatzhalter 2"/>
          <p:cNvSpPr>
            <a:spLocks noGrp="1"/>
          </p:cNvSpPr>
          <p:nvPr>
            <p:ph idx="1"/>
          </p:nvPr>
        </p:nvSpPr>
        <p:spPr>
          <a:xfrm>
            <a:off x="467544" y="1340768"/>
            <a:ext cx="8229600" cy="5400600"/>
          </a:xfrm>
        </p:spPr>
        <p:txBody>
          <a:bodyPr>
            <a:normAutofit fontScale="55000" lnSpcReduction="20000"/>
          </a:bodyPr>
          <a:lstStyle/>
          <a:p>
            <a:pPr marL="0" indent="0">
              <a:buNone/>
            </a:pPr>
            <a:r>
              <a:rPr lang="de-DE" sz="3400" b="1" dirty="0" smtClean="0"/>
              <a:t>2. Energetische </a:t>
            </a:r>
            <a:r>
              <a:rPr lang="de-DE" sz="3400" b="1" dirty="0"/>
              <a:t>Durchsetzungsmacht an </a:t>
            </a:r>
            <a:r>
              <a:rPr lang="de-DE" sz="3400" b="1" dirty="0" smtClean="0"/>
              <a:t>sich (die hier besonderes Thema ist): </a:t>
            </a:r>
          </a:p>
          <a:p>
            <a:pPr marL="0" indent="0">
              <a:buNone/>
            </a:pPr>
            <a:endParaRPr lang="de-DE" sz="3400" b="1" dirty="0"/>
          </a:p>
          <a:p>
            <a:pPr>
              <a:buFontTx/>
              <a:buChar char="-"/>
            </a:pPr>
            <a:r>
              <a:rPr lang="de-DE" sz="3400" dirty="0"/>
              <a:t>sie wirkt aufgrund der intensiven Verdichtung aufgesammelter kollektiver Energien, meist aus Finsternissen bzw. anderen herausragenden kosmischen Faktoren, die bestimmte Menschen </a:t>
            </a:r>
            <a:r>
              <a:rPr lang="de-DE" sz="3400" dirty="0" smtClean="0"/>
              <a:t>durch ihre </a:t>
            </a:r>
            <a:r>
              <a:rPr lang="de-DE" sz="3400" dirty="0" err="1" smtClean="0"/>
              <a:t>Radixgrade</a:t>
            </a:r>
            <a:r>
              <a:rPr lang="de-DE" sz="3400" dirty="0" smtClean="0"/>
              <a:t> viel </a:t>
            </a:r>
            <a:r>
              <a:rPr lang="de-DE" sz="3400" dirty="0"/>
              <a:t>mehr </a:t>
            </a:r>
            <a:r>
              <a:rPr lang="de-DE" sz="3400" dirty="0" smtClean="0"/>
              <a:t>betreffen </a:t>
            </a:r>
            <a:r>
              <a:rPr lang="de-DE" sz="3400" dirty="0"/>
              <a:t>als </a:t>
            </a:r>
            <a:r>
              <a:rPr lang="de-DE" sz="3400" dirty="0" smtClean="0"/>
              <a:t>andere. </a:t>
            </a:r>
          </a:p>
          <a:p>
            <a:pPr>
              <a:buFontTx/>
              <a:buChar char="-"/>
            </a:pPr>
            <a:endParaRPr lang="de-DE" sz="3400" dirty="0"/>
          </a:p>
          <a:p>
            <a:pPr>
              <a:buFontTx/>
              <a:buChar char="-"/>
            </a:pPr>
            <a:r>
              <a:rPr lang="de-DE" sz="3400" dirty="0" smtClean="0"/>
              <a:t>zu einigen kommt es dauerhaft ungewünscht, manche öffnen hingegen aber, Ohnmacht überkompensierend, ihre Ansaugstutzen (</a:t>
            </a:r>
            <a:r>
              <a:rPr lang="de-DE" sz="3400" dirty="0" err="1" smtClean="0"/>
              <a:t>Jehle</a:t>
            </a:r>
            <a:r>
              <a:rPr lang="de-DE" sz="3400" dirty="0" smtClean="0"/>
              <a:t>) und verleiben sich die ihnen maximal mögliche Energie ein. </a:t>
            </a:r>
          </a:p>
          <a:p>
            <a:pPr>
              <a:buFontTx/>
              <a:buChar char="-"/>
            </a:pPr>
            <a:endParaRPr lang="de-DE" sz="3400" dirty="0"/>
          </a:p>
          <a:p>
            <a:pPr>
              <a:buFontTx/>
              <a:buChar char="-"/>
            </a:pPr>
            <a:r>
              <a:rPr lang="de-DE" sz="3400" dirty="0" smtClean="0"/>
              <a:t>machtvoll ausdrücken kann man dies, wenn zum alten, unterschwellig aufgesammelten Unerlösten (z.B. ausgleichenden Machtwünschen </a:t>
            </a:r>
            <a:r>
              <a:rPr lang="de-DE" sz="3400" dirty="0"/>
              <a:t>aus einer Ohnmacht </a:t>
            </a:r>
            <a:r>
              <a:rPr lang="de-DE" sz="3400" dirty="0" smtClean="0"/>
              <a:t>heraus) der eigenen Biographie, des eigenen Karmas bzw. der eigenen Ahnenreihe, des eigenen Kollektivs dann noch unbewusste, aber handlungsoffene Zukunftsventile dazukommen.  </a:t>
            </a:r>
          </a:p>
          <a:p>
            <a:pPr>
              <a:buFontTx/>
              <a:buChar char="-"/>
            </a:pPr>
            <a:endParaRPr lang="de-DE" sz="3400" dirty="0"/>
          </a:p>
          <a:p>
            <a:pPr>
              <a:buFontTx/>
              <a:buChar char="-"/>
            </a:pPr>
            <a:r>
              <a:rPr lang="de-DE" sz="3400" dirty="0"/>
              <a:t>Im </a:t>
            </a:r>
            <a:r>
              <a:rPr lang="de-DE" sz="3400" dirty="0" smtClean="0"/>
              <a:t>Ursprung stammt solch eine Dynamik aber aus </a:t>
            </a:r>
            <a:r>
              <a:rPr lang="de-DE" sz="3400" dirty="0"/>
              <a:t>einer </a:t>
            </a:r>
            <a:r>
              <a:rPr lang="de-DE" sz="3400" dirty="0" smtClean="0"/>
              <a:t>die Radix treffenden </a:t>
            </a:r>
            <a:r>
              <a:rPr lang="de-DE" sz="3400" b="1" dirty="0" smtClean="0"/>
              <a:t>kosmischen </a:t>
            </a:r>
            <a:r>
              <a:rPr lang="de-DE" sz="3400" b="1" dirty="0"/>
              <a:t>Traumatisierung</a:t>
            </a:r>
            <a:r>
              <a:rPr lang="de-DE" sz="3400" dirty="0"/>
              <a:t>, die in eine ohnmachtsvermeidende Bindungs- bzw. Überlebensradikalität umgelenkt wurde</a:t>
            </a:r>
          </a:p>
          <a:p>
            <a:endParaRPr lang="de-DE" dirty="0"/>
          </a:p>
        </p:txBody>
      </p:sp>
    </p:spTree>
    <p:extLst>
      <p:ext uri="{BB962C8B-B14F-4D97-AF65-F5344CB8AC3E}">
        <p14:creationId xmlns:p14="http://schemas.microsoft.com/office/powerpoint/2010/main" val="742441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392"/>
            <a:ext cx="8229600" cy="936104"/>
          </a:xfrm>
        </p:spPr>
        <p:txBody>
          <a:bodyPr>
            <a:normAutofit/>
          </a:bodyPr>
          <a:lstStyle/>
          <a:p>
            <a:r>
              <a:rPr lang="de-DE" sz="3200" b="1" dirty="0" smtClean="0"/>
              <a:t>Kosmische Traumatisierung</a:t>
            </a:r>
            <a:endParaRPr lang="de-DE" sz="3200" b="1" dirty="0"/>
          </a:p>
        </p:txBody>
      </p:sp>
      <p:sp>
        <p:nvSpPr>
          <p:cNvPr id="3" name="Inhaltsplatzhalter 2"/>
          <p:cNvSpPr>
            <a:spLocks noGrp="1"/>
          </p:cNvSpPr>
          <p:nvPr>
            <p:ph idx="1"/>
          </p:nvPr>
        </p:nvSpPr>
        <p:spPr>
          <a:xfrm>
            <a:off x="395536" y="908720"/>
            <a:ext cx="8229600" cy="5985021"/>
          </a:xfrm>
        </p:spPr>
        <p:txBody>
          <a:bodyPr>
            <a:normAutofit fontScale="62500" lnSpcReduction="20000"/>
          </a:bodyPr>
          <a:lstStyle/>
          <a:p>
            <a:r>
              <a:rPr lang="de-DE" sz="2800" dirty="0" smtClean="0"/>
              <a:t>In der Regel kann fast jedes sehr machtvoll in unser Leben eingreifendes Ereignis bei Nachforschung als </a:t>
            </a:r>
            <a:r>
              <a:rPr lang="de-DE" sz="2800" b="1" dirty="0" smtClean="0"/>
              <a:t>Auslösung der letzten Finsternis-Saison(s) </a:t>
            </a:r>
            <a:r>
              <a:rPr lang="de-DE" sz="2800" dirty="0" smtClean="0"/>
              <a:t>entschlüsselt werden (was zusätzlich auch im laufenden Neumond angezeigt war).</a:t>
            </a:r>
          </a:p>
          <a:p>
            <a:pPr marL="0" indent="0">
              <a:buNone/>
            </a:pPr>
            <a:r>
              <a:rPr lang="de-DE" sz="2800" dirty="0" smtClean="0"/>
              <a:t>  </a:t>
            </a:r>
            <a:endParaRPr lang="de-DE" sz="2100" dirty="0" smtClean="0"/>
          </a:p>
          <a:p>
            <a:r>
              <a:rPr lang="de-DE" sz="2800" dirty="0" smtClean="0"/>
              <a:t>Die i.d.R. stärksten prägenden biographischen Schicksalsereignisse (auch da sie sehr häufig </a:t>
            </a:r>
            <a:r>
              <a:rPr lang="de-DE" sz="2800" dirty="0"/>
              <a:t>tiefste </a:t>
            </a:r>
            <a:r>
              <a:rPr lang="de-DE" sz="2800" dirty="0" smtClean="0"/>
              <a:t>Blockaden, Konflikte </a:t>
            </a:r>
            <a:r>
              <a:rPr lang="de-DE" sz="2800" dirty="0"/>
              <a:t>und </a:t>
            </a:r>
            <a:r>
              <a:rPr lang="de-DE" sz="2800" dirty="0" smtClean="0"/>
              <a:t>Krankheiten im sensiblen Embryo bzw. Kleinkind auslösen) sind die Finsternisse um die Geburt</a:t>
            </a:r>
          </a:p>
          <a:p>
            <a:pPr>
              <a:buFont typeface="Wingdings" panose="05000000000000000000" pitchFamily="2" charset="2"/>
              <a:buChar char="Ø"/>
            </a:pPr>
            <a:r>
              <a:rPr lang="de-DE" sz="2800" dirty="0" smtClean="0"/>
              <a:t>v.a. die nah an der Geburt liegenden und diejenigen, die die stärksten Interaspekte zu unserer Radix aufweisen: </a:t>
            </a:r>
            <a:r>
              <a:rPr lang="de-DE" sz="2800" b="1" dirty="0" smtClean="0"/>
              <a:t>Geburtseklipsen</a:t>
            </a:r>
            <a:r>
              <a:rPr lang="de-DE" sz="2800" dirty="0" smtClean="0"/>
              <a:t> (nach </a:t>
            </a:r>
            <a:r>
              <a:rPr lang="de-DE" sz="2800" dirty="0" err="1" smtClean="0"/>
              <a:t>Lorne</a:t>
            </a:r>
            <a:r>
              <a:rPr lang="de-DE" sz="2800" dirty="0" smtClean="0"/>
              <a:t> Edward </a:t>
            </a:r>
            <a:r>
              <a:rPr lang="de-DE" sz="2800" dirty="0" err="1" smtClean="0"/>
              <a:t>Johndro</a:t>
            </a:r>
            <a:r>
              <a:rPr lang="de-DE" sz="2800" dirty="0" smtClean="0"/>
              <a:t>). Aktuelle Spannungen können diese triggern.</a:t>
            </a:r>
          </a:p>
          <a:p>
            <a:endParaRPr lang="de-DE" sz="2800" dirty="0" smtClean="0"/>
          </a:p>
          <a:p>
            <a:pPr>
              <a:buFontTx/>
              <a:buChar char="-"/>
            </a:pPr>
            <a:r>
              <a:rPr lang="de-DE" sz="2800" b="1" dirty="0" smtClean="0"/>
              <a:t>Pränatale Finsternisse </a:t>
            </a:r>
            <a:r>
              <a:rPr lang="de-DE" sz="2800" dirty="0" smtClean="0"/>
              <a:t>wirken dabei meist mond-neptun- oder mond-</a:t>
            </a:r>
            <a:r>
              <a:rPr lang="de-DE" sz="2800" dirty="0" err="1" smtClean="0"/>
              <a:t>plutohaft</a:t>
            </a:r>
            <a:r>
              <a:rPr lang="de-DE" sz="2800" dirty="0" smtClean="0"/>
              <a:t> ganzheitlich überflutend, ergreifend, aber immer noch kokonhaft umhüllt - auch </a:t>
            </a:r>
            <a:r>
              <a:rPr lang="de-DE" sz="2800" dirty="0"/>
              <a:t>Ablehnungen (Saturn) und Angriffe </a:t>
            </a:r>
            <a:r>
              <a:rPr lang="de-DE" sz="2800" dirty="0" smtClean="0"/>
              <a:t>(</a:t>
            </a:r>
            <a:r>
              <a:rPr lang="de-DE" sz="2800" smtClean="0"/>
              <a:t>Interpolierte Lilith) </a:t>
            </a:r>
            <a:r>
              <a:rPr lang="de-DE" sz="2800"/>
              <a:t>sind </a:t>
            </a:r>
            <a:r>
              <a:rPr lang="de-DE" sz="2800" smtClean="0"/>
              <a:t>möglich </a:t>
            </a:r>
            <a:r>
              <a:rPr lang="de-DE" sz="2800" dirty="0" smtClean="0"/>
              <a:t>- wir leben sie später innerlich bzw. in geschützten Räumen</a:t>
            </a:r>
          </a:p>
          <a:p>
            <a:pPr>
              <a:buFontTx/>
              <a:buChar char="-"/>
            </a:pPr>
            <a:endParaRPr lang="de-DE" sz="2800" dirty="0" smtClean="0"/>
          </a:p>
          <a:p>
            <a:pPr>
              <a:buFontTx/>
              <a:buChar char="-"/>
            </a:pPr>
            <a:r>
              <a:rPr lang="de-DE" sz="2800" b="1" dirty="0" smtClean="0"/>
              <a:t>Postnatale Finsternisse </a:t>
            </a:r>
            <a:r>
              <a:rPr lang="de-DE" sz="2800" dirty="0" smtClean="0"/>
              <a:t>wirken sonne-mars-saturnhaft, wo wir ungeschützt im Außen auf uns selbst zurückgeworfen, lebenslang uns behauptend damit umgehen müssen, dass etwas Übermächtiges in unseren Lebensweg getreten ist.</a:t>
            </a:r>
          </a:p>
          <a:p>
            <a:pPr>
              <a:buFontTx/>
              <a:buChar char="-"/>
            </a:pPr>
            <a:endParaRPr lang="de-DE" sz="2800" dirty="0" smtClean="0"/>
          </a:p>
          <a:p>
            <a:pPr>
              <a:buFontTx/>
              <a:buChar char="-"/>
            </a:pPr>
            <a:r>
              <a:rPr lang="de-DE" sz="2800" dirty="0" smtClean="0"/>
              <a:t>Besonders durchschlagend sind </a:t>
            </a:r>
            <a:r>
              <a:rPr lang="de-DE" sz="2800" dirty="0" err="1" smtClean="0"/>
              <a:t>Finsternisaspekte</a:t>
            </a:r>
            <a:r>
              <a:rPr lang="de-DE" sz="2800" dirty="0" smtClean="0"/>
              <a:t>, wenn in Konjunktion, Quadrat und Opposition zu Mond, Sonne, Achsen, AC-Herrscher </a:t>
            </a:r>
            <a:r>
              <a:rPr lang="de-DE" sz="2800" dirty="0"/>
              <a:t>und Saturn</a:t>
            </a:r>
            <a:endParaRPr lang="de-DE" sz="2800" dirty="0" smtClean="0"/>
          </a:p>
          <a:p>
            <a:pPr>
              <a:buFontTx/>
              <a:buChar char="-"/>
            </a:pPr>
            <a:endParaRPr lang="de-DE" sz="2800" dirty="0"/>
          </a:p>
          <a:p>
            <a:pPr>
              <a:buFontTx/>
              <a:buChar char="-"/>
            </a:pPr>
            <a:endParaRPr lang="de-DE" sz="2800" dirty="0"/>
          </a:p>
        </p:txBody>
      </p:sp>
    </p:spTree>
    <p:extLst>
      <p:ext uri="{BB962C8B-B14F-4D97-AF65-F5344CB8AC3E}">
        <p14:creationId xmlns:p14="http://schemas.microsoft.com/office/powerpoint/2010/main" val="1836723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778098"/>
          </a:xfrm>
        </p:spPr>
        <p:txBody>
          <a:bodyPr>
            <a:normAutofit/>
          </a:bodyPr>
          <a:lstStyle/>
          <a:p>
            <a:r>
              <a:rPr lang="de-DE" sz="3200" b="1" dirty="0" smtClean="0"/>
              <a:t>Machtdrang </a:t>
            </a:r>
            <a:r>
              <a:rPr lang="de-DE" sz="3200" b="1" dirty="0"/>
              <a:t>als Kehrseite des Traumas</a:t>
            </a:r>
          </a:p>
        </p:txBody>
      </p:sp>
      <p:sp>
        <p:nvSpPr>
          <p:cNvPr id="3" name="Inhaltsplatzhalter 2"/>
          <p:cNvSpPr>
            <a:spLocks noGrp="1"/>
          </p:cNvSpPr>
          <p:nvPr>
            <p:ph idx="1"/>
          </p:nvPr>
        </p:nvSpPr>
        <p:spPr>
          <a:xfrm>
            <a:off x="457200" y="1196752"/>
            <a:ext cx="8229600" cy="5400600"/>
          </a:xfrm>
        </p:spPr>
        <p:txBody>
          <a:bodyPr>
            <a:normAutofit fontScale="77500" lnSpcReduction="20000"/>
          </a:bodyPr>
          <a:lstStyle/>
          <a:p>
            <a:pPr marL="0" indent="0">
              <a:buNone/>
            </a:pPr>
            <a:r>
              <a:rPr lang="de-DE" sz="2400" dirty="0" smtClean="0"/>
              <a:t>Jedes Trauma hat seinen Ursprung in von außen auf den Menschen zukommenden Ereignissen, die </a:t>
            </a:r>
            <a:r>
              <a:rPr lang="de-DE" sz="2400" i="1" dirty="0" smtClean="0"/>
              <a:t>bei weitem </a:t>
            </a:r>
            <a:r>
              <a:rPr lang="de-DE" sz="2400" dirty="0" smtClean="0"/>
              <a:t>die Verarbeitungsfähigkeit des Menschen überfordern.</a:t>
            </a:r>
          </a:p>
          <a:p>
            <a:endParaRPr lang="de-DE" sz="2400" dirty="0" smtClean="0"/>
          </a:p>
          <a:p>
            <a:pPr marL="0" indent="0">
              <a:buNone/>
            </a:pPr>
            <a:r>
              <a:rPr lang="de-DE" sz="2400" dirty="0" smtClean="0"/>
              <a:t>Solche Ereignisse sind stets Folge einer uns treffenden energetischen Aufsummierung der gegenwärtigen Zeitqualität und können daher im tiefsten Sinne</a:t>
            </a:r>
            <a:r>
              <a:rPr lang="de-DE" sz="2400" b="1" dirty="0" smtClean="0"/>
              <a:t> </a:t>
            </a:r>
            <a:r>
              <a:rPr lang="de-DE" sz="2400" dirty="0" smtClean="0"/>
              <a:t>kosmische Traumatisierungen genannt werden, auch um zu einfache Täter-Opfer-Fixierungen zu übersteigen.</a:t>
            </a:r>
          </a:p>
          <a:p>
            <a:endParaRPr lang="de-DE" sz="2400" dirty="0" smtClean="0"/>
          </a:p>
          <a:p>
            <a:pPr marL="0" indent="0">
              <a:buNone/>
            </a:pPr>
            <a:r>
              <a:rPr lang="de-DE" sz="2400" dirty="0" smtClean="0"/>
              <a:t>Der Zusammenhang von Trauma und Macht, insbesondere das Nicht-mehr-bearbeiten des Traumas und das Benutzen von Traumata zum Machtausüben ist seit einiger Zeit ein vordringliches Phänomen unserer </a:t>
            </a:r>
            <a:r>
              <a:rPr lang="de-DE" sz="2400" dirty="0"/>
              <a:t>seit knapp 2 Jahrzehnten </a:t>
            </a:r>
            <a:r>
              <a:rPr lang="de-DE" sz="2400" dirty="0" smtClean="0"/>
              <a:t>kollektiv traumatisierenden Zeitqualität </a:t>
            </a:r>
          </a:p>
          <a:p>
            <a:pPr marL="0" indent="0">
              <a:buNone/>
            </a:pPr>
            <a:endParaRPr lang="de-DE" sz="2400" dirty="0" smtClean="0"/>
          </a:p>
          <a:p>
            <a:pPr marL="0" indent="0">
              <a:buNone/>
            </a:pPr>
            <a:r>
              <a:rPr lang="de-DE" sz="2400" dirty="0" smtClean="0"/>
              <a:t>- sichtbar ist dies an den allgegenwärtigen Spaltungsfolgen und dem Aufkommen nicht erwachsener, sondern infantiler, hysterischer Verhaltensmuster. Gerade </a:t>
            </a:r>
            <a:r>
              <a:rPr lang="de-DE" sz="2400" dirty="0"/>
              <a:t>hier ist Bewusstsein darüber nötig, mit welchen Faktoren dies </a:t>
            </a:r>
            <a:r>
              <a:rPr lang="de-DE" sz="2400" dirty="0" smtClean="0"/>
              <a:t>zu </a:t>
            </a:r>
            <a:r>
              <a:rPr lang="de-DE" sz="2400" dirty="0"/>
              <a:t>tun </a:t>
            </a:r>
            <a:r>
              <a:rPr lang="de-DE" sz="2400" dirty="0" smtClean="0"/>
              <a:t>hat, um diesen Dynamiken entkommen zu können</a:t>
            </a:r>
            <a:endParaRPr lang="de-DE" sz="2400" dirty="0"/>
          </a:p>
          <a:p>
            <a:endParaRPr lang="de-DE" sz="2400" dirty="0" smtClean="0"/>
          </a:p>
          <a:p>
            <a:pPr marL="0" indent="0">
              <a:buNone/>
            </a:pPr>
            <a:r>
              <a:rPr lang="de-DE" sz="2400" dirty="0"/>
              <a:t> </a:t>
            </a:r>
            <a:r>
              <a:rPr lang="de-DE" sz="2400" dirty="0" smtClean="0"/>
              <a:t>     </a:t>
            </a:r>
            <a:endParaRPr lang="de-DE" sz="2400" dirty="0"/>
          </a:p>
        </p:txBody>
      </p:sp>
    </p:spTree>
    <p:extLst>
      <p:ext uri="{BB962C8B-B14F-4D97-AF65-F5344CB8AC3E}">
        <p14:creationId xmlns:p14="http://schemas.microsoft.com/office/powerpoint/2010/main" val="1307029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b="1" dirty="0" smtClean="0"/>
              <a:t>Traumata nach Franz Ruppert </a:t>
            </a:r>
            <a:r>
              <a:rPr lang="de-DE" sz="3200" b="1" dirty="0" smtClean="0"/>
              <a:t/>
            </a:r>
            <a:br>
              <a:rPr lang="de-DE" sz="3200" b="1" dirty="0" smtClean="0"/>
            </a:br>
            <a:endParaRPr lang="de-DE" b="1" dirty="0"/>
          </a:p>
        </p:txBody>
      </p:sp>
      <p:sp>
        <p:nvSpPr>
          <p:cNvPr id="3" name="Inhaltsplatzhalter 2"/>
          <p:cNvSpPr>
            <a:spLocks noGrp="1"/>
          </p:cNvSpPr>
          <p:nvPr>
            <p:ph idx="1"/>
          </p:nvPr>
        </p:nvSpPr>
        <p:spPr>
          <a:xfrm>
            <a:off x="395536" y="1196752"/>
            <a:ext cx="8229600" cy="4968552"/>
          </a:xfrm>
        </p:spPr>
        <p:txBody>
          <a:bodyPr>
            <a:normAutofit/>
          </a:bodyPr>
          <a:lstStyle/>
          <a:p>
            <a:pPr marL="0" indent="0">
              <a:buNone/>
            </a:pPr>
            <a:r>
              <a:rPr lang="de-DE" sz="2800" dirty="0"/>
              <a:t>Aufspaltung </a:t>
            </a:r>
            <a:r>
              <a:rPr lang="de-DE" sz="2800" dirty="0" smtClean="0"/>
              <a:t>der Seele in:</a:t>
            </a:r>
          </a:p>
          <a:p>
            <a:pPr marL="0" indent="0">
              <a:buNone/>
            </a:pPr>
            <a:endParaRPr lang="de-DE" sz="1800" b="1" dirty="0" smtClean="0"/>
          </a:p>
          <a:p>
            <a:r>
              <a:rPr lang="de-DE" sz="2800" dirty="0" smtClean="0"/>
              <a:t>Gesunde Anteile</a:t>
            </a:r>
          </a:p>
          <a:p>
            <a:endParaRPr lang="de-DE" sz="2800" dirty="0" smtClean="0"/>
          </a:p>
          <a:p>
            <a:r>
              <a:rPr lang="de-DE" sz="2800" dirty="0" smtClean="0"/>
              <a:t>Traumatisierte Anteile</a:t>
            </a:r>
          </a:p>
          <a:p>
            <a:pPr marL="0" indent="0">
              <a:buNone/>
            </a:pPr>
            <a:endParaRPr lang="de-DE" sz="2800" dirty="0" smtClean="0"/>
          </a:p>
          <a:p>
            <a:r>
              <a:rPr lang="de-DE" sz="2800" dirty="0" smtClean="0"/>
              <a:t>Überlebens-Ich-Anteile bzw. </a:t>
            </a:r>
            <a:r>
              <a:rPr lang="de-DE" sz="2800" dirty="0" err="1" smtClean="0"/>
              <a:t>Überlebenstrategien</a:t>
            </a:r>
            <a:r>
              <a:rPr lang="de-DE" sz="2800" dirty="0" smtClean="0"/>
              <a:t> als spaltende </a:t>
            </a:r>
            <a:r>
              <a:rPr lang="de-DE" sz="2800" dirty="0" err="1" smtClean="0"/>
              <a:t>Traumawächter</a:t>
            </a:r>
            <a:r>
              <a:rPr lang="de-DE" sz="2800" dirty="0" smtClean="0"/>
              <a:t> vor dem Erleben des Traumas</a:t>
            </a:r>
            <a:endParaRPr lang="de-DE" sz="2800" dirty="0"/>
          </a:p>
        </p:txBody>
      </p:sp>
    </p:spTree>
    <p:extLst>
      <p:ext uri="{BB962C8B-B14F-4D97-AF65-F5344CB8AC3E}">
        <p14:creationId xmlns:p14="http://schemas.microsoft.com/office/powerpoint/2010/main" val="1930915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Merkmale von gesunden seelischen Anteilen </a:t>
            </a:r>
            <a:r>
              <a:rPr lang="de-DE" sz="2000" b="1" dirty="0" smtClean="0"/>
              <a:t>nach Ruppert</a:t>
            </a:r>
            <a:endParaRPr lang="de-DE" sz="3200" b="1"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867016547"/>
              </p:ext>
            </p:extLst>
          </p:nvPr>
        </p:nvGraphicFramePr>
        <p:xfrm>
          <a:off x="1907704" y="8109520"/>
          <a:ext cx="4641651" cy="194695"/>
        </p:xfrm>
        <a:graphic>
          <a:graphicData uri="http://schemas.openxmlformats.org/drawingml/2006/table">
            <a:tbl>
              <a:tblPr>
                <a:tableStyleId>{5C22544A-7EE6-4342-B048-85BDC9FD1C3A}</a:tableStyleId>
              </a:tblPr>
              <a:tblGrid>
                <a:gridCol w="4641651"/>
              </a:tblGrid>
              <a:tr h="194695">
                <a:tc>
                  <a:txBody>
                    <a:bodyPr/>
                    <a:lstStyle/>
                    <a:p>
                      <a:pPr>
                        <a:lnSpc>
                          <a:spcPct val="115000"/>
                        </a:lnSpc>
                        <a:spcAft>
                          <a:spcPts val="0"/>
                        </a:spcAft>
                      </a:pPr>
                      <a:endParaRPr lang="de-DE" sz="900" b="1" dirty="0">
                        <a:solidFill>
                          <a:srgbClr val="000000"/>
                        </a:solidFill>
                        <a:effectLst/>
                        <a:latin typeface="Calibri"/>
                        <a:ea typeface="Times New Roman"/>
                        <a:cs typeface="Times New Roman"/>
                      </a:endParaRPr>
                    </a:p>
                  </a:txBody>
                  <a:tcPr marL="35271" marR="35271" marT="0" marB="0"/>
                </a:tc>
              </a:tr>
            </a:tbl>
          </a:graphicData>
        </a:graphic>
      </p:graphicFrame>
      <p:sp>
        <p:nvSpPr>
          <p:cNvPr id="5" name="Rechteck 4"/>
          <p:cNvSpPr/>
          <p:nvPr/>
        </p:nvSpPr>
        <p:spPr>
          <a:xfrm>
            <a:off x="539552" y="1844824"/>
            <a:ext cx="8064896" cy="3622530"/>
          </a:xfrm>
          <a:prstGeom prst="rect">
            <a:avLst/>
          </a:prstGeom>
        </p:spPr>
        <p:txBody>
          <a:bodyPr wrap="square">
            <a:spAutoFit/>
          </a:bodyPr>
          <a:lstStyle/>
          <a:p>
            <a:pPr>
              <a:lnSpc>
                <a:spcPct val="115000"/>
              </a:lnSpc>
              <a:spcAft>
                <a:spcPts val="1000"/>
              </a:spcAft>
            </a:pPr>
            <a:r>
              <a:rPr lang="de-DE" sz="2400" dirty="0" smtClean="0">
                <a:effectLst/>
              </a:rPr>
              <a:t>• Wahrnehmungsoffenheit       • Einfühlungsvermögen</a:t>
            </a:r>
            <a:endParaRPr lang="de-DE" sz="1600" dirty="0" smtClean="0">
              <a:effectLst/>
            </a:endParaRPr>
          </a:p>
          <a:p>
            <a:pPr>
              <a:lnSpc>
                <a:spcPct val="115000"/>
              </a:lnSpc>
              <a:spcAft>
                <a:spcPts val="1000"/>
              </a:spcAft>
            </a:pPr>
            <a:r>
              <a:rPr lang="de-DE" sz="2400" dirty="0" smtClean="0">
                <a:effectLst/>
              </a:rPr>
              <a:t>• Sich abgrenzen können	  • Neugier und Lernoffenheit </a:t>
            </a:r>
            <a:endParaRPr lang="de-DE" sz="1600" dirty="0" smtClean="0">
              <a:effectLst/>
            </a:endParaRPr>
          </a:p>
          <a:p>
            <a:pPr>
              <a:lnSpc>
                <a:spcPct val="115000"/>
              </a:lnSpc>
              <a:spcAft>
                <a:spcPts val="1000"/>
              </a:spcAft>
            </a:pPr>
            <a:r>
              <a:rPr lang="de-DE" sz="2400" dirty="0" smtClean="0">
                <a:effectLst/>
              </a:rPr>
              <a:t>• Gute Erinnerungsfähigkeit     • Fähigkeit zur Gefühlsregulation</a:t>
            </a:r>
            <a:endParaRPr lang="de-DE" sz="1600" dirty="0" smtClean="0">
              <a:effectLst/>
            </a:endParaRPr>
          </a:p>
          <a:p>
            <a:pPr>
              <a:lnSpc>
                <a:spcPct val="115000"/>
              </a:lnSpc>
              <a:spcAft>
                <a:spcPts val="1000"/>
              </a:spcAft>
            </a:pPr>
            <a:r>
              <a:rPr lang="de-DE" sz="2400" dirty="0" smtClean="0">
                <a:effectLst/>
              </a:rPr>
              <a:t>• Reflexionsfähigkeit                   • Grundvertrauen</a:t>
            </a:r>
            <a:endParaRPr lang="de-DE" sz="1600" dirty="0" smtClean="0">
              <a:effectLst/>
            </a:endParaRPr>
          </a:p>
          <a:p>
            <a:pPr>
              <a:lnSpc>
                <a:spcPct val="115000"/>
              </a:lnSpc>
              <a:spcAft>
                <a:spcPts val="1000"/>
              </a:spcAft>
            </a:pPr>
            <a:r>
              <a:rPr lang="de-DE" sz="2400" dirty="0" smtClean="0">
                <a:effectLst/>
              </a:rPr>
              <a:t>• Verantwortungsbereitschaft  • Bindungsfähigkeit</a:t>
            </a:r>
            <a:endParaRPr lang="de-DE" sz="1600" dirty="0" smtClean="0">
              <a:effectLst/>
            </a:endParaRPr>
          </a:p>
          <a:p>
            <a:pPr>
              <a:lnSpc>
                <a:spcPct val="115000"/>
              </a:lnSpc>
              <a:spcAft>
                <a:spcPts val="1000"/>
              </a:spcAft>
            </a:pPr>
            <a:r>
              <a:rPr lang="de-DE" sz="2400" dirty="0" smtClean="0">
                <a:effectLst/>
              </a:rPr>
              <a:t>• Sich lösen können                     • Realitätsorientierung </a:t>
            </a:r>
            <a:endParaRPr lang="de-DE" dirty="0" smtClean="0">
              <a:effectLst/>
            </a:endParaRPr>
          </a:p>
          <a:p>
            <a:pPr>
              <a:lnSpc>
                <a:spcPct val="115000"/>
              </a:lnSpc>
              <a:spcAft>
                <a:spcPts val="1000"/>
              </a:spcAft>
            </a:pPr>
            <a:endParaRPr lang="de-DE" sz="1200" dirty="0">
              <a:effectLst/>
            </a:endParaRPr>
          </a:p>
        </p:txBody>
      </p:sp>
    </p:spTree>
    <p:extLst>
      <p:ext uri="{BB962C8B-B14F-4D97-AF65-F5344CB8AC3E}">
        <p14:creationId xmlns:p14="http://schemas.microsoft.com/office/powerpoint/2010/main" val="333882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Traumatisierte Anteile </a:t>
            </a:r>
            <a:br>
              <a:rPr lang="de-DE" sz="3200" b="1" dirty="0" smtClean="0"/>
            </a:br>
            <a:r>
              <a:rPr lang="de-DE" sz="2000" b="1" dirty="0" smtClean="0"/>
              <a:t>nach Ruppert</a:t>
            </a:r>
            <a:endParaRPr lang="de-DE" sz="3200" b="1" dirty="0"/>
          </a:p>
        </p:txBody>
      </p:sp>
      <p:sp>
        <p:nvSpPr>
          <p:cNvPr id="3" name="Inhaltsplatzhalter 2"/>
          <p:cNvSpPr>
            <a:spLocks noGrp="1"/>
          </p:cNvSpPr>
          <p:nvPr>
            <p:ph idx="1"/>
          </p:nvPr>
        </p:nvSpPr>
        <p:spPr/>
        <p:txBody>
          <a:bodyPr>
            <a:normAutofit fontScale="85000" lnSpcReduction="10000"/>
          </a:bodyPr>
          <a:lstStyle/>
          <a:p>
            <a:r>
              <a:rPr lang="de-DE" sz="2800" dirty="0" smtClean="0"/>
              <a:t>verbleiben auf der Altersstufe der Traumatisierung</a:t>
            </a:r>
          </a:p>
          <a:p>
            <a:r>
              <a:rPr lang="de-DE" sz="2800" dirty="0" smtClean="0"/>
              <a:t>haben Todesängste bzw. Schmerzen</a:t>
            </a:r>
          </a:p>
          <a:p>
            <a:r>
              <a:rPr lang="de-DE" sz="2800" dirty="0"/>
              <a:t>erleben </a:t>
            </a:r>
            <a:r>
              <a:rPr lang="de-DE" sz="2800" dirty="0" smtClean="0"/>
              <a:t>Ohnmacht und Verzweiflung</a:t>
            </a:r>
          </a:p>
          <a:p>
            <a:r>
              <a:rPr lang="de-DE" sz="2800" dirty="0" smtClean="0"/>
              <a:t>besitzen unterdrückte Wut</a:t>
            </a:r>
          </a:p>
          <a:p>
            <a:r>
              <a:rPr lang="de-DE" sz="2800" dirty="0" smtClean="0"/>
              <a:t>zeigen extremen Rückzug</a:t>
            </a:r>
          </a:p>
          <a:p>
            <a:r>
              <a:rPr lang="de-DE" sz="2800" dirty="0" smtClean="0"/>
              <a:t>entwickeln körperliche Symptome (Panikattacken, Weinkrämpfe etc.)</a:t>
            </a:r>
          </a:p>
          <a:p>
            <a:r>
              <a:rPr lang="de-DE" sz="2800" dirty="0" smtClean="0"/>
              <a:t>sie verursachen unbewusste </a:t>
            </a:r>
            <a:r>
              <a:rPr lang="de-DE" sz="2800" dirty="0"/>
              <a:t>Konflikte und </a:t>
            </a:r>
            <a:r>
              <a:rPr lang="de-DE" sz="2800" dirty="0" smtClean="0"/>
              <a:t>ziehen Situationen an, </a:t>
            </a:r>
            <a:r>
              <a:rPr lang="de-DE" sz="2800" dirty="0"/>
              <a:t>die an die traumatisierende Situation </a:t>
            </a:r>
            <a:r>
              <a:rPr lang="de-DE" sz="2800" dirty="0" smtClean="0"/>
              <a:t>erinnern.</a:t>
            </a:r>
            <a:endParaRPr lang="de-DE" sz="2800" dirty="0"/>
          </a:p>
          <a:p>
            <a:r>
              <a:rPr lang="de-DE" sz="2800" dirty="0" smtClean="0"/>
              <a:t>sie suchen immer noch nach einem Ausweg und stoßen </a:t>
            </a:r>
            <a:r>
              <a:rPr lang="de-DE" sz="2800" dirty="0"/>
              <a:t>damit </a:t>
            </a:r>
            <a:endParaRPr lang="de-DE" sz="2800" dirty="0" smtClean="0"/>
          </a:p>
          <a:p>
            <a:pPr marL="0" indent="0">
              <a:buNone/>
            </a:pPr>
            <a:r>
              <a:rPr lang="de-DE" sz="2800" dirty="0"/>
              <a:t> </a:t>
            </a:r>
            <a:r>
              <a:rPr lang="de-DE" sz="2800" dirty="0" smtClean="0"/>
              <a:t>    Heilung an</a:t>
            </a:r>
            <a:endParaRPr lang="de-DE" sz="2800" dirty="0"/>
          </a:p>
        </p:txBody>
      </p:sp>
    </p:spTree>
    <p:extLst>
      <p:ext uri="{BB962C8B-B14F-4D97-AF65-F5344CB8AC3E}">
        <p14:creationId xmlns:p14="http://schemas.microsoft.com/office/powerpoint/2010/main" val="1963939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856984" cy="778098"/>
          </a:xfrm>
        </p:spPr>
        <p:txBody>
          <a:bodyPr>
            <a:normAutofit fontScale="90000"/>
          </a:bodyPr>
          <a:lstStyle/>
          <a:p>
            <a:r>
              <a:rPr lang="de-DE" sz="3200" b="1" dirty="0" smtClean="0"/>
              <a:t>Das Überlebens-Ich bzw. die Überlebensstrategien</a:t>
            </a:r>
            <a:br>
              <a:rPr lang="de-DE" sz="3200" b="1" dirty="0" smtClean="0"/>
            </a:br>
            <a:r>
              <a:rPr lang="de-DE" sz="2200" b="1" dirty="0" smtClean="0"/>
              <a:t>teils nach Ruppert</a:t>
            </a:r>
            <a:endParaRPr lang="de-DE" sz="2200" b="1" dirty="0"/>
          </a:p>
        </p:txBody>
      </p:sp>
      <p:sp>
        <p:nvSpPr>
          <p:cNvPr id="3" name="Inhaltsplatzhalter 2"/>
          <p:cNvSpPr>
            <a:spLocks noGrp="1"/>
          </p:cNvSpPr>
          <p:nvPr>
            <p:ph idx="1"/>
          </p:nvPr>
        </p:nvSpPr>
        <p:spPr>
          <a:xfrm>
            <a:off x="457200" y="1196752"/>
            <a:ext cx="8229600" cy="4929411"/>
          </a:xfrm>
        </p:spPr>
        <p:txBody>
          <a:bodyPr>
            <a:normAutofit fontScale="92500" lnSpcReduction="20000"/>
          </a:bodyPr>
          <a:lstStyle/>
          <a:p>
            <a:r>
              <a:rPr lang="de-DE" sz="2800" dirty="0" smtClean="0"/>
              <a:t>barsch abwiegeln</a:t>
            </a:r>
          </a:p>
          <a:p>
            <a:r>
              <a:rPr lang="de-DE" sz="2800" dirty="0" smtClean="0"/>
              <a:t>verdrängen und verleugnen zuweilen empört das Trauma</a:t>
            </a:r>
          </a:p>
          <a:p>
            <a:r>
              <a:rPr lang="de-DE" sz="2800" dirty="0"/>
              <a:t>errichten überkompensierend </a:t>
            </a:r>
            <a:r>
              <a:rPr lang="de-DE" sz="2800" dirty="0" err="1" smtClean="0"/>
              <a:t>traumaabspaltende</a:t>
            </a:r>
            <a:r>
              <a:rPr lang="de-DE" sz="2800" dirty="0" smtClean="0"/>
              <a:t> </a:t>
            </a:r>
            <a:r>
              <a:rPr lang="de-DE" sz="2800" dirty="0"/>
              <a:t>Barrieren</a:t>
            </a:r>
          </a:p>
          <a:p>
            <a:r>
              <a:rPr lang="de-DE" sz="2800" dirty="0" smtClean="0"/>
              <a:t>machen sich Illusionen bzw. reagieren hysterisch</a:t>
            </a:r>
          </a:p>
          <a:p>
            <a:r>
              <a:rPr lang="de-DE" sz="2800" dirty="0" smtClean="0"/>
              <a:t>geben die eigenen </a:t>
            </a:r>
            <a:r>
              <a:rPr lang="de-DE" sz="2800" dirty="0"/>
              <a:t>Spaltungen </a:t>
            </a:r>
            <a:r>
              <a:rPr lang="de-DE" sz="2800" dirty="0" smtClean="0"/>
              <a:t>an andere weiter bzw. </a:t>
            </a:r>
            <a:r>
              <a:rPr lang="de-DE" sz="2800" dirty="0"/>
              <a:t>ermächtigen </a:t>
            </a:r>
            <a:r>
              <a:rPr lang="de-DE" sz="2800" dirty="0" smtClean="0"/>
              <a:t>sich nach außen projizierend als </a:t>
            </a:r>
            <a:r>
              <a:rPr lang="de-DE" sz="2800" dirty="0"/>
              <a:t>Retter der </a:t>
            </a:r>
            <a:r>
              <a:rPr lang="de-DE" sz="2800" dirty="0" smtClean="0"/>
              <a:t>anderen</a:t>
            </a:r>
          </a:p>
          <a:p>
            <a:r>
              <a:rPr lang="de-DE" sz="2800" dirty="0" smtClean="0"/>
              <a:t>benutzen die </a:t>
            </a:r>
            <a:r>
              <a:rPr lang="de-DE" sz="2800" dirty="0" err="1" smtClean="0"/>
              <a:t>Traumaenergien</a:t>
            </a:r>
            <a:r>
              <a:rPr lang="de-DE" sz="2800" dirty="0" smtClean="0"/>
              <a:t> zum Machtzuwachs, damit </a:t>
            </a:r>
            <a:r>
              <a:rPr lang="de-DE" sz="2800" dirty="0"/>
              <a:t>in Zukunft </a:t>
            </a:r>
            <a:r>
              <a:rPr lang="de-DE" sz="2800" dirty="0" err="1"/>
              <a:t>wohlmeinlich</a:t>
            </a:r>
            <a:r>
              <a:rPr lang="de-DE" sz="2800" dirty="0"/>
              <a:t> </a:t>
            </a:r>
            <a:r>
              <a:rPr lang="de-DE" sz="2800" dirty="0" smtClean="0"/>
              <a:t>Ohnmacht vermieden werden kann</a:t>
            </a:r>
          </a:p>
          <a:p>
            <a:r>
              <a:rPr lang="de-DE" sz="2800" dirty="0"/>
              <a:t>im Extrem mit </a:t>
            </a:r>
            <a:r>
              <a:rPr lang="de-DE" sz="2800" dirty="0" smtClean="0"/>
              <a:t>erhaltenen </a:t>
            </a:r>
            <a:r>
              <a:rPr lang="de-DE" sz="2800" dirty="0" err="1" smtClean="0"/>
              <a:t>Täterintrojekten</a:t>
            </a:r>
            <a:r>
              <a:rPr lang="de-DE" sz="2800" dirty="0" smtClean="0"/>
              <a:t> </a:t>
            </a:r>
            <a:r>
              <a:rPr lang="de-DE" sz="2800" dirty="0"/>
              <a:t>das Schwache oder den </a:t>
            </a:r>
            <a:r>
              <a:rPr lang="de-DE" sz="2800" dirty="0" err="1"/>
              <a:t>Erinnerer</a:t>
            </a:r>
            <a:r>
              <a:rPr lang="de-DE" sz="2800" dirty="0"/>
              <a:t> </a:t>
            </a:r>
            <a:r>
              <a:rPr lang="de-DE" sz="2800" dirty="0" smtClean="0"/>
              <a:t>terrorisieren</a:t>
            </a:r>
            <a:endParaRPr lang="de-DE" sz="2800" dirty="0"/>
          </a:p>
          <a:p>
            <a:endParaRPr lang="de-DE" sz="2800" dirty="0"/>
          </a:p>
        </p:txBody>
      </p:sp>
    </p:spTree>
    <p:extLst>
      <p:ext uri="{BB962C8B-B14F-4D97-AF65-F5344CB8AC3E}">
        <p14:creationId xmlns:p14="http://schemas.microsoft.com/office/powerpoint/2010/main" val="2422240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20688"/>
            <a:ext cx="8229600" cy="706090"/>
          </a:xfrm>
        </p:spPr>
        <p:txBody>
          <a:bodyPr>
            <a:normAutofit fontScale="90000"/>
          </a:bodyPr>
          <a:lstStyle/>
          <a:p>
            <a:r>
              <a:rPr lang="de-DE" sz="3600" b="1" dirty="0" smtClean="0"/>
              <a:t>Grundsätze der Identitätsorientierten </a:t>
            </a:r>
            <a:r>
              <a:rPr lang="de-DE" sz="3600" b="1" dirty="0" err="1" smtClean="0"/>
              <a:t>Psychotraumatherapie</a:t>
            </a:r>
            <a:r>
              <a:rPr lang="de-DE" sz="3600" b="1" dirty="0" smtClean="0"/>
              <a:t> von Franz Ruppert </a:t>
            </a:r>
            <a:r>
              <a:rPr lang="de-DE" sz="3600" b="1" dirty="0"/>
              <a:t/>
            </a:r>
            <a:br>
              <a:rPr lang="de-DE" sz="3600" b="1" dirty="0"/>
            </a:br>
            <a:endParaRPr lang="de-DE" dirty="0"/>
          </a:p>
        </p:txBody>
      </p:sp>
      <p:sp>
        <p:nvSpPr>
          <p:cNvPr id="3" name="Inhaltsplatzhalter 2"/>
          <p:cNvSpPr>
            <a:spLocks noGrp="1"/>
          </p:cNvSpPr>
          <p:nvPr>
            <p:ph idx="1"/>
          </p:nvPr>
        </p:nvSpPr>
        <p:spPr/>
        <p:txBody>
          <a:bodyPr>
            <a:normAutofit/>
          </a:bodyPr>
          <a:lstStyle/>
          <a:p>
            <a:r>
              <a:rPr lang="de-DE" sz="2800" dirty="0"/>
              <a:t>Zurückdrängen der </a:t>
            </a:r>
            <a:r>
              <a:rPr lang="de-DE" sz="2800" dirty="0" smtClean="0"/>
              <a:t>spaltenden Überlebensstrategien</a:t>
            </a:r>
            <a:r>
              <a:rPr lang="de-DE" sz="2800" dirty="0"/>
              <a:t>, damit die gesunden Anteile mehr Raum </a:t>
            </a:r>
            <a:r>
              <a:rPr lang="de-DE" sz="2800" dirty="0" smtClean="0"/>
              <a:t>bekommen</a:t>
            </a:r>
            <a:endParaRPr lang="de-DE" sz="2800" dirty="0"/>
          </a:p>
          <a:p>
            <a:r>
              <a:rPr lang="de-DE" sz="2800" dirty="0"/>
              <a:t>Stärken der gesunden Anteile, </a:t>
            </a:r>
            <a:r>
              <a:rPr lang="de-DE" sz="2800" dirty="0" smtClean="0"/>
              <a:t>insbesondere der Aufbau </a:t>
            </a:r>
            <a:r>
              <a:rPr lang="de-DE" sz="2800" dirty="0"/>
              <a:t>eines stabilen Ichs und eines eigenen </a:t>
            </a:r>
            <a:r>
              <a:rPr lang="de-DE" sz="2800" dirty="0" smtClean="0"/>
              <a:t>Willens</a:t>
            </a:r>
            <a:endParaRPr lang="de-DE" sz="2800" dirty="0"/>
          </a:p>
          <a:p>
            <a:r>
              <a:rPr lang="de-DE" sz="2800" dirty="0"/>
              <a:t>Begegnung zwischen den gesunden und den traumatisierten Anteilen, um diese </a:t>
            </a:r>
            <a:r>
              <a:rPr lang="de-DE" sz="2800" dirty="0" smtClean="0"/>
              <a:t>Schritt für Schritt</a:t>
            </a:r>
            <a:r>
              <a:rPr lang="de-DE" sz="2800" dirty="0"/>
              <a:t> </a:t>
            </a:r>
            <a:r>
              <a:rPr lang="de-DE" sz="2800" dirty="0" smtClean="0"/>
              <a:t>auf </a:t>
            </a:r>
            <a:r>
              <a:rPr lang="de-DE" sz="2800" dirty="0"/>
              <a:t>Augenhöhe </a:t>
            </a:r>
            <a:r>
              <a:rPr lang="de-DE" sz="2800" dirty="0" smtClean="0"/>
              <a:t>zu </a:t>
            </a:r>
            <a:r>
              <a:rPr lang="de-DE" sz="2800" dirty="0"/>
              <a:t>integrieren.</a:t>
            </a:r>
          </a:p>
          <a:p>
            <a:endParaRPr lang="de-DE" dirty="0"/>
          </a:p>
        </p:txBody>
      </p:sp>
    </p:spTree>
    <p:extLst>
      <p:ext uri="{BB962C8B-B14F-4D97-AF65-F5344CB8AC3E}">
        <p14:creationId xmlns:p14="http://schemas.microsoft.com/office/powerpoint/2010/main" val="4100672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Die verschiedenen Arten von Macht</a:t>
            </a:r>
            <a:endParaRPr lang="de-DE" sz="3200" b="1" dirty="0"/>
          </a:p>
        </p:txBody>
      </p:sp>
      <p:sp>
        <p:nvSpPr>
          <p:cNvPr id="3" name="Inhaltsplatzhalter 2"/>
          <p:cNvSpPr>
            <a:spLocks noGrp="1"/>
          </p:cNvSpPr>
          <p:nvPr>
            <p:ph idx="1"/>
          </p:nvPr>
        </p:nvSpPr>
        <p:spPr/>
        <p:txBody>
          <a:bodyPr>
            <a:normAutofit/>
          </a:bodyPr>
          <a:lstStyle/>
          <a:p>
            <a:r>
              <a:rPr lang="de-DE" sz="2800" dirty="0" smtClean="0"/>
              <a:t>Die </a:t>
            </a:r>
            <a:r>
              <a:rPr lang="de-DE" sz="2800" dirty="0" err="1" smtClean="0"/>
              <a:t>Finsternismacht</a:t>
            </a:r>
            <a:endParaRPr lang="de-DE" sz="2800" dirty="0" smtClean="0"/>
          </a:p>
          <a:p>
            <a:r>
              <a:rPr lang="de-DE" sz="2800" dirty="0" smtClean="0"/>
              <a:t>Die Plutonische Macht</a:t>
            </a:r>
          </a:p>
          <a:p>
            <a:r>
              <a:rPr lang="de-DE" sz="2800" dirty="0" smtClean="0"/>
              <a:t>Die </a:t>
            </a:r>
            <a:r>
              <a:rPr lang="de-DE" sz="2800" dirty="0" err="1" smtClean="0"/>
              <a:t>Uranische</a:t>
            </a:r>
            <a:r>
              <a:rPr lang="de-DE" sz="2800" dirty="0" smtClean="0"/>
              <a:t> Macht</a:t>
            </a:r>
          </a:p>
          <a:p>
            <a:r>
              <a:rPr lang="de-DE" sz="2800" dirty="0" smtClean="0"/>
              <a:t>Die Chaotische Macht</a:t>
            </a:r>
          </a:p>
          <a:p>
            <a:r>
              <a:rPr lang="de-DE" sz="2800" dirty="0" smtClean="0"/>
              <a:t>Die </a:t>
            </a:r>
            <a:r>
              <a:rPr lang="de-DE" sz="2800" dirty="0" err="1" smtClean="0"/>
              <a:t>Zeushafte</a:t>
            </a:r>
            <a:r>
              <a:rPr lang="de-DE" sz="2800" dirty="0" smtClean="0"/>
              <a:t> Macht</a:t>
            </a:r>
          </a:p>
          <a:p>
            <a:r>
              <a:rPr lang="de-DE" sz="2800" dirty="0" smtClean="0"/>
              <a:t>Die Interpoliert </a:t>
            </a:r>
            <a:r>
              <a:rPr lang="de-DE" sz="2800" dirty="0" err="1"/>
              <a:t>L</a:t>
            </a:r>
            <a:r>
              <a:rPr lang="de-DE" sz="2800" dirty="0" err="1" smtClean="0"/>
              <a:t>ilithhafte</a:t>
            </a:r>
            <a:r>
              <a:rPr lang="de-DE" sz="2800" dirty="0" smtClean="0"/>
              <a:t> Macht</a:t>
            </a:r>
          </a:p>
          <a:p>
            <a:r>
              <a:rPr lang="de-DE" sz="2800" dirty="0" smtClean="0"/>
              <a:t>Die Hypnotische Macht</a:t>
            </a:r>
            <a:endParaRPr lang="de-DE" sz="2800" dirty="0"/>
          </a:p>
        </p:txBody>
      </p:sp>
    </p:spTree>
    <p:extLst>
      <p:ext uri="{BB962C8B-B14F-4D97-AF65-F5344CB8AC3E}">
        <p14:creationId xmlns:p14="http://schemas.microsoft.com/office/powerpoint/2010/main" val="896813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9392"/>
            <a:ext cx="8229600" cy="864096"/>
          </a:xfrm>
        </p:spPr>
        <p:txBody>
          <a:bodyPr>
            <a:normAutofit/>
          </a:bodyPr>
          <a:lstStyle/>
          <a:p>
            <a:r>
              <a:rPr lang="de-DE" sz="3200" b="1" dirty="0" err="1" smtClean="0"/>
              <a:t>Finsternismacht</a:t>
            </a:r>
            <a:endParaRPr lang="de-DE" sz="3200" b="1" dirty="0"/>
          </a:p>
        </p:txBody>
      </p:sp>
      <p:sp>
        <p:nvSpPr>
          <p:cNvPr id="3" name="Inhaltsplatzhalter 2"/>
          <p:cNvSpPr>
            <a:spLocks noGrp="1"/>
          </p:cNvSpPr>
          <p:nvPr>
            <p:ph idx="1"/>
          </p:nvPr>
        </p:nvSpPr>
        <p:spPr>
          <a:xfrm>
            <a:off x="107504" y="764704"/>
            <a:ext cx="8928992" cy="6093296"/>
          </a:xfrm>
        </p:spPr>
        <p:txBody>
          <a:bodyPr>
            <a:noAutofit/>
          </a:bodyPr>
          <a:lstStyle/>
          <a:p>
            <a:pPr marL="0" indent="0">
              <a:buNone/>
            </a:pPr>
            <a:r>
              <a:rPr lang="de-DE" sz="2400" dirty="0" smtClean="0"/>
              <a:t>Die machtvollen Wirkungen von:</a:t>
            </a:r>
          </a:p>
          <a:p>
            <a:endParaRPr lang="de-DE" sz="1000" dirty="0" smtClean="0"/>
          </a:p>
          <a:p>
            <a:r>
              <a:rPr lang="de-DE" sz="2400" b="1" dirty="0"/>
              <a:t> </a:t>
            </a:r>
            <a:r>
              <a:rPr lang="de-DE" sz="2400" b="1" dirty="0" smtClean="0"/>
              <a:t>   Sonnenfinsternissen </a:t>
            </a:r>
            <a:r>
              <a:rPr lang="de-DE" sz="2400" dirty="0"/>
              <a:t>(sich individuell im 3 Grad-Orbis aufrüttelnd </a:t>
            </a:r>
            <a:endParaRPr lang="de-DE" sz="2400" dirty="0" smtClean="0"/>
          </a:p>
          <a:p>
            <a:pPr marL="0" indent="0">
              <a:buNone/>
            </a:pPr>
            <a:r>
              <a:rPr lang="de-DE" sz="2400" dirty="0"/>
              <a:t> </a:t>
            </a:r>
            <a:r>
              <a:rPr lang="de-DE" sz="2400" dirty="0" smtClean="0"/>
              <a:t>        unbedingt ins Leben hineindrängend) </a:t>
            </a:r>
          </a:p>
          <a:p>
            <a:pPr marL="0" indent="0">
              <a:buNone/>
            </a:pPr>
            <a:endParaRPr lang="de-DE" sz="800" dirty="0" smtClean="0"/>
          </a:p>
          <a:p>
            <a:pPr marL="0" indent="0">
              <a:buNone/>
            </a:pPr>
            <a:r>
              <a:rPr lang="de-DE" sz="2400" dirty="0" smtClean="0"/>
              <a:t>         - </a:t>
            </a:r>
            <a:r>
              <a:rPr lang="de-DE" sz="2400" dirty="0" err="1" smtClean="0"/>
              <a:t>mundan</a:t>
            </a:r>
            <a:r>
              <a:rPr lang="de-DE" sz="2400" dirty="0" smtClean="0"/>
              <a:t> besonders stark wirksam im Kernschatten des    </a:t>
            </a:r>
          </a:p>
          <a:p>
            <a:pPr marL="0" indent="0">
              <a:buNone/>
            </a:pPr>
            <a:r>
              <a:rPr lang="de-DE" sz="2400" dirty="0"/>
              <a:t> </a:t>
            </a:r>
            <a:r>
              <a:rPr lang="de-DE" sz="2400" dirty="0" smtClean="0"/>
              <a:t>       </a:t>
            </a:r>
            <a:r>
              <a:rPr lang="de-DE" sz="2400" dirty="0" err="1" smtClean="0"/>
              <a:t>Finsternispfads</a:t>
            </a:r>
            <a:r>
              <a:rPr lang="de-DE" sz="2400" dirty="0" smtClean="0"/>
              <a:t> und an ACG-Linien der </a:t>
            </a:r>
            <a:r>
              <a:rPr lang="de-DE" sz="2400" dirty="0" err="1" smtClean="0"/>
              <a:t>Langsamläufer</a:t>
            </a:r>
            <a:endParaRPr lang="de-DE" sz="2400" dirty="0" smtClean="0"/>
          </a:p>
          <a:p>
            <a:pPr marL="0" indent="0">
              <a:buNone/>
            </a:pPr>
            <a:endParaRPr lang="de-DE" sz="1100" dirty="0" smtClean="0"/>
          </a:p>
          <a:p>
            <a:pPr marL="0" indent="0">
              <a:buNone/>
            </a:pPr>
            <a:r>
              <a:rPr lang="de-DE" sz="2400" dirty="0"/>
              <a:t> </a:t>
            </a:r>
            <a:r>
              <a:rPr lang="de-DE" sz="2400" dirty="0" smtClean="0"/>
              <a:t>       - besonders und dauerhaft wirksa</a:t>
            </a:r>
            <a:r>
              <a:rPr lang="de-DE" sz="2400" dirty="0"/>
              <a:t>m</a:t>
            </a:r>
            <a:r>
              <a:rPr lang="de-DE" sz="2400" dirty="0" smtClean="0"/>
              <a:t>, </a:t>
            </a:r>
            <a:r>
              <a:rPr lang="de-DE" sz="2400" dirty="0"/>
              <a:t>wenn </a:t>
            </a:r>
            <a:r>
              <a:rPr lang="de-DE" sz="2400" dirty="0" smtClean="0"/>
              <a:t>verbunden mit </a:t>
            </a:r>
          </a:p>
          <a:p>
            <a:pPr marL="0" indent="0">
              <a:buNone/>
            </a:pPr>
            <a:r>
              <a:rPr lang="de-DE" sz="2400" dirty="0"/>
              <a:t> </a:t>
            </a:r>
            <a:r>
              <a:rPr lang="de-DE" sz="2400" dirty="0" smtClean="0"/>
              <a:t>       Konjunktionen (wirkt den ganzen Zyklus) und </a:t>
            </a:r>
          </a:p>
          <a:p>
            <a:pPr marL="0" indent="0">
              <a:buNone/>
            </a:pPr>
            <a:r>
              <a:rPr lang="de-DE" sz="2400" dirty="0"/>
              <a:t> </a:t>
            </a:r>
            <a:r>
              <a:rPr lang="de-DE" sz="2400" dirty="0" smtClean="0"/>
              <a:t>       Quartalsspannungen (wirkt bis zum nächsten </a:t>
            </a:r>
          </a:p>
          <a:p>
            <a:pPr marL="0" indent="0">
              <a:buNone/>
            </a:pPr>
            <a:r>
              <a:rPr lang="de-DE" sz="2400" dirty="0"/>
              <a:t> </a:t>
            </a:r>
            <a:r>
              <a:rPr lang="de-DE" sz="2400" dirty="0" smtClean="0"/>
              <a:t>       Quartalsspannungsaspekt) von </a:t>
            </a:r>
            <a:r>
              <a:rPr lang="de-DE" sz="2400" dirty="0" err="1" smtClean="0"/>
              <a:t>Langsamläufern</a:t>
            </a:r>
            <a:r>
              <a:rPr lang="de-DE" sz="2400" dirty="0" smtClean="0"/>
              <a:t> </a:t>
            </a:r>
          </a:p>
          <a:p>
            <a:pPr marL="0" indent="0">
              <a:buNone/>
            </a:pPr>
            <a:r>
              <a:rPr lang="de-DE" sz="1050" dirty="0" smtClean="0"/>
              <a:t> </a:t>
            </a:r>
            <a:r>
              <a:rPr lang="de-DE" sz="700" dirty="0" smtClean="0"/>
              <a:t> </a:t>
            </a:r>
            <a:endParaRPr lang="de-DE" sz="1050" b="1" dirty="0" smtClean="0"/>
          </a:p>
          <a:p>
            <a:r>
              <a:rPr lang="de-DE" sz="2400" b="1" dirty="0" smtClean="0"/>
              <a:t>    Mondfinsternissen</a:t>
            </a:r>
            <a:r>
              <a:rPr lang="de-DE" sz="2400" dirty="0" smtClean="0"/>
              <a:t> (ergreifen tiefenöffnend aus unteren </a:t>
            </a:r>
          </a:p>
          <a:p>
            <a:pPr marL="0" indent="0">
              <a:buNone/>
            </a:pPr>
            <a:r>
              <a:rPr lang="de-DE" sz="2400" dirty="0"/>
              <a:t> </a:t>
            </a:r>
            <a:r>
              <a:rPr lang="de-DE" sz="2400" dirty="0" smtClean="0"/>
              <a:t>        Seelenschichten die Seelen, Frauen, Kinder, Familien und</a:t>
            </a:r>
          </a:p>
          <a:p>
            <a:pPr marL="0" indent="0">
              <a:buNone/>
            </a:pPr>
            <a:r>
              <a:rPr lang="de-DE" sz="2400" dirty="0"/>
              <a:t> </a:t>
            </a:r>
            <a:r>
              <a:rPr lang="de-DE" sz="2400" dirty="0" smtClean="0"/>
              <a:t>        Bevölkerungen)</a:t>
            </a:r>
            <a:endParaRPr lang="de-DE" sz="2400" dirty="0"/>
          </a:p>
        </p:txBody>
      </p:sp>
    </p:spTree>
    <p:extLst>
      <p:ext uri="{BB962C8B-B14F-4D97-AF65-F5344CB8AC3E}">
        <p14:creationId xmlns:p14="http://schemas.microsoft.com/office/powerpoint/2010/main" val="4237573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88640"/>
            <a:ext cx="8229600" cy="1143000"/>
          </a:xfrm>
        </p:spPr>
        <p:txBody>
          <a:bodyPr>
            <a:normAutofit fontScale="90000"/>
          </a:bodyPr>
          <a:lstStyle/>
          <a:p>
            <a:r>
              <a:rPr lang="de-DE" dirty="0" smtClean="0"/>
              <a:t/>
            </a:r>
            <a:br>
              <a:rPr lang="de-DE" dirty="0" smtClean="0"/>
            </a:br>
            <a:r>
              <a:rPr lang="de-DE" sz="4000" dirty="0" smtClean="0"/>
              <a:t>Archetypisch-multizyklische Astrologie</a:t>
            </a:r>
            <a:r>
              <a:rPr lang="de-DE" dirty="0" smtClean="0"/>
              <a:t/>
            </a:r>
            <a:br>
              <a:rPr lang="de-DE" dirty="0" smtClean="0"/>
            </a:br>
            <a:r>
              <a:rPr lang="de-DE" sz="3100" b="1" dirty="0" smtClean="0"/>
              <a:t>astrologisches Vorgehen mit begründeter </a:t>
            </a:r>
            <a:r>
              <a:rPr lang="de-DE" sz="3100" b="1" dirty="0"/>
              <a:t>und </a:t>
            </a:r>
            <a:r>
              <a:rPr lang="de-DE" sz="3100" b="1" dirty="0" smtClean="0"/>
              <a:t>nachprüfbarer </a:t>
            </a:r>
            <a:r>
              <a:rPr lang="de-DE" sz="3100" b="1" dirty="0"/>
              <a:t>Basis</a:t>
            </a:r>
            <a:r>
              <a:rPr lang="de-DE" dirty="0"/>
              <a:t/>
            </a:r>
            <a:br>
              <a:rPr lang="de-DE" dirty="0"/>
            </a:br>
            <a:endParaRPr lang="de-DE" dirty="0"/>
          </a:p>
        </p:txBody>
      </p:sp>
      <p:sp>
        <p:nvSpPr>
          <p:cNvPr id="3" name="Inhaltsplatzhalter 2"/>
          <p:cNvSpPr>
            <a:spLocks noGrp="1"/>
          </p:cNvSpPr>
          <p:nvPr>
            <p:ph idx="1"/>
          </p:nvPr>
        </p:nvSpPr>
        <p:spPr>
          <a:xfrm>
            <a:off x="457200" y="1600200"/>
            <a:ext cx="8229600" cy="5069160"/>
          </a:xfrm>
        </p:spPr>
        <p:txBody>
          <a:bodyPr>
            <a:normAutofit fontScale="77500" lnSpcReduction="20000"/>
          </a:bodyPr>
          <a:lstStyle/>
          <a:p>
            <a:pPr marL="0" indent="0">
              <a:buNone/>
            </a:pPr>
            <a:r>
              <a:rPr lang="de-DE" dirty="0"/>
              <a:t>m</a:t>
            </a:r>
            <a:r>
              <a:rPr lang="de-DE" dirty="0" smtClean="0"/>
              <a:t>ittels archetypenbezogener Deutung von:</a:t>
            </a:r>
          </a:p>
          <a:p>
            <a:pPr marL="0" indent="0">
              <a:buNone/>
            </a:pPr>
            <a:endParaRPr lang="de-DE" sz="1800" dirty="0" smtClean="0"/>
          </a:p>
          <a:p>
            <a:r>
              <a:rPr lang="de-DE" b="1" dirty="0" err="1" smtClean="0"/>
              <a:t>Konjunktionshoroskopen</a:t>
            </a:r>
            <a:r>
              <a:rPr lang="de-DE" b="1" dirty="0" smtClean="0"/>
              <a:t> von Zyklen und deren </a:t>
            </a:r>
            <a:r>
              <a:rPr lang="de-DE" b="1" dirty="0" err="1" smtClean="0"/>
              <a:t>Aspektstadien</a:t>
            </a:r>
            <a:endParaRPr lang="de-DE" b="1" dirty="0" smtClean="0"/>
          </a:p>
          <a:p>
            <a:r>
              <a:rPr lang="de-DE" b="1" dirty="0" err="1" smtClean="0"/>
              <a:t>Finsternishoroskopen</a:t>
            </a:r>
            <a:endParaRPr lang="de-DE" b="1" dirty="0" smtClean="0"/>
          </a:p>
          <a:p>
            <a:r>
              <a:rPr lang="de-DE" b="1" dirty="0" err="1" smtClean="0"/>
              <a:t>Ingresshoroskopen</a:t>
            </a:r>
            <a:endParaRPr lang="de-DE" b="1" dirty="0" smtClean="0"/>
          </a:p>
          <a:p>
            <a:pPr marL="0" indent="0">
              <a:buNone/>
            </a:pPr>
            <a:r>
              <a:rPr lang="de-DE" dirty="0" smtClean="0"/>
              <a:t>     </a:t>
            </a:r>
            <a:r>
              <a:rPr lang="de-DE" b="1" dirty="0" smtClean="0"/>
              <a:t>und deren astrogeographischen Linien </a:t>
            </a:r>
            <a:r>
              <a:rPr lang="de-DE" dirty="0" smtClean="0"/>
              <a:t>(ACG)</a:t>
            </a:r>
          </a:p>
          <a:p>
            <a:r>
              <a:rPr lang="de-DE" dirty="0" smtClean="0"/>
              <a:t>weiteren Schlüsselhoroskopen (</a:t>
            </a:r>
            <a:r>
              <a:rPr lang="de-DE" dirty="0" err="1" smtClean="0"/>
              <a:t>Ekliptikwechsel</a:t>
            </a:r>
            <a:r>
              <a:rPr lang="de-DE" dirty="0" smtClean="0"/>
              <a:t>, </a:t>
            </a:r>
            <a:r>
              <a:rPr lang="de-DE" dirty="0" err="1" smtClean="0"/>
              <a:t>Planetenextrema</a:t>
            </a:r>
            <a:r>
              <a:rPr lang="de-DE" dirty="0"/>
              <a:t> </a:t>
            </a:r>
            <a:r>
              <a:rPr lang="de-DE" dirty="0" err="1" smtClean="0"/>
              <a:t>etc</a:t>
            </a:r>
            <a:r>
              <a:rPr lang="de-DE" dirty="0" smtClean="0"/>
              <a:t>).</a:t>
            </a:r>
          </a:p>
          <a:p>
            <a:r>
              <a:rPr lang="de-DE" b="1" dirty="0" smtClean="0"/>
              <a:t>zusätzlichen Planetoiden </a:t>
            </a:r>
            <a:r>
              <a:rPr lang="de-DE" dirty="0" smtClean="0"/>
              <a:t>und Deutung von deren </a:t>
            </a:r>
          </a:p>
          <a:p>
            <a:pPr marL="0" indent="0">
              <a:buNone/>
            </a:pPr>
            <a:r>
              <a:rPr lang="de-DE" dirty="0" smtClean="0"/>
              <a:t>     Entdeckungshoroskopen und Neumonden als </a:t>
            </a:r>
            <a:r>
              <a:rPr lang="de-DE" i="1" dirty="0" smtClean="0"/>
              <a:t>zeitlich </a:t>
            </a:r>
          </a:p>
          <a:p>
            <a:pPr marL="0" indent="0">
              <a:buNone/>
            </a:pPr>
            <a:r>
              <a:rPr lang="de-DE" i="1" dirty="0"/>
              <a:t> </a:t>
            </a:r>
            <a:r>
              <a:rPr lang="de-DE" i="1" dirty="0" smtClean="0"/>
              <a:t>    objektive göttliche Anzeiger</a:t>
            </a:r>
          </a:p>
          <a:p>
            <a:pPr marL="0" indent="0">
              <a:buNone/>
            </a:pPr>
            <a:r>
              <a:rPr lang="de-DE" dirty="0" smtClean="0"/>
              <a:t>     sowie Bahneigenschaften als </a:t>
            </a:r>
            <a:r>
              <a:rPr lang="de-DE" i="1" dirty="0" smtClean="0"/>
              <a:t>räumlich objektive Anzeiger </a:t>
            </a:r>
          </a:p>
          <a:p>
            <a:pPr marL="0" indent="0">
              <a:buNone/>
            </a:pPr>
            <a:r>
              <a:rPr lang="de-DE" i="1" dirty="0"/>
              <a:t> </a:t>
            </a:r>
            <a:r>
              <a:rPr lang="de-DE" i="1" dirty="0" smtClean="0"/>
              <a:t>    zusätzlich zum Mythos</a:t>
            </a:r>
            <a:endParaRPr lang="de-DE" i="1" dirty="0"/>
          </a:p>
        </p:txBody>
      </p:sp>
    </p:spTree>
    <p:extLst>
      <p:ext uri="{BB962C8B-B14F-4D97-AF65-F5344CB8AC3E}">
        <p14:creationId xmlns:p14="http://schemas.microsoft.com/office/powerpoint/2010/main" val="4093780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88640"/>
            <a:ext cx="8229600" cy="706090"/>
          </a:xfrm>
        </p:spPr>
        <p:txBody>
          <a:bodyPr>
            <a:noAutofit/>
          </a:bodyPr>
          <a:lstStyle/>
          <a:p>
            <a:r>
              <a:rPr lang="de-DE" sz="3200" b="1" dirty="0" smtClean="0"/>
              <a:t>Deutsche Reichsgründung – </a:t>
            </a:r>
            <a:r>
              <a:rPr lang="de-DE" sz="3200" b="1" dirty="0" err="1" smtClean="0"/>
              <a:t>SoFi</a:t>
            </a:r>
            <a:r>
              <a:rPr lang="de-DE" sz="3200" b="1" dirty="0" smtClean="0"/>
              <a:t> 22.12.1870</a:t>
            </a:r>
            <a:endParaRPr lang="de-DE" sz="3200" b="1" dirty="0"/>
          </a:p>
        </p:txBody>
      </p:sp>
      <p:sp>
        <p:nvSpPr>
          <p:cNvPr id="3" name="Inhaltsplatzhalter 2"/>
          <p:cNvSpPr>
            <a:spLocks noGrp="1"/>
          </p:cNvSpPr>
          <p:nvPr>
            <p:ph idx="1"/>
          </p:nvPr>
        </p:nvSpPr>
        <p:spPr/>
        <p:txBody>
          <a:bodyPr/>
          <a:lstStyle/>
          <a:p>
            <a:endParaRPr lang="de-DE"/>
          </a:p>
        </p:txBody>
      </p:sp>
      <p:pic>
        <p:nvPicPr>
          <p:cNvPr id="1026" name="Picture 2" descr="C:\Users\Werner Held\Desktop\DAV Charts\DAV 22.12.19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86" y="908720"/>
            <a:ext cx="8843937" cy="564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903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000" y="620688"/>
            <a:ext cx="9001000" cy="1143000"/>
          </a:xfrm>
        </p:spPr>
        <p:txBody>
          <a:bodyPr>
            <a:noAutofit/>
          </a:bodyPr>
          <a:lstStyle/>
          <a:p>
            <a:r>
              <a:rPr lang="de-DE" sz="2400" b="1" dirty="0" smtClean="0"/>
              <a:t>Die Reaktivierung des DDR-Horoskop-Schattens</a:t>
            </a:r>
            <a:r>
              <a:rPr lang="de-DE" sz="3600" b="1" dirty="0" smtClean="0"/>
              <a:t> </a:t>
            </a:r>
            <a:r>
              <a:rPr lang="de-DE" sz="1200" b="1" dirty="0" smtClean="0"/>
              <a:t>(07.10.1949, 13:17 MEZ, B-Ost </a:t>
            </a:r>
            <a:r>
              <a:rPr lang="de-DE" sz="1200" b="1" dirty="0" err="1" smtClean="0"/>
              <a:t>MoFi</a:t>
            </a:r>
            <a:r>
              <a:rPr lang="de-DE" sz="1200" b="1" dirty="0" smtClean="0"/>
              <a:t>-Tag</a:t>
            </a:r>
            <a:r>
              <a:rPr lang="de-DE" sz="1400" b="1" dirty="0" smtClean="0"/>
              <a:t>) </a:t>
            </a:r>
            <a:r>
              <a:rPr lang="de-DE" sz="2400" b="1" smtClean="0"/>
              <a:t>zu Merkels </a:t>
            </a:r>
            <a:r>
              <a:rPr lang="de-DE" sz="2400" b="1" dirty="0" smtClean="0"/>
              <a:t>Grenzöffnung </a:t>
            </a:r>
            <a:r>
              <a:rPr lang="de-DE" sz="1400" b="1" dirty="0" smtClean="0"/>
              <a:t>am 05.09.2015, 0 h, Berlin (außen) </a:t>
            </a:r>
            <a:r>
              <a:rPr lang="de-DE" sz="1400" b="1" dirty="0"/>
              <a:t/>
            </a:r>
            <a:br>
              <a:rPr lang="de-DE" sz="1400" b="1" dirty="0"/>
            </a:br>
            <a:r>
              <a:rPr lang="de-DE" sz="1400" b="1" dirty="0" smtClean="0"/>
              <a:t>in vollster </a:t>
            </a:r>
            <a:r>
              <a:rPr lang="de-DE" sz="1400" b="1" dirty="0" err="1" smtClean="0"/>
              <a:t>Umfassendheit</a:t>
            </a:r>
            <a:r>
              <a:rPr lang="de-DE" sz="1400" b="1" dirty="0" smtClean="0"/>
              <a:t> und Stärke: Sonne-Neptun-Saturn-Mars-Pluto-Mond-Lilith-</a:t>
            </a:r>
            <a:r>
              <a:rPr lang="de-DE" sz="1400" b="1" dirty="0" err="1" smtClean="0"/>
              <a:t>Chiron</a:t>
            </a:r>
            <a:r>
              <a:rPr lang="de-DE" sz="1400" b="1" dirty="0" smtClean="0"/>
              <a:t>-</a:t>
            </a:r>
            <a:r>
              <a:rPr lang="de-DE" sz="1400" b="1" dirty="0" err="1" smtClean="0">
                <a:latin typeface="+mn-lt"/>
              </a:rPr>
              <a:t>Indulgentia</a:t>
            </a:r>
            <a:r>
              <a:rPr lang="de-DE" sz="1400" b="1" dirty="0" smtClean="0">
                <a:latin typeface="+mn-lt"/>
              </a:rPr>
              <a:t> (</a:t>
            </a:r>
            <a:r>
              <a:rPr lang="de-DE" sz="1400" b="1" dirty="0">
                <a:latin typeface="+mn-lt"/>
              </a:rPr>
              <a:t>siegt </a:t>
            </a:r>
            <a:r>
              <a:rPr lang="de-DE" sz="1400" b="1" dirty="0" smtClean="0">
                <a:latin typeface="+mn-lt"/>
              </a:rPr>
              <a:t>letztlich die DDR über </a:t>
            </a:r>
            <a:r>
              <a:rPr lang="de-DE" sz="1400" b="1" dirty="0" err="1" smtClean="0">
                <a:latin typeface="+mn-lt"/>
              </a:rPr>
              <a:t>hagar-chironhaftes</a:t>
            </a:r>
            <a:r>
              <a:rPr lang="de-DE" sz="1400" b="1" dirty="0" smtClean="0">
                <a:latin typeface="+mn-lt"/>
              </a:rPr>
              <a:t> Flüchtlingschaos bzw. -neuordnungen größenwahnsinnig </a:t>
            </a:r>
            <a:r>
              <a:rPr lang="de-DE" sz="1400" b="1" dirty="0" err="1" smtClean="0">
                <a:latin typeface="+mn-lt"/>
              </a:rPr>
              <a:t>phaetonisch</a:t>
            </a:r>
            <a:r>
              <a:rPr lang="de-DE" sz="1400" b="1" dirty="0" smtClean="0">
                <a:latin typeface="+mn-lt"/>
              </a:rPr>
              <a:t> und </a:t>
            </a:r>
            <a:r>
              <a:rPr lang="de-DE" sz="1400" b="1" dirty="0" err="1" smtClean="0">
                <a:latin typeface="+mn-lt"/>
              </a:rPr>
              <a:t>ixionisch</a:t>
            </a:r>
            <a:r>
              <a:rPr lang="de-DE" sz="1400" b="1" dirty="0" smtClean="0">
                <a:latin typeface="+mn-lt"/>
              </a:rPr>
              <a:t> extrapoliert als Neues Weltregierungsvorbild?) oder sind es schattenvertauschende Vereinigungsentwicklungen Ost-West, die kadavergehorsame Reise-Mauer kommt noch ab Saturn-Pluto</a:t>
            </a:r>
            <a:r>
              <a:rPr lang="de-DE" sz="1200" b="1" dirty="0" smtClean="0">
                <a:latin typeface="+mn-lt"/>
              </a:rPr>
              <a:t> </a:t>
            </a:r>
            <a:r>
              <a:rPr lang="de-DE" sz="1400" b="1" dirty="0" smtClean="0">
                <a:latin typeface="+mn-lt"/>
              </a:rPr>
              <a:t>(Vesta-Stalingrad Qua. AC)?</a:t>
            </a:r>
            <a:endParaRPr lang="de-DE" sz="1400" b="1" dirty="0">
              <a:latin typeface="+mn-lt"/>
            </a:endParaRPr>
          </a:p>
        </p:txBody>
      </p:sp>
      <p:pic>
        <p:nvPicPr>
          <p:cNvPr id="1026" name="Picture 2" descr="C:\Users\Werner Held\Desktop\DAV DDR - 05.09.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132856"/>
            <a:ext cx="4731035" cy="45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31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548680"/>
          </a:xfrm>
        </p:spPr>
        <p:txBody>
          <a:bodyPr>
            <a:noAutofit/>
          </a:bodyPr>
          <a:lstStyle/>
          <a:p>
            <a:r>
              <a:rPr lang="de-DE" sz="3200" b="1" dirty="0" smtClean="0"/>
              <a:t>Plutonische</a:t>
            </a:r>
            <a:r>
              <a:rPr lang="de-DE" dirty="0" smtClean="0"/>
              <a:t> </a:t>
            </a:r>
            <a:r>
              <a:rPr lang="de-DE" sz="3200" b="1" dirty="0" smtClean="0"/>
              <a:t>Macht</a:t>
            </a:r>
            <a:endParaRPr lang="de-DE" b="1" dirty="0"/>
          </a:p>
        </p:txBody>
      </p:sp>
      <p:sp>
        <p:nvSpPr>
          <p:cNvPr id="3" name="Inhaltsplatzhalter 2"/>
          <p:cNvSpPr>
            <a:spLocks noGrp="1"/>
          </p:cNvSpPr>
          <p:nvPr>
            <p:ph idx="1"/>
          </p:nvPr>
        </p:nvSpPr>
        <p:spPr>
          <a:xfrm>
            <a:off x="457200" y="620688"/>
            <a:ext cx="8229600" cy="6237312"/>
          </a:xfrm>
        </p:spPr>
        <p:txBody>
          <a:bodyPr>
            <a:noAutofit/>
          </a:bodyPr>
          <a:lstStyle/>
          <a:p>
            <a:pPr marL="0" indent="0">
              <a:lnSpc>
                <a:spcPct val="120000"/>
              </a:lnSpc>
              <a:buNone/>
            </a:pPr>
            <a:r>
              <a:rPr lang="de-DE" sz="1400" b="1" dirty="0" smtClean="0"/>
              <a:t>Wir leben in einer besonders plutonischen Zeit, einerseits hat Pluto gerade 2018 die Ekliptik überlaufen und wandelt die interaktive stärkste Machtarchitektur im Zentrum des Lebens, bildet eine Deklinationsparallele </a:t>
            </a:r>
            <a:r>
              <a:rPr lang="de-DE" sz="1400" b="1" dirty="0"/>
              <a:t>mit Saturn </a:t>
            </a:r>
            <a:r>
              <a:rPr lang="de-DE" sz="1400" b="1" dirty="0" smtClean="0"/>
              <a:t>von 2016 – 2020 und zusätzlich mit Jupiter (Jahresbeginn und Jahresmitte 2019, welches dann in die festmachende Gaea-Heilungs-Deklinations-</a:t>
            </a:r>
            <a:r>
              <a:rPr lang="de-DE" sz="1400" b="1" dirty="0" err="1" smtClean="0"/>
              <a:t>MoFi</a:t>
            </a:r>
            <a:r>
              <a:rPr lang="de-DE" sz="1400" b="1" dirty="0" smtClean="0"/>
              <a:t> 16.07.2019 einging. Und letztlich wandeln sich noch die plutonischen Gesellschaftszyklen 2020.</a:t>
            </a:r>
          </a:p>
          <a:p>
            <a:pPr marL="0" indent="0">
              <a:lnSpc>
                <a:spcPct val="120000"/>
              </a:lnSpc>
              <a:buNone/>
            </a:pPr>
            <a:endParaRPr lang="de-DE" sz="1400" b="1" dirty="0" smtClean="0"/>
          </a:p>
          <a:p>
            <a:pPr>
              <a:lnSpc>
                <a:spcPct val="120000"/>
              </a:lnSpc>
            </a:pPr>
            <a:r>
              <a:rPr lang="de-DE" sz="1400" b="1" dirty="0" smtClean="0"/>
              <a:t>Die </a:t>
            </a:r>
            <a:r>
              <a:rPr lang="de-DE" sz="1400" b="1" dirty="0"/>
              <a:t>Macht, zur Vermeidung von Ohnmacht die Energie anderer </a:t>
            </a:r>
            <a:r>
              <a:rPr lang="de-DE" sz="1400" b="1" dirty="0" smtClean="0"/>
              <a:t>aufsammeln </a:t>
            </a:r>
            <a:r>
              <a:rPr lang="de-DE" sz="1400" b="1" dirty="0"/>
              <a:t>und </a:t>
            </a:r>
            <a:r>
              <a:rPr lang="de-DE" sz="1400" b="1" dirty="0" smtClean="0"/>
              <a:t>oft verblendend </a:t>
            </a:r>
            <a:r>
              <a:rPr lang="de-DE" sz="1400" b="1" dirty="0"/>
              <a:t>an eigene Vorstellungen </a:t>
            </a:r>
            <a:r>
              <a:rPr lang="de-DE" sz="1400" b="1" dirty="0" smtClean="0"/>
              <a:t>zu binden und seinen </a:t>
            </a:r>
            <a:r>
              <a:rPr lang="de-DE" sz="1400" b="1" dirty="0"/>
              <a:t>dadurch </a:t>
            </a:r>
            <a:r>
              <a:rPr lang="de-DE" sz="1400" b="1" dirty="0" smtClean="0"/>
              <a:t>kollektiv potenzierten Eigenwillen</a:t>
            </a:r>
          </a:p>
          <a:p>
            <a:pPr>
              <a:lnSpc>
                <a:spcPct val="120000"/>
              </a:lnSpc>
            </a:pPr>
            <a:endParaRPr lang="de-DE" sz="800" b="1" dirty="0" smtClean="0"/>
          </a:p>
          <a:p>
            <a:pPr>
              <a:lnSpc>
                <a:spcPct val="120000"/>
              </a:lnSpc>
            </a:pPr>
            <a:r>
              <a:rPr lang="de-DE" sz="1400" b="1" dirty="0" smtClean="0"/>
              <a:t>Pluto </a:t>
            </a:r>
            <a:r>
              <a:rPr lang="de-DE" sz="1400" b="1" dirty="0"/>
              <a:t>bezieht als Machtexperte seine aus dem teils teuflischen Trotz gegen das Leben und den Tod, um nicht die Wahrheit nach dem Loslassen der Vorstellungsbindung sehen zu müssen </a:t>
            </a:r>
            <a:r>
              <a:rPr lang="de-DE" sz="1400" b="1" dirty="0" smtClean="0"/>
              <a:t>und </a:t>
            </a:r>
            <a:r>
              <a:rPr lang="de-DE" sz="1400" b="1" dirty="0"/>
              <a:t>nicht ohnmächtig allein zu </a:t>
            </a:r>
            <a:r>
              <a:rPr lang="de-DE" sz="1400" b="1" dirty="0" smtClean="0"/>
              <a:t>sein. </a:t>
            </a:r>
          </a:p>
          <a:p>
            <a:pPr>
              <a:lnSpc>
                <a:spcPct val="120000"/>
              </a:lnSpc>
            </a:pPr>
            <a:r>
              <a:rPr lang="de-DE" sz="1400" b="1" dirty="0" smtClean="0"/>
              <a:t>Die Lösung von Pluto heißt daher loslassen, loslassen und wieder loslassen (auch da Pluto sofort nach    der erfahrungsvertiefenden </a:t>
            </a:r>
            <a:r>
              <a:rPr lang="de-DE" sz="1400" b="1" dirty="0"/>
              <a:t>Transformation wieder </a:t>
            </a:r>
            <a:r>
              <a:rPr lang="de-DE" sz="1400" b="1" dirty="0" smtClean="0"/>
              <a:t>neu bindet)</a:t>
            </a:r>
          </a:p>
          <a:p>
            <a:pPr marL="0" indent="0">
              <a:lnSpc>
                <a:spcPct val="120000"/>
              </a:lnSpc>
              <a:buNone/>
            </a:pPr>
            <a:endParaRPr lang="de-DE" sz="800" b="1" dirty="0" smtClean="0"/>
          </a:p>
          <a:p>
            <a:pPr>
              <a:lnSpc>
                <a:spcPct val="120000"/>
              </a:lnSpc>
            </a:pPr>
            <a:r>
              <a:rPr lang="de-DE" sz="1400" b="1" dirty="0" smtClean="0"/>
              <a:t>Der wichtigste Übergang zur Erlösung </a:t>
            </a:r>
            <a:r>
              <a:rPr lang="de-DE" sz="1400" b="1" dirty="0" err="1" smtClean="0"/>
              <a:t>Plutos</a:t>
            </a:r>
            <a:r>
              <a:rPr lang="de-DE" sz="1400" b="1" dirty="0" smtClean="0"/>
              <a:t> ist, wenn man von der Macht über andere Menschen zu der Macht über sich übergeht und sich von anderen Menschen weg hin zum Ort seiner Seele bindet. </a:t>
            </a:r>
            <a:endParaRPr lang="de-DE" sz="1400" b="1" dirty="0"/>
          </a:p>
          <a:p>
            <a:pPr>
              <a:lnSpc>
                <a:spcPct val="120000"/>
              </a:lnSpc>
            </a:pPr>
            <a:endParaRPr lang="de-DE" sz="800" b="1" dirty="0" smtClean="0"/>
          </a:p>
          <a:p>
            <a:pPr>
              <a:lnSpc>
                <a:spcPct val="120000"/>
              </a:lnSpc>
            </a:pPr>
            <a:r>
              <a:rPr lang="de-DE" sz="1400" b="1" dirty="0" smtClean="0"/>
              <a:t>Pluto ist mit seinem Fotonachweis- (23.01.1930) und auch Lowell-Sichtungshoroskop (18.02.1930) direkt intensitätsaufsammelnd mit der letzten Skorpion-</a:t>
            </a:r>
            <a:r>
              <a:rPr lang="de-DE" sz="1400" b="1" dirty="0" err="1" smtClean="0"/>
              <a:t>SoFi</a:t>
            </a:r>
            <a:r>
              <a:rPr lang="de-DE" sz="1400" b="1" dirty="0" smtClean="0"/>
              <a:t> 01.11.1929 und dem erotisch-manipulativen, </a:t>
            </a:r>
            <a:r>
              <a:rPr lang="de-DE" sz="1400" b="1" dirty="0" err="1" smtClean="0"/>
              <a:t>konkurrenten</a:t>
            </a:r>
            <a:r>
              <a:rPr lang="de-DE" sz="1400" b="1" dirty="0" smtClean="0"/>
              <a:t> und ruhelosen Steinbock-Neumond 30.12.1929 im Quadrat zu Uranus verbunden</a:t>
            </a:r>
            <a:endParaRPr lang="de-DE" sz="1400" b="1" dirty="0"/>
          </a:p>
          <a:p>
            <a:endParaRPr lang="de-DE" sz="1050" dirty="0"/>
          </a:p>
        </p:txBody>
      </p:sp>
    </p:spTree>
    <p:extLst>
      <p:ext uri="{BB962C8B-B14F-4D97-AF65-F5344CB8AC3E}">
        <p14:creationId xmlns:p14="http://schemas.microsoft.com/office/powerpoint/2010/main" val="3743611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43408"/>
            <a:ext cx="9144000" cy="1143000"/>
          </a:xfrm>
        </p:spPr>
        <p:txBody>
          <a:bodyPr>
            <a:noAutofit/>
          </a:bodyPr>
          <a:lstStyle/>
          <a:p>
            <a:r>
              <a:rPr lang="de-DE" sz="3100" b="1" dirty="0" smtClean="0"/>
              <a:t>Pluto Fotonachweis </a:t>
            </a:r>
            <a:r>
              <a:rPr lang="de-DE" sz="3200" b="1" dirty="0" smtClean="0"/>
              <a:t>23.01.1930</a:t>
            </a:r>
            <a:r>
              <a:rPr lang="de-DE" sz="3100" b="1" dirty="0" smtClean="0"/>
              <a:t>, 05:28 UT, </a:t>
            </a:r>
            <a:r>
              <a:rPr lang="de-DE" sz="3100" b="1" dirty="0" err="1" smtClean="0"/>
              <a:t>Flagstaff</a:t>
            </a:r>
            <a:r>
              <a:rPr lang="de-DE" sz="3100" b="1" dirty="0" smtClean="0"/>
              <a:t>, AZ</a:t>
            </a:r>
            <a:endParaRPr lang="de-DE" sz="3100" b="1" dirty="0"/>
          </a:p>
        </p:txBody>
      </p:sp>
      <p:pic>
        <p:nvPicPr>
          <p:cNvPr id="2050" name="Picture 2" descr="C:\Users\Werner Held\Desktop\Pluto EH 23.01.19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647" y="692696"/>
            <a:ext cx="6259236"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498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92696"/>
            <a:ext cx="8229600" cy="922114"/>
          </a:xfrm>
        </p:spPr>
        <p:txBody>
          <a:bodyPr>
            <a:normAutofit fontScale="90000"/>
          </a:bodyPr>
          <a:lstStyle/>
          <a:p>
            <a:r>
              <a:rPr lang="de-DE" sz="3600" b="1" dirty="0" smtClean="0"/>
              <a:t>Asteroiden der Macht</a:t>
            </a:r>
            <a:r>
              <a:rPr lang="de-DE" dirty="0" smtClean="0"/>
              <a:t/>
            </a:r>
            <a:br>
              <a:rPr lang="de-DE" dirty="0" smtClean="0"/>
            </a:br>
            <a:endParaRPr lang="de-DE" dirty="0"/>
          </a:p>
        </p:txBody>
      </p:sp>
      <p:sp>
        <p:nvSpPr>
          <p:cNvPr id="3" name="Inhaltsplatzhalter 2"/>
          <p:cNvSpPr>
            <a:spLocks noGrp="1"/>
          </p:cNvSpPr>
          <p:nvPr>
            <p:ph idx="1"/>
          </p:nvPr>
        </p:nvSpPr>
        <p:spPr>
          <a:xfrm>
            <a:off x="457200" y="1268760"/>
            <a:ext cx="8435280" cy="4857403"/>
          </a:xfrm>
        </p:spPr>
        <p:txBody>
          <a:bodyPr>
            <a:normAutofit fontScale="47500" lnSpcReduction="20000"/>
          </a:bodyPr>
          <a:lstStyle/>
          <a:p>
            <a:r>
              <a:rPr lang="de-DE" b="1" dirty="0" smtClean="0"/>
              <a:t>Zeus </a:t>
            </a:r>
            <a:r>
              <a:rPr lang="de-DE" b="1" dirty="0"/>
              <a:t>Nr. 5731</a:t>
            </a:r>
            <a:r>
              <a:rPr lang="de-DE" dirty="0"/>
              <a:t> (Eliten </a:t>
            </a:r>
            <a:r>
              <a:rPr lang="de-DE" dirty="0" smtClean="0"/>
              <a:t>&amp; gottspielende </a:t>
            </a:r>
            <a:r>
              <a:rPr lang="de-DE" dirty="0"/>
              <a:t>Entscheider von oben herab</a:t>
            </a:r>
            <a:r>
              <a:rPr lang="de-DE" dirty="0" smtClean="0"/>
              <a:t>)</a:t>
            </a:r>
            <a:r>
              <a:rPr lang="de-DE" dirty="0">
                <a:latin typeface="Astroplus Fine" pitchFamily="2" charset="0"/>
              </a:rPr>
              <a:t> </a:t>
            </a:r>
            <a:endParaRPr lang="de-DE" dirty="0" smtClean="0">
              <a:latin typeface="Astroplus Fine" pitchFamily="2" charset="0"/>
            </a:endParaRPr>
          </a:p>
          <a:p>
            <a:pPr marL="0" indent="0">
              <a:buNone/>
            </a:pPr>
            <a:r>
              <a:rPr lang="de-DE" dirty="0" smtClean="0">
                <a:latin typeface="Astroplus Fine" pitchFamily="2" charset="0"/>
              </a:rPr>
              <a:t>   </a:t>
            </a:r>
            <a:r>
              <a:rPr lang="de-DE" dirty="0">
                <a:latin typeface="Astroplus Fine" pitchFamily="2" charset="0"/>
              </a:rPr>
              <a:t> </a:t>
            </a:r>
            <a:r>
              <a:rPr lang="de-DE" dirty="0" smtClean="0"/>
              <a:t>EH-Aspekte: Skorpion-Sonne </a:t>
            </a:r>
            <a:r>
              <a:rPr lang="de-DE" dirty="0" err="1" smtClean="0"/>
              <a:t>Konj</a:t>
            </a:r>
            <a:r>
              <a:rPr lang="de-DE" dirty="0" smtClean="0"/>
              <a:t>. </a:t>
            </a:r>
            <a:r>
              <a:rPr lang="de-DE" b="1" dirty="0" smtClean="0"/>
              <a:t>Pluto</a:t>
            </a:r>
            <a:r>
              <a:rPr lang="de-DE" dirty="0" smtClean="0"/>
              <a:t> in 5 Qua. Löwe-Orcus, Saturn-Uranus </a:t>
            </a:r>
            <a:r>
              <a:rPr lang="de-DE" dirty="0" err="1" smtClean="0"/>
              <a:t>Konj</a:t>
            </a:r>
            <a:r>
              <a:rPr lang="de-DE" dirty="0" smtClean="0"/>
              <a:t>.    </a:t>
            </a:r>
          </a:p>
          <a:p>
            <a:pPr marL="0" indent="0">
              <a:buNone/>
            </a:pPr>
            <a:r>
              <a:rPr lang="de-DE" dirty="0"/>
              <a:t> </a:t>
            </a:r>
            <a:r>
              <a:rPr lang="de-DE" dirty="0" smtClean="0"/>
              <a:t>       </a:t>
            </a:r>
            <a:r>
              <a:rPr lang="de-DE" dirty="0" err="1" smtClean="0"/>
              <a:t>Masterman</a:t>
            </a:r>
            <a:r>
              <a:rPr lang="de-DE" dirty="0" smtClean="0"/>
              <a:t> nahe </a:t>
            </a:r>
            <a:r>
              <a:rPr lang="de-DE" dirty="0" err="1" smtClean="0"/>
              <a:t>Galakt</a:t>
            </a:r>
            <a:r>
              <a:rPr lang="de-DE" dirty="0" smtClean="0"/>
              <a:t>. Zentrum Qua. Mars auf 0° Widder</a:t>
            </a:r>
            <a:endParaRPr lang="de-DE" dirty="0" smtClean="0">
              <a:latin typeface="Astroplus Fine 2" pitchFamily="2" charset="0"/>
            </a:endParaRPr>
          </a:p>
          <a:p>
            <a:r>
              <a:rPr lang="de-DE" b="1" dirty="0" err="1" smtClean="0"/>
              <a:t>Masterman</a:t>
            </a:r>
            <a:r>
              <a:rPr lang="de-DE" b="1" dirty="0" smtClean="0"/>
              <a:t> Nr. 21561</a:t>
            </a:r>
            <a:r>
              <a:rPr lang="de-DE" dirty="0" smtClean="0"/>
              <a:t> (unbedingtes Dominanzstreben) Sonne Qua. </a:t>
            </a:r>
            <a:r>
              <a:rPr lang="de-DE" b="1" dirty="0" smtClean="0"/>
              <a:t>Pluto</a:t>
            </a:r>
            <a:r>
              <a:rPr lang="de-DE" dirty="0" smtClean="0"/>
              <a:t> </a:t>
            </a:r>
            <a:r>
              <a:rPr lang="de-DE" dirty="0" err="1" smtClean="0"/>
              <a:t>Trigon</a:t>
            </a:r>
            <a:r>
              <a:rPr lang="de-DE" dirty="0" smtClean="0"/>
              <a:t> Mars,</a:t>
            </a:r>
          </a:p>
          <a:p>
            <a:pPr marL="0" indent="0">
              <a:buNone/>
            </a:pPr>
            <a:r>
              <a:rPr lang="de-DE" dirty="0">
                <a:latin typeface="Astroplus Fine" pitchFamily="2" charset="0"/>
              </a:rPr>
              <a:t> </a:t>
            </a:r>
            <a:r>
              <a:rPr lang="de-DE" dirty="0" smtClean="0">
                <a:latin typeface="Astroplus Fine" pitchFamily="2" charset="0"/>
              </a:rPr>
              <a:t> </a:t>
            </a:r>
            <a:r>
              <a:rPr lang="de-DE" dirty="0" smtClean="0">
                <a:latin typeface="Astroplus Fine 2" pitchFamily="2" charset="0"/>
              </a:rPr>
              <a:t>  </a:t>
            </a:r>
            <a:r>
              <a:rPr lang="de-DE" dirty="0" smtClean="0">
                <a:latin typeface="+mj-lt"/>
              </a:rPr>
              <a:t>Skorpion-M</a:t>
            </a:r>
            <a:r>
              <a:rPr lang="de-DE" dirty="0" smtClean="0"/>
              <a:t>ond Qua. Löwe-Venus-Merkur-Orcus</a:t>
            </a:r>
            <a:endParaRPr lang="de-DE" dirty="0" smtClean="0">
              <a:latin typeface="Astroplus Fine" pitchFamily="2" charset="0"/>
            </a:endParaRPr>
          </a:p>
          <a:p>
            <a:r>
              <a:rPr lang="de-DE" b="1" dirty="0" smtClean="0"/>
              <a:t>Machiavelli </a:t>
            </a:r>
            <a:r>
              <a:rPr lang="de-DE" b="1" dirty="0"/>
              <a:t>Nr. 19730</a:t>
            </a:r>
            <a:r>
              <a:rPr lang="de-DE" dirty="0"/>
              <a:t> (Philosophie und Strategien der </a:t>
            </a:r>
            <a:r>
              <a:rPr lang="de-DE" dirty="0" smtClean="0"/>
              <a:t>Macht) Sonne </a:t>
            </a:r>
            <a:r>
              <a:rPr lang="de-DE" dirty="0" err="1" smtClean="0"/>
              <a:t>Konj</a:t>
            </a:r>
            <a:r>
              <a:rPr lang="de-DE" dirty="0" smtClean="0"/>
              <a:t>. </a:t>
            </a:r>
            <a:r>
              <a:rPr lang="de-DE" b="1" dirty="0" smtClean="0"/>
              <a:t>Pluto</a:t>
            </a:r>
            <a:r>
              <a:rPr lang="de-DE" dirty="0" smtClean="0"/>
              <a:t> </a:t>
            </a:r>
            <a:r>
              <a:rPr lang="de-DE" dirty="0" err="1" smtClean="0"/>
              <a:t>Sextil</a:t>
            </a:r>
            <a:r>
              <a:rPr lang="de-DE" dirty="0" smtClean="0"/>
              <a:t> Mars-Uranus</a:t>
            </a:r>
            <a:r>
              <a:rPr lang="de-DE" dirty="0" smtClean="0">
                <a:latin typeface="Astroplus Fine" pitchFamily="2" charset="0"/>
              </a:rPr>
              <a:t> </a:t>
            </a:r>
            <a:endParaRPr lang="de-DE" dirty="0"/>
          </a:p>
          <a:p>
            <a:r>
              <a:rPr lang="de-DE" b="1" dirty="0" smtClean="0"/>
              <a:t>Heracles </a:t>
            </a:r>
            <a:r>
              <a:rPr lang="de-DE" b="1" dirty="0"/>
              <a:t>Nr. 5143</a:t>
            </a:r>
            <a:r>
              <a:rPr lang="de-DE" dirty="0"/>
              <a:t> (unbedingter Herrschaftsanspruch eines Kraftmeiers und </a:t>
            </a:r>
            <a:r>
              <a:rPr lang="de-DE" dirty="0" err="1" smtClean="0"/>
              <a:t>Allesbesiegers</a:t>
            </a:r>
            <a:r>
              <a:rPr lang="de-DE" dirty="0" smtClean="0"/>
              <a:t>) </a:t>
            </a:r>
          </a:p>
          <a:p>
            <a:pPr marL="0" indent="0">
              <a:buNone/>
            </a:pPr>
            <a:r>
              <a:rPr lang="de-DE" dirty="0"/>
              <a:t> </a:t>
            </a:r>
            <a:r>
              <a:rPr lang="de-DE" dirty="0" smtClean="0"/>
              <a:t>       Skorpion-</a:t>
            </a:r>
            <a:r>
              <a:rPr lang="de-DE" b="1" dirty="0" smtClean="0"/>
              <a:t>Pluto</a:t>
            </a:r>
            <a:r>
              <a:rPr lang="de-DE" dirty="0" smtClean="0"/>
              <a:t> : Mond / Sonne </a:t>
            </a:r>
            <a:r>
              <a:rPr lang="de-DE" dirty="0" err="1" smtClean="0"/>
              <a:t>Konj</a:t>
            </a:r>
            <a:r>
              <a:rPr lang="de-DE" dirty="0" smtClean="0"/>
              <a:t>. Mars Qua. Orcus</a:t>
            </a:r>
            <a:endParaRPr lang="de-DE" dirty="0"/>
          </a:p>
          <a:p>
            <a:r>
              <a:rPr lang="de-DE" b="1" dirty="0" smtClean="0"/>
              <a:t>Orcus </a:t>
            </a:r>
            <a:r>
              <a:rPr lang="de-DE" b="1" dirty="0"/>
              <a:t>Nr. 90728</a:t>
            </a:r>
            <a:r>
              <a:rPr lang="de-DE" dirty="0"/>
              <a:t> (</a:t>
            </a:r>
            <a:r>
              <a:rPr lang="de-DE" dirty="0" smtClean="0"/>
              <a:t>autoritäre oder brutale Macht)</a:t>
            </a:r>
            <a:r>
              <a:rPr lang="de-DE" dirty="0">
                <a:latin typeface="Astroplus Fine" pitchFamily="2" charset="0"/>
              </a:rPr>
              <a:t> </a:t>
            </a:r>
            <a:r>
              <a:rPr lang="de-DE" b="1" dirty="0" smtClean="0">
                <a:latin typeface="+mj-lt"/>
              </a:rPr>
              <a:t>Pluto</a:t>
            </a:r>
            <a:r>
              <a:rPr lang="de-DE" dirty="0" smtClean="0">
                <a:latin typeface="+mj-lt"/>
              </a:rPr>
              <a:t> </a:t>
            </a:r>
            <a:r>
              <a:rPr lang="de-DE" dirty="0" err="1" smtClean="0">
                <a:latin typeface="+mj-lt"/>
              </a:rPr>
              <a:t>Konj</a:t>
            </a:r>
            <a:r>
              <a:rPr lang="de-DE" dirty="0" smtClean="0">
                <a:latin typeface="+mj-lt"/>
              </a:rPr>
              <a:t>. </a:t>
            </a:r>
            <a:r>
              <a:rPr lang="de-DE" dirty="0" err="1" smtClean="0"/>
              <a:t>Sado</a:t>
            </a:r>
            <a:r>
              <a:rPr lang="de-DE" dirty="0" smtClean="0"/>
              <a:t> </a:t>
            </a:r>
            <a:r>
              <a:rPr lang="de-DE" dirty="0" err="1" smtClean="0"/>
              <a:t>Trigon</a:t>
            </a:r>
            <a:r>
              <a:rPr lang="de-DE" dirty="0" smtClean="0"/>
              <a:t> Eris </a:t>
            </a:r>
            <a:r>
              <a:rPr lang="de-DE" dirty="0" err="1" smtClean="0"/>
              <a:t>Konj</a:t>
            </a:r>
            <a:r>
              <a:rPr lang="de-DE" dirty="0" smtClean="0"/>
              <a:t>. DC, Sonne in 5 </a:t>
            </a:r>
            <a:r>
              <a:rPr lang="de-DE" dirty="0" err="1" smtClean="0"/>
              <a:t>Opp</a:t>
            </a:r>
            <a:r>
              <a:rPr lang="de-DE" dirty="0" smtClean="0"/>
              <a:t>. Orcus</a:t>
            </a:r>
          </a:p>
          <a:p>
            <a:r>
              <a:rPr lang="de-DE" b="1" dirty="0" smtClean="0"/>
              <a:t>Damocles </a:t>
            </a:r>
            <a:r>
              <a:rPr lang="de-DE" b="1" dirty="0"/>
              <a:t>Nr. 5335</a:t>
            </a:r>
            <a:r>
              <a:rPr lang="de-DE" dirty="0"/>
              <a:t> (</a:t>
            </a:r>
            <a:r>
              <a:rPr lang="de-DE" dirty="0" smtClean="0"/>
              <a:t>Machtwechsel: </a:t>
            </a:r>
            <a:r>
              <a:rPr lang="de-DE" dirty="0"/>
              <a:t>ehemalige </a:t>
            </a:r>
            <a:r>
              <a:rPr lang="de-DE" dirty="0" smtClean="0"/>
              <a:t>Macht, jetzt Angst </a:t>
            </a:r>
            <a:r>
              <a:rPr lang="de-DE" dirty="0"/>
              <a:t>oder mit Terror und Bedrohung Macht ausüben</a:t>
            </a:r>
            <a:r>
              <a:rPr lang="de-DE" dirty="0" smtClean="0"/>
              <a:t>)</a:t>
            </a:r>
            <a:r>
              <a:rPr lang="de-DE" dirty="0">
                <a:latin typeface="Astroplus Fine" pitchFamily="2" charset="0"/>
              </a:rPr>
              <a:t> </a:t>
            </a:r>
            <a:r>
              <a:rPr lang="de-DE" dirty="0" smtClean="0"/>
              <a:t>AC </a:t>
            </a:r>
            <a:r>
              <a:rPr lang="de-DE" dirty="0" err="1" smtClean="0"/>
              <a:t>Konj</a:t>
            </a:r>
            <a:r>
              <a:rPr lang="de-DE" dirty="0" smtClean="0"/>
              <a:t>. </a:t>
            </a:r>
            <a:r>
              <a:rPr lang="de-DE" b="1" dirty="0" smtClean="0"/>
              <a:t>Pluto</a:t>
            </a:r>
            <a:r>
              <a:rPr lang="de-DE" dirty="0" smtClean="0"/>
              <a:t> Qua. Merkur</a:t>
            </a:r>
          </a:p>
          <a:p>
            <a:r>
              <a:rPr lang="de-DE" b="1" dirty="0" err="1" smtClean="0"/>
              <a:t>Siva</a:t>
            </a:r>
            <a:r>
              <a:rPr lang="de-DE" b="1" dirty="0" smtClean="0"/>
              <a:t> Nr. 1170 </a:t>
            </a:r>
            <a:r>
              <a:rPr lang="de-DE" dirty="0" smtClean="0"/>
              <a:t>Göttlich-unbedingte, auch zerstörerische Macht  </a:t>
            </a:r>
            <a:r>
              <a:rPr lang="de-DE" dirty="0" err="1" smtClean="0"/>
              <a:t>Konj</a:t>
            </a:r>
            <a:r>
              <a:rPr lang="de-DE" dirty="0" smtClean="0"/>
              <a:t>. Mars-Jupiter-</a:t>
            </a:r>
            <a:r>
              <a:rPr lang="de-DE" b="1" dirty="0" smtClean="0"/>
              <a:t>Pluto</a:t>
            </a:r>
            <a:r>
              <a:rPr lang="de-DE" dirty="0" smtClean="0"/>
              <a:t> Qua. Uranus, </a:t>
            </a:r>
          </a:p>
          <a:p>
            <a:pPr marL="0" indent="0">
              <a:buNone/>
            </a:pPr>
            <a:r>
              <a:rPr lang="de-DE" dirty="0"/>
              <a:t> </a:t>
            </a:r>
            <a:r>
              <a:rPr lang="de-DE" dirty="0" smtClean="0"/>
              <a:t>       Sonne Qua. Saturn</a:t>
            </a:r>
            <a:endParaRPr lang="de-DE" dirty="0" smtClean="0">
              <a:latin typeface="Astroplus Fine 2" pitchFamily="2" charset="0"/>
            </a:endParaRPr>
          </a:p>
          <a:p>
            <a:r>
              <a:rPr lang="de-DE" b="1" dirty="0" smtClean="0"/>
              <a:t>Hagar Nr. 682 </a:t>
            </a:r>
            <a:r>
              <a:rPr lang="de-DE" dirty="0" smtClean="0"/>
              <a:t>Islam-Migrations- und Sippenmacht der </a:t>
            </a:r>
            <a:r>
              <a:rPr lang="de-DE" dirty="0" err="1" smtClean="0"/>
              <a:t>Umma</a:t>
            </a:r>
            <a:r>
              <a:rPr lang="de-DE" dirty="0" smtClean="0"/>
              <a:t> </a:t>
            </a:r>
          </a:p>
          <a:p>
            <a:pPr marL="0" indent="0">
              <a:buNone/>
            </a:pPr>
            <a:r>
              <a:rPr lang="de-DE" dirty="0"/>
              <a:t> </a:t>
            </a:r>
            <a:r>
              <a:rPr lang="de-DE" dirty="0" smtClean="0"/>
              <a:t>       </a:t>
            </a:r>
            <a:r>
              <a:rPr lang="de-DE" dirty="0" err="1" smtClean="0"/>
              <a:t>SoFi</a:t>
            </a:r>
            <a:r>
              <a:rPr lang="de-DE" dirty="0" smtClean="0"/>
              <a:t> </a:t>
            </a:r>
            <a:r>
              <a:rPr lang="de-DE" dirty="0" err="1" smtClean="0"/>
              <a:t>Konj</a:t>
            </a:r>
            <a:r>
              <a:rPr lang="de-DE" dirty="0" smtClean="0"/>
              <a:t>. </a:t>
            </a:r>
            <a:r>
              <a:rPr lang="de-DE" b="1" dirty="0" smtClean="0"/>
              <a:t>Pluto</a:t>
            </a:r>
            <a:r>
              <a:rPr lang="de-DE" dirty="0" smtClean="0"/>
              <a:t> </a:t>
            </a:r>
            <a:r>
              <a:rPr lang="de-DE" dirty="0" err="1" smtClean="0"/>
              <a:t>Opp</a:t>
            </a:r>
            <a:r>
              <a:rPr lang="de-DE" dirty="0" smtClean="0"/>
              <a:t>. </a:t>
            </a:r>
            <a:r>
              <a:rPr lang="de-DE" dirty="0" err="1" smtClean="0"/>
              <a:t>Galakt</a:t>
            </a:r>
            <a:r>
              <a:rPr lang="de-DE" dirty="0" smtClean="0"/>
              <a:t>. Zentrum  T-Qua. Eris, Uranus </a:t>
            </a:r>
            <a:r>
              <a:rPr lang="de-DE" dirty="0" err="1" smtClean="0"/>
              <a:t>Opp</a:t>
            </a:r>
            <a:r>
              <a:rPr lang="de-DE" dirty="0" smtClean="0"/>
              <a:t>. Neptun T- Qua. Widder-Saturn</a:t>
            </a:r>
            <a:endParaRPr lang="de-DE" dirty="0">
              <a:latin typeface="Astroplus Fine 2" pitchFamily="2" charset="0"/>
            </a:endParaRPr>
          </a:p>
          <a:p>
            <a:r>
              <a:rPr lang="de-DE" b="1" dirty="0" err="1" smtClean="0"/>
              <a:t>Sauron</a:t>
            </a:r>
            <a:r>
              <a:rPr lang="de-DE" b="1" dirty="0" smtClean="0"/>
              <a:t> Nr. 378214 </a:t>
            </a:r>
            <a:r>
              <a:rPr lang="de-DE" dirty="0"/>
              <a:t>die </a:t>
            </a:r>
            <a:r>
              <a:rPr lang="de-DE" dirty="0" smtClean="0"/>
              <a:t>bindende, allesdurchdringende, galaktische, kriegerisch-böse, </a:t>
            </a:r>
            <a:r>
              <a:rPr lang="de-DE" dirty="0" err="1" smtClean="0"/>
              <a:t>hordenhaft</a:t>
            </a:r>
            <a:r>
              <a:rPr lang="de-DE" dirty="0" smtClean="0"/>
              <a:t> </a:t>
            </a:r>
          </a:p>
          <a:p>
            <a:pPr marL="0" indent="0">
              <a:buNone/>
            </a:pPr>
            <a:r>
              <a:rPr lang="de-DE" dirty="0"/>
              <a:t> </a:t>
            </a:r>
            <a:r>
              <a:rPr lang="de-DE" dirty="0" smtClean="0"/>
              <a:t>       erobernde Macht Mars </a:t>
            </a:r>
            <a:r>
              <a:rPr lang="de-DE" dirty="0" err="1" smtClean="0"/>
              <a:t>Konj</a:t>
            </a:r>
            <a:r>
              <a:rPr lang="de-DE" dirty="0" smtClean="0"/>
              <a:t>. </a:t>
            </a:r>
            <a:r>
              <a:rPr lang="de-DE" b="1" dirty="0" smtClean="0"/>
              <a:t>Pluto</a:t>
            </a:r>
            <a:r>
              <a:rPr lang="de-DE" dirty="0" smtClean="0"/>
              <a:t> auf </a:t>
            </a:r>
            <a:r>
              <a:rPr lang="de-DE" dirty="0" err="1" smtClean="0"/>
              <a:t>Galakt</a:t>
            </a:r>
            <a:r>
              <a:rPr lang="de-DE" dirty="0" smtClean="0"/>
              <a:t>. Zentrum </a:t>
            </a:r>
            <a:r>
              <a:rPr lang="de-DE" dirty="0" err="1" smtClean="0"/>
              <a:t>Trigon</a:t>
            </a:r>
            <a:r>
              <a:rPr lang="de-DE" dirty="0" smtClean="0"/>
              <a:t> Saturn </a:t>
            </a:r>
            <a:r>
              <a:rPr lang="de-DE" dirty="0" err="1" smtClean="0"/>
              <a:t>Konj</a:t>
            </a:r>
            <a:r>
              <a:rPr lang="de-DE" dirty="0" smtClean="0"/>
              <a:t>. Orcus</a:t>
            </a:r>
          </a:p>
          <a:p>
            <a:r>
              <a:rPr lang="de-DE" b="1" dirty="0" smtClean="0"/>
              <a:t>Pallas Nr. 2 </a:t>
            </a:r>
            <a:r>
              <a:rPr lang="de-DE" dirty="0" smtClean="0"/>
              <a:t>militärisch-strategische Macht Saturn </a:t>
            </a:r>
            <a:r>
              <a:rPr lang="de-DE" dirty="0" err="1" smtClean="0"/>
              <a:t>Opp</a:t>
            </a:r>
            <a:r>
              <a:rPr lang="de-DE" dirty="0" smtClean="0"/>
              <a:t>. </a:t>
            </a:r>
            <a:r>
              <a:rPr lang="de-DE" b="1" dirty="0" smtClean="0"/>
              <a:t>Pluto</a:t>
            </a:r>
            <a:r>
              <a:rPr lang="de-DE" dirty="0" smtClean="0"/>
              <a:t>, Sonne </a:t>
            </a:r>
            <a:r>
              <a:rPr lang="de-DE" dirty="0" err="1" smtClean="0"/>
              <a:t>Opp</a:t>
            </a:r>
            <a:r>
              <a:rPr lang="de-DE" dirty="0" smtClean="0"/>
              <a:t>. Uranus </a:t>
            </a:r>
            <a:r>
              <a:rPr lang="de-DE" dirty="0" err="1" smtClean="0"/>
              <a:t>Konj</a:t>
            </a:r>
            <a:r>
              <a:rPr lang="de-DE" dirty="0" smtClean="0"/>
              <a:t>. Orcus</a:t>
            </a:r>
          </a:p>
          <a:p>
            <a:r>
              <a:rPr lang="de-DE" b="1" dirty="0" err="1" smtClean="0"/>
              <a:t>Toro</a:t>
            </a:r>
            <a:r>
              <a:rPr lang="de-DE" b="1" dirty="0" smtClean="0"/>
              <a:t> Nr. 1685 </a:t>
            </a:r>
            <a:r>
              <a:rPr lang="de-DE" dirty="0" smtClean="0"/>
              <a:t>aufdringliche Machtwillensdurchsetzung Löwe-</a:t>
            </a:r>
            <a:r>
              <a:rPr lang="de-DE" b="1" dirty="0" smtClean="0"/>
              <a:t>Pluto</a:t>
            </a:r>
            <a:r>
              <a:rPr lang="de-DE" dirty="0" smtClean="0"/>
              <a:t> </a:t>
            </a:r>
            <a:r>
              <a:rPr lang="de-DE" dirty="0" err="1" smtClean="0"/>
              <a:t>Konj</a:t>
            </a:r>
            <a:r>
              <a:rPr lang="de-DE" dirty="0" smtClean="0"/>
              <a:t>. Priapus : Mars</a:t>
            </a:r>
            <a:r>
              <a:rPr lang="de-DE" dirty="0" smtClean="0">
                <a:latin typeface="Astroplus Fine 2" pitchFamily="2" charset="0"/>
              </a:rPr>
              <a:t> </a:t>
            </a:r>
            <a:r>
              <a:rPr lang="de-DE" dirty="0" smtClean="0"/>
              <a:t>/ Uranus</a:t>
            </a:r>
            <a:endParaRPr lang="de-DE" dirty="0">
              <a:latin typeface="Astroplus Fine 2" pitchFamily="2" charset="0"/>
            </a:endParaRPr>
          </a:p>
        </p:txBody>
      </p:sp>
    </p:spTree>
    <p:extLst>
      <p:ext uri="{BB962C8B-B14F-4D97-AF65-F5344CB8AC3E}">
        <p14:creationId xmlns:p14="http://schemas.microsoft.com/office/powerpoint/2010/main" val="3063815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60648"/>
            <a:ext cx="8229600" cy="792088"/>
          </a:xfrm>
        </p:spPr>
        <p:txBody>
          <a:bodyPr>
            <a:normAutofit fontScale="90000"/>
          </a:bodyPr>
          <a:lstStyle/>
          <a:p>
            <a:r>
              <a:rPr lang="de-DE" sz="3600" b="1" dirty="0" smtClean="0"/>
              <a:t>Verschiedene plutonische Machtlinien</a:t>
            </a:r>
            <a:r>
              <a:rPr lang="de-DE" dirty="0" smtClean="0"/>
              <a:t/>
            </a:r>
            <a:br>
              <a:rPr lang="de-DE" dirty="0" smtClean="0"/>
            </a:br>
            <a:endParaRPr lang="de-DE" dirty="0"/>
          </a:p>
        </p:txBody>
      </p:sp>
      <p:sp>
        <p:nvSpPr>
          <p:cNvPr id="3" name="Inhaltsplatzhalter 2"/>
          <p:cNvSpPr>
            <a:spLocks noGrp="1"/>
          </p:cNvSpPr>
          <p:nvPr>
            <p:ph idx="1"/>
          </p:nvPr>
        </p:nvSpPr>
        <p:spPr>
          <a:xfrm>
            <a:off x="179512" y="908720"/>
            <a:ext cx="8964488" cy="5832648"/>
          </a:xfrm>
        </p:spPr>
        <p:txBody>
          <a:bodyPr>
            <a:normAutofit/>
          </a:bodyPr>
          <a:lstStyle/>
          <a:p>
            <a:r>
              <a:rPr lang="de-DE" sz="2800" b="1" dirty="0"/>
              <a:t>Pluto-Quartalsingresse</a:t>
            </a:r>
            <a:r>
              <a:rPr lang="de-DE" sz="2800" dirty="0"/>
              <a:t> und ihr jahrzehntelanger Machtvorrang und Machtrahmen</a:t>
            </a:r>
          </a:p>
          <a:p>
            <a:pPr lvl="0"/>
            <a:r>
              <a:rPr lang="de-DE" sz="2800" b="1" dirty="0" err="1" smtClean="0"/>
              <a:t>Langsamläufer</a:t>
            </a:r>
            <a:r>
              <a:rPr lang="de-DE" sz="2800" b="1" dirty="0" smtClean="0"/>
              <a:t>-Pluto-Zyklen </a:t>
            </a:r>
            <a:r>
              <a:rPr lang="de-DE" sz="2800" dirty="0"/>
              <a:t>und ihr </a:t>
            </a:r>
            <a:r>
              <a:rPr lang="de-DE" sz="2800" dirty="0" smtClean="0"/>
              <a:t>wachsender Einfluss in </a:t>
            </a:r>
            <a:r>
              <a:rPr lang="de-DE" sz="2800" dirty="0"/>
              <a:t>die damit verbundenen Planetenbereiche und </a:t>
            </a:r>
            <a:r>
              <a:rPr lang="de-DE" sz="2800" dirty="0" smtClean="0"/>
              <a:t>aktuelle Macht der </a:t>
            </a:r>
            <a:r>
              <a:rPr lang="de-DE" sz="2800" dirty="0" err="1" smtClean="0"/>
              <a:t>Konjunktionszeichen</a:t>
            </a:r>
            <a:endParaRPr lang="de-DE" sz="2800" dirty="0"/>
          </a:p>
          <a:p>
            <a:pPr marL="0" lvl="0" indent="0">
              <a:buNone/>
            </a:pPr>
            <a:r>
              <a:rPr lang="de-DE" sz="2600" b="1" dirty="0" smtClean="0"/>
              <a:t> </a:t>
            </a:r>
            <a:r>
              <a:rPr lang="de-DE" sz="1700" b="1" dirty="0" smtClean="0"/>
              <a:t>Jupiter-Pluto SCH - Saturn-Pluto WAA - </a:t>
            </a:r>
            <a:r>
              <a:rPr lang="de-DE" sz="1700" b="1" dirty="0" err="1" smtClean="0"/>
              <a:t>Chiron</a:t>
            </a:r>
            <a:r>
              <a:rPr lang="de-DE" sz="1700" b="1" dirty="0" smtClean="0"/>
              <a:t>-Pluto SCH - Uranus-Pluto JUN </a:t>
            </a:r>
            <a:r>
              <a:rPr lang="de-DE" sz="1700" dirty="0" smtClean="0"/>
              <a:t>-</a:t>
            </a:r>
            <a:r>
              <a:rPr lang="de-DE" sz="1700" b="1" dirty="0" smtClean="0"/>
              <a:t> Neptun-Pluto ZWI</a:t>
            </a:r>
          </a:p>
          <a:p>
            <a:pPr marL="0" lvl="0" indent="0">
              <a:buNone/>
            </a:pPr>
            <a:r>
              <a:rPr lang="de-DE" sz="1700" b="1" dirty="0" smtClean="0"/>
              <a:t>ab 2020 </a:t>
            </a:r>
          </a:p>
          <a:p>
            <a:pPr marL="0" lvl="0" indent="0">
              <a:buNone/>
            </a:pPr>
            <a:r>
              <a:rPr lang="de-DE" sz="1700" b="1" dirty="0"/>
              <a:t> </a:t>
            </a:r>
            <a:r>
              <a:rPr lang="de-DE" sz="1700" b="1" dirty="0" smtClean="0"/>
              <a:t> Jupiter-Pluto STE </a:t>
            </a:r>
            <a:r>
              <a:rPr lang="de-DE" sz="1700" b="1" dirty="0"/>
              <a:t>- Saturn-Pluto </a:t>
            </a:r>
            <a:r>
              <a:rPr lang="de-DE" sz="1700" b="1" dirty="0" smtClean="0"/>
              <a:t>STE    </a:t>
            </a:r>
            <a:r>
              <a:rPr lang="de-DE" sz="1700" b="1" dirty="0"/>
              <a:t>- </a:t>
            </a:r>
            <a:r>
              <a:rPr lang="de-DE" sz="1700" b="1" dirty="0" err="1"/>
              <a:t>Chiron</a:t>
            </a:r>
            <a:r>
              <a:rPr lang="de-DE" sz="1700" b="1" dirty="0"/>
              <a:t>-Pluto SCH - Uranus-Pluto JUN </a:t>
            </a:r>
            <a:r>
              <a:rPr lang="de-DE" sz="1700" dirty="0"/>
              <a:t>-</a:t>
            </a:r>
            <a:r>
              <a:rPr lang="de-DE" sz="1700" b="1" dirty="0"/>
              <a:t> Neptun-Pluto ZWI</a:t>
            </a:r>
          </a:p>
          <a:p>
            <a:pPr lvl="0"/>
            <a:endParaRPr lang="de-DE" sz="1000" dirty="0"/>
          </a:p>
          <a:p>
            <a:pPr lvl="0"/>
            <a:r>
              <a:rPr lang="de-DE" sz="2800" b="1" dirty="0"/>
              <a:t>Pluto-</a:t>
            </a:r>
            <a:r>
              <a:rPr lang="de-DE" sz="2800" b="1" dirty="0" err="1"/>
              <a:t>Touchdownhoroskop</a:t>
            </a:r>
            <a:r>
              <a:rPr lang="de-DE" sz="2800" b="1" dirty="0"/>
              <a:t> des </a:t>
            </a:r>
            <a:r>
              <a:rPr lang="de-DE" sz="2800" b="1" dirty="0" err="1"/>
              <a:t>Ekliptikwechsels</a:t>
            </a:r>
            <a:r>
              <a:rPr lang="de-DE" sz="2800" dirty="0"/>
              <a:t>, des </a:t>
            </a:r>
            <a:r>
              <a:rPr lang="de-DE" sz="2800" dirty="0" smtClean="0"/>
              <a:t>mittigen, interaktiven, </a:t>
            </a:r>
            <a:r>
              <a:rPr lang="de-DE" sz="2800" dirty="0"/>
              <a:t>alles beeinflussenden </a:t>
            </a:r>
            <a:r>
              <a:rPr lang="de-DE" sz="2800" i="1" dirty="0"/>
              <a:t>Pluto im Zentrum </a:t>
            </a:r>
            <a:r>
              <a:rPr lang="de-DE" sz="2800" dirty="0"/>
              <a:t>der </a:t>
            </a:r>
            <a:r>
              <a:rPr lang="de-DE" sz="2800" dirty="0" err="1"/>
              <a:t>ekliptiknahen</a:t>
            </a:r>
            <a:r>
              <a:rPr lang="de-DE" sz="2800" dirty="0"/>
              <a:t> </a:t>
            </a:r>
            <a:r>
              <a:rPr lang="de-DE" sz="2800" dirty="0" smtClean="0"/>
              <a:t>Planetengemeinschaft</a:t>
            </a:r>
          </a:p>
          <a:p>
            <a:pPr lvl="0"/>
            <a:endParaRPr lang="de-DE" sz="1000" dirty="0"/>
          </a:p>
          <a:p>
            <a:pPr lvl="0"/>
            <a:r>
              <a:rPr lang="de-DE" sz="2800" dirty="0" smtClean="0"/>
              <a:t>weitere Pluto-Phänomene</a:t>
            </a:r>
            <a:endParaRPr lang="de-DE" sz="2800" dirty="0"/>
          </a:p>
          <a:p>
            <a:endParaRPr lang="de-DE" dirty="0"/>
          </a:p>
        </p:txBody>
      </p:sp>
    </p:spTree>
    <p:extLst>
      <p:ext uri="{BB962C8B-B14F-4D97-AF65-F5344CB8AC3E}">
        <p14:creationId xmlns:p14="http://schemas.microsoft.com/office/powerpoint/2010/main" val="12871199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434" y="404664"/>
            <a:ext cx="8229600" cy="850106"/>
          </a:xfrm>
        </p:spPr>
        <p:txBody>
          <a:bodyPr>
            <a:normAutofit fontScale="90000"/>
          </a:bodyPr>
          <a:lstStyle/>
          <a:p>
            <a:r>
              <a:rPr lang="de-DE" sz="3600" b="1" dirty="0"/>
              <a:t>Pluto-Quartale und </a:t>
            </a:r>
            <a:r>
              <a:rPr lang="de-DE" sz="3600" b="1" dirty="0" smtClean="0"/>
              <a:t>-Hemisphären </a:t>
            </a:r>
            <a:r>
              <a:rPr lang="de-DE" sz="3600" b="1" dirty="0"/>
              <a:t>- wer oder was hat die letztendliche Macht?</a:t>
            </a:r>
            <a:r>
              <a:rPr lang="de-DE" dirty="0"/>
              <a:t/>
            </a:r>
            <a:br>
              <a:rPr lang="de-DE" dirty="0"/>
            </a:br>
            <a:endParaRPr lang="de-DE" dirty="0"/>
          </a:p>
        </p:txBody>
      </p:sp>
      <p:pic>
        <p:nvPicPr>
          <p:cNvPr id="3074" name="Picture 2" descr="Pluto-Quart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24743"/>
            <a:ext cx="7409284" cy="55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262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340768"/>
          </a:xfrm>
        </p:spPr>
        <p:txBody>
          <a:bodyPr>
            <a:noAutofit/>
          </a:bodyPr>
          <a:lstStyle/>
          <a:p>
            <a:r>
              <a:rPr lang="de-DE" sz="3200" b="1" dirty="0" smtClean="0"/>
              <a:t>1. Pluto-Ingress in Steinbock </a:t>
            </a:r>
            <a:r>
              <a:rPr lang="de-DE" sz="2000" b="1" dirty="0" smtClean="0"/>
              <a:t>(26.01.2008, 02:38:49 UT,</a:t>
            </a:r>
            <a:r>
              <a:rPr lang="de-DE" sz="3200" b="1" dirty="0" smtClean="0"/>
              <a:t> </a:t>
            </a:r>
            <a:r>
              <a:rPr lang="de-DE" sz="2000" b="1" dirty="0" smtClean="0"/>
              <a:t>Berlin) </a:t>
            </a:r>
            <a:r>
              <a:rPr lang="de-DE" sz="3200" b="1" dirty="0" smtClean="0"/>
              <a:t>kämpferische Frauenmacht </a:t>
            </a:r>
            <a:r>
              <a:rPr lang="de-DE" sz="2400" b="1" dirty="0" smtClean="0"/>
              <a:t>nach #</a:t>
            </a:r>
            <a:r>
              <a:rPr lang="de-DE" sz="2400" b="1" dirty="0" err="1" smtClean="0"/>
              <a:t>metoo</a:t>
            </a:r>
            <a:endParaRPr lang="de-DE" sz="3200" b="1" dirty="0"/>
          </a:p>
        </p:txBody>
      </p:sp>
      <p:pic>
        <p:nvPicPr>
          <p:cNvPr id="1029" name="Picture 5" descr="C:\Users\Werner Held\Desktop\DAV 26.01.20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96752"/>
            <a:ext cx="6354638"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28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43" y="188640"/>
            <a:ext cx="9073008" cy="1143000"/>
          </a:xfrm>
        </p:spPr>
        <p:txBody>
          <a:bodyPr>
            <a:normAutofit fontScale="90000"/>
          </a:bodyPr>
          <a:lstStyle/>
          <a:p>
            <a:r>
              <a:rPr lang="de-DE" sz="2700" b="1" dirty="0" smtClean="0"/>
              <a:t>Endgültiger </a:t>
            </a:r>
            <a:r>
              <a:rPr lang="de-DE" sz="2700" b="1" dirty="0"/>
              <a:t>Pluto-Ingress in Steinbock </a:t>
            </a:r>
            <a:r>
              <a:rPr lang="de-DE" sz="2700" b="1" dirty="0" smtClean="0"/>
              <a:t>27.11.2008 (01:04:30 UT, Hollywood): der Shitstorm- und Überwachungsboom-Ingress</a:t>
            </a:r>
            <a:br>
              <a:rPr lang="de-DE" sz="2700" b="1" dirty="0" smtClean="0"/>
            </a:br>
            <a:r>
              <a:rPr lang="de-DE" sz="1300" b="1" dirty="0" smtClean="0"/>
              <a:t>stark in Ankara, Peking, Silicon Valley, Ford Meade (NSA), bei WWW-Horoskop &amp; D-Finsternis 22.12.1870</a:t>
            </a:r>
            <a:br>
              <a:rPr lang="de-DE" sz="1300" b="1" dirty="0" smtClean="0"/>
            </a:br>
            <a:r>
              <a:rPr lang="de-DE" sz="1300" b="1" dirty="0" smtClean="0"/>
              <a:t>Zu beachten ist vor allem das geistverdunkelnde bzw. hysterisch-verblendende bis suizidales Angstgefängnis bis </a:t>
            </a:r>
            <a:r>
              <a:rPr lang="de-DE" sz="1300" b="1" dirty="0"/>
              <a:t>2023</a:t>
            </a:r>
            <a:r>
              <a:rPr lang="de-DE" sz="1200" b="1" dirty="0" smtClean="0"/>
              <a:t>: großes </a:t>
            </a:r>
            <a:r>
              <a:rPr lang="de-DE" sz="1200" b="1" dirty="0" err="1" smtClean="0"/>
              <a:t>Erdtrigon</a:t>
            </a:r>
            <a:r>
              <a:rPr lang="de-DE" sz="1200" b="1" dirty="0" smtClean="0"/>
              <a:t> </a:t>
            </a:r>
            <a:r>
              <a:rPr lang="de-DE" sz="1300" b="1" dirty="0" smtClean="0"/>
              <a:t>Orcus-Pluto(Lilith)-Vesta auf Fische-Ate im Drachenapex antreibend</a:t>
            </a:r>
            <a:endParaRPr lang="de-DE" sz="1300" dirty="0"/>
          </a:p>
        </p:txBody>
      </p:sp>
      <p:pic>
        <p:nvPicPr>
          <p:cNvPr id="4" name="Picture 3" descr="C:\Users\Werner Held\Desktop\DAV 26.01.2008.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1484784"/>
            <a:ext cx="5138706"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63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Die Pluto-Zyklen und ihre Reichweiten</a:t>
            </a:r>
            <a:endParaRPr lang="de-DE" sz="3200" dirty="0"/>
          </a:p>
        </p:txBody>
      </p:sp>
      <p:sp>
        <p:nvSpPr>
          <p:cNvPr id="3" name="Inhaltsplatzhalter 2"/>
          <p:cNvSpPr>
            <a:spLocks noGrp="1"/>
          </p:cNvSpPr>
          <p:nvPr>
            <p:ph idx="1"/>
          </p:nvPr>
        </p:nvSpPr>
        <p:spPr>
          <a:xfrm>
            <a:off x="457200" y="1268760"/>
            <a:ext cx="8229600" cy="4857403"/>
          </a:xfrm>
        </p:spPr>
        <p:txBody>
          <a:bodyPr>
            <a:normAutofit fontScale="92500" lnSpcReduction="10000"/>
          </a:bodyPr>
          <a:lstStyle/>
          <a:p>
            <a:pPr marL="0" lvl="0" indent="0">
              <a:buNone/>
            </a:pPr>
            <a:r>
              <a:rPr lang="de-DE" dirty="0"/>
              <a:t> </a:t>
            </a:r>
            <a:r>
              <a:rPr lang="de-DE" sz="2800" dirty="0" smtClean="0"/>
              <a:t>-  in </a:t>
            </a:r>
            <a:r>
              <a:rPr lang="de-DE" sz="2800" dirty="0"/>
              <a:t>welche Zeichen und mit </a:t>
            </a:r>
            <a:r>
              <a:rPr lang="de-DE" sz="2800" dirty="0" smtClean="0"/>
              <a:t>welchen</a:t>
            </a:r>
          </a:p>
          <a:p>
            <a:pPr marL="0" lvl="0" indent="0">
              <a:buNone/>
            </a:pPr>
            <a:r>
              <a:rPr lang="de-DE" sz="2800" dirty="0" smtClean="0"/>
              <a:t>    Spannungsbildern entwickeln sie sich.</a:t>
            </a:r>
          </a:p>
          <a:p>
            <a:pPr marL="0" lvl="0" indent="0">
              <a:buNone/>
            </a:pPr>
            <a:r>
              <a:rPr lang="de-DE" sz="2800" dirty="0" smtClean="0"/>
              <a:t> </a:t>
            </a:r>
          </a:p>
          <a:p>
            <a:pPr marL="0" lvl="0" indent="0">
              <a:buNone/>
            </a:pPr>
            <a:r>
              <a:rPr lang="de-DE" sz="2800" dirty="0" smtClean="0"/>
              <a:t>    Die </a:t>
            </a:r>
            <a:r>
              <a:rPr lang="de-DE" sz="2800" dirty="0" err="1" smtClean="0"/>
              <a:t>Konjunktions</a:t>
            </a:r>
            <a:r>
              <a:rPr lang="de-DE" sz="2800" dirty="0" smtClean="0"/>
              <a:t>- oder </a:t>
            </a:r>
            <a:r>
              <a:rPr lang="de-DE" sz="2800" dirty="0" err="1" smtClean="0"/>
              <a:t>Ingresshoroskope</a:t>
            </a:r>
            <a:r>
              <a:rPr lang="de-DE" sz="2800" dirty="0" smtClean="0"/>
              <a:t> geben alle </a:t>
            </a:r>
          </a:p>
          <a:p>
            <a:pPr marL="0" lvl="0" indent="0">
              <a:buNone/>
            </a:pPr>
            <a:r>
              <a:rPr lang="de-DE" sz="2800" dirty="0"/>
              <a:t> </a:t>
            </a:r>
            <a:r>
              <a:rPr lang="de-DE" sz="2800" dirty="0" smtClean="0"/>
              <a:t>   Inhalte preis</a:t>
            </a:r>
          </a:p>
          <a:p>
            <a:pPr marL="0" lvl="0" indent="0">
              <a:buNone/>
            </a:pPr>
            <a:endParaRPr lang="de-DE" sz="2800" dirty="0"/>
          </a:p>
          <a:p>
            <a:pPr lvl="0"/>
            <a:r>
              <a:rPr lang="de-DE" sz="2800" b="1" dirty="0"/>
              <a:t>Neptun-Pluto 1891 / 1892 - 2385 </a:t>
            </a:r>
            <a:r>
              <a:rPr lang="de-DE" sz="2800" b="1" dirty="0" smtClean="0"/>
              <a:t>- 8 Grad Zwillinge</a:t>
            </a:r>
            <a:r>
              <a:rPr lang="de-DE" sz="2800" b="1" dirty="0" smtClean="0">
                <a:latin typeface="Astroplus Fine" pitchFamily="2" charset="0"/>
              </a:rPr>
              <a:t> </a:t>
            </a:r>
            <a:r>
              <a:rPr lang="de-DE" sz="2800" dirty="0" smtClean="0"/>
              <a:t>Medienmacht</a:t>
            </a:r>
            <a:r>
              <a:rPr lang="de-DE" sz="2800" dirty="0"/>
              <a:t>, </a:t>
            </a:r>
            <a:r>
              <a:rPr lang="de-DE" sz="2800" dirty="0" smtClean="0"/>
              <a:t>kollektive </a:t>
            </a:r>
            <a:r>
              <a:rPr lang="de-DE" sz="2800" dirty="0"/>
              <a:t>Machtentfaltung, entfesselte  Kollektivmacht, </a:t>
            </a:r>
            <a:r>
              <a:rPr lang="de-DE" sz="2800" dirty="0" err="1"/>
              <a:t>entgrenzte</a:t>
            </a:r>
            <a:r>
              <a:rPr lang="de-DE" sz="2800" dirty="0"/>
              <a:t> Hintergrundmacht, Kulturhegemonialmacht, Macht der globalen, </a:t>
            </a:r>
            <a:r>
              <a:rPr lang="de-DE" sz="2800" dirty="0" smtClean="0"/>
              <a:t>sprach- und newsbezogenen </a:t>
            </a:r>
            <a:r>
              <a:rPr lang="de-DE" sz="2800" dirty="0"/>
              <a:t>Massenmedien </a:t>
            </a:r>
          </a:p>
          <a:p>
            <a:endParaRPr lang="de-DE" dirty="0"/>
          </a:p>
        </p:txBody>
      </p:sp>
    </p:spTree>
    <p:extLst>
      <p:ext uri="{BB962C8B-B14F-4D97-AF65-F5344CB8AC3E}">
        <p14:creationId xmlns:p14="http://schemas.microsoft.com/office/powerpoint/2010/main" val="2420028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04664"/>
            <a:ext cx="8229600" cy="418058"/>
          </a:xfrm>
        </p:spPr>
        <p:txBody>
          <a:bodyPr>
            <a:normAutofit fontScale="90000"/>
          </a:bodyPr>
          <a:lstStyle/>
          <a:p>
            <a:r>
              <a:rPr lang="de-DE" sz="3600" b="1" dirty="0"/>
              <a:t>Vorgehen</a:t>
            </a:r>
            <a:r>
              <a:rPr lang="de-DE" dirty="0"/>
              <a:t/>
            </a:r>
            <a:br>
              <a:rPr lang="de-DE" dirty="0"/>
            </a:br>
            <a:endParaRPr lang="de-DE" dirty="0"/>
          </a:p>
        </p:txBody>
      </p:sp>
      <p:sp>
        <p:nvSpPr>
          <p:cNvPr id="3" name="Inhaltsplatzhalter 2"/>
          <p:cNvSpPr>
            <a:spLocks noGrp="1"/>
          </p:cNvSpPr>
          <p:nvPr>
            <p:ph idx="1"/>
          </p:nvPr>
        </p:nvSpPr>
        <p:spPr>
          <a:xfrm>
            <a:off x="395536" y="737320"/>
            <a:ext cx="8229600" cy="6120680"/>
          </a:xfrm>
        </p:spPr>
        <p:txBody>
          <a:bodyPr>
            <a:normAutofit fontScale="47500" lnSpcReduction="20000"/>
          </a:bodyPr>
          <a:lstStyle/>
          <a:p>
            <a:pPr lvl="0"/>
            <a:r>
              <a:rPr lang="de-DE" sz="4000" dirty="0" smtClean="0"/>
              <a:t>Aufgrund der </a:t>
            </a:r>
            <a:r>
              <a:rPr lang="de-DE" sz="4000" b="1" dirty="0" smtClean="0"/>
              <a:t>Holistischen </a:t>
            </a:r>
            <a:r>
              <a:rPr lang="de-DE" sz="4000" b="1" dirty="0"/>
              <a:t>Kausalität </a:t>
            </a:r>
            <a:r>
              <a:rPr lang="de-DE" sz="4000" dirty="0"/>
              <a:t>(</a:t>
            </a:r>
            <a:r>
              <a:rPr lang="de-DE" sz="4000" i="1" dirty="0"/>
              <a:t>= jeweils einzigartig-historische Ganzheitsverursachung</a:t>
            </a:r>
            <a:r>
              <a:rPr lang="de-DE" sz="4000" dirty="0" smtClean="0"/>
              <a:t>) </a:t>
            </a:r>
            <a:r>
              <a:rPr lang="de-DE" sz="4000" b="1" dirty="0" smtClean="0"/>
              <a:t>mit der jeweils </a:t>
            </a:r>
            <a:r>
              <a:rPr lang="de-DE" sz="4000" b="1" dirty="0"/>
              <a:t>ereigniserzeugenden fokussierenden Brennlinse </a:t>
            </a:r>
            <a:r>
              <a:rPr lang="de-DE" sz="4000" b="1" dirty="0" smtClean="0"/>
              <a:t>als Wirkungsmechanismus der Astrologie </a:t>
            </a:r>
            <a:r>
              <a:rPr lang="de-DE" sz="4000" dirty="0" smtClean="0"/>
              <a:t>wird versucht:</a:t>
            </a:r>
          </a:p>
          <a:p>
            <a:pPr lvl="0"/>
            <a:endParaRPr lang="de-DE" sz="4000" dirty="0" smtClean="0"/>
          </a:p>
          <a:p>
            <a:r>
              <a:rPr lang="de-DE" sz="4000" dirty="0" smtClean="0"/>
              <a:t>Möglichst sämtliche </a:t>
            </a:r>
            <a:r>
              <a:rPr lang="de-DE" sz="4000" dirty="0"/>
              <a:t>gegenwärtige </a:t>
            </a:r>
            <a:r>
              <a:rPr lang="de-DE" sz="4000" dirty="0" err="1" smtClean="0"/>
              <a:t>Langsamläufer</a:t>
            </a:r>
            <a:r>
              <a:rPr lang="de-DE" sz="4000" dirty="0" smtClean="0"/>
              <a:t>-Zyklen</a:t>
            </a:r>
            <a:r>
              <a:rPr lang="de-DE" sz="4000" dirty="0"/>
              <a:t>, -Ingresse und auch </a:t>
            </a:r>
            <a:r>
              <a:rPr lang="de-DE" sz="4000" dirty="0" smtClean="0"/>
              <a:t>   Finsternisse </a:t>
            </a:r>
            <a:r>
              <a:rPr lang="de-DE" sz="4000" dirty="0"/>
              <a:t>erfassen, </a:t>
            </a:r>
            <a:r>
              <a:rPr lang="de-DE" sz="4000" dirty="0" smtClean="0"/>
              <a:t>deren archetypischen Chart-Inhalte deuten und diese besonderen </a:t>
            </a:r>
            <a:r>
              <a:rPr lang="de-DE" sz="4000" dirty="0"/>
              <a:t>Wirkhoroskope </a:t>
            </a:r>
            <a:r>
              <a:rPr lang="de-DE" sz="4000" dirty="0" smtClean="0"/>
              <a:t>miteinander </a:t>
            </a:r>
            <a:r>
              <a:rPr lang="de-DE" sz="4000" dirty="0"/>
              <a:t>in Beziehung </a:t>
            </a:r>
            <a:r>
              <a:rPr lang="de-DE" sz="4000" dirty="0" smtClean="0"/>
              <a:t>setzen (damit mehrfach betonte Themen deutlich werden) - der jeweils neueste Faktor ist prävalent</a:t>
            </a:r>
          </a:p>
          <a:p>
            <a:pPr lvl="0"/>
            <a:endParaRPr lang="de-DE" sz="4000" dirty="0" smtClean="0"/>
          </a:p>
          <a:p>
            <a:r>
              <a:rPr lang="de-DE" sz="4000" dirty="0"/>
              <a:t>Die </a:t>
            </a:r>
            <a:r>
              <a:rPr lang="de-DE" sz="4000" b="1" dirty="0"/>
              <a:t>stärksten Wirkhoroskope identifizieren</a:t>
            </a:r>
          </a:p>
          <a:p>
            <a:pPr lvl="0"/>
            <a:endParaRPr lang="de-DE" sz="4000" dirty="0"/>
          </a:p>
          <a:p>
            <a:r>
              <a:rPr lang="de-DE" sz="4000" dirty="0"/>
              <a:t>Jede bedeutsame weltliche Neuheit zuordnen </a:t>
            </a:r>
            <a:r>
              <a:rPr lang="de-DE" sz="4000" dirty="0" smtClean="0"/>
              <a:t>lernen</a:t>
            </a:r>
          </a:p>
          <a:p>
            <a:endParaRPr lang="de-DE" sz="4000" dirty="0"/>
          </a:p>
          <a:p>
            <a:pPr lvl="0"/>
            <a:r>
              <a:rPr lang="de-DE" sz="4000" dirty="0" smtClean="0"/>
              <a:t>Den </a:t>
            </a:r>
            <a:r>
              <a:rPr lang="de-DE" sz="4000" dirty="0"/>
              <a:t>Entwicklungsverlauf von </a:t>
            </a:r>
            <a:r>
              <a:rPr lang="de-DE" sz="4000" dirty="0" smtClean="0"/>
              <a:t>Zyklen </a:t>
            </a:r>
            <a:r>
              <a:rPr lang="de-DE" sz="4000" dirty="0"/>
              <a:t>über die </a:t>
            </a:r>
            <a:r>
              <a:rPr lang="de-DE" sz="4000" i="1" dirty="0"/>
              <a:t>ganzen</a:t>
            </a:r>
            <a:r>
              <a:rPr lang="de-DE" sz="4000" dirty="0"/>
              <a:t> </a:t>
            </a:r>
            <a:r>
              <a:rPr lang="de-DE" sz="4000" dirty="0" smtClean="0"/>
              <a:t>akuten </a:t>
            </a:r>
            <a:r>
              <a:rPr lang="de-DE" sz="4000" dirty="0" err="1" smtClean="0"/>
              <a:t>Aspektstadien</a:t>
            </a:r>
            <a:r>
              <a:rPr lang="de-DE" sz="4000" dirty="0" smtClean="0"/>
              <a:t> (0 - 60 - 90 - 120 - 180 - 240 - 270 - 360 Grad) beobachten bzw. auch </a:t>
            </a:r>
            <a:r>
              <a:rPr lang="de-DE" sz="4000" dirty="0"/>
              <a:t>die </a:t>
            </a:r>
            <a:r>
              <a:rPr lang="de-DE" sz="4000" dirty="0" smtClean="0"/>
              <a:t>stetigen </a:t>
            </a:r>
            <a:r>
              <a:rPr lang="de-DE" sz="4000" dirty="0"/>
              <a:t>Entfaltungsprozesse </a:t>
            </a:r>
            <a:r>
              <a:rPr lang="de-DE" sz="4000" dirty="0" smtClean="0"/>
              <a:t>des Starthoroskops über </a:t>
            </a:r>
            <a:r>
              <a:rPr lang="de-DE" sz="4000" dirty="0"/>
              <a:t>die Zyklusdauer hinweg im Kopf </a:t>
            </a:r>
            <a:r>
              <a:rPr lang="de-DE" sz="4000" dirty="0" smtClean="0"/>
              <a:t>behalten.</a:t>
            </a:r>
          </a:p>
          <a:p>
            <a:pPr lvl="0"/>
            <a:endParaRPr lang="de-DE" sz="4000" dirty="0"/>
          </a:p>
          <a:p>
            <a:pPr lvl="0"/>
            <a:r>
              <a:rPr lang="de-DE" sz="4000" dirty="0" smtClean="0"/>
              <a:t>Denn alles </a:t>
            </a:r>
            <a:r>
              <a:rPr lang="de-DE" sz="4000" dirty="0"/>
              <a:t>was in der Welt in die Existenz kommt, nahm seinen Anfang in einem Zyklus, Ingress </a:t>
            </a:r>
            <a:r>
              <a:rPr lang="de-DE" sz="4000" dirty="0" smtClean="0"/>
              <a:t>bzw. in einer </a:t>
            </a:r>
            <a:r>
              <a:rPr lang="de-DE" sz="4000" dirty="0"/>
              <a:t>Finsternis (oder </a:t>
            </a:r>
            <a:r>
              <a:rPr lang="de-DE" sz="4000" dirty="0" smtClean="0"/>
              <a:t>in einem </a:t>
            </a:r>
            <a:r>
              <a:rPr lang="de-DE" sz="4000" dirty="0" err="1" smtClean="0"/>
              <a:t>Ekliptikwechsel</a:t>
            </a:r>
            <a:r>
              <a:rPr lang="de-DE" sz="4000" dirty="0"/>
              <a:t>, </a:t>
            </a:r>
            <a:r>
              <a:rPr lang="de-DE" sz="4000" dirty="0" smtClean="0"/>
              <a:t>Extrema-Chart, einer Supernova </a:t>
            </a:r>
            <a:r>
              <a:rPr lang="de-DE" sz="4000" dirty="0"/>
              <a:t>etc.) </a:t>
            </a:r>
            <a:endParaRPr lang="de-DE" sz="4000" dirty="0" smtClean="0"/>
          </a:p>
          <a:p>
            <a:pPr lvl="0"/>
            <a:endParaRPr lang="de-DE" sz="4000" dirty="0"/>
          </a:p>
          <a:p>
            <a:pPr lvl="0"/>
            <a:endParaRPr lang="de-DE" dirty="0"/>
          </a:p>
          <a:p>
            <a:endParaRPr lang="de-DE" dirty="0"/>
          </a:p>
        </p:txBody>
      </p:sp>
    </p:spTree>
    <p:extLst>
      <p:ext uri="{BB962C8B-B14F-4D97-AF65-F5344CB8AC3E}">
        <p14:creationId xmlns:p14="http://schemas.microsoft.com/office/powerpoint/2010/main" val="1631820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107504" y="116633"/>
            <a:ext cx="8784976" cy="10081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b="1" dirty="0" smtClean="0"/>
              <a:t>3. Uranus-Pluto-Konjunktion 30.06.1966, 09:51 UT, Berlin    </a:t>
            </a:r>
            <a:br>
              <a:rPr lang="de-DE" sz="2800" b="1" dirty="0" smtClean="0"/>
            </a:br>
            <a:r>
              <a:rPr lang="de-DE" sz="2800" b="1" dirty="0" smtClean="0"/>
              <a:t> </a:t>
            </a:r>
            <a:r>
              <a:rPr lang="de-DE" sz="2800" b="1" dirty="0"/>
              <a:t>der Hauptfortschrittszyklus bis 2104                                                                              </a:t>
            </a:r>
          </a:p>
        </p:txBody>
      </p:sp>
      <p:pic>
        <p:nvPicPr>
          <p:cNvPr id="5" name="Picture 2" descr="C:\Users\Werner Held\Desktop\DAV 30.06.19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993" y="1124744"/>
            <a:ext cx="5767303" cy="568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70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520" y="30445"/>
            <a:ext cx="9252520" cy="720080"/>
          </a:xfrm>
        </p:spPr>
        <p:txBody>
          <a:bodyPr>
            <a:noAutofit/>
          </a:bodyPr>
          <a:lstStyle/>
          <a:p>
            <a:r>
              <a:rPr lang="de-DE" sz="2800" b="1" dirty="0" smtClean="0"/>
              <a:t>ACG-Linien der 3.Uranus-Pluto-Konj. 30.06.1966, </a:t>
            </a:r>
            <a:r>
              <a:rPr lang="de-DE" sz="1800" b="1" dirty="0" smtClean="0"/>
              <a:t>09:41:20 UT, </a:t>
            </a:r>
            <a:br>
              <a:rPr lang="de-DE" sz="1800" b="1" dirty="0" smtClean="0"/>
            </a:br>
            <a:r>
              <a:rPr lang="de-DE" sz="1800" b="1" dirty="0" smtClean="0"/>
              <a:t>legte dieser Zyklus die </a:t>
            </a:r>
            <a:r>
              <a:rPr lang="de-DE" sz="1800" b="1" dirty="0" err="1"/>
              <a:t>Boomzentren</a:t>
            </a:r>
            <a:r>
              <a:rPr lang="de-DE" sz="1800" b="1" dirty="0"/>
              <a:t> </a:t>
            </a:r>
            <a:r>
              <a:rPr lang="de-DE" sz="1800" b="1" dirty="0" smtClean="0"/>
              <a:t>bzw. auch die schlimmen Orte der </a:t>
            </a:r>
            <a:r>
              <a:rPr lang="de-DE" sz="1800" b="1" dirty="0"/>
              <a:t>Welt </a:t>
            </a:r>
            <a:r>
              <a:rPr lang="de-DE" sz="1800" b="1" dirty="0" smtClean="0"/>
              <a:t>fest?</a:t>
            </a:r>
            <a:endParaRPr lang="de-DE" sz="1800" b="1" dirty="0"/>
          </a:p>
        </p:txBody>
      </p:sp>
      <p:sp>
        <p:nvSpPr>
          <p:cNvPr id="3" name="Inhaltsplatzhalter 2"/>
          <p:cNvSpPr>
            <a:spLocks noGrp="1"/>
          </p:cNvSpPr>
          <p:nvPr>
            <p:ph idx="1"/>
          </p:nvPr>
        </p:nvSpPr>
        <p:spPr>
          <a:xfrm>
            <a:off x="457200" y="908720"/>
            <a:ext cx="8229600" cy="5472608"/>
          </a:xfrm>
        </p:spPr>
        <p:txBody>
          <a:bodyPr>
            <a:normAutofit fontScale="55000" lnSpcReduction="20000"/>
          </a:bodyPr>
          <a:lstStyle/>
          <a:p>
            <a:r>
              <a:rPr lang="de-DE" b="1" dirty="0"/>
              <a:t>Silicon Valley:</a:t>
            </a:r>
            <a:r>
              <a:rPr lang="de-DE" dirty="0"/>
              <a:t> </a:t>
            </a:r>
            <a:r>
              <a:rPr lang="de-DE" b="1" dirty="0"/>
              <a:t>Uranus-Pluto</a:t>
            </a:r>
            <a:r>
              <a:rPr lang="de-DE" dirty="0"/>
              <a:t> in 5 </a:t>
            </a:r>
            <a:r>
              <a:rPr lang="de-DE" dirty="0" err="1"/>
              <a:t>Trigon</a:t>
            </a:r>
            <a:r>
              <a:rPr lang="de-DE" dirty="0"/>
              <a:t> AC / </a:t>
            </a:r>
            <a:r>
              <a:rPr lang="de-DE" dirty="0" err="1"/>
              <a:t>Mathesis</a:t>
            </a:r>
            <a:r>
              <a:rPr lang="de-DE" dirty="0"/>
              <a:t> (‚ich rechne‘, Algorithmen), zukunftsanstachelnder </a:t>
            </a:r>
            <a:r>
              <a:rPr lang="de-DE" dirty="0" err="1"/>
              <a:t>Asbolus</a:t>
            </a:r>
            <a:r>
              <a:rPr lang="de-DE" dirty="0"/>
              <a:t> auf IC, Saturn </a:t>
            </a:r>
            <a:r>
              <a:rPr lang="de-DE" dirty="0" err="1"/>
              <a:t>Sextil</a:t>
            </a:r>
            <a:r>
              <a:rPr lang="de-DE" dirty="0"/>
              <a:t> MC</a:t>
            </a:r>
          </a:p>
          <a:p>
            <a:r>
              <a:rPr lang="de-DE" b="1" dirty="0" err="1"/>
              <a:t>Shenzhen</a:t>
            </a:r>
            <a:r>
              <a:rPr lang="de-DE" b="1" dirty="0"/>
              <a:t>/Hongkong</a:t>
            </a:r>
            <a:r>
              <a:rPr lang="de-DE" dirty="0"/>
              <a:t>: </a:t>
            </a:r>
            <a:r>
              <a:rPr lang="de-DE" b="1" dirty="0"/>
              <a:t>Uranus-Pluto</a:t>
            </a:r>
            <a:r>
              <a:rPr lang="de-DE" dirty="0"/>
              <a:t> in 9 </a:t>
            </a:r>
            <a:r>
              <a:rPr lang="de-DE" dirty="0" err="1"/>
              <a:t>Opp</a:t>
            </a:r>
            <a:r>
              <a:rPr lang="de-DE" dirty="0"/>
              <a:t>. Babbage Quadrat AC /DC</a:t>
            </a:r>
          </a:p>
          <a:p>
            <a:r>
              <a:rPr lang="de-DE" b="1" dirty="0"/>
              <a:t>New York:</a:t>
            </a:r>
            <a:r>
              <a:rPr lang="de-DE" dirty="0"/>
              <a:t> </a:t>
            </a:r>
            <a:r>
              <a:rPr lang="de-DE" b="1" dirty="0"/>
              <a:t>Uranus-Pluto</a:t>
            </a:r>
            <a:r>
              <a:rPr lang="de-DE" dirty="0"/>
              <a:t> am IC </a:t>
            </a:r>
            <a:r>
              <a:rPr lang="de-DE" dirty="0" err="1"/>
              <a:t>Opp</a:t>
            </a:r>
            <a:r>
              <a:rPr lang="de-DE" dirty="0"/>
              <a:t>. Babbage auf MC T-Qua. Prometheus in 12, Sonne/Jupiter-Halbsumme auf AC Qua. Eris in 10, Neptun in 5 </a:t>
            </a:r>
            <a:r>
              <a:rPr lang="de-DE" dirty="0" err="1"/>
              <a:t>Trigon</a:t>
            </a:r>
            <a:r>
              <a:rPr lang="de-DE" dirty="0"/>
              <a:t> AC</a:t>
            </a:r>
          </a:p>
          <a:p>
            <a:r>
              <a:rPr lang="de-DE" b="1" dirty="0"/>
              <a:t>Washington:</a:t>
            </a:r>
            <a:r>
              <a:rPr lang="de-DE" dirty="0"/>
              <a:t> </a:t>
            </a:r>
            <a:r>
              <a:rPr lang="de-DE" b="1" dirty="0"/>
              <a:t>Uranus-Pluto</a:t>
            </a:r>
            <a:r>
              <a:rPr lang="de-DE" dirty="0"/>
              <a:t> auf IC </a:t>
            </a:r>
            <a:r>
              <a:rPr lang="de-DE" dirty="0" err="1"/>
              <a:t>Opp</a:t>
            </a:r>
            <a:r>
              <a:rPr lang="de-DE" dirty="0"/>
              <a:t>. Babbage auf MC T-Qua. Prometheus in 12</a:t>
            </a:r>
          </a:p>
          <a:p>
            <a:r>
              <a:rPr lang="de-DE" b="1" dirty="0"/>
              <a:t>Brüssel:</a:t>
            </a:r>
            <a:r>
              <a:rPr lang="de-DE" dirty="0"/>
              <a:t> </a:t>
            </a:r>
            <a:r>
              <a:rPr lang="de-DE" b="1" dirty="0" smtClean="0"/>
              <a:t>Uranus-Pluto</a:t>
            </a:r>
            <a:r>
              <a:rPr lang="de-DE" dirty="0" smtClean="0"/>
              <a:t> </a:t>
            </a:r>
            <a:r>
              <a:rPr lang="de-DE" dirty="0"/>
              <a:t>in 1 beim AC, Mars / </a:t>
            </a:r>
            <a:r>
              <a:rPr lang="de-DE" dirty="0" err="1"/>
              <a:t>Fanatica</a:t>
            </a:r>
            <a:r>
              <a:rPr lang="de-DE" dirty="0"/>
              <a:t> Qua. AC / </a:t>
            </a:r>
            <a:r>
              <a:rPr lang="de-DE" dirty="0" err="1"/>
              <a:t>Sisyphus</a:t>
            </a:r>
            <a:r>
              <a:rPr lang="de-DE" dirty="0"/>
              <a:t>, Mond /</a:t>
            </a:r>
            <a:r>
              <a:rPr lang="de-DE" dirty="0" err="1"/>
              <a:t>Masterman</a:t>
            </a:r>
            <a:r>
              <a:rPr lang="de-DE" dirty="0"/>
              <a:t> auf dem IC </a:t>
            </a:r>
            <a:r>
              <a:rPr lang="de-DE" dirty="0" err="1"/>
              <a:t>Opp</a:t>
            </a:r>
            <a:r>
              <a:rPr lang="de-DE" dirty="0"/>
              <a:t>. </a:t>
            </a:r>
            <a:r>
              <a:rPr lang="de-DE" dirty="0" err="1"/>
              <a:t>Nessus</a:t>
            </a:r>
            <a:r>
              <a:rPr lang="de-DE" dirty="0"/>
              <a:t> auf MC. Interpolierte Lilith auf dem DC</a:t>
            </a:r>
          </a:p>
          <a:p>
            <a:r>
              <a:rPr lang="de-DE" b="1" dirty="0"/>
              <a:t>Frankfurt:</a:t>
            </a:r>
            <a:r>
              <a:rPr lang="de-DE" dirty="0"/>
              <a:t> </a:t>
            </a:r>
            <a:r>
              <a:rPr lang="de-DE" b="1" dirty="0"/>
              <a:t>Uranus-Pluto</a:t>
            </a:r>
            <a:r>
              <a:rPr lang="de-DE" dirty="0"/>
              <a:t> auf dem </a:t>
            </a:r>
            <a:r>
              <a:rPr lang="de-DE" dirty="0" err="1"/>
              <a:t>Opp</a:t>
            </a:r>
            <a:r>
              <a:rPr lang="de-DE" dirty="0"/>
              <a:t>. AC Babbage auf DC</a:t>
            </a:r>
          </a:p>
          <a:p>
            <a:r>
              <a:rPr lang="de-DE" b="1" dirty="0" smtClean="0"/>
              <a:t>Hollywood</a:t>
            </a:r>
            <a:r>
              <a:rPr lang="de-DE" b="1" dirty="0"/>
              <a:t>:</a:t>
            </a:r>
            <a:r>
              <a:rPr lang="de-DE" dirty="0"/>
              <a:t> Neptun </a:t>
            </a:r>
            <a:r>
              <a:rPr lang="de-DE" dirty="0" err="1"/>
              <a:t>Konj</a:t>
            </a:r>
            <a:r>
              <a:rPr lang="de-DE" dirty="0"/>
              <a:t>. DC, Merkur </a:t>
            </a:r>
            <a:r>
              <a:rPr lang="de-DE" dirty="0" err="1"/>
              <a:t>Konj</a:t>
            </a:r>
            <a:r>
              <a:rPr lang="de-DE" dirty="0"/>
              <a:t>. Lucifer auf dem IC, </a:t>
            </a:r>
            <a:r>
              <a:rPr lang="de-DE" b="1" dirty="0"/>
              <a:t>Uranus-Pluto</a:t>
            </a:r>
            <a:r>
              <a:rPr lang="de-DE" dirty="0"/>
              <a:t> </a:t>
            </a:r>
            <a:r>
              <a:rPr lang="de-DE" dirty="0" err="1"/>
              <a:t>Trigon</a:t>
            </a:r>
            <a:r>
              <a:rPr lang="de-DE" dirty="0"/>
              <a:t> AC </a:t>
            </a:r>
            <a:endParaRPr lang="de-DE" dirty="0" smtClean="0"/>
          </a:p>
          <a:p>
            <a:r>
              <a:rPr lang="de-DE" b="1" dirty="0" smtClean="0"/>
              <a:t>Mekka</a:t>
            </a:r>
            <a:r>
              <a:rPr lang="de-DE" b="1" dirty="0"/>
              <a:t>:</a:t>
            </a:r>
            <a:r>
              <a:rPr lang="de-DE" dirty="0"/>
              <a:t> Jupiter in Halbsumme Sonne / Orcus auf MC </a:t>
            </a:r>
            <a:r>
              <a:rPr lang="de-DE" dirty="0" err="1"/>
              <a:t>Opp</a:t>
            </a:r>
            <a:r>
              <a:rPr lang="de-DE" dirty="0"/>
              <a:t>. </a:t>
            </a:r>
            <a:r>
              <a:rPr lang="de-DE" dirty="0" err="1"/>
              <a:t>Teharonhiawako</a:t>
            </a:r>
            <a:r>
              <a:rPr lang="de-DE" dirty="0"/>
              <a:t> auf IC T- Qua. Eris auf dem DC</a:t>
            </a:r>
          </a:p>
          <a:p>
            <a:r>
              <a:rPr lang="de-DE" b="1" dirty="0" smtClean="0"/>
              <a:t>Bagdad</a:t>
            </a:r>
            <a:r>
              <a:rPr lang="de-DE" b="1" dirty="0"/>
              <a:t>:</a:t>
            </a:r>
            <a:r>
              <a:rPr lang="de-DE" dirty="0"/>
              <a:t> Orcus auf dem MC, die kriegerische Pallas auf dem DC Qua. MC</a:t>
            </a:r>
          </a:p>
          <a:p>
            <a:r>
              <a:rPr lang="de-DE" b="1" dirty="0" err="1"/>
              <a:t>Rakka</a:t>
            </a:r>
            <a:r>
              <a:rPr lang="de-DE" b="1" dirty="0"/>
              <a:t>:</a:t>
            </a:r>
            <a:r>
              <a:rPr lang="de-DE" dirty="0"/>
              <a:t> Jupiter auf dem MC in Halbsumme Orcus / Sonne Qua. Eris auf dem DC</a:t>
            </a:r>
          </a:p>
          <a:p>
            <a:r>
              <a:rPr lang="de-DE" b="1" dirty="0"/>
              <a:t>Peking:</a:t>
            </a:r>
            <a:r>
              <a:rPr lang="de-DE" dirty="0"/>
              <a:t> Saturn auf dem IC, Interpolierte </a:t>
            </a:r>
            <a:r>
              <a:rPr lang="de-DE" dirty="0" smtClean="0"/>
              <a:t>Lilith </a:t>
            </a:r>
            <a:r>
              <a:rPr lang="de-DE" dirty="0"/>
              <a:t>Qua. AC</a:t>
            </a:r>
          </a:p>
          <a:p>
            <a:r>
              <a:rPr lang="de-DE" b="1" dirty="0"/>
              <a:t>Budapest </a:t>
            </a:r>
            <a:r>
              <a:rPr lang="de-DE" dirty="0"/>
              <a:t>und</a:t>
            </a:r>
            <a:r>
              <a:rPr lang="de-DE" b="1" dirty="0"/>
              <a:t> </a:t>
            </a:r>
            <a:r>
              <a:rPr lang="de-DE" b="1" dirty="0" err="1"/>
              <a:t>Visegrad</a:t>
            </a:r>
            <a:r>
              <a:rPr lang="de-DE" b="1" dirty="0"/>
              <a:t>:</a:t>
            </a:r>
            <a:r>
              <a:rPr lang="de-DE" dirty="0"/>
              <a:t> Mars / </a:t>
            </a:r>
            <a:r>
              <a:rPr lang="de-DE" dirty="0" err="1"/>
              <a:t>Fanatica</a:t>
            </a:r>
            <a:r>
              <a:rPr lang="de-DE" dirty="0"/>
              <a:t> auf dem MC Qua. AC</a:t>
            </a:r>
          </a:p>
          <a:p>
            <a:r>
              <a:rPr lang="de-DE" b="1" dirty="0"/>
              <a:t>Lugansk:</a:t>
            </a:r>
            <a:r>
              <a:rPr lang="de-DE" dirty="0"/>
              <a:t> Jupiter in Halbsumme Sonne / </a:t>
            </a:r>
            <a:r>
              <a:rPr lang="de-DE" dirty="0" smtClean="0"/>
              <a:t>Orcus auf MC</a:t>
            </a:r>
            <a:endParaRPr lang="de-DE" dirty="0"/>
          </a:p>
          <a:p>
            <a:r>
              <a:rPr lang="de-DE" b="1" dirty="0"/>
              <a:t>Fukushima:</a:t>
            </a:r>
            <a:r>
              <a:rPr lang="de-DE" dirty="0"/>
              <a:t> Saturn Qua. AC / </a:t>
            </a:r>
            <a:r>
              <a:rPr lang="de-DE" dirty="0" smtClean="0"/>
              <a:t>DC</a:t>
            </a:r>
          </a:p>
          <a:p>
            <a:r>
              <a:rPr lang="de-DE" b="1" dirty="0" smtClean="0"/>
              <a:t>Paris: </a:t>
            </a:r>
            <a:r>
              <a:rPr lang="de-DE" dirty="0" err="1" smtClean="0"/>
              <a:t>Nessus</a:t>
            </a:r>
            <a:r>
              <a:rPr lang="de-DE" dirty="0" smtClean="0"/>
              <a:t> </a:t>
            </a:r>
            <a:r>
              <a:rPr lang="de-DE" dirty="0" err="1" smtClean="0"/>
              <a:t>Konj</a:t>
            </a:r>
            <a:r>
              <a:rPr lang="de-DE" dirty="0" smtClean="0"/>
              <a:t>. MC </a:t>
            </a:r>
            <a:r>
              <a:rPr lang="de-DE" dirty="0" err="1" smtClean="0"/>
              <a:t>Opp</a:t>
            </a:r>
            <a:r>
              <a:rPr lang="de-DE" dirty="0" smtClean="0"/>
              <a:t>. Mond / </a:t>
            </a:r>
            <a:r>
              <a:rPr lang="de-DE" dirty="0" err="1" smtClean="0"/>
              <a:t>Masterman</a:t>
            </a:r>
            <a:endParaRPr lang="de-DE" dirty="0"/>
          </a:p>
          <a:p>
            <a:pPr marL="0" indent="0">
              <a:buNone/>
            </a:pPr>
            <a:endParaRPr lang="de-DE" dirty="0"/>
          </a:p>
        </p:txBody>
      </p:sp>
    </p:spTree>
    <p:extLst>
      <p:ext uri="{BB962C8B-B14F-4D97-AF65-F5344CB8AC3E}">
        <p14:creationId xmlns:p14="http://schemas.microsoft.com/office/powerpoint/2010/main" val="9926281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smtClean="0"/>
              <a:t>Folgen der 3. Uranus-Pluto-Konjunktion 30.06.1966 – 2104 auf 16 Grad Jungfrau</a:t>
            </a:r>
            <a:endParaRPr lang="de-DE" sz="3200" b="1" dirty="0"/>
          </a:p>
        </p:txBody>
      </p:sp>
      <p:sp>
        <p:nvSpPr>
          <p:cNvPr id="3" name="Inhaltsplatzhalter 2"/>
          <p:cNvSpPr>
            <a:spLocks noGrp="1"/>
          </p:cNvSpPr>
          <p:nvPr>
            <p:ph idx="1"/>
          </p:nvPr>
        </p:nvSpPr>
        <p:spPr>
          <a:xfrm>
            <a:off x="251520" y="1484784"/>
            <a:ext cx="8892480" cy="5040560"/>
          </a:xfrm>
        </p:spPr>
        <p:txBody>
          <a:bodyPr>
            <a:normAutofit fontScale="55000" lnSpcReduction="20000"/>
          </a:bodyPr>
          <a:lstStyle/>
          <a:p>
            <a:r>
              <a:rPr lang="de-DE" sz="2900" b="1" dirty="0" smtClean="0"/>
              <a:t>Computer- und Informationsgesellschaft</a:t>
            </a:r>
          </a:p>
          <a:p>
            <a:r>
              <a:rPr lang="de-DE" sz="2900" b="1" dirty="0" smtClean="0"/>
              <a:t>Wissenschaftsgesellschaft</a:t>
            </a:r>
          </a:p>
          <a:p>
            <a:r>
              <a:rPr lang="de-DE" sz="2900" b="1" dirty="0" err="1" smtClean="0"/>
              <a:t>Lilithische</a:t>
            </a:r>
            <a:r>
              <a:rPr lang="de-DE" sz="2900" b="1" dirty="0" smtClean="0"/>
              <a:t> Frauenemanzipation (eingeleitet über Schwangerschaftsabbruchsbekenntnis)</a:t>
            </a:r>
          </a:p>
          <a:p>
            <a:r>
              <a:rPr lang="de-DE" sz="2900" b="1" dirty="0" smtClean="0"/>
              <a:t>Dienstleistungsgesellschaft</a:t>
            </a:r>
          </a:p>
          <a:p>
            <a:r>
              <a:rPr lang="de-DE" sz="2900" b="1" dirty="0" smtClean="0"/>
              <a:t>Logistikgesellschaft</a:t>
            </a:r>
          </a:p>
          <a:p>
            <a:r>
              <a:rPr lang="de-DE" sz="2900" b="1" dirty="0" smtClean="0"/>
              <a:t>Analytische Optimierungs- und Verwertungsgesellschaft, zunehmend </a:t>
            </a:r>
            <a:r>
              <a:rPr lang="de-DE" sz="2900" b="1" dirty="0" err="1" smtClean="0"/>
              <a:t>orcisch</a:t>
            </a:r>
            <a:r>
              <a:rPr lang="de-DE" sz="2900" b="1" dirty="0" smtClean="0"/>
              <a:t> selbstmörderisch bzw. zum Schaden des Planeten</a:t>
            </a:r>
          </a:p>
          <a:p>
            <a:r>
              <a:rPr lang="de-DE" sz="2900" b="1" dirty="0" smtClean="0"/>
              <a:t>Luziferisch-</a:t>
            </a:r>
            <a:r>
              <a:rPr lang="de-DE" sz="2900" b="1" dirty="0" err="1" smtClean="0"/>
              <a:t>mentalistische</a:t>
            </a:r>
            <a:r>
              <a:rPr lang="de-DE" sz="2900" b="1" dirty="0" smtClean="0"/>
              <a:t> Ich-Erhebungsgesellschaft zum ‚Homo Deus‘, alles technisch Machbare wird umgesetzt, KI und Transhumanismus</a:t>
            </a:r>
          </a:p>
          <a:p>
            <a:r>
              <a:rPr lang="de-DE" sz="2900" b="1" dirty="0" err="1" smtClean="0"/>
              <a:t>Vulnerabilisierungs</a:t>
            </a:r>
            <a:r>
              <a:rPr lang="de-DE" sz="2900" b="1" dirty="0" smtClean="0"/>
              <a:t>- und Fragmentierungsentwicklung, ängstliche Berührungslosigkeit</a:t>
            </a:r>
          </a:p>
          <a:p>
            <a:r>
              <a:rPr lang="de-DE" sz="2900" b="1" dirty="0" smtClean="0"/>
              <a:t>Zunehmender angstinduziert-kontrollsüchtig </a:t>
            </a:r>
            <a:r>
              <a:rPr lang="de-DE" sz="2900" b="1" dirty="0"/>
              <a:t>totalitärer-technologischer</a:t>
            </a:r>
            <a:r>
              <a:rPr lang="de-DE" sz="2900" b="1" dirty="0" smtClean="0"/>
              <a:t>, </a:t>
            </a:r>
            <a:r>
              <a:rPr lang="de-DE" sz="2900" b="1" dirty="0" err="1" smtClean="0"/>
              <a:t>jungfrauhafter</a:t>
            </a:r>
            <a:r>
              <a:rPr lang="de-DE" sz="2900" b="1" dirty="0" smtClean="0"/>
              <a:t> Überwachungsstaat einer Menschheits-, Freiheits- und Gottabschaffung, daher wohl der derzeit gefährlichste Zyklus überhaupt</a:t>
            </a:r>
          </a:p>
          <a:p>
            <a:r>
              <a:rPr lang="de-DE" sz="2900" b="1" dirty="0" smtClean="0"/>
              <a:t>Galoppierende Kleinsucht &amp; Detailzwänge, macht Menschen vorauseilend zu domestizierten, computerangepassten Automaten wg. technologischer Singularitätspanik</a:t>
            </a:r>
          </a:p>
          <a:p>
            <a:r>
              <a:rPr lang="de-DE" sz="2900" b="1" dirty="0" smtClean="0"/>
              <a:t>Bürokraten- und Verwaltungsherrschaft</a:t>
            </a:r>
          </a:p>
          <a:p>
            <a:r>
              <a:rPr lang="de-DE" sz="2900" b="1" dirty="0" smtClean="0"/>
              <a:t>Die </a:t>
            </a:r>
            <a:r>
              <a:rPr lang="de-DE" sz="2900" b="1" dirty="0"/>
              <a:t>traumatisiert-</a:t>
            </a:r>
            <a:r>
              <a:rPr lang="de-DE" sz="2900" b="1" dirty="0" err="1"/>
              <a:t>traumavermeidende</a:t>
            </a:r>
            <a:r>
              <a:rPr lang="de-DE" sz="2900" b="1" dirty="0"/>
              <a:t> Scheinvernunft. </a:t>
            </a:r>
            <a:r>
              <a:rPr lang="de-DE" sz="2900" b="1" dirty="0" smtClean="0"/>
              <a:t>Wenn sich </a:t>
            </a:r>
            <a:r>
              <a:rPr lang="de-DE" sz="2900" b="1" dirty="0"/>
              <a:t>die </a:t>
            </a:r>
            <a:r>
              <a:rPr lang="de-DE" sz="2900" b="1" dirty="0" smtClean="0"/>
              <a:t>Unerlöstesten durch fortschreitendes projiziertes Angstmachen herrschsüchtig als verblendete, das freie Leben nehmende </a:t>
            </a:r>
            <a:r>
              <a:rPr lang="de-DE" sz="2900" b="1" dirty="0"/>
              <a:t>Lösungsbringende platzieren</a:t>
            </a:r>
            <a:r>
              <a:rPr lang="de-DE" sz="2900" b="1" dirty="0" smtClean="0"/>
              <a:t>.</a:t>
            </a:r>
          </a:p>
          <a:p>
            <a:r>
              <a:rPr lang="de-DE" sz="2900" b="1" dirty="0" smtClean="0"/>
              <a:t>Selbstoptimierende Dauerarbeitssucht incl</a:t>
            </a:r>
            <a:r>
              <a:rPr lang="de-DE" sz="2900" b="1" dirty="0"/>
              <a:t>. </a:t>
            </a:r>
            <a:r>
              <a:rPr lang="de-DE" sz="2900" b="1" dirty="0" smtClean="0"/>
              <a:t>eines News- und Aktualisierungsfanatismus</a:t>
            </a:r>
          </a:p>
          <a:p>
            <a:endParaRPr lang="de-DE" sz="2800" b="1" dirty="0"/>
          </a:p>
          <a:p>
            <a:endParaRPr lang="de-DE" sz="2800" b="1" dirty="0" smtClean="0"/>
          </a:p>
          <a:p>
            <a:endParaRPr lang="de-DE" sz="2800" dirty="0" smtClean="0"/>
          </a:p>
          <a:p>
            <a:endParaRPr lang="de-DE" sz="2800" dirty="0" smtClean="0"/>
          </a:p>
          <a:p>
            <a:endParaRPr lang="de-DE" dirty="0" smtClean="0"/>
          </a:p>
          <a:p>
            <a:endParaRPr lang="de-DE" dirty="0"/>
          </a:p>
        </p:txBody>
      </p:sp>
    </p:spTree>
    <p:extLst>
      <p:ext uri="{BB962C8B-B14F-4D97-AF65-F5344CB8AC3E}">
        <p14:creationId xmlns:p14="http://schemas.microsoft.com/office/powerpoint/2010/main" val="268579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856984" cy="1143000"/>
          </a:xfrm>
        </p:spPr>
        <p:txBody>
          <a:bodyPr>
            <a:noAutofit/>
          </a:bodyPr>
          <a:lstStyle/>
          <a:p>
            <a:r>
              <a:rPr lang="de-DE" sz="3200" b="1" dirty="0" smtClean="0"/>
              <a:t>1. und 2. </a:t>
            </a:r>
            <a:r>
              <a:rPr lang="de-DE" sz="3200" b="1" dirty="0"/>
              <a:t>U</a:t>
            </a:r>
            <a:r>
              <a:rPr lang="de-DE" sz="3200" b="1" dirty="0" smtClean="0"/>
              <a:t>ranus-Pluto-Konjunktion</a:t>
            </a:r>
            <a:br>
              <a:rPr lang="de-DE" sz="3200" b="1" dirty="0" smtClean="0"/>
            </a:br>
            <a:r>
              <a:rPr lang="de-DE" sz="3200" b="1" dirty="0" smtClean="0"/>
              <a:t>09.10.1965, </a:t>
            </a:r>
            <a:r>
              <a:rPr lang="de-DE" sz="2000" b="1" dirty="0" smtClean="0"/>
              <a:t>21:06:50 MEZ  </a:t>
            </a:r>
            <a:r>
              <a:rPr lang="de-DE" sz="3200" b="1" dirty="0" smtClean="0"/>
              <a:t>– 04.04.1966, </a:t>
            </a:r>
            <a:r>
              <a:rPr lang="de-DE" sz="2000" b="1" dirty="0" smtClean="0"/>
              <a:t>21:30 MEZ (beides Berlin)</a:t>
            </a:r>
            <a:endParaRPr lang="de-DE" sz="2000" b="1" dirty="0"/>
          </a:p>
        </p:txBody>
      </p:sp>
      <p:sp>
        <p:nvSpPr>
          <p:cNvPr id="3" name="Inhaltsplatzhalter 2"/>
          <p:cNvSpPr>
            <a:spLocks noGrp="1"/>
          </p:cNvSpPr>
          <p:nvPr>
            <p:ph idx="1"/>
          </p:nvPr>
        </p:nvSpPr>
        <p:spPr>
          <a:xfrm flipH="1">
            <a:off x="8964486" y="6237312"/>
            <a:ext cx="179514" cy="72008"/>
          </a:xfrm>
        </p:spPr>
        <p:txBody>
          <a:bodyPr>
            <a:normAutofit fontScale="25000" lnSpcReduction="20000"/>
          </a:bodyPr>
          <a:lstStyle/>
          <a:p>
            <a:endParaRPr lang="de-DE" dirty="0"/>
          </a:p>
        </p:txBody>
      </p:sp>
      <p:pic>
        <p:nvPicPr>
          <p:cNvPr id="4099" name="Picture 3" descr="C:\Users\Werner Held\Desktop\DAV 09.10.1965 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4729441" cy="45875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Werner Held\Desktop\DAV 04.04.1966 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40" y="1571132"/>
            <a:ext cx="4414559" cy="427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578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Verlauf der Machtpräsenz der Uranus-Pluto-Großgruppen</a:t>
            </a:r>
            <a:endParaRPr lang="de-DE" sz="3200" b="1" dirty="0"/>
          </a:p>
        </p:txBody>
      </p:sp>
      <p:pic>
        <p:nvPicPr>
          <p:cNvPr id="1027" name="Picture 3" descr="C:\Users\Werner Held\Desktop\DAV Charts\UP Verlaufsgrafi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784976" cy="480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7803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88640"/>
            <a:ext cx="8507288" cy="562074"/>
          </a:xfrm>
        </p:spPr>
        <p:txBody>
          <a:bodyPr>
            <a:noAutofit/>
          </a:bodyPr>
          <a:lstStyle/>
          <a:p>
            <a:r>
              <a:rPr lang="de-DE" sz="3200" b="1" dirty="0" smtClean="0"/>
              <a:t>Der ‚Kulturkampf‘ ,Wir gegen Die‘ der </a:t>
            </a:r>
            <a:r>
              <a:rPr lang="de-DE" sz="3200" b="1" dirty="0" err="1" smtClean="0"/>
              <a:t>jungfrauhaften</a:t>
            </a:r>
            <a:r>
              <a:rPr lang="de-DE" sz="3200" b="1" dirty="0" smtClean="0"/>
              <a:t> Uranus-Pluto-Machtgruppen</a:t>
            </a:r>
            <a:endParaRPr lang="de-DE" sz="3200" b="1" dirty="0"/>
          </a:p>
        </p:txBody>
      </p:sp>
      <p:sp>
        <p:nvSpPr>
          <p:cNvPr id="3" name="Inhaltsplatzhalter 2"/>
          <p:cNvSpPr>
            <a:spLocks noGrp="1"/>
          </p:cNvSpPr>
          <p:nvPr>
            <p:ph idx="1"/>
          </p:nvPr>
        </p:nvSpPr>
        <p:spPr>
          <a:xfrm>
            <a:off x="395536" y="1052736"/>
            <a:ext cx="8229600" cy="5760640"/>
          </a:xfrm>
        </p:spPr>
        <p:txBody>
          <a:bodyPr>
            <a:normAutofit fontScale="92500"/>
          </a:bodyPr>
          <a:lstStyle/>
          <a:p>
            <a:r>
              <a:rPr lang="de-DE" sz="1100" b="1" dirty="0" smtClean="0"/>
              <a:t>3. Uranus-Pluto-Konjunktion 30.06.1966</a:t>
            </a:r>
            <a:r>
              <a:rPr lang="de-DE" sz="1100" dirty="0" smtClean="0"/>
              <a:t>: der Stück für Stück Kriegsdenken und Patriarchat ablösende (bekämpft die Folgen von Uranus-Pluto im Widder ab 1850/1851 &amp; durch Kritik - auch an den 1965er </a:t>
            </a:r>
            <a:r>
              <a:rPr lang="de-DE" sz="1100" dirty="0" err="1" smtClean="0"/>
              <a:t>Erstkonjunktionsvertretern</a:t>
            </a:r>
            <a:r>
              <a:rPr lang="de-DE" sz="1100" dirty="0" smtClean="0"/>
              <a:t>) selbstoptimierende, </a:t>
            </a:r>
            <a:r>
              <a:rPr lang="de-DE" sz="1100" dirty="0" err="1" smtClean="0"/>
              <a:t>aktualistische</a:t>
            </a:r>
            <a:r>
              <a:rPr lang="de-DE" sz="1100" dirty="0" smtClean="0"/>
              <a:t>, global neoliberal-dienstleistende, </a:t>
            </a:r>
            <a:r>
              <a:rPr lang="de-DE" sz="1100" dirty="0" err="1" smtClean="0"/>
              <a:t>konsumistische</a:t>
            </a:r>
            <a:r>
              <a:rPr lang="de-DE" sz="1100" dirty="0" smtClean="0"/>
              <a:t>, kulturell-linke, weiblich-emanzipative, aber mental sublimierende, vulnerable und logistische, szientistische, technologische aber Richtung Weltverbrauch und Transhumanismus suizidale </a:t>
            </a:r>
            <a:r>
              <a:rPr lang="de-DE" sz="1100" b="1" dirty="0" smtClean="0"/>
              <a:t>neue Mainstream seit den 60ern</a:t>
            </a:r>
            <a:r>
              <a:rPr lang="de-DE" sz="1100" dirty="0" smtClean="0"/>
              <a:t> (der </a:t>
            </a:r>
            <a:r>
              <a:rPr lang="de-DE" sz="1100" dirty="0"/>
              <a:t>sich </a:t>
            </a:r>
            <a:r>
              <a:rPr lang="de-DE" sz="1100" dirty="0" smtClean="0"/>
              <a:t>seit der Quadratzeit nur mit Systemherauswürfen, seriell </a:t>
            </a:r>
            <a:r>
              <a:rPr lang="de-DE" sz="1100" dirty="0" err="1" smtClean="0"/>
              <a:t>diskriminierend´aufsummierten</a:t>
            </a:r>
            <a:r>
              <a:rPr lang="de-DE" sz="1100" dirty="0" smtClean="0"/>
              <a:t> Detailkritikvorwürfen und meist hilflos bis paranoid wirkenden Schubladisierungen wehren </a:t>
            </a:r>
            <a:r>
              <a:rPr lang="de-DE" sz="1100" dirty="0"/>
              <a:t>kann, </a:t>
            </a:r>
            <a:r>
              <a:rPr lang="de-DE" sz="1100" dirty="0" smtClean="0"/>
              <a:t>aber </a:t>
            </a:r>
            <a:r>
              <a:rPr lang="de-DE" sz="1100" dirty="0"/>
              <a:t>die </a:t>
            </a:r>
            <a:r>
              <a:rPr lang="de-DE" sz="1100" dirty="0" smtClean="0"/>
              <a:t>Gegner schwächend auszehrt (viele Jäger sind des Hasen Tod). AfD ist Widder-Steinbock-Gegenspieler auch in der 3.Konjunktion</a:t>
            </a:r>
          </a:p>
          <a:p>
            <a:pPr marL="0" indent="0">
              <a:buNone/>
            </a:pPr>
            <a:r>
              <a:rPr lang="de-DE" sz="1100" dirty="0" smtClean="0"/>
              <a:t>				versus </a:t>
            </a:r>
          </a:p>
          <a:p>
            <a:r>
              <a:rPr lang="de-DE" sz="1100" b="1" dirty="0" smtClean="0"/>
              <a:t>1. Uranus-Pluto-Konjunktion 09.10.1965 </a:t>
            </a:r>
            <a:r>
              <a:rPr lang="de-DE" sz="1100" dirty="0" smtClean="0"/>
              <a:t>(zur Zeit der sexuellen Befreiung) </a:t>
            </a:r>
            <a:r>
              <a:rPr lang="de-DE" sz="1100" b="1" dirty="0" smtClean="0"/>
              <a:t>immer wieder spontanheilend / nach </a:t>
            </a:r>
            <a:r>
              <a:rPr lang="de-DE" sz="1100" b="1" dirty="0" err="1" smtClean="0"/>
              <a:t>Außenseiterverrandungswunden</a:t>
            </a:r>
            <a:r>
              <a:rPr lang="de-DE" sz="1100" b="1" dirty="0" smtClean="0"/>
              <a:t>, entwurzelnden Nervensystemschocks neu </a:t>
            </a:r>
            <a:r>
              <a:rPr lang="de-DE" sz="1100" b="1" dirty="0"/>
              <a:t>lehrend</a:t>
            </a:r>
            <a:r>
              <a:rPr lang="de-DE" sz="1100" b="1" dirty="0" smtClean="0"/>
              <a:t>, innovativ umwälzend und dann doch wieder vom Mainstream ins Subversive abgeblockt </a:t>
            </a:r>
            <a:r>
              <a:rPr lang="de-DE" sz="1100" dirty="0" smtClean="0"/>
              <a:t>mit einem sexuellen bzw. potenziell fruchtbaren, frauendominierenden Großkreuz (Venus / Mars – Eros / Heracles - Mondknoten - Priapus / </a:t>
            </a:r>
            <a:r>
              <a:rPr lang="de-DE" sz="1100" dirty="0" err="1" smtClean="0"/>
              <a:t>Nephele</a:t>
            </a:r>
            <a:r>
              <a:rPr lang="de-DE" sz="1100" dirty="0" smtClean="0"/>
              <a:t> / </a:t>
            </a:r>
            <a:r>
              <a:rPr lang="de-DE" sz="1100" dirty="0" err="1" smtClean="0"/>
              <a:t>Haumea</a:t>
            </a:r>
            <a:r>
              <a:rPr lang="de-DE" sz="1100" dirty="0" smtClean="0"/>
              <a:t> (mit Stellvertreterinnen oder wie im Mythos aber zur </a:t>
            </a:r>
            <a:r>
              <a:rPr lang="de-DE" sz="1100" dirty="0" err="1" smtClean="0"/>
              <a:t>Kentauren</a:t>
            </a:r>
            <a:r>
              <a:rPr lang="de-DE" sz="1100" dirty="0" smtClean="0"/>
              <a:t>-Sippe bereit) das im Nebenwinkel auf Widder-Mond Qua. Krebs-</a:t>
            </a:r>
            <a:r>
              <a:rPr lang="de-DE" sz="1100" dirty="0" err="1" smtClean="0"/>
              <a:t>Godiva</a:t>
            </a:r>
            <a:r>
              <a:rPr lang="de-DE" sz="1100" dirty="0" smtClean="0"/>
              <a:t> hinausläuft (viele Vergnügungsmeilen und Pornoindustriehochburgen liegen weltweit an ACG-Linien dieser </a:t>
            </a:r>
            <a:r>
              <a:rPr lang="de-DE" sz="1100" dirty="0" err="1" smtClean="0"/>
              <a:t>Aspektfigur</a:t>
            </a:r>
            <a:r>
              <a:rPr lang="de-DE" sz="1100" dirty="0" smtClean="0"/>
              <a:t>): die unter </a:t>
            </a:r>
            <a:r>
              <a:rPr lang="de-DE" sz="1100" dirty="0" err="1" smtClean="0"/>
              <a:t>Jungfrauherrschaft</a:t>
            </a:r>
            <a:r>
              <a:rPr lang="de-DE" sz="1100" dirty="0" smtClean="0"/>
              <a:t> stehende, bis zu den Quadratvertretern 2012 – 2015 (Kernzeit) und letztlich bis 2066 (Pluto in Widder) relativ machtgebremste bis teils zunehmend </a:t>
            </a:r>
            <a:r>
              <a:rPr lang="de-DE" sz="1100" dirty="0" err="1" smtClean="0"/>
              <a:t>verrandete</a:t>
            </a:r>
            <a:r>
              <a:rPr lang="de-DE" sz="1100" dirty="0" smtClean="0"/>
              <a:t> Männlichkeit. Als männliche Fruchtbarkeit (wo z.B. keine Verhütungsmittel dominieren) auch als langfristiges Uranus-Pluto Gruppenmachtmittel (Afrika, Islam) vs. internetpornographische Zeugungsverweigerung (im Westen). Horoskop wurde aufgegriffen durch die AfD-Horoskope 06.02. / 14.04.2013. Seit 2012 und vor allem 2020 wurde und wird die expansiv chaotisierende bzw. neuordnende Jupiter-Chaos-Konjunktion, exakt 19.04.2013 (löste historisch oft Kriege aus) aktiviert.</a:t>
            </a:r>
          </a:p>
          <a:p>
            <a:endParaRPr lang="de-DE" sz="1100" dirty="0" smtClean="0"/>
          </a:p>
          <a:p>
            <a:pPr>
              <a:buFont typeface="Courier New" panose="02070309020205020404" pitchFamily="49" charset="0"/>
              <a:buChar char="o"/>
            </a:pPr>
            <a:r>
              <a:rPr lang="de-DE" sz="1100" dirty="0" smtClean="0"/>
              <a:t>Daraus </a:t>
            </a:r>
            <a:r>
              <a:rPr lang="de-DE" sz="1100" dirty="0"/>
              <a:t>ergeben sich </a:t>
            </a:r>
            <a:r>
              <a:rPr lang="de-DE" sz="1100" dirty="0" smtClean="0"/>
              <a:t>inzwischen verschiedenhaft </a:t>
            </a:r>
            <a:r>
              <a:rPr lang="de-DE" sz="1100" dirty="0" err="1" smtClean="0"/>
              <a:t>jungfrauhafte</a:t>
            </a:r>
            <a:r>
              <a:rPr lang="de-DE" sz="1100" dirty="0" smtClean="0"/>
              <a:t> Praktiken: die </a:t>
            </a:r>
            <a:r>
              <a:rPr lang="de-DE" sz="1100" dirty="0"/>
              <a:t>ökonomisch-technologisch sexuelle Verwertung und das ohnmächtig </a:t>
            </a:r>
            <a:r>
              <a:rPr lang="de-DE" sz="1100" dirty="0" err="1"/>
              <a:t>doomerhafte</a:t>
            </a:r>
            <a:r>
              <a:rPr lang="de-DE" sz="1100" dirty="0"/>
              <a:t> (</a:t>
            </a:r>
            <a:r>
              <a:rPr lang="de-DE" sz="1100" dirty="0" smtClean="0"/>
              <a:t>Orcus – Sonne: meist initiiert durch früh vernichtenden Vater, der einen ins Karma zurückstößt) konsumierende Sitzen </a:t>
            </a:r>
            <a:r>
              <a:rPr lang="de-DE" sz="1100" dirty="0"/>
              <a:t>vor dem </a:t>
            </a:r>
            <a:r>
              <a:rPr lang="de-DE" sz="1100" dirty="0" smtClean="0"/>
              <a:t>Internet bzw. das </a:t>
            </a:r>
            <a:r>
              <a:rPr lang="de-DE" sz="1100" dirty="0"/>
              <a:t>archaisch Männliche u.a. als migrierender </a:t>
            </a:r>
            <a:r>
              <a:rPr lang="de-DE" sz="1100" dirty="0" smtClean="0"/>
              <a:t>Sippendiener bzw. die </a:t>
            </a:r>
            <a:r>
              <a:rPr lang="de-DE" sz="1100" dirty="0" err="1"/>
              <a:t>jungfrauhaft</a:t>
            </a:r>
            <a:r>
              <a:rPr lang="de-DE" sz="1100" dirty="0"/>
              <a:t> gefahrenabwehrende, erhaltensorientierte, </a:t>
            </a:r>
            <a:r>
              <a:rPr lang="de-DE" sz="1100" dirty="0" smtClean="0"/>
              <a:t>grollenden</a:t>
            </a:r>
            <a:r>
              <a:rPr lang="de-DE" sz="1100" dirty="0"/>
              <a:t>, Untergänge verhindern wollende </a:t>
            </a:r>
            <a:r>
              <a:rPr lang="de-DE" sz="1100" dirty="0" err="1"/>
              <a:t>Rechtsstaatsbetoner</a:t>
            </a:r>
            <a:r>
              <a:rPr lang="de-DE" sz="1100" dirty="0"/>
              <a:t> </a:t>
            </a:r>
            <a:r>
              <a:rPr lang="de-DE" sz="1100" dirty="0" smtClean="0"/>
              <a:t>bzw. sich </a:t>
            </a:r>
            <a:r>
              <a:rPr lang="de-DE" sz="1100" dirty="0"/>
              <a:t>technologisch nachschulende neue Rechte)</a:t>
            </a:r>
            <a:endParaRPr lang="de-DE" sz="1100" b="1" dirty="0"/>
          </a:p>
          <a:p>
            <a:pPr marL="0" indent="0">
              <a:buNone/>
            </a:pPr>
            <a:r>
              <a:rPr lang="de-DE" sz="1100" dirty="0" smtClean="0"/>
              <a:t>				versus </a:t>
            </a:r>
          </a:p>
          <a:p>
            <a:r>
              <a:rPr lang="de-DE" sz="1100" b="1" dirty="0" smtClean="0"/>
              <a:t>2. Uranus-Pluto-Konjunktion 04.04.1966: </a:t>
            </a:r>
            <a:r>
              <a:rPr lang="de-DE" sz="1100" dirty="0" smtClean="0"/>
              <a:t>die aufgrund ihres </a:t>
            </a:r>
            <a:r>
              <a:rPr lang="de-DE" sz="1100" b="1" dirty="0" smtClean="0"/>
              <a:t>Karmas (Rückläufigkeit) </a:t>
            </a:r>
            <a:r>
              <a:rPr lang="de-DE" sz="1100" dirty="0" smtClean="0"/>
              <a:t>sehr früh durch transgenerationale </a:t>
            </a:r>
            <a:r>
              <a:rPr lang="de-DE" sz="1100" dirty="0" err="1" smtClean="0"/>
              <a:t>Traumaweitergabe</a:t>
            </a:r>
            <a:r>
              <a:rPr lang="de-DE" sz="1100" dirty="0" smtClean="0"/>
              <a:t> (Saturn-</a:t>
            </a:r>
            <a:r>
              <a:rPr lang="de-DE" sz="1100" dirty="0" err="1" smtClean="0"/>
              <a:t>Chiron</a:t>
            </a:r>
            <a:r>
              <a:rPr lang="de-DE" sz="1100" dirty="0" smtClean="0"/>
              <a:t>) in Merkur-Umfelder (Laufen, Lernen, Denken) chronisch verletzte, reflektiert in den Mediziner-Heiler-Außenseiterweg Einmündende. Später auch die Umweltschutz- und Klimabewegung, die das Verletzte der </a:t>
            </a:r>
            <a:r>
              <a:rPr lang="de-DE" sz="1100" dirty="0"/>
              <a:t>Natur </a:t>
            </a:r>
            <a:r>
              <a:rPr lang="de-DE" sz="1100" dirty="0" smtClean="0"/>
              <a:t>thematisiert v.a. auch </a:t>
            </a:r>
            <a:r>
              <a:rPr lang="de-DE" sz="1100" dirty="0"/>
              <a:t>angstmachend, </a:t>
            </a:r>
            <a:r>
              <a:rPr lang="de-DE" sz="1100" dirty="0" smtClean="0"/>
              <a:t>wahnhaft drohend (denn bei </a:t>
            </a:r>
            <a:r>
              <a:rPr lang="de-DE" sz="1100" dirty="0"/>
              <a:t>2. Konjunktion </a:t>
            </a:r>
            <a:r>
              <a:rPr lang="de-DE" sz="1100" dirty="0" smtClean="0"/>
              <a:t>liegt auch wieder Sonne Qua. Orcus plus Lucifer vor).</a:t>
            </a:r>
            <a:endParaRPr lang="de-DE" sz="1100" dirty="0"/>
          </a:p>
          <a:p>
            <a:pPr>
              <a:buFont typeface="Courier New" panose="02070309020205020404" pitchFamily="49" charset="0"/>
              <a:buChar char="o"/>
            </a:pPr>
            <a:r>
              <a:rPr lang="de-DE" sz="1100" dirty="0" smtClean="0"/>
              <a:t>Uranus-Pluto-Prozesse haben in Krisenzeiten </a:t>
            </a:r>
            <a:r>
              <a:rPr lang="de-DE" sz="1100" dirty="0" err="1" smtClean="0"/>
              <a:t>traumin</a:t>
            </a:r>
            <a:r>
              <a:rPr lang="de-DE" sz="1100" dirty="0" smtClean="0"/>
              <a:t> </a:t>
            </a:r>
            <a:r>
              <a:rPr lang="de-DE" sz="1100" dirty="0" err="1" smtClean="0"/>
              <a:t>abedingt</a:t>
            </a:r>
            <a:r>
              <a:rPr lang="de-DE" sz="1100" dirty="0" smtClean="0"/>
              <a:t> immer stärker die Neigung komplett zu </a:t>
            </a:r>
            <a:r>
              <a:rPr lang="de-DE" sz="1100" dirty="0"/>
              <a:t>spalten „Entweder wir oder die</a:t>
            </a:r>
            <a:r>
              <a:rPr lang="de-DE" sz="1100" dirty="0" smtClean="0"/>
              <a:t>“ </a:t>
            </a:r>
            <a:r>
              <a:rPr lang="de-DE" sz="1100" dirty="0"/>
              <a:t>und </a:t>
            </a:r>
            <a:r>
              <a:rPr lang="de-DE" sz="1100" dirty="0" smtClean="0"/>
              <a:t>hysterisch-ansteckungsängstliche, </a:t>
            </a:r>
            <a:r>
              <a:rPr lang="de-DE" sz="1100" dirty="0" err="1" smtClean="0"/>
              <a:t>anankastische</a:t>
            </a:r>
            <a:r>
              <a:rPr lang="de-DE" sz="1100" dirty="0" smtClean="0"/>
              <a:t>, </a:t>
            </a:r>
            <a:r>
              <a:rPr lang="de-DE" sz="1100" dirty="0" err="1" smtClean="0"/>
              <a:t>jungfrauhafte</a:t>
            </a:r>
            <a:r>
              <a:rPr lang="de-DE" sz="1100" dirty="0" smtClean="0"/>
              <a:t> Kontaktschuld zu proklamieren. Nur hat weder die eine noch die andere Gruppierung in komplex-traumatischen Zyklen die alleinige Lösung, sondern Spaltung ist gerade die Abwesenheit von Lösungsumsicht. </a:t>
            </a:r>
          </a:p>
          <a:p>
            <a:pPr>
              <a:buFont typeface="Courier New" panose="02070309020205020404" pitchFamily="49" charset="0"/>
              <a:buChar char="o"/>
            </a:pPr>
            <a:r>
              <a:rPr lang="de-DE" sz="1100" dirty="0" smtClean="0"/>
              <a:t>Die Lösung findet sich in der integrativen Mitte </a:t>
            </a:r>
            <a:r>
              <a:rPr lang="de-DE" sz="1100" dirty="0"/>
              <a:t>(ich bin auch ein bisschen wie die auf der anderen Seite</a:t>
            </a:r>
            <a:r>
              <a:rPr lang="de-DE" sz="1100" dirty="0" smtClean="0"/>
              <a:t>) im Vertrauen auf das göttlich Kommende nach der ausweglos scheinenden turbulenten Phase mit Großhirneinschaltung und beruhigter Amygdala. Allerdings ist in einer Krise mitunter auch eine korrigierend absichernde Entscheidung vonnöten, dieses Mal aber eher nicht; denn Neptun regiert und bringt uns alle in seinem Fluss hindurch, jede Aufregung und jeder </a:t>
            </a:r>
            <a:r>
              <a:rPr lang="de-DE" sz="1100" dirty="0" err="1" smtClean="0"/>
              <a:t>Hyperaktivismus</a:t>
            </a:r>
            <a:r>
              <a:rPr lang="de-DE" sz="1100" dirty="0" smtClean="0"/>
              <a:t> fällt wieder ins Wasser zurück.</a:t>
            </a:r>
          </a:p>
          <a:p>
            <a:endParaRPr lang="de-DE" sz="1100" dirty="0"/>
          </a:p>
          <a:p>
            <a:endParaRPr lang="de-DE" sz="1100" dirty="0"/>
          </a:p>
        </p:txBody>
      </p:sp>
    </p:spTree>
    <p:extLst>
      <p:ext uri="{BB962C8B-B14F-4D97-AF65-F5344CB8AC3E}">
        <p14:creationId xmlns:p14="http://schemas.microsoft.com/office/powerpoint/2010/main" val="3311659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8856984" cy="1143000"/>
          </a:xfrm>
        </p:spPr>
        <p:txBody>
          <a:bodyPr>
            <a:normAutofit fontScale="90000"/>
          </a:bodyPr>
          <a:lstStyle/>
          <a:p>
            <a:r>
              <a:rPr lang="de-DE" sz="3600" b="1" dirty="0"/>
              <a:t>Kulturrevolutions- / Wirtschaftsmotor-China- und Neue Seidenstraßen-</a:t>
            </a:r>
            <a:r>
              <a:rPr lang="de-DE" sz="3600" b="1" dirty="0" err="1"/>
              <a:t>SoFi</a:t>
            </a:r>
            <a:r>
              <a:rPr lang="de-DE" sz="3600" b="1" dirty="0"/>
              <a:t> 20.05.1966 - 2104</a:t>
            </a:r>
            <a:r>
              <a:rPr lang="de-DE" dirty="0"/>
              <a:t/>
            </a:r>
            <a:br>
              <a:rPr lang="de-DE" dirty="0"/>
            </a:br>
            <a:endParaRPr lang="de-DE" dirty="0"/>
          </a:p>
        </p:txBody>
      </p:sp>
      <p:sp>
        <p:nvSpPr>
          <p:cNvPr id="3" name="Inhaltsplatzhalter 2"/>
          <p:cNvSpPr>
            <a:spLocks noGrp="1"/>
          </p:cNvSpPr>
          <p:nvPr>
            <p:ph idx="1"/>
          </p:nvPr>
        </p:nvSpPr>
        <p:spPr/>
        <p:txBody>
          <a:bodyPr/>
          <a:lstStyle/>
          <a:p>
            <a:endParaRPr lang="de-DE"/>
          </a:p>
        </p:txBody>
      </p:sp>
      <p:pic>
        <p:nvPicPr>
          <p:cNvPr id="2050" name="Picture 2" descr="C:\Users\Werner Held\Desktop\SoFi 20.05.1966 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73" y="1124744"/>
            <a:ext cx="8496944" cy="477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25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Autofit/>
          </a:bodyPr>
          <a:lstStyle/>
          <a:p>
            <a:r>
              <a:rPr lang="de-DE" sz="3200" b="1" dirty="0" smtClean="0"/>
              <a:t>Fruchtbare Afrika Sonnenfinsternisse</a:t>
            </a:r>
            <a:endParaRPr lang="de-DE" sz="3200" b="1" dirty="0"/>
          </a:p>
        </p:txBody>
      </p:sp>
      <p:pic>
        <p:nvPicPr>
          <p:cNvPr id="13314" name="Picture 2" descr="C:\Users\Werner Held\Desktop\DAV Charts\Afrika-SoF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33" y="1052736"/>
            <a:ext cx="7615654" cy="547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98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26" y="-107729"/>
            <a:ext cx="9252520" cy="1143000"/>
          </a:xfrm>
        </p:spPr>
        <p:txBody>
          <a:bodyPr>
            <a:noAutofit/>
          </a:bodyPr>
          <a:lstStyle/>
          <a:p>
            <a:r>
              <a:rPr lang="de-DE" sz="3200" b="1" dirty="0" smtClean="0"/>
              <a:t>Kulturrevolutions- &amp; Neue Seidenstraßen - </a:t>
            </a:r>
            <a:r>
              <a:rPr lang="de-DE" sz="3200" b="1" dirty="0" err="1" smtClean="0"/>
              <a:t>SoFi</a:t>
            </a:r>
            <a:r>
              <a:rPr lang="de-DE" sz="3200" b="1" dirty="0" smtClean="0"/>
              <a:t> 20.05.1966, 17:42 CCT, Peking im Stier - 2104</a:t>
            </a:r>
            <a:endParaRPr lang="de-DE" sz="3200" b="1" dirty="0"/>
          </a:p>
        </p:txBody>
      </p:sp>
      <p:pic>
        <p:nvPicPr>
          <p:cNvPr id="1028" name="Picture 4" descr="C:\Users\Werner Held\Desktop\20.05.1966 Pek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958017"/>
            <a:ext cx="5976663" cy="588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28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Die China-Finsternis vom 22.10.1911 vor der Republikgründung 1.1.1912</a:t>
            </a:r>
            <a:endParaRPr lang="de-DE" sz="3200" b="1" dirty="0"/>
          </a:p>
        </p:txBody>
      </p:sp>
      <p:pic>
        <p:nvPicPr>
          <p:cNvPr id="2053" name="Picture 5" descr="C:\Users\Werner Held\Desktop\DAV China SoFi 22.10.19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666" y="1361361"/>
            <a:ext cx="6132404" cy="54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21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1143000"/>
          </a:xfrm>
        </p:spPr>
        <p:txBody>
          <a:bodyPr>
            <a:noAutofit/>
          </a:bodyPr>
          <a:lstStyle/>
          <a:p>
            <a:r>
              <a:rPr lang="de-DE" sz="3200" b="1" dirty="0" smtClean="0"/>
              <a:t>Wirkmechanismen der Astrologie – der Erfahrungswissenschaft des sich entfaltenden Lebens</a:t>
            </a:r>
            <a:endParaRPr lang="de-DE" sz="3200" b="1" dirty="0"/>
          </a:p>
        </p:txBody>
      </p:sp>
      <p:sp>
        <p:nvSpPr>
          <p:cNvPr id="3" name="Inhaltsplatzhalter 2"/>
          <p:cNvSpPr>
            <a:spLocks noGrp="1"/>
          </p:cNvSpPr>
          <p:nvPr>
            <p:ph idx="1"/>
          </p:nvPr>
        </p:nvSpPr>
        <p:spPr>
          <a:xfrm>
            <a:off x="0" y="1295813"/>
            <a:ext cx="9180512" cy="5544616"/>
          </a:xfrm>
        </p:spPr>
        <p:txBody>
          <a:bodyPr>
            <a:normAutofit fontScale="92500" lnSpcReduction="10000"/>
          </a:bodyPr>
          <a:lstStyle/>
          <a:p>
            <a:r>
              <a:rPr lang="de-DE" sz="1700" b="1" dirty="0" smtClean="0"/>
              <a:t>Holistische Kausalität </a:t>
            </a:r>
            <a:r>
              <a:rPr lang="de-DE" sz="1700" dirty="0" smtClean="0"/>
              <a:t>(</a:t>
            </a:r>
            <a:r>
              <a:rPr lang="de-DE" sz="1700" i="1" dirty="0" smtClean="0"/>
              <a:t>= jeweils einzigartig-historische Ganzheitsverursachung</a:t>
            </a:r>
            <a:r>
              <a:rPr lang="de-DE" sz="1700" dirty="0" smtClean="0"/>
              <a:t>) </a:t>
            </a:r>
            <a:r>
              <a:rPr lang="de-DE" sz="1700" b="1" dirty="0" smtClean="0"/>
              <a:t>und die </a:t>
            </a:r>
          </a:p>
          <a:p>
            <a:pPr marL="0" indent="0">
              <a:buNone/>
            </a:pPr>
            <a:r>
              <a:rPr lang="de-DE" sz="1700" b="1" dirty="0" smtClean="0"/>
              <a:t>       fokussierende Brennlinse </a:t>
            </a:r>
            <a:r>
              <a:rPr lang="de-DE" sz="1700" dirty="0" smtClean="0"/>
              <a:t>(im Sinne eines z.B. mit unserer Radix korrespondierenden Figur-Hintergrund-</a:t>
            </a:r>
          </a:p>
          <a:p>
            <a:pPr marL="0" indent="0">
              <a:buNone/>
            </a:pPr>
            <a:r>
              <a:rPr lang="de-DE" sz="1700" dirty="0" smtClean="0"/>
              <a:t>       Prozesses - </a:t>
            </a:r>
            <a:r>
              <a:rPr lang="de-DE" sz="1700" i="1" dirty="0" smtClean="0"/>
              <a:t>welche Ereignisform tritt aus dem potenziellen Hintergrund in den aktuellen Vordergrund</a:t>
            </a:r>
            <a:r>
              <a:rPr lang="de-DE" sz="1700" dirty="0" smtClean="0"/>
              <a:t>)</a:t>
            </a:r>
          </a:p>
          <a:p>
            <a:endParaRPr lang="de-DE" sz="600" dirty="0" smtClean="0"/>
          </a:p>
          <a:p>
            <a:endParaRPr lang="de-DE" sz="600" dirty="0" smtClean="0"/>
          </a:p>
          <a:p>
            <a:pPr marL="0" indent="0">
              <a:buNone/>
            </a:pPr>
            <a:r>
              <a:rPr lang="de-DE" sz="1400" dirty="0" smtClean="0"/>
              <a:t>         </a:t>
            </a:r>
            <a:r>
              <a:rPr lang="de-DE" sz="1700" dirty="0" smtClean="0"/>
              <a:t>Folge: </a:t>
            </a:r>
            <a:r>
              <a:rPr lang="de-DE" sz="1700" i="1" dirty="0" smtClean="0"/>
              <a:t>je genauer man die Bedeutung von Prozessen und Ereignissen erfassen will, umso mehr Faktoren  </a:t>
            </a:r>
          </a:p>
          <a:p>
            <a:pPr marL="0" indent="0">
              <a:buNone/>
            </a:pPr>
            <a:r>
              <a:rPr lang="de-DE" sz="1700" i="1" dirty="0" smtClean="0"/>
              <a:t>       muss man notwendigerweise in den Blick nehmen, die bspw. weit über ein Ereignishoroskop hinausgehen</a:t>
            </a:r>
          </a:p>
          <a:p>
            <a:endParaRPr lang="de-DE" sz="600" dirty="0" smtClean="0"/>
          </a:p>
          <a:p>
            <a:r>
              <a:rPr lang="de-DE" sz="1700" b="1" dirty="0" smtClean="0"/>
              <a:t>Der größte gemeinsame Nenner</a:t>
            </a:r>
            <a:r>
              <a:rPr lang="de-DE" sz="1700" dirty="0" smtClean="0"/>
              <a:t>: Energie nimmt den kürzesten Weg und strebt zur aufgesammelten</a:t>
            </a:r>
          </a:p>
          <a:p>
            <a:pPr marL="0" indent="0">
              <a:buNone/>
            </a:pPr>
            <a:r>
              <a:rPr lang="de-DE" sz="1700" dirty="0" smtClean="0"/>
              <a:t>       Mitte der beteiligten Faktoren. </a:t>
            </a:r>
          </a:p>
          <a:p>
            <a:pPr marL="0" indent="0">
              <a:buNone/>
            </a:pPr>
            <a:endParaRPr lang="de-DE" sz="600" dirty="0" smtClean="0"/>
          </a:p>
          <a:p>
            <a:pPr marL="0" indent="0">
              <a:buNone/>
            </a:pPr>
            <a:r>
              <a:rPr lang="de-DE" sz="1700" dirty="0" smtClean="0"/>
              <a:t>       Folge: Kommt ein neuer Zyklus als ein neues Instrument, als neuer Star in die Welt, verändert sich das    </a:t>
            </a:r>
          </a:p>
          <a:p>
            <a:pPr marL="0" indent="0">
              <a:buNone/>
            </a:pPr>
            <a:r>
              <a:rPr lang="de-DE" sz="1700" dirty="0" smtClean="0"/>
              <a:t>       </a:t>
            </a:r>
            <a:r>
              <a:rPr lang="de-DE" sz="1700" dirty="0" err="1" smtClean="0"/>
              <a:t>Gesamtconcerto</a:t>
            </a:r>
            <a:r>
              <a:rPr lang="de-DE" sz="1700" dirty="0" smtClean="0"/>
              <a:t>  der bisherig anders ausgerichteten  Zyklen in Richtung auf den neuen Faktor hin und </a:t>
            </a:r>
          </a:p>
          <a:p>
            <a:pPr marL="0" indent="0">
              <a:buNone/>
            </a:pPr>
            <a:r>
              <a:rPr lang="de-DE" sz="1700" dirty="0" smtClean="0"/>
              <a:t>       findet hier wieder eine neue verdichtete thematische Mitte. </a:t>
            </a:r>
          </a:p>
          <a:p>
            <a:pPr marL="0" indent="0">
              <a:buNone/>
            </a:pPr>
            <a:endParaRPr lang="de-DE" sz="600" dirty="0" smtClean="0"/>
          </a:p>
          <a:p>
            <a:r>
              <a:rPr lang="de-DE" sz="1700" b="1" dirty="0" smtClean="0"/>
              <a:t>Prävalenz</a:t>
            </a:r>
            <a:r>
              <a:rPr lang="de-DE" sz="1700" dirty="0" smtClean="0"/>
              <a:t> (‚sehr stark vorherrschen‘) : denn der jeweils neueste prävalente Faktor zieht</a:t>
            </a:r>
          </a:p>
          <a:p>
            <a:pPr marL="0" indent="0">
              <a:buNone/>
            </a:pPr>
            <a:r>
              <a:rPr lang="de-DE" sz="1700" dirty="0" smtClean="0"/>
              <a:t>       das Gesamtgeschehen aktualisierend taktangebend in seine Richtung, die anderen Zyklen gleichen sich </a:t>
            </a:r>
          </a:p>
          <a:p>
            <a:pPr marL="0" indent="0">
              <a:buNone/>
            </a:pPr>
            <a:r>
              <a:rPr lang="de-DE" sz="1700" dirty="0" smtClean="0"/>
              <a:t>       dem neuen an – eine neue symphonische Ausrichtung oder aber auch eine chaotisch, neuordnende</a:t>
            </a:r>
          </a:p>
          <a:p>
            <a:pPr marL="0" indent="0">
              <a:buNone/>
            </a:pPr>
            <a:r>
              <a:rPr lang="de-DE" sz="1700" dirty="0" smtClean="0"/>
              <a:t>       Dissonanz entsteht. </a:t>
            </a:r>
          </a:p>
          <a:p>
            <a:pPr marL="0" indent="0">
              <a:buNone/>
            </a:pPr>
            <a:endParaRPr lang="de-DE" sz="800" dirty="0" smtClean="0"/>
          </a:p>
          <a:p>
            <a:pPr marL="0" indent="0">
              <a:buNone/>
            </a:pPr>
            <a:r>
              <a:rPr lang="de-DE" sz="1700" dirty="0" smtClean="0"/>
              <a:t>       So bspw. lenkt die neue </a:t>
            </a:r>
            <a:r>
              <a:rPr lang="de-DE" sz="1700" dirty="0" err="1" smtClean="0"/>
              <a:t>steinböckische</a:t>
            </a:r>
            <a:r>
              <a:rPr lang="de-DE" sz="1700" dirty="0" smtClean="0"/>
              <a:t> Macht-Manifestationsform von Saturn-Pluto ab 2020 die </a:t>
            </a:r>
          </a:p>
          <a:p>
            <a:pPr marL="0" indent="0">
              <a:buNone/>
            </a:pPr>
            <a:r>
              <a:rPr lang="de-DE" sz="1700" dirty="0" smtClean="0"/>
              <a:t>       </a:t>
            </a:r>
            <a:r>
              <a:rPr lang="de-DE" sz="1700" dirty="0" err="1" smtClean="0"/>
              <a:t>jungfrauhaften</a:t>
            </a:r>
            <a:r>
              <a:rPr lang="de-DE" sz="1700" dirty="0" smtClean="0"/>
              <a:t> Erfindungen und Gruppenmachtprozesse (Uranus-Pluto) sowie die zwillingshafte </a:t>
            </a:r>
          </a:p>
          <a:p>
            <a:pPr marL="0" indent="0">
              <a:buNone/>
            </a:pPr>
            <a:r>
              <a:rPr lang="de-DE" sz="1700" dirty="0" smtClean="0"/>
              <a:t>       Kollektiv-, Gesamtkultur- und Medienmacht (Neptun-Pluto) in eine ich-</a:t>
            </a:r>
            <a:r>
              <a:rPr lang="de-DE" sz="1700" dirty="0" err="1" smtClean="0"/>
              <a:t>einschränkendere</a:t>
            </a:r>
            <a:r>
              <a:rPr lang="de-DE" sz="1700" dirty="0" smtClean="0"/>
              <a:t> </a:t>
            </a:r>
          </a:p>
          <a:p>
            <a:pPr marL="0" indent="0">
              <a:buNone/>
            </a:pPr>
            <a:r>
              <a:rPr lang="de-DE" sz="1700" dirty="0" smtClean="0"/>
              <a:t>       </a:t>
            </a:r>
            <a:r>
              <a:rPr lang="de-DE" sz="1700" dirty="0" err="1" smtClean="0"/>
              <a:t>steinböckische</a:t>
            </a:r>
            <a:r>
              <a:rPr lang="de-DE" sz="1700" dirty="0" smtClean="0"/>
              <a:t> Gemeinwohlrichtung.</a:t>
            </a:r>
            <a:endParaRPr lang="de-DE" sz="1700" dirty="0"/>
          </a:p>
        </p:txBody>
      </p:sp>
    </p:spTree>
    <p:extLst>
      <p:ext uri="{BB962C8B-B14F-4D97-AF65-F5344CB8AC3E}">
        <p14:creationId xmlns:p14="http://schemas.microsoft.com/office/powerpoint/2010/main" val="1707080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04664"/>
            <a:ext cx="8229600" cy="778098"/>
          </a:xfrm>
        </p:spPr>
        <p:txBody>
          <a:bodyPr>
            <a:normAutofit fontScale="90000"/>
          </a:bodyPr>
          <a:lstStyle/>
          <a:p>
            <a:r>
              <a:rPr lang="de-DE" sz="3600" b="1" dirty="0"/>
              <a:t>Saturn-Pluto-Zyklus 08.11.1982, 16:59 </a:t>
            </a:r>
            <a:r>
              <a:rPr lang="de-DE" sz="3600" b="1" dirty="0" smtClean="0"/>
              <a:t>UT, Berlin </a:t>
            </a:r>
            <a:r>
              <a:rPr lang="de-DE" sz="3600" b="1" dirty="0"/>
              <a:t>– </a:t>
            </a:r>
            <a:r>
              <a:rPr lang="de-DE" sz="3600" b="1" dirty="0" smtClean="0"/>
              <a:t>12.01.2020 auf 28 Grad Waage</a:t>
            </a:r>
            <a:r>
              <a:rPr lang="de-DE" b="1" dirty="0"/>
              <a:t/>
            </a:r>
            <a:br>
              <a:rPr lang="de-DE" b="1" dirty="0"/>
            </a:br>
            <a:endParaRPr lang="de-DE" dirty="0"/>
          </a:p>
        </p:txBody>
      </p:sp>
      <p:pic>
        <p:nvPicPr>
          <p:cNvPr id="5122" name="Picture 2" descr="C:\Users\Werner Held\Desktop\DAV 08.11.198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22188"/>
            <a:ext cx="5698709" cy="558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117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80512" cy="562074"/>
          </a:xfrm>
        </p:spPr>
        <p:txBody>
          <a:bodyPr>
            <a:noAutofit/>
          </a:bodyPr>
          <a:lstStyle/>
          <a:p>
            <a:r>
              <a:rPr lang="de-DE" sz="2000" b="1" dirty="0" smtClean="0"/>
              <a:t>Für welche Machtstrukturen, Fundamentalrealitäten</a:t>
            </a:r>
            <a:r>
              <a:rPr lang="de-DE" sz="2000" b="1" dirty="0"/>
              <a:t>, </a:t>
            </a:r>
            <a:r>
              <a:rPr lang="de-DE" sz="2000" b="1" dirty="0" smtClean="0"/>
              <a:t>jahrzehntelangen Leistungs-rahmen steht der endende </a:t>
            </a:r>
            <a:r>
              <a:rPr lang="de-DE" sz="2000" b="1" dirty="0"/>
              <a:t>Saturn-Pluto-Zyklus </a:t>
            </a:r>
            <a:r>
              <a:rPr lang="de-DE" sz="2000" b="1" dirty="0" smtClean="0"/>
              <a:t>08.11.1982</a:t>
            </a:r>
            <a:r>
              <a:rPr lang="de-DE" sz="2000" b="1" dirty="0"/>
              <a:t>, 16:59 </a:t>
            </a:r>
            <a:r>
              <a:rPr lang="de-DE" sz="2000" b="1" dirty="0" smtClean="0"/>
              <a:t>UT </a:t>
            </a:r>
            <a:r>
              <a:rPr lang="de-DE" sz="2000" b="1" dirty="0"/>
              <a:t>– </a:t>
            </a:r>
            <a:r>
              <a:rPr lang="de-DE" sz="2000" b="1" dirty="0" smtClean="0"/>
              <a:t>12.01.2020</a:t>
            </a:r>
            <a:r>
              <a:rPr lang="de-DE" sz="2000" b="1" dirty="0"/>
              <a:t/>
            </a:r>
            <a:br>
              <a:rPr lang="de-DE" sz="2000" b="1" dirty="0"/>
            </a:br>
            <a:endParaRPr lang="de-DE" sz="2000" b="1" dirty="0"/>
          </a:p>
        </p:txBody>
      </p:sp>
      <p:sp>
        <p:nvSpPr>
          <p:cNvPr id="3" name="Inhaltsplatzhalter 2"/>
          <p:cNvSpPr>
            <a:spLocks noGrp="1"/>
          </p:cNvSpPr>
          <p:nvPr>
            <p:ph idx="1"/>
          </p:nvPr>
        </p:nvSpPr>
        <p:spPr>
          <a:xfrm>
            <a:off x="323528" y="764704"/>
            <a:ext cx="8568952" cy="5832648"/>
          </a:xfrm>
        </p:spPr>
        <p:txBody>
          <a:bodyPr>
            <a:noAutofit/>
          </a:bodyPr>
          <a:lstStyle/>
          <a:p>
            <a:pPr lvl="0"/>
            <a:r>
              <a:rPr lang="de-DE" sz="1200" b="1" dirty="0" smtClean="0"/>
              <a:t>Hauptbörsen- </a:t>
            </a:r>
            <a:r>
              <a:rPr lang="de-DE" sz="1200" b="1" dirty="0"/>
              <a:t>und Geldmarktzyklus</a:t>
            </a:r>
            <a:r>
              <a:rPr lang="de-DE" sz="1200" dirty="0"/>
              <a:t> (Archetyp schon in der NYSE 1792 als </a:t>
            </a:r>
            <a:r>
              <a:rPr lang="de-DE" sz="1200" dirty="0" err="1"/>
              <a:t>Sextil</a:t>
            </a:r>
            <a:r>
              <a:rPr lang="de-DE" sz="1200" dirty="0"/>
              <a:t> enthalten) dauerhafter Börsenboom ungehindert von 1982 bis 2001 zur Opposition, dann immer verstärkter glückserzwungen manipuliert in den Folgejahren durch lockere Geldpolitik bzw. </a:t>
            </a:r>
            <a:r>
              <a:rPr lang="de-DE" sz="1200" dirty="0" smtClean="0"/>
              <a:t>Fiat-Money </a:t>
            </a:r>
            <a:r>
              <a:rPr lang="de-DE" sz="1200" b="1" dirty="0" smtClean="0"/>
              <a:t>– Voranschreiten war ungehindert bilderreich, da alle Planeten direktläufig sind &amp; </a:t>
            </a:r>
            <a:r>
              <a:rPr lang="de-DE" sz="1200" b="1" dirty="0"/>
              <a:t>im </a:t>
            </a:r>
            <a:r>
              <a:rPr lang="de-DE" sz="1200" b="1" dirty="0" smtClean="0"/>
              <a:t>Bilderquadrant befindlich außer Mond und Mars!</a:t>
            </a:r>
            <a:endParaRPr lang="de-DE" sz="1200" b="1" dirty="0"/>
          </a:p>
          <a:p>
            <a:pPr lvl="0"/>
            <a:r>
              <a:rPr lang="de-DE" sz="1200" b="1" dirty="0"/>
              <a:t>Zunehmende </a:t>
            </a:r>
            <a:r>
              <a:rPr lang="de-DE" sz="1200" b="1" dirty="0" smtClean="0"/>
              <a:t>Frauenherrschaft und Reviergewinnung </a:t>
            </a:r>
            <a:r>
              <a:rPr lang="de-DE" sz="1200" b="1" dirty="0"/>
              <a:t>an den strukturellen Letztverantwortungspositionen (Saturn-Pluto)</a:t>
            </a:r>
            <a:endParaRPr lang="de-DE" sz="1200" dirty="0"/>
          </a:p>
          <a:p>
            <a:pPr lvl="0"/>
            <a:r>
              <a:rPr lang="de-DE" sz="1200" b="1" dirty="0"/>
              <a:t>Gender-Mainstreaming incl. </a:t>
            </a:r>
            <a:r>
              <a:rPr lang="de-DE" sz="1200" b="1" dirty="0" err="1"/>
              <a:t>Professorinnenboom</a:t>
            </a:r>
            <a:r>
              <a:rPr lang="de-DE" sz="1200" b="1" dirty="0"/>
              <a:t> in den Gender Studies</a:t>
            </a:r>
            <a:endParaRPr lang="de-DE" sz="1200" dirty="0"/>
          </a:p>
          <a:p>
            <a:pPr lvl="0"/>
            <a:r>
              <a:rPr lang="de-DE" sz="1200" b="1" dirty="0" err="1" smtClean="0"/>
              <a:t>Likes</a:t>
            </a:r>
            <a:r>
              <a:rPr lang="de-DE" sz="1200" b="1" dirty="0"/>
              <a:t>, Follower, Abonnements als Währung waagehaft-</a:t>
            </a:r>
            <a:r>
              <a:rPr lang="de-DE" sz="1200" b="1" dirty="0" err="1"/>
              <a:t>skorpionischer</a:t>
            </a:r>
            <a:r>
              <a:rPr lang="de-DE" sz="1200" b="1" dirty="0"/>
              <a:t> Beliebtheitsfixierung</a:t>
            </a:r>
            <a:endParaRPr lang="de-DE" sz="1200" dirty="0"/>
          </a:p>
          <a:p>
            <a:r>
              <a:rPr lang="de-DE" sz="1200" b="1" dirty="0" smtClean="0"/>
              <a:t>Selbstergötzender Narzissmus </a:t>
            </a:r>
            <a:r>
              <a:rPr lang="de-DE" sz="1200" b="1" dirty="0"/>
              <a:t>als </a:t>
            </a:r>
            <a:r>
              <a:rPr lang="de-DE" sz="1200" b="1" dirty="0" smtClean="0"/>
              <a:t>Massenphänomen, Selfies bzw</a:t>
            </a:r>
            <a:r>
              <a:rPr lang="de-DE" sz="1200" b="1" dirty="0"/>
              <a:t>. narzisstische Beliebtheitsnetzwerke</a:t>
            </a:r>
            <a:r>
              <a:rPr lang="de-DE" sz="1200" dirty="0"/>
              <a:t> (Facebook, Instagram, Twitter, YouTube)</a:t>
            </a:r>
          </a:p>
          <a:p>
            <a:pPr lvl="0"/>
            <a:r>
              <a:rPr lang="de-DE" sz="1200" b="1" dirty="0"/>
              <a:t>Die </a:t>
            </a:r>
            <a:r>
              <a:rPr lang="de-DE" sz="1200" b="1" dirty="0" smtClean="0"/>
              <a:t>Welt </a:t>
            </a:r>
            <a:r>
              <a:rPr lang="de-DE" sz="1200" b="1" dirty="0"/>
              <a:t>der schönen Designoberfläche, </a:t>
            </a:r>
            <a:r>
              <a:rPr lang="de-DE" sz="1200" b="1" dirty="0" err="1" smtClean="0"/>
              <a:t>Konsumismus</a:t>
            </a:r>
            <a:r>
              <a:rPr lang="de-DE" sz="1200" b="1" dirty="0" smtClean="0"/>
              <a:t>, neuer </a:t>
            </a:r>
            <a:r>
              <a:rPr lang="de-DE" sz="1200" b="1" dirty="0"/>
              <a:t>Kreativitätsboom ab 1982</a:t>
            </a:r>
            <a:endParaRPr lang="de-DE" sz="1200" dirty="0"/>
          </a:p>
          <a:p>
            <a:pPr lvl="0"/>
            <a:r>
              <a:rPr lang="de-DE" sz="1200" b="1" dirty="0"/>
              <a:t>Ära der </a:t>
            </a:r>
            <a:r>
              <a:rPr lang="de-DE" sz="1200" b="1" dirty="0" smtClean="0"/>
              <a:t>asymmetrischen </a:t>
            </a:r>
            <a:r>
              <a:rPr lang="de-DE" sz="1200" b="1" dirty="0"/>
              <a:t>Kriege (Krieg gegen den Terror)</a:t>
            </a:r>
            <a:endParaRPr lang="de-DE" sz="1200" dirty="0"/>
          </a:p>
          <a:p>
            <a:pPr lvl="0"/>
            <a:r>
              <a:rPr lang="de-DE" sz="1200" b="1" dirty="0"/>
              <a:t>Kulturelle </a:t>
            </a:r>
            <a:r>
              <a:rPr lang="de-DE" sz="1200" b="1" dirty="0" smtClean="0"/>
              <a:t>Bilderwelten, Supermodels, Luxuswelten weltweit, ein Zyklus der genießerischen Optik und des Sehens (Horus)</a:t>
            </a:r>
            <a:endParaRPr lang="de-DE" sz="1200" dirty="0"/>
          </a:p>
          <a:p>
            <a:pPr lvl="0"/>
            <a:r>
              <a:rPr lang="de-DE" sz="1200" b="1" dirty="0" smtClean="0"/>
              <a:t>Der </a:t>
            </a:r>
            <a:r>
              <a:rPr lang="de-DE" sz="1200" b="1" dirty="0"/>
              <a:t>Glaube, sich revierüberschreitend alles erlauben zu können in seiner elektronisch fernverbundenen, aber mit sich allein sein </a:t>
            </a:r>
            <a:r>
              <a:rPr lang="de-DE" sz="1200" b="1" dirty="0" smtClean="0"/>
              <a:t>wollenden </a:t>
            </a:r>
            <a:r>
              <a:rPr lang="de-DE" sz="1200" b="1" dirty="0" err="1"/>
              <a:t>Narzissmusfixierung</a:t>
            </a:r>
            <a:r>
              <a:rPr lang="de-DE" sz="1200" b="1" dirty="0"/>
              <a:t> </a:t>
            </a:r>
            <a:r>
              <a:rPr lang="de-DE" sz="1200" dirty="0"/>
              <a:t>von erdferner Venus (= </a:t>
            </a:r>
            <a:r>
              <a:rPr lang="de-DE" sz="1200" i="1" dirty="0" smtClean="0"/>
              <a:t>der</a:t>
            </a:r>
            <a:r>
              <a:rPr lang="de-DE" sz="1200" dirty="0" smtClean="0"/>
              <a:t> </a:t>
            </a:r>
            <a:r>
              <a:rPr lang="de-DE" sz="1200" i="1" dirty="0"/>
              <a:t>Beziehungskrisenpunkt</a:t>
            </a:r>
            <a:r>
              <a:rPr lang="de-DE" sz="1200" dirty="0"/>
              <a:t>) Konjunktion Sonne (15° Skorpion) </a:t>
            </a:r>
            <a:r>
              <a:rPr lang="de-DE" sz="1200" dirty="0" smtClean="0"/>
              <a:t>- </a:t>
            </a:r>
            <a:r>
              <a:rPr lang="de-DE" sz="1200" dirty="0" err="1" smtClean="0"/>
              <a:t>Ixion</a:t>
            </a:r>
            <a:r>
              <a:rPr lang="de-DE" sz="1200" dirty="0" smtClean="0"/>
              <a:t> </a:t>
            </a:r>
            <a:r>
              <a:rPr lang="de-DE" sz="1200" dirty="0"/>
              <a:t>(16° Skorpion) im Skorpion </a:t>
            </a:r>
            <a:r>
              <a:rPr lang="de-DE" sz="1200" dirty="0" smtClean="0"/>
              <a:t>(bei den beiden Merkur-Knoten) am </a:t>
            </a:r>
            <a:r>
              <a:rPr lang="de-DE" sz="1200" b="1" dirty="0"/>
              <a:t>Gesellschaftsmachtpunkt 15 Grad Steinbock - </a:t>
            </a:r>
            <a:r>
              <a:rPr lang="de-DE" sz="1200" dirty="0"/>
              <a:t>die </a:t>
            </a:r>
            <a:r>
              <a:rPr lang="de-DE" sz="1200" b="1" dirty="0"/>
              <a:t>Skorpion-Klimaxe = die Quartals-Combine der Waage- und Steinbockingresse um den 07.11.</a:t>
            </a:r>
            <a:r>
              <a:rPr lang="de-DE" sz="1200" dirty="0"/>
              <a:t> aktivieren aufgabenverändernd diesen Punkt jährlich neu.</a:t>
            </a:r>
          </a:p>
          <a:p>
            <a:pPr lvl="0"/>
            <a:r>
              <a:rPr lang="de-DE" sz="1200" b="1" dirty="0"/>
              <a:t>Erotikfotographie, Internetpornographie und Chatforen</a:t>
            </a:r>
            <a:r>
              <a:rPr lang="de-DE" sz="1200" dirty="0"/>
              <a:t> neben Skorpion-Venus/</a:t>
            </a:r>
            <a:r>
              <a:rPr lang="de-DE" sz="1200" dirty="0" err="1"/>
              <a:t>Ixion</a:t>
            </a:r>
            <a:r>
              <a:rPr lang="de-DE" sz="1200" dirty="0"/>
              <a:t>-Sonne/Jupiter zusätzlich: Neptun-Eros-Imago-Ate (Erlösungsverblendung durch ersehnte Erotikbilder) </a:t>
            </a:r>
            <a:r>
              <a:rPr lang="de-DE" sz="1200" dirty="0" err="1"/>
              <a:t>Opp</a:t>
            </a:r>
            <a:r>
              <a:rPr lang="de-DE" sz="1200" dirty="0"/>
              <a:t>. Erato (Liebesgeflüster u.a. in Chats und </a:t>
            </a:r>
            <a:r>
              <a:rPr lang="de-DE" sz="1200" dirty="0" err="1"/>
              <a:t>Messengerdiensten</a:t>
            </a:r>
            <a:r>
              <a:rPr lang="de-DE" sz="1200" dirty="0"/>
              <a:t>) und der Herrschaft </a:t>
            </a:r>
            <a:r>
              <a:rPr lang="de-DE" sz="1200" dirty="0" smtClean="0"/>
              <a:t>von Mars-</a:t>
            </a:r>
            <a:r>
              <a:rPr lang="de-DE" sz="1200" dirty="0" err="1" smtClean="0"/>
              <a:t>Photographica</a:t>
            </a:r>
            <a:r>
              <a:rPr lang="de-DE" sz="1200" dirty="0" smtClean="0"/>
              <a:t> </a:t>
            </a:r>
            <a:r>
              <a:rPr lang="de-DE" sz="1200" dirty="0"/>
              <a:t>(</a:t>
            </a:r>
            <a:r>
              <a:rPr lang="de-DE" sz="1200" dirty="0" err="1"/>
              <a:t>marsisch</a:t>
            </a:r>
            <a:r>
              <a:rPr lang="de-DE" sz="1200" dirty="0"/>
              <a:t> betriebene Photographie) auf dem </a:t>
            </a:r>
            <a:r>
              <a:rPr lang="de-DE" sz="1200" b="1" dirty="0"/>
              <a:t>plutonisch </a:t>
            </a:r>
            <a:r>
              <a:rPr lang="de-DE" sz="1200" b="1" dirty="0" err="1"/>
              <a:t>ekliptikal</a:t>
            </a:r>
            <a:r>
              <a:rPr lang="de-DE" sz="1200" b="1" dirty="0"/>
              <a:t> interaktivsten Herrschaftsgrad 5 Steinbock </a:t>
            </a:r>
            <a:r>
              <a:rPr lang="de-DE" sz="1200" dirty="0" smtClean="0"/>
              <a:t>(= Stand </a:t>
            </a:r>
            <a:r>
              <a:rPr lang="de-DE" sz="1200" dirty="0"/>
              <a:t>des Saturns beider Pluto-</a:t>
            </a:r>
            <a:r>
              <a:rPr lang="de-DE" sz="1200" dirty="0" err="1"/>
              <a:t>Ekliptikwechsel</a:t>
            </a:r>
            <a:r>
              <a:rPr lang="de-DE" sz="1200" dirty="0"/>
              <a:t> von 09.09.1930 – 24.10. 2018  bis 2179)</a:t>
            </a:r>
          </a:p>
          <a:p>
            <a:r>
              <a:rPr lang="de-DE" sz="1200" b="1" dirty="0" err="1"/>
              <a:t>Quaoarhafte</a:t>
            </a:r>
            <a:r>
              <a:rPr lang="de-DE" sz="1200" b="1" dirty="0"/>
              <a:t> fluchthafte Beinahe-Befreiung von karmischen wie familiären Verfolgungs- und Mordenergien (</a:t>
            </a:r>
            <a:r>
              <a:rPr lang="de-DE" sz="1200" b="1" dirty="0" err="1"/>
              <a:t>Quaoar-Ixion</a:t>
            </a:r>
            <a:r>
              <a:rPr lang="de-DE" sz="1200" b="1" dirty="0"/>
              <a:t>) in einen </a:t>
            </a:r>
            <a:r>
              <a:rPr lang="de-DE" sz="1200" b="1" dirty="0" smtClean="0"/>
              <a:t>fortwährend schöpferischen, </a:t>
            </a:r>
            <a:r>
              <a:rPr lang="de-DE" sz="1200" b="1" dirty="0" err="1" smtClean="0"/>
              <a:t>ansprüchlichen</a:t>
            </a:r>
            <a:r>
              <a:rPr lang="de-DE" sz="1200" b="1" dirty="0"/>
              <a:t>,</a:t>
            </a:r>
            <a:r>
              <a:rPr lang="de-DE" sz="1200" b="1" dirty="0" smtClean="0"/>
              <a:t> narzisstischen Ich-Individualitätsbefreiungs- </a:t>
            </a:r>
            <a:r>
              <a:rPr lang="de-DE" sz="1200" b="1" dirty="0"/>
              <a:t>und </a:t>
            </a:r>
            <a:r>
              <a:rPr lang="de-DE" sz="1200" b="1" dirty="0" smtClean="0"/>
              <a:t>Ausdrucksdrang führend</a:t>
            </a:r>
            <a:r>
              <a:rPr lang="de-DE" sz="1200" dirty="0" smtClean="0"/>
              <a:t>, </a:t>
            </a:r>
            <a:r>
              <a:rPr lang="de-DE" sz="1200" b="1" dirty="0" smtClean="0"/>
              <a:t>der oft denkt, sich alles erlauben zu können</a:t>
            </a:r>
            <a:r>
              <a:rPr lang="de-DE" sz="1200" dirty="0" smtClean="0"/>
              <a:t>. Der </a:t>
            </a:r>
            <a:r>
              <a:rPr lang="de-DE" sz="1200" dirty="0"/>
              <a:t>Drang sich </a:t>
            </a:r>
            <a:r>
              <a:rPr lang="de-DE" sz="1200" dirty="0" smtClean="0"/>
              <a:t>moralisch abwertend </a:t>
            </a:r>
            <a:r>
              <a:rPr lang="de-DE" sz="1200" dirty="0"/>
              <a:t>möglichst </a:t>
            </a:r>
            <a:r>
              <a:rPr lang="de-DE" sz="1200" dirty="0" smtClean="0"/>
              <a:t>weit </a:t>
            </a:r>
            <a:r>
              <a:rPr lang="de-DE" sz="1200" dirty="0"/>
              <a:t>von seinem </a:t>
            </a:r>
            <a:r>
              <a:rPr lang="de-DE" sz="1200" dirty="0" smtClean="0"/>
              <a:t>Ahnensystem </a:t>
            </a:r>
            <a:r>
              <a:rPr lang="de-DE" sz="1200" dirty="0"/>
              <a:t>zu </a:t>
            </a:r>
            <a:r>
              <a:rPr lang="de-DE" sz="1200" dirty="0" smtClean="0"/>
              <a:t>entfernen (s.a</a:t>
            </a:r>
            <a:r>
              <a:rPr lang="de-DE" sz="1200" dirty="0"/>
              <a:t>. der Boom der Familienaufstellungen als Arbeit an der Familie von </a:t>
            </a:r>
            <a:r>
              <a:rPr lang="de-DE" sz="1200" dirty="0" smtClean="0"/>
              <a:t>fast außerhalb</a:t>
            </a:r>
            <a:r>
              <a:rPr lang="de-DE" sz="1200" dirty="0"/>
              <a:t>). </a:t>
            </a:r>
            <a:endParaRPr lang="de-DE" sz="1200" dirty="0" smtClean="0"/>
          </a:p>
          <a:p>
            <a:r>
              <a:rPr lang="de-DE" sz="1200" b="1" dirty="0" smtClean="0"/>
              <a:t>Jahrzehntelang </a:t>
            </a:r>
            <a:r>
              <a:rPr lang="de-DE" sz="1200" b="1" dirty="0"/>
              <a:t>zu bewältigendes </a:t>
            </a:r>
            <a:r>
              <a:rPr lang="de-DE" sz="1200" b="1" dirty="0" smtClean="0"/>
              <a:t>Beziehungskarma </a:t>
            </a:r>
            <a:r>
              <a:rPr lang="de-DE" sz="1200" dirty="0"/>
              <a:t>hin zu einer bedingungslos erlösten Liebe autonomer Individuen</a:t>
            </a:r>
          </a:p>
          <a:p>
            <a:pPr lvl="0"/>
            <a:r>
              <a:rPr lang="de-DE" sz="1200" b="1" dirty="0"/>
              <a:t>mit dunklen, profitmaximierenden (auch Skorpion-Jupiter) umwälzenden Mitteln ichehrgeizig erworbene Reichtümer bzw. ins befreiende Ausland geschafftes Vermögen: </a:t>
            </a:r>
            <a:r>
              <a:rPr lang="de-DE" sz="1200" dirty="0"/>
              <a:t>Skorpion-Sonne-Venus-</a:t>
            </a:r>
            <a:r>
              <a:rPr lang="de-DE" sz="1200" dirty="0" err="1"/>
              <a:t>Ixion</a:t>
            </a:r>
            <a:r>
              <a:rPr lang="de-DE" sz="1200" dirty="0"/>
              <a:t> in der Halbsumme Waage-Saturn-Pluto und </a:t>
            </a:r>
            <a:r>
              <a:rPr lang="de-DE" sz="1200" dirty="0" smtClean="0"/>
              <a:t>Schütze-Uranus</a:t>
            </a:r>
            <a:r>
              <a:rPr lang="de-DE" sz="1200" dirty="0"/>
              <a:t> </a:t>
            </a:r>
          </a:p>
        </p:txBody>
      </p:sp>
    </p:spTree>
    <p:extLst>
      <p:ext uri="{BB962C8B-B14F-4D97-AF65-F5344CB8AC3E}">
        <p14:creationId xmlns:p14="http://schemas.microsoft.com/office/powerpoint/2010/main" val="1574691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9180512" cy="490066"/>
          </a:xfrm>
        </p:spPr>
        <p:txBody>
          <a:bodyPr>
            <a:noAutofit/>
          </a:bodyPr>
          <a:lstStyle/>
          <a:p>
            <a:r>
              <a:rPr lang="de-DE" sz="3200" b="1" dirty="0" smtClean="0"/>
              <a:t>Saturn-Pluto-Zyklus ab 12.01.2020 - 2053/54, Berlin  </a:t>
            </a:r>
            <a:endParaRPr lang="de-DE" sz="3200" b="1" dirty="0"/>
          </a:p>
        </p:txBody>
      </p:sp>
      <p:pic>
        <p:nvPicPr>
          <p:cNvPr id="1027" name="Picture 3" descr="C:\Users\Werner Held\Desktop\SP 12.01.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15962"/>
            <a:ext cx="7920880" cy="614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21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err="1" smtClean="0"/>
              <a:t>MoFi</a:t>
            </a:r>
            <a:r>
              <a:rPr lang="de-DE" sz="3200" b="1" dirty="0" smtClean="0"/>
              <a:t> 10.01.2020, 19:07 MEZ, Berlin, der u.a. fruchtbare Rahmen des Saturn-Pluto-Zyklus</a:t>
            </a:r>
            <a:endParaRPr lang="de-DE" sz="3200" b="1" dirty="0"/>
          </a:p>
        </p:txBody>
      </p:sp>
      <p:pic>
        <p:nvPicPr>
          <p:cNvPr id="14338" name="Picture 2" descr="C:\Users\Werner Held\Desktop\DAV Charts\DAV 10.01.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937" y="1412776"/>
            <a:ext cx="5205499" cy="538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395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90066"/>
          </a:xfrm>
        </p:spPr>
        <p:txBody>
          <a:bodyPr>
            <a:noAutofit/>
          </a:bodyPr>
          <a:lstStyle/>
          <a:p>
            <a:r>
              <a:rPr lang="de-DE" sz="3200" b="1" dirty="0" smtClean="0"/>
              <a:t>Weitere Pluto-Zyklen</a:t>
            </a:r>
            <a:endParaRPr lang="de-DE" sz="3200" b="1" dirty="0"/>
          </a:p>
        </p:txBody>
      </p:sp>
      <p:sp>
        <p:nvSpPr>
          <p:cNvPr id="3" name="Inhaltsplatzhalter 2"/>
          <p:cNvSpPr>
            <a:spLocks noGrp="1"/>
          </p:cNvSpPr>
          <p:nvPr>
            <p:ph idx="1"/>
          </p:nvPr>
        </p:nvSpPr>
        <p:spPr>
          <a:xfrm>
            <a:off x="467544" y="1124744"/>
            <a:ext cx="8229600" cy="5616624"/>
          </a:xfrm>
        </p:spPr>
        <p:txBody>
          <a:bodyPr>
            <a:normAutofit fontScale="32500" lnSpcReduction="20000"/>
          </a:bodyPr>
          <a:lstStyle/>
          <a:p>
            <a:r>
              <a:rPr lang="de-DE" sz="5600" b="1" dirty="0" smtClean="0"/>
              <a:t>Jupiter-Pluto 13.12.2007 in Schütze – 2020 globalisierte Profitmaximierung</a:t>
            </a:r>
          </a:p>
          <a:p>
            <a:pPr marL="0" indent="0">
              <a:buNone/>
            </a:pPr>
            <a:r>
              <a:rPr lang="de-DE" sz="5600" b="1" dirty="0" smtClean="0"/>
              <a:t>      3 x 05.04.2020 – 30.06.2020 – 21.11.2020 mit starker Jupiter-Pluto-Zeus-Pallas-</a:t>
            </a:r>
          </a:p>
          <a:p>
            <a:pPr marL="0" indent="0">
              <a:buNone/>
            </a:pPr>
            <a:r>
              <a:rPr lang="de-DE" sz="5600" b="1" dirty="0"/>
              <a:t> </a:t>
            </a:r>
            <a:r>
              <a:rPr lang="de-DE" sz="5600" b="1" dirty="0" smtClean="0"/>
              <a:t>     Konjunktion im Steinbock Qua. Eris</a:t>
            </a:r>
          </a:p>
          <a:p>
            <a:pPr marL="0" indent="0">
              <a:buNone/>
            </a:pPr>
            <a:endParaRPr lang="de-DE" sz="1800" b="1" dirty="0" smtClean="0"/>
          </a:p>
          <a:p>
            <a:r>
              <a:rPr lang="de-DE" sz="5600" b="1" dirty="0"/>
              <a:t>Chaos-Pluto 1482/1484  - 2534 (Reformation, Weltreisen &amp; Kolonialisierung, </a:t>
            </a:r>
            <a:r>
              <a:rPr lang="de-DE" sz="5600" b="1" dirty="0" err="1"/>
              <a:t>Moghulreich</a:t>
            </a:r>
            <a:r>
              <a:rPr lang="de-DE" sz="5600" b="1" dirty="0"/>
              <a:t>) </a:t>
            </a:r>
            <a:r>
              <a:rPr lang="de-DE" sz="5600" dirty="0"/>
              <a:t>zum Oppositionshöhepunkt Anfang der 90er: Globalisierung bspw. zum WWW-Horoskop 06.08.1991 (dort im T-Qua. zum räuberisch-enteignenden Asteroiden </a:t>
            </a:r>
            <a:r>
              <a:rPr lang="de-DE" sz="5600" dirty="0" err="1"/>
              <a:t>Robinhood</a:t>
            </a:r>
            <a:r>
              <a:rPr lang="de-DE" sz="5600" dirty="0"/>
              <a:t>: das Internet als digitale Übernehmen aller historischen Erwerbsbasen)</a:t>
            </a:r>
          </a:p>
          <a:p>
            <a:r>
              <a:rPr lang="de-DE" sz="5600" b="1" dirty="0" err="1"/>
              <a:t>Haumea</a:t>
            </a:r>
            <a:r>
              <a:rPr lang="de-DE" sz="5600" b="1" dirty="0"/>
              <a:t>-Pluto</a:t>
            </a:r>
            <a:r>
              <a:rPr lang="de-DE" sz="5600" dirty="0"/>
              <a:t> </a:t>
            </a:r>
            <a:r>
              <a:rPr lang="de-DE" sz="5600" b="1" dirty="0"/>
              <a:t>1954 / 1955 - 2071</a:t>
            </a:r>
            <a:r>
              <a:rPr lang="de-DE" sz="5600" dirty="0"/>
              <a:t>: die anhängerstarken Machtzirkel (Angela Merkel, </a:t>
            </a:r>
            <a:r>
              <a:rPr lang="de-DE" sz="5600" dirty="0" err="1"/>
              <a:t>Anetta</a:t>
            </a:r>
            <a:r>
              <a:rPr lang="de-DE" sz="5600" dirty="0"/>
              <a:t> Kahane, Recep Erdogan, Hugo Chavez, Jean-Claude Juncker) und einflussreichen Kreativzirkel: Matt </a:t>
            </a:r>
            <a:r>
              <a:rPr lang="de-DE" sz="5600" dirty="0" err="1"/>
              <a:t>Groening</a:t>
            </a:r>
            <a:r>
              <a:rPr lang="de-DE" sz="5600" dirty="0"/>
              <a:t> (Simpsons), Dieter Bohlen, James Cameron, John Travolta, Oprah </a:t>
            </a:r>
            <a:r>
              <a:rPr lang="de-DE" sz="5600" dirty="0" err="1"/>
              <a:t>Winfrey</a:t>
            </a:r>
            <a:endParaRPr lang="de-DE" sz="5600" dirty="0"/>
          </a:p>
          <a:p>
            <a:pPr lvl="0"/>
            <a:r>
              <a:rPr lang="de-DE" sz="5600" b="1" dirty="0" err="1" smtClean="0"/>
              <a:t>Chiron</a:t>
            </a:r>
            <a:r>
              <a:rPr lang="de-DE" sz="5600" b="1" dirty="0" smtClean="0"/>
              <a:t>-Pluto </a:t>
            </a:r>
            <a:r>
              <a:rPr lang="de-DE" sz="5600" b="1" dirty="0"/>
              <a:t>30.12.1999</a:t>
            </a:r>
            <a:r>
              <a:rPr lang="de-DE" sz="5600" dirty="0"/>
              <a:t> </a:t>
            </a:r>
            <a:r>
              <a:rPr lang="de-DE" sz="5600" b="1" dirty="0"/>
              <a:t>in </a:t>
            </a:r>
            <a:r>
              <a:rPr lang="de-DE" sz="5600" b="1" dirty="0" smtClean="0"/>
              <a:t>Schütze – 2069 </a:t>
            </a:r>
            <a:r>
              <a:rPr lang="de-DE" sz="5600" dirty="0" smtClean="0"/>
              <a:t>als elitengeprägt </a:t>
            </a:r>
            <a:r>
              <a:rPr lang="de-DE" sz="5600" dirty="0" err="1" smtClean="0"/>
              <a:t>zeushafter</a:t>
            </a:r>
            <a:r>
              <a:rPr lang="de-DE" sz="5600" dirty="0" smtClean="0"/>
              <a:t>, nahester und damit </a:t>
            </a:r>
            <a:r>
              <a:rPr lang="de-DE" sz="5600" b="1" dirty="0" smtClean="0"/>
              <a:t>prägendster Millenniumszyklus </a:t>
            </a:r>
            <a:r>
              <a:rPr lang="de-DE" sz="5600" dirty="0" smtClean="0"/>
              <a:t>vor dem angstgeschürten 1.1.2000: </a:t>
            </a:r>
            <a:r>
              <a:rPr lang="de-DE" sz="5600" dirty="0" err="1" smtClean="0"/>
              <a:t>nemesishaft</a:t>
            </a:r>
            <a:r>
              <a:rPr lang="de-DE" sz="5600" dirty="0" smtClean="0"/>
              <a:t> rächende Außenseitermacht</a:t>
            </a:r>
            <a:r>
              <a:rPr lang="de-DE" sz="5600" dirty="0"/>
              <a:t>, Flüchtlings- und Migrantenmacht, </a:t>
            </a:r>
            <a:r>
              <a:rPr lang="de-DE" sz="5600" dirty="0" smtClean="0"/>
              <a:t>Umweltschutzmacht, </a:t>
            </a:r>
            <a:r>
              <a:rPr lang="de-DE" sz="5600" dirty="0"/>
              <a:t>arrogante, abwertende </a:t>
            </a:r>
            <a:r>
              <a:rPr lang="de-DE" sz="5600" dirty="0" smtClean="0"/>
              <a:t>Lehrermacht, </a:t>
            </a:r>
            <a:r>
              <a:rPr lang="de-DE" sz="5600" dirty="0" err="1" smtClean="0"/>
              <a:t>Nannystaat</a:t>
            </a:r>
            <a:r>
              <a:rPr lang="de-DE" sz="5600" dirty="0" smtClean="0"/>
              <a:t>, </a:t>
            </a:r>
            <a:r>
              <a:rPr lang="de-DE" sz="5600" dirty="0" err="1" smtClean="0"/>
              <a:t>Framing</a:t>
            </a:r>
            <a:r>
              <a:rPr lang="de-DE" sz="5600" dirty="0" smtClean="0"/>
              <a:t>, </a:t>
            </a:r>
            <a:r>
              <a:rPr lang="de-DE" sz="5600" dirty="0" err="1" smtClean="0"/>
              <a:t>Nudging</a:t>
            </a:r>
            <a:r>
              <a:rPr lang="de-DE" sz="5600" dirty="0" smtClean="0"/>
              <a:t> (gibt hypermoralisch, global-arrogant abgespalten </a:t>
            </a:r>
            <a:r>
              <a:rPr lang="de-DE" sz="5600" dirty="0"/>
              <a:t>die 1941er NS-Energie des letzten Zyklus im Wurzelhass von Wurzelverletzten an Untergebene und Verwurzelte </a:t>
            </a:r>
            <a:r>
              <a:rPr lang="de-DE" sz="5600" dirty="0" smtClean="0"/>
              <a:t>weiter), </a:t>
            </a:r>
            <a:r>
              <a:rPr lang="de-DE" sz="5600" dirty="0" err="1"/>
              <a:t>Heilermacht</a:t>
            </a:r>
            <a:r>
              <a:rPr lang="de-DE" sz="5600" dirty="0"/>
              <a:t>, </a:t>
            </a:r>
            <a:r>
              <a:rPr lang="de-DE" sz="5600" dirty="0" err="1"/>
              <a:t>Zerstörermacht</a:t>
            </a:r>
            <a:r>
              <a:rPr lang="de-DE" sz="5600" dirty="0"/>
              <a:t>, Sündenbockmacher- und </a:t>
            </a:r>
            <a:r>
              <a:rPr lang="de-DE" sz="5600" dirty="0" err="1" smtClean="0"/>
              <a:t>Verrandungsmacht</a:t>
            </a:r>
            <a:r>
              <a:rPr lang="de-DE" sz="5600" dirty="0" smtClean="0"/>
              <a:t>, </a:t>
            </a:r>
            <a:r>
              <a:rPr lang="de-DE" sz="5600" dirty="0"/>
              <a:t>Schmerzbindungsmacht, </a:t>
            </a:r>
            <a:r>
              <a:rPr lang="de-DE" sz="5600" dirty="0" err="1"/>
              <a:t>Chiron</a:t>
            </a:r>
            <a:r>
              <a:rPr lang="de-DE" sz="5600" dirty="0"/>
              <a:t>-Pluto ist auch ein Freimauerzyklus seit 18 Jh. (Gründung der </a:t>
            </a:r>
            <a:r>
              <a:rPr lang="de-DE" sz="5600" dirty="0" smtClean="0"/>
              <a:t>1. Großloge 1717 &amp; der ‚Alten Pflichten‘ 1723 zu exakten </a:t>
            </a:r>
            <a:r>
              <a:rPr lang="de-DE" sz="5600" dirty="0" err="1" smtClean="0"/>
              <a:t>Chiron</a:t>
            </a:r>
            <a:r>
              <a:rPr lang="de-DE" sz="5600" dirty="0" smtClean="0"/>
              <a:t> </a:t>
            </a:r>
            <a:r>
              <a:rPr lang="de-DE" sz="5600" dirty="0" err="1"/>
              <a:t>Opp</a:t>
            </a:r>
            <a:r>
              <a:rPr lang="de-DE" sz="5600" dirty="0"/>
              <a:t>. Pluto) </a:t>
            </a:r>
            <a:endParaRPr lang="de-DE" sz="5600" dirty="0" smtClean="0"/>
          </a:p>
          <a:p>
            <a:pPr lvl="0"/>
            <a:endParaRPr lang="de-DE" sz="1800" dirty="0" smtClean="0"/>
          </a:p>
          <a:p>
            <a:endParaRPr lang="de-DE" sz="1800" dirty="0" smtClean="0"/>
          </a:p>
          <a:p>
            <a:pPr marL="0" indent="0">
              <a:buNone/>
            </a:pPr>
            <a:endParaRPr lang="de-DE" dirty="0"/>
          </a:p>
          <a:p>
            <a:endParaRPr lang="de-DE" dirty="0"/>
          </a:p>
        </p:txBody>
      </p:sp>
    </p:spTree>
    <p:extLst>
      <p:ext uri="{BB962C8B-B14F-4D97-AF65-F5344CB8AC3E}">
        <p14:creationId xmlns:p14="http://schemas.microsoft.com/office/powerpoint/2010/main" val="3874888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8229600" cy="1143000"/>
          </a:xfrm>
        </p:spPr>
        <p:txBody>
          <a:bodyPr>
            <a:normAutofit fontScale="90000"/>
          </a:bodyPr>
          <a:lstStyle/>
          <a:p>
            <a:r>
              <a:rPr lang="de-DE" sz="3200" b="1" dirty="0" smtClean="0"/>
              <a:t>Die Millenniumsmacht der </a:t>
            </a:r>
            <a:r>
              <a:rPr lang="de-DE" sz="3200" b="1" dirty="0" err="1" smtClean="0"/>
              <a:t>Chironiker</a:t>
            </a:r>
            <a:r>
              <a:rPr lang="de-DE" sz="3200" b="1" dirty="0" smtClean="0"/>
              <a:t>: Pluto-</a:t>
            </a:r>
            <a:r>
              <a:rPr lang="de-DE" sz="3200" b="1" dirty="0" err="1" smtClean="0"/>
              <a:t>Chiron</a:t>
            </a:r>
            <a:r>
              <a:rPr lang="de-DE" sz="3200" b="1" dirty="0" smtClean="0"/>
              <a:t>-Konjunktion 30.12.1999, 11:50 MEZ, Berlin – 2069: Sinnbild des Zeitalters </a:t>
            </a:r>
            <a:br>
              <a:rPr lang="de-DE" sz="3200" b="1" dirty="0" smtClean="0"/>
            </a:br>
            <a:r>
              <a:rPr lang="de-DE" sz="1300" dirty="0" smtClean="0"/>
              <a:t>Uranus-Pluto am MC in Marrakech (GCM), Sonne/Zeus in 1 Qua. MC in NYC, Uranus am IC &amp; Saturn auf DC im Silicon Valley, Uranus Qua. AC / DC in Hollywood, Sonne-Zeus am MC in Stockholm</a:t>
            </a:r>
            <a:endParaRPr lang="de-DE" sz="1300" dirty="0"/>
          </a:p>
        </p:txBody>
      </p:sp>
      <p:pic>
        <p:nvPicPr>
          <p:cNvPr id="8197" name="Picture 5" descr="C:\Users\Werner Held\Desktop\DAV 30.12.1999 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1772816"/>
            <a:ext cx="5249877"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631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16632"/>
            <a:ext cx="9144000" cy="562074"/>
          </a:xfrm>
        </p:spPr>
        <p:txBody>
          <a:bodyPr>
            <a:normAutofit fontScale="90000"/>
          </a:bodyPr>
          <a:lstStyle/>
          <a:p>
            <a:r>
              <a:rPr lang="de-DE" sz="3600" b="1" dirty="0" smtClean="0"/>
              <a:t>4 Pluto-Achsen </a:t>
            </a:r>
            <a:r>
              <a:rPr lang="de-DE" sz="2700" b="1" dirty="0" smtClean="0"/>
              <a:t>als kosmische Rahmensetzung der </a:t>
            </a:r>
            <a:r>
              <a:rPr lang="de-DE" sz="2700" b="1" dirty="0" smtClean="0">
                <a:latin typeface="+mn-lt"/>
              </a:rPr>
              <a:t>Pluto</a:t>
            </a:r>
            <a:r>
              <a:rPr lang="de-DE" sz="2700" b="1" dirty="0" smtClean="0"/>
              <a:t> - Macht</a:t>
            </a:r>
            <a:endParaRPr lang="de-DE" b="1" dirty="0"/>
          </a:p>
        </p:txBody>
      </p:sp>
      <p:sp>
        <p:nvSpPr>
          <p:cNvPr id="3" name="Inhaltsplatzhalter 2"/>
          <p:cNvSpPr>
            <a:spLocks noGrp="1"/>
          </p:cNvSpPr>
          <p:nvPr>
            <p:ph idx="1"/>
          </p:nvPr>
        </p:nvSpPr>
        <p:spPr>
          <a:xfrm>
            <a:off x="1259632" y="1844824"/>
            <a:ext cx="7427168" cy="4281339"/>
          </a:xfrm>
        </p:spPr>
        <p:txBody>
          <a:bodyPr/>
          <a:lstStyle/>
          <a:p>
            <a:endParaRPr lang="de-DE" dirty="0"/>
          </a:p>
        </p:txBody>
      </p:sp>
      <p:pic>
        <p:nvPicPr>
          <p:cNvPr id="2050" name="Picture 2" descr="C:\Users\Werner Held\Desktop\4 Pluto-Achs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9015"/>
            <a:ext cx="7975933" cy="598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4818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520" y="188640"/>
            <a:ext cx="9252520" cy="490066"/>
          </a:xfrm>
        </p:spPr>
        <p:txBody>
          <a:bodyPr>
            <a:noAutofit/>
          </a:bodyPr>
          <a:lstStyle/>
          <a:p>
            <a:r>
              <a:rPr lang="de-DE" sz="3200" b="1" dirty="0" smtClean="0"/>
              <a:t>Die 4 Achsen </a:t>
            </a:r>
            <a:r>
              <a:rPr lang="de-DE" sz="3200" b="1" dirty="0" err="1" smtClean="0"/>
              <a:t>Plutos</a:t>
            </a:r>
            <a:r>
              <a:rPr lang="de-DE" sz="3200" b="1" dirty="0" smtClean="0"/>
              <a:t> </a:t>
            </a:r>
            <a:br>
              <a:rPr lang="de-DE" sz="3200" b="1" dirty="0" smtClean="0"/>
            </a:br>
            <a:r>
              <a:rPr lang="de-DE" sz="2400" b="1" dirty="0" smtClean="0"/>
              <a:t>als </a:t>
            </a:r>
            <a:r>
              <a:rPr lang="de-DE" sz="2400" b="1" dirty="0"/>
              <a:t>kosmische Rahmensetzung </a:t>
            </a:r>
            <a:r>
              <a:rPr lang="de-DE" sz="2400" b="1" dirty="0" smtClean="0"/>
              <a:t>der Pluto- </a:t>
            </a:r>
            <a:r>
              <a:rPr lang="de-DE" sz="2400" b="1" dirty="0"/>
              <a:t>Macht</a:t>
            </a:r>
            <a:endParaRPr lang="de-DE" sz="3200" b="1" dirty="0"/>
          </a:p>
        </p:txBody>
      </p:sp>
      <p:sp>
        <p:nvSpPr>
          <p:cNvPr id="4" name="Rechteck 3"/>
          <p:cNvSpPr/>
          <p:nvPr/>
        </p:nvSpPr>
        <p:spPr>
          <a:xfrm>
            <a:off x="-36512" y="836712"/>
            <a:ext cx="9180512" cy="6093976"/>
          </a:xfrm>
          <a:prstGeom prst="rect">
            <a:avLst/>
          </a:prstGeom>
        </p:spPr>
        <p:txBody>
          <a:bodyPr wrap="square">
            <a:spAutoFit/>
          </a:bodyPr>
          <a:lstStyle/>
          <a:p>
            <a:pPr marL="285750" indent="-285750">
              <a:buFont typeface="Arial" panose="020B0604020202020204" pitchFamily="34" charset="0"/>
              <a:buChar char="•"/>
            </a:pPr>
            <a:r>
              <a:rPr lang="de-DE" b="1" dirty="0" smtClean="0"/>
              <a:t>Die 1</a:t>
            </a:r>
            <a:r>
              <a:rPr lang="de-DE" b="1" dirty="0"/>
              <a:t>. Achse </a:t>
            </a:r>
            <a:r>
              <a:rPr lang="de-DE" b="1" dirty="0" err="1"/>
              <a:t>Plutos</a:t>
            </a:r>
            <a:r>
              <a:rPr lang="de-DE" b="1" dirty="0"/>
              <a:t>, der Entfernung von der </a:t>
            </a:r>
            <a:r>
              <a:rPr lang="de-DE" b="1" dirty="0" err="1" smtClean="0"/>
              <a:t>Eklipik</a:t>
            </a:r>
            <a:r>
              <a:rPr lang="de-DE" b="1" dirty="0"/>
              <a:t> </a:t>
            </a:r>
            <a:r>
              <a:rPr lang="de-DE" b="1" dirty="0" smtClean="0"/>
              <a:t>- </a:t>
            </a:r>
            <a:r>
              <a:rPr lang="de-DE" dirty="0" smtClean="0"/>
              <a:t>lt. neuester Pluto-Ephemeriden 							                 JPL DE433</a:t>
            </a:r>
            <a:endParaRPr lang="de-DE" dirty="0"/>
          </a:p>
          <a:p>
            <a:r>
              <a:rPr lang="de-DE" b="1" dirty="0"/>
              <a:t> </a:t>
            </a:r>
            <a:r>
              <a:rPr lang="de-DE" b="1" dirty="0" smtClean="0"/>
              <a:t>     kosmisch initiierende Pluto-Südbreite </a:t>
            </a:r>
            <a:r>
              <a:rPr lang="de-DE" b="1" dirty="0"/>
              <a:t>11.10.1839</a:t>
            </a:r>
            <a:r>
              <a:rPr lang="de-DE" dirty="0"/>
              <a:t>, 05:46 UT </a:t>
            </a:r>
            <a:r>
              <a:rPr lang="de-DE" b="1" dirty="0" smtClean="0">
                <a:sym typeface="Wingdings"/>
              </a:rPr>
              <a:t></a:t>
            </a:r>
            <a:r>
              <a:rPr lang="de-DE" b="1" dirty="0" smtClean="0"/>
              <a:t> Pluto-Nordbreite</a:t>
            </a:r>
            <a:r>
              <a:rPr lang="de-DE" dirty="0" smtClean="0"/>
              <a:t> </a:t>
            </a:r>
          </a:p>
          <a:p>
            <a:r>
              <a:rPr lang="de-DE" b="1" dirty="0"/>
              <a:t> </a:t>
            </a:r>
            <a:r>
              <a:rPr lang="de-DE" b="1" dirty="0" smtClean="0"/>
              <a:t>     11.04.1980</a:t>
            </a:r>
            <a:r>
              <a:rPr lang="de-DE" dirty="0"/>
              <a:t>, </a:t>
            </a:r>
            <a:r>
              <a:rPr lang="de-DE" dirty="0" smtClean="0"/>
              <a:t>04:31,5 </a:t>
            </a:r>
            <a:r>
              <a:rPr lang="de-DE" dirty="0"/>
              <a:t>UT </a:t>
            </a:r>
            <a:r>
              <a:rPr lang="de-DE" dirty="0" smtClean="0"/>
              <a:t>&amp; den mittig </a:t>
            </a:r>
            <a:r>
              <a:rPr lang="de-DE" dirty="0"/>
              <a:t>interaktiven, stark verbundenen plutonischen </a:t>
            </a:r>
            <a:endParaRPr lang="de-DE" dirty="0" smtClean="0"/>
          </a:p>
          <a:p>
            <a:r>
              <a:rPr lang="de-DE" dirty="0"/>
              <a:t> </a:t>
            </a:r>
            <a:r>
              <a:rPr lang="de-DE" dirty="0" smtClean="0"/>
              <a:t>     Einspeisungen </a:t>
            </a:r>
            <a:r>
              <a:rPr lang="de-DE" dirty="0"/>
              <a:t>in die </a:t>
            </a:r>
            <a:r>
              <a:rPr lang="de-DE" dirty="0" err="1"/>
              <a:t>ekliptikale</a:t>
            </a:r>
            <a:r>
              <a:rPr lang="de-DE" dirty="0"/>
              <a:t> </a:t>
            </a:r>
            <a:r>
              <a:rPr lang="de-DE" dirty="0" smtClean="0"/>
              <a:t>Sonnenbahn &amp; die </a:t>
            </a:r>
            <a:r>
              <a:rPr lang="de-DE" dirty="0" err="1"/>
              <a:t>ekliptiknahen</a:t>
            </a:r>
            <a:r>
              <a:rPr lang="de-DE" dirty="0"/>
              <a:t> Planetenbahnen der </a:t>
            </a:r>
            <a:endParaRPr lang="de-DE" dirty="0" smtClean="0"/>
          </a:p>
          <a:p>
            <a:r>
              <a:rPr lang="de-DE" b="1" dirty="0"/>
              <a:t> </a:t>
            </a:r>
            <a:r>
              <a:rPr lang="de-DE" b="1" dirty="0" smtClean="0"/>
              <a:t>     Pluto-Ekliptik-</a:t>
            </a:r>
            <a:r>
              <a:rPr lang="de-DE" b="1" dirty="0" err="1" smtClean="0"/>
              <a:t>Touchdowns</a:t>
            </a:r>
            <a:r>
              <a:rPr lang="de-DE" b="1" dirty="0" smtClean="0"/>
              <a:t> 09.09.1930, 11.23:25 UT  &amp; 24.10.2018, 10:27:36 UT</a:t>
            </a:r>
            <a:r>
              <a:rPr lang="de-DE" dirty="0" smtClean="0"/>
              <a:t>: </a:t>
            </a:r>
            <a:r>
              <a:rPr lang="de-DE" dirty="0"/>
              <a:t>der </a:t>
            </a:r>
            <a:r>
              <a:rPr lang="de-DE" dirty="0" smtClean="0"/>
              <a:t>   </a:t>
            </a:r>
          </a:p>
          <a:p>
            <a:r>
              <a:rPr lang="de-DE" dirty="0"/>
              <a:t> </a:t>
            </a:r>
            <a:r>
              <a:rPr lang="de-DE" dirty="0" smtClean="0"/>
              <a:t>     allgemein </a:t>
            </a:r>
            <a:r>
              <a:rPr lang="de-DE" dirty="0"/>
              <a:t>das </a:t>
            </a:r>
            <a:r>
              <a:rPr lang="de-DE" dirty="0" smtClean="0"/>
              <a:t>Leben beeinflussende </a:t>
            </a:r>
            <a:r>
              <a:rPr lang="de-DE" dirty="0"/>
              <a:t>Pluto im zentralen </a:t>
            </a:r>
            <a:r>
              <a:rPr lang="de-DE" dirty="0" smtClean="0"/>
              <a:t>Fokus </a:t>
            </a:r>
            <a:r>
              <a:rPr lang="de-DE" dirty="0"/>
              <a:t>des planetaren Hauptpulks der </a:t>
            </a:r>
            <a:endParaRPr lang="de-DE" dirty="0" smtClean="0"/>
          </a:p>
          <a:p>
            <a:r>
              <a:rPr lang="de-DE" dirty="0"/>
              <a:t> </a:t>
            </a:r>
            <a:r>
              <a:rPr lang="de-DE" dirty="0" smtClean="0"/>
              <a:t>     interaktiven Gesellschaftsmitte.</a:t>
            </a:r>
          </a:p>
          <a:p>
            <a:pPr marL="285750" indent="-285750">
              <a:buFont typeface="Arial" panose="020B0604020202020204" pitchFamily="34" charset="0"/>
              <a:buChar char="•"/>
            </a:pPr>
            <a:endParaRPr lang="de-DE" sz="1000" dirty="0" smtClean="0"/>
          </a:p>
          <a:p>
            <a:pPr marL="285750" indent="-285750">
              <a:buFont typeface="Arial" panose="020B0604020202020204" pitchFamily="34" charset="0"/>
              <a:buChar char="•"/>
            </a:pPr>
            <a:r>
              <a:rPr lang="de-DE" b="1" dirty="0"/>
              <a:t>Die </a:t>
            </a:r>
            <a:r>
              <a:rPr lang="de-DE" b="1" dirty="0" smtClean="0"/>
              <a:t>2. </a:t>
            </a:r>
            <a:r>
              <a:rPr lang="de-DE" b="1" dirty="0"/>
              <a:t>Achse </a:t>
            </a:r>
            <a:r>
              <a:rPr lang="de-DE" b="1" dirty="0" err="1"/>
              <a:t>Plutos</a:t>
            </a:r>
            <a:r>
              <a:rPr lang="de-DE" b="1" dirty="0"/>
              <a:t>, der Entfernung zur Erde:</a:t>
            </a:r>
            <a:endParaRPr lang="de-DE" dirty="0"/>
          </a:p>
          <a:p>
            <a:r>
              <a:rPr lang="de-DE" b="1" dirty="0"/>
              <a:t>      Pluto-Apogäum 05.05.1866</a:t>
            </a:r>
            <a:r>
              <a:rPr lang="de-DE" dirty="0"/>
              <a:t>, 07:11 UT </a:t>
            </a:r>
            <a:r>
              <a:rPr lang="de-DE" b="1" dirty="0">
                <a:sym typeface="Wingdings"/>
              </a:rPr>
              <a:t></a:t>
            </a:r>
            <a:r>
              <a:rPr lang="de-DE" b="1" dirty="0"/>
              <a:t> Perigäum</a:t>
            </a:r>
            <a:r>
              <a:rPr lang="de-DE" dirty="0"/>
              <a:t> </a:t>
            </a:r>
            <a:r>
              <a:rPr lang="de-DE" b="1" dirty="0"/>
              <a:t>07.05.1990</a:t>
            </a:r>
            <a:r>
              <a:rPr lang="de-DE" dirty="0"/>
              <a:t>, 22:42 UT: die kosmisch </a:t>
            </a:r>
          </a:p>
          <a:p>
            <a:r>
              <a:rPr lang="de-DE" dirty="0"/>
              <a:t>      initiierende Ferne- oder maximale, herrschende </a:t>
            </a:r>
            <a:r>
              <a:rPr lang="de-DE" dirty="0" err="1"/>
              <a:t>Nähewirkung</a:t>
            </a:r>
            <a:r>
              <a:rPr lang="de-DE" dirty="0"/>
              <a:t> </a:t>
            </a:r>
            <a:r>
              <a:rPr lang="de-DE" dirty="0" err="1"/>
              <a:t>Plutos</a:t>
            </a:r>
            <a:r>
              <a:rPr lang="de-DE" dirty="0"/>
              <a:t> auf die </a:t>
            </a:r>
            <a:r>
              <a:rPr lang="de-DE" dirty="0" smtClean="0"/>
              <a:t>Erde (bspw. </a:t>
            </a:r>
          </a:p>
          <a:p>
            <a:r>
              <a:rPr lang="de-DE" dirty="0" smtClean="0"/>
              <a:t>      konnte man Hitlers Rolle in Krieg und Holocaust sehr direkt aus der Aufsummierung der   </a:t>
            </a:r>
          </a:p>
          <a:p>
            <a:r>
              <a:rPr lang="de-DE" dirty="0"/>
              <a:t> </a:t>
            </a:r>
            <a:r>
              <a:rPr lang="de-DE" dirty="0" smtClean="0"/>
              <a:t>     Charts der Südbreite 1839, der Erdferne und Sonnenferne 1866 ablesen!)</a:t>
            </a:r>
          </a:p>
          <a:p>
            <a:endParaRPr lang="de-DE" sz="1000" dirty="0"/>
          </a:p>
          <a:p>
            <a:pPr marL="285750" indent="-285750">
              <a:buFont typeface="Arial" panose="020B0604020202020204" pitchFamily="34" charset="0"/>
              <a:buChar char="•"/>
            </a:pPr>
            <a:r>
              <a:rPr lang="de-DE" b="1" dirty="0" smtClean="0"/>
              <a:t>Die 3. Achse </a:t>
            </a:r>
            <a:r>
              <a:rPr lang="de-DE" b="1" dirty="0" err="1" smtClean="0"/>
              <a:t>Plutos</a:t>
            </a:r>
            <a:r>
              <a:rPr lang="de-DE" b="1" dirty="0" smtClean="0"/>
              <a:t> , der </a:t>
            </a:r>
            <a:r>
              <a:rPr lang="de-DE" b="1" dirty="0"/>
              <a:t>Entfernung zur </a:t>
            </a:r>
            <a:r>
              <a:rPr lang="de-DE" b="1" dirty="0" smtClean="0"/>
              <a:t>Sonne</a:t>
            </a:r>
            <a:r>
              <a:rPr lang="de-DE" b="1" dirty="0"/>
              <a:t> </a:t>
            </a:r>
            <a:endParaRPr lang="de-DE" dirty="0"/>
          </a:p>
          <a:p>
            <a:r>
              <a:rPr lang="de-DE" b="1" dirty="0"/>
              <a:t> </a:t>
            </a:r>
            <a:r>
              <a:rPr lang="de-DE" b="1" dirty="0" smtClean="0"/>
              <a:t>     Pluto-Aphel </a:t>
            </a:r>
            <a:r>
              <a:rPr lang="de-DE" b="1" dirty="0"/>
              <a:t>04.06.1866</a:t>
            </a:r>
            <a:r>
              <a:rPr lang="de-DE" dirty="0"/>
              <a:t>, 17:56 UT </a:t>
            </a:r>
            <a:r>
              <a:rPr lang="de-DE" b="1" dirty="0" smtClean="0">
                <a:sym typeface="Wingdings"/>
              </a:rPr>
              <a:t></a:t>
            </a:r>
            <a:r>
              <a:rPr lang="de-DE" b="1" dirty="0" smtClean="0"/>
              <a:t> Pluto-Perihel</a:t>
            </a:r>
            <a:r>
              <a:rPr lang="de-DE" dirty="0" smtClean="0"/>
              <a:t>: </a:t>
            </a:r>
            <a:r>
              <a:rPr lang="de-DE" b="1" dirty="0" smtClean="0"/>
              <a:t>05.09.1989</a:t>
            </a:r>
            <a:r>
              <a:rPr lang="de-DE" dirty="0"/>
              <a:t>, 12:19 UT: die </a:t>
            </a:r>
            <a:r>
              <a:rPr lang="de-DE" dirty="0" smtClean="0"/>
              <a:t>kosmisch  </a:t>
            </a:r>
          </a:p>
          <a:p>
            <a:r>
              <a:rPr lang="de-DE" dirty="0"/>
              <a:t> </a:t>
            </a:r>
            <a:r>
              <a:rPr lang="de-DE" dirty="0" smtClean="0"/>
              <a:t>     initiierende Ferne- oder maximale, herrschende </a:t>
            </a:r>
            <a:r>
              <a:rPr lang="de-DE" dirty="0" err="1" smtClean="0"/>
              <a:t>Nähewirkung</a:t>
            </a:r>
            <a:r>
              <a:rPr lang="de-DE" dirty="0" smtClean="0"/>
              <a:t> </a:t>
            </a:r>
            <a:r>
              <a:rPr lang="de-DE" dirty="0" err="1"/>
              <a:t>Plutos</a:t>
            </a:r>
            <a:r>
              <a:rPr lang="de-DE" dirty="0"/>
              <a:t> auf die Sonne </a:t>
            </a:r>
            <a:r>
              <a:rPr lang="de-DE" b="1" dirty="0" smtClean="0"/>
              <a:t> </a:t>
            </a:r>
          </a:p>
          <a:p>
            <a:pPr marL="285750" indent="-285750">
              <a:buFont typeface="Arial" panose="020B0604020202020204" pitchFamily="34" charset="0"/>
              <a:buChar char="•"/>
            </a:pPr>
            <a:endParaRPr lang="de-DE" sz="1000" b="1" dirty="0" smtClean="0"/>
          </a:p>
          <a:p>
            <a:pPr marL="285750" indent="-285750">
              <a:buFont typeface="Arial" panose="020B0604020202020204" pitchFamily="34" charset="0"/>
              <a:buChar char="•"/>
            </a:pPr>
            <a:r>
              <a:rPr lang="de-DE" b="1" dirty="0" smtClean="0"/>
              <a:t>Die 4. Achse </a:t>
            </a:r>
            <a:r>
              <a:rPr lang="de-DE" b="1" dirty="0" err="1" smtClean="0"/>
              <a:t>Pluto</a:t>
            </a:r>
            <a:r>
              <a:rPr lang="de-DE" b="1" dirty="0" err="1"/>
              <a:t>s</a:t>
            </a:r>
            <a:r>
              <a:rPr lang="de-DE" b="1" dirty="0" smtClean="0"/>
              <a:t>, </a:t>
            </a:r>
            <a:r>
              <a:rPr lang="de-DE" b="1" dirty="0"/>
              <a:t>der Entfernung zum Himmelsäquator </a:t>
            </a:r>
            <a:r>
              <a:rPr lang="de-DE" dirty="0"/>
              <a:t>(= Verlängerung der Äquatorebene in den Weltraum)</a:t>
            </a:r>
            <a:r>
              <a:rPr lang="de-DE" b="1" dirty="0"/>
              <a:t>: </a:t>
            </a:r>
            <a:r>
              <a:rPr lang="de-DE" dirty="0"/>
              <a:t> die </a:t>
            </a:r>
            <a:r>
              <a:rPr lang="de-DE" b="1" dirty="0"/>
              <a:t>maximale </a:t>
            </a:r>
            <a:r>
              <a:rPr lang="de-DE" b="1" dirty="0" smtClean="0"/>
              <a:t>nördliche Deklination </a:t>
            </a:r>
            <a:r>
              <a:rPr lang="de-DE" b="1" dirty="0" err="1" smtClean="0"/>
              <a:t>Plutos</a:t>
            </a:r>
            <a:r>
              <a:rPr lang="de-DE" b="1" dirty="0" smtClean="0"/>
              <a:t> 09.04.1946</a:t>
            </a:r>
            <a:r>
              <a:rPr lang="de-DE" dirty="0"/>
              <a:t>, 18:36 </a:t>
            </a:r>
            <a:r>
              <a:rPr lang="de-DE" dirty="0" smtClean="0"/>
              <a:t>UT </a:t>
            </a:r>
            <a:r>
              <a:rPr lang="de-DE" b="1" dirty="0" smtClean="0">
                <a:sym typeface="Wingdings" panose="05000000000000000000" pitchFamily="2" charset="2"/>
              </a:rPr>
              <a:t></a:t>
            </a:r>
            <a:r>
              <a:rPr lang="de-DE" dirty="0" smtClean="0">
                <a:sym typeface="Wingdings" panose="05000000000000000000" pitchFamily="2" charset="2"/>
              </a:rPr>
              <a:t> </a:t>
            </a:r>
            <a:r>
              <a:rPr lang="de-DE" b="1" dirty="0" smtClean="0"/>
              <a:t>maximale südliche Deklination 08.10.1783</a:t>
            </a:r>
            <a:r>
              <a:rPr lang="de-DE" dirty="0"/>
              <a:t>, 03:17 </a:t>
            </a:r>
            <a:r>
              <a:rPr lang="de-DE" dirty="0" smtClean="0"/>
              <a:t>UT  &amp; den </a:t>
            </a:r>
            <a:r>
              <a:rPr lang="de-DE" b="1" dirty="0"/>
              <a:t>3 Äquator-Überläufen 12.11.1987 / 26.02.1988 / </a:t>
            </a:r>
            <a:r>
              <a:rPr lang="de-DE" b="1" dirty="0" smtClean="0"/>
              <a:t>05.09.1988</a:t>
            </a:r>
            <a:r>
              <a:rPr lang="de-DE" dirty="0"/>
              <a:t> der </a:t>
            </a:r>
            <a:r>
              <a:rPr lang="de-DE" dirty="0" smtClean="0"/>
              <a:t>zentral auf die Erde einwirkende Pluto</a:t>
            </a:r>
            <a:endParaRPr lang="de-DE" b="1" dirty="0"/>
          </a:p>
        </p:txBody>
      </p:sp>
    </p:spTree>
    <p:extLst>
      <p:ext uri="{BB962C8B-B14F-4D97-AF65-F5344CB8AC3E}">
        <p14:creationId xmlns:p14="http://schemas.microsoft.com/office/powerpoint/2010/main" val="14026647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sz="3200" b="1" dirty="0" err="1" smtClean="0"/>
              <a:t>Plutos</a:t>
            </a:r>
            <a:r>
              <a:rPr lang="de-DE" sz="3200" b="1" dirty="0" smtClean="0"/>
              <a:t> Bahn und </a:t>
            </a:r>
            <a:r>
              <a:rPr lang="de-DE" sz="3200" b="1" dirty="0" err="1" smtClean="0"/>
              <a:t>Touchdownpunkte</a:t>
            </a:r>
            <a:endParaRPr lang="de-DE" sz="3200" b="1" dirty="0"/>
          </a:p>
        </p:txBody>
      </p:sp>
      <p:sp>
        <p:nvSpPr>
          <p:cNvPr id="6" name="Inhaltsplatzhalter 5"/>
          <p:cNvSpPr>
            <a:spLocks noGrp="1"/>
          </p:cNvSpPr>
          <p:nvPr>
            <p:ph idx="1"/>
          </p:nvPr>
        </p:nvSpPr>
        <p:spPr/>
        <p:txBody>
          <a:bodyPr/>
          <a:lstStyle/>
          <a:p>
            <a:endParaRPr lang="de-DE" dirty="0"/>
          </a:p>
        </p:txBody>
      </p:sp>
      <p:sp>
        <p:nvSpPr>
          <p:cNvPr id="7" name="Rechteck 6"/>
          <p:cNvSpPr/>
          <p:nvPr/>
        </p:nvSpPr>
        <p:spPr>
          <a:xfrm>
            <a:off x="539552" y="2636913"/>
            <a:ext cx="8604448" cy="3970318"/>
          </a:xfrm>
          <a:prstGeom prst="rect">
            <a:avLst/>
          </a:prstGeom>
        </p:spPr>
        <p:txBody>
          <a:bodyPr wrap="square">
            <a:spAutoFit/>
          </a:bodyPr>
          <a:lstStyle/>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endParaRPr lang="de-DE" dirty="0">
              <a:solidFill>
                <a:schemeClr val="bg1"/>
              </a:solidFill>
            </a:endParaRPr>
          </a:p>
          <a:p>
            <a:endParaRPr lang="de-DE" dirty="0" smtClean="0">
              <a:solidFill>
                <a:schemeClr val="bg1"/>
              </a:solidFill>
            </a:endParaRPr>
          </a:p>
          <a:p>
            <a:r>
              <a:rPr lang="de-DE" dirty="0">
                <a:solidFill>
                  <a:schemeClr val="bg1"/>
                </a:solidFill>
              </a:rPr>
              <a:t> </a:t>
            </a:r>
            <a:r>
              <a:rPr lang="de-DE" dirty="0" smtClean="0">
                <a:solidFill>
                  <a:schemeClr val="bg1"/>
                </a:solidFill>
              </a:rPr>
              <a:t>                                                                    </a:t>
            </a:r>
          </a:p>
          <a:p>
            <a:r>
              <a:rPr lang="de-DE" dirty="0">
                <a:solidFill>
                  <a:schemeClr val="bg1"/>
                </a:solidFill>
              </a:rPr>
              <a:t> </a:t>
            </a:r>
            <a:r>
              <a:rPr lang="de-DE" dirty="0" smtClean="0">
                <a:solidFill>
                  <a:schemeClr val="bg1"/>
                </a:solidFill>
              </a:rPr>
              <a:t>                                                                                                                                                      </a:t>
            </a:r>
          </a:p>
          <a:p>
            <a:r>
              <a:rPr lang="de-DE" sz="1400" dirty="0">
                <a:solidFill>
                  <a:schemeClr val="bg1"/>
                </a:solidFill>
              </a:rPr>
              <a:t> </a:t>
            </a:r>
            <a:r>
              <a:rPr lang="de-DE" sz="1400" dirty="0" smtClean="0">
                <a:solidFill>
                  <a:schemeClr val="bg1"/>
                </a:solidFill>
              </a:rPr>
              <a:t>                                                             Ergänzte Grafik aus:  http://www.astrode.de/reisen/reisen18c/namib2018h2.htm </a:t>
            </a:r>
            <a:endParaRPr lang="de-DE" sz="1400" dirty="0">
              <a:solidFill>
                <a:schemeClr val="bg1"/>
              </a:solidFill>
            </a:endParaRPr>
          </a:p>
        </p:txBody>
      </p:sp>
      <p:pic>
        <p:nvPicPr>
          <p:cNvPr id="1026" name="Picture 2" descr="C:\Users\Werner Held\Desktop\Pluto-Bahn m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0811"/>
            <a:ext cx="9130098" cy="548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0877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724942"/>
          </a:xfrm>
        </p:spPr>
        <p:txBody>
          <a:bodyPr>
            <a:noAutofit/>
          </a:bodyPr>
          <a:lstStyle/>
          <a:p>
            <a:r>
              <a:rPr lang="de-DE" sz="3200" b="1" dirty="0"/>
              <a:t>Pluto-</a:t>
            </a:r>
            <a:r>
              <a:rPr lang="de-DE" sz="3200" b="1" dirty="0" err="1"/>
              <a:t>Touchdown</a:t>
            </a:r>
            <a:r>
              <a:rPr lang="de-DE" sz="3200" b="1" dirty="0"/>
              <a:t>-Horoskop</a:t>
            </a:r>
            <a:r>
              <a:rPr lang="de-DE" sz="3200" dirty="0"/>
              <a:t> </a:t>
            </a:r>
            <a:r>
              <a:rPr lang="de-DE" sz="3200" b="1" dirty="0"/>
              <a:t>des </a:t>
            </a:r>
            <a:r>
              <a:rPr lang="de-DE" sz="3200" b="1" dirty="0" err="1"/>
              <a:t>Ekliptikwechsels</a:t>
            </a:r>
            <a:r>
              <a:rPr lang="de-DE" sz="3200" b="1" dirty="0"/>
              <a:t> </a:t>
            </a:r>
            <a:r>
              <a:rPr lang="de-DE" sz="3200" b="1" dirty="0" smtClean="0"/>
              <a:t>24.10.2018 auf die Südseite</a:t>
            </a:r>
            <a:endParaRPr lang="de-DE" sz="3200" dirty="0"/>
          </a:p>
        </p:txBody>
      </p:sp>
      <p:sp>
        <p:nvSpPr>
          <p:cNvPr id="3" name="Inhaltsplatzhalter 2"/>
          <p:cNvSpPr>
            <a:spLocks noGrp="1"/>
          </p:cNvSpPr>
          <p:nvPr>
            <p:ph idx="1"/>
          </p:nvPr>
        </p:nvSpPr>
        <p:spPr>
          <a:xfrm>
            <a:off x="179512" y="1484784"/>
            <a:ext cx="8784976" cy="5373216"/>
          </a:xfrm>
        </p:spPr>
        <p:txBody>
          <a:bodyPr>
            <a:normAutofit fontScale="62500" lnSpcReduction="20000"/>
          </a:bodyPr>
          <a:lstStyle/>
          <a:p>
            <a:pPr marL="0" indent="0">
              <a:buNone/>
            </a:pPr>
            <a:r>
              <a:rPr lang="de-DE" b="1" dirty="0" smtClean="0"/>
              <a:t>= Die </a:t>
            </a:r>
            <a:r>
              <a:rPr lang="de-DE" b="1" dirty="0"/>
              <a:t>mittige gesellschaftliche Interaktionsmacht, die </a:t>
            </a:r>
            <a:r>
              <a:rPr lang="de-DE" b="1" dirty="0" smtClean="0"/>
              <a:t>erfolgreich alles plutonisch beeinflussende Durchsetzungsmacht </a:t>
            </a:r>
            <a:r>
              <a:rPr lang="de-DE" b="1" dirty="0"/>
              <a:t>im Zentrum der </a:t>
            </a:r>
            <a:r>
              <a:rPr lang="de-DE" b="1" dirty="0" err="1"/>
              <a:t>ekliptiknahen</a:t>
            </a:r>
            <a:r>
              <a:rPr lang="de-DE" b="1" dirty="0"/>
              <a:t> Planetengemeinschaft – eine tiefgreifende Wandlung der </a:t>
            </a:r>
            <a:r>
              <a:rPr lang="de-DE" b="1" dirty="0" smtClean="0"/>
              <a:t>Machtarchitektur im Abtauchen in die kollektiv </a:t>
            </a:r>
            <a:r>
              <a:rPr lang="de-DE" b="1" dirty="0" err="1" smtClean="0"/>
              <a:t>eingebundenere</a:t>
            </a:r>
            <a:r>
              <a:rPr lang="de-DE" b="1" dirty="0" smtClean="0"/>
              <a:t> Südhemisphäre</a:t>
            </a:r>
          </a:p>
          <a:p>
            <a:pPr marL="0" indent="0">
              <a:buNone/>
            </a:pPr>
            <a:endParaRPr lang="de-DE" b="1" dirty="0"/>
          </a:p>
          <a:p>
            <a:r>
              <a:rPr lang="de-DE" dirty="0" smtClean="0"/>
              <a:t>für 159,5 Jahre – </a:t>
            </a:r>
            <a:r>
              <a:rPr lang="de-DE" dirty="0"/>
              <a:t>Ablösung des </a:t>
            </a:r>
            <a:r>
              <a:rPr lang="de-DE" dirty="0" smtClean="0"/>
              <a:t>individuelleren Pluto-</a:t>
            </a:r>
            <a:r>
              <a:rPr lang="de-DE" dirty="0" err="1" smtClean="0"/>
              <a:t>Touchdowns</a:t>
            </a:r>
            <a:r>
              <a:rPr lang="de-DE" dirty="0" smtClean="0"/>
              <a:t> </a:t>
            </a:r>
            <a:r>
              <a:rPr lang="de-DE" dirty="0"/>
              <a:t>vom </a:t>
            </a:r>
            <a:r>
              <a:rPr lang="de-DE" dirty="0" smtClean="0"/>
              <a:t>09.09.1930 mit seinen strukturierten, arbeitsam-belastbaren, persönlich </a:t>
            </a:r>
            <a:r>
              <a:rPr lang="de-DE" dirty="0" err="1" smtClean="0"/>
              <a:t>konkurrenten</a:t>
            </a:r>
            <a:r>
              <a:rPr lang="de-DE" dirty="0" smtClean="0"/>
              <a:t> Einzelkämpfer </a:t>
            </a:r>
            <a:r>
              <a:rPr lang="de-DE" dirty="0"/>
              <a:t>und einen kriegsnahen Geist </a:t>
            </a:r>
            <a:r>
              <a:rPr lang="de-DE" dirty="0" smtClean="0"/>
              <a:t>(</a:t>
            </a:r>
            <a:r>
              <a:rPr lang="de-DE" b="1" dirty="0" smtClean="0"/>
              <a:t>Krebs-Mars </a:t>
            </a:r>
            <a:r>
              <a:rPr lang="de-DE" b="1" dirty="0" err="1"/>
              <a:t>Opp</a:t>
            </a:r>
            <a:r>
              <a:rPr lang="de-DE" b="1" dirty="0"/>
              <a:t>. </a:t>
            </a:r>
            <a:r>
              <a:rPr lang="de-DE" b="1" dirty="0" smtClean="0"/>
              <a:t>Steinbock-Saturn T-Qua. Merkur </a:t>
            </a:r>
            <a:r>
              <a:rPr lang="de-DE" dirty="0" smtClean="0"/>
              <a:t>&amp; </a:t>
            </a:r>
            <a:r>
              <a:rPr lang="de-DE" b="1" dirty="0" smtClean="0"/>
              <a:t>Widder-Mond-Eris-</a:t>
            </a:r>
            <a:r>
              <a:rPr lang="de-DE" b="1" dirty="0" err="1" smtClean="0"/>
              <a:t>Varuna</a:t>
            </a:r>
            <a:r>
              <a:rPr lang="de-DE" b="1" dirty="0" smtClean="0"/>
              <a:t>-</a:t>
            </a:r>
            <a:r>
              <a:rPr lang="de-DE" b="1" dirty="0" err="1" smtClean="0"/>
              <a:t>Stellium</a:t>
            </a:r>
            <a:r>
              <a:rPr lang="de-DE" dirty="0" smtClean="0"/>
              <a:t> plus geistig sprühenden </a:t>
            </a:r>
            <a:r>
              <a:rPr lang="de-DE" b="1" dirty="0" smtClean="0"/>
              <a:t>Jupiter Qua. Uranus) </a:t>
            </a:r>
          </a:p>
          <a:p>
            <a:pPr marL="0" indent="0">
              <a:buNone/>
            </a:pPr>
            <a:endParaRPr lang="de-DE" dirty="0" smtClean="0"/>
          </a:p>
          <a:p>
            <a:r>
              <a:rPr lang="de-DE" dirty="0" smtClean="0"/>
              <a:t>Neu ist nun das </a:t>
            </a:r>
            <a:r>
              <a:rPr lang="de-DE" dirty="0"/>
              <a:t>Aufbegehren ideologisch (Merkur-Pluto) fanatisierter (</a:t>
            </a:r>
            <a:r>
              <a:rPr lang="de-DE" dirty="0" err="1"/>
              <a:t>Fanatica</a:t>
            </a:r>
            <a:r>
              <a:rPr lang="de-DE" dirty="0"/>
              <a:t>) </a:t>
            </a:r>
            <a:r>
              <a:rPr lang="de-DE" dirty="0" err="1"/>
              <a:t>typhonisch</a:t>
            </a:r>
            <a:r>
              <a:rPr lang="de-DE" dirty="0"/>
              <a:t> </a:t>
            </a:r>
            <a:r>
              <a:rPr lang="de-DE" dirty="0" smtClean="0"/>
              <a:t>1000-kehlig </a:t>
            </a:r>
            <a:r>
              <a:rPr lang="de-DE" dirty="0"/>
              <a:t>aufbegehrender Fortschrittsgruppen </a:t>
            </a:r>
            <a:r>
              <a:rPr lang="de-DE" dirty="0" smtClean="0"/>
              <a:t>v.a</a:t>
            </a:r>
            <a:r>
              <a:rPr lang="de-DE" dirty="0"/>
              <a:t>. mit </a:t>
            </a:r>
            <a:r>
              <a:rPr lang="de-DE" dirty="0" smtClean="0"/>
              <a:t>Klima-/Umweltschutz-Medienmacht bzw. -Ideologie </a:t>
            </a:r>
            <a:r>
              <a:rPr lang="de-DE" dirty="0"/>
              <a:t>(Ceres-Gaea</a:t>
            </a:r>
            <a:r>
              <a:rPr lang="de-DE" dirty="0" smtClean="0"/>
              <a:t>) sprich: der Übergang von hartarbeitenden Individuen zu großen umwälzenden Umwelthorden (Jupiter-Gaea-</a:t>
            </a:r>
            <a:r>
              <a:rPr lang="de-DE" dirty="0" err="1" smtClean="0"/>
              <a:t>Sauron</a:t>
            </a:r>
            <a:r>
              <a:rPr lang="de-DE" dirty="0" smtClean="0"/>
              <a:t>-Tyndall) bzw. diejenigen, die strafende </a:t>
            </a:r>
            <a:r>
              <a:rPr lang="de-DE" dirty="0"/>
              <a:t>Umverteilung </a:t>
            </a:r>
            <a:r>
              <a:rPr lang="de-DE" dirty="0" smtClean="0"/>
              <a:t>ersehnen (Neptun-</a:t>
            </a:r>
            <a:r>
              <a:rPr lang="de-DE" dirty="0" err="1" smtClean="0"/>
              <a:t>Robinhood</a:t>
            </a:r>
            <a:r>
              <a:rPr lang="de-DE" dirty="0" smtClean="0"/>
              <a:t>-Orcus). Die bestimmende Herrschaftsmacht von Saturn auf 5 Steinbock bleibt!</a:t>
            </a:r>
            <a:endParaRPr lang="de-DE" dirty="0"/>
          </a:p>
          <a:p>
            <a:pPr marL="0" indent="0">
              <a:buNone/>
            </a:pPr>
            <a:endParaRPr lang="de-DE" dirty="0"/>
          </a:p>
        </p:txBody>
      </p:sp>
    </p:spTree>
    <p:extLst>
      <p:ext uri="{BB962C8B-B14F-4D97-AF65-F5344CB8AC3E}">
        <p14:creationId xmlns:p14="http://schemas.microsoft.com/office/powerpoint/2010/main" val="3121630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9113778" cy="1143000"/>
          </a:xfrm>
        </p:spPr>
        <p:txBody>
          <a:bodyPr>
            <a:noAutofit/>
          </a:bodyPr>
          <a:lstStyle/>
          <a:p>
            <a:r>
              <a:rPr lang="de-DE" sz="3200" b="1" dirty="0" smtClean="0"/>
              <a:t>Die über die Radix hinausreichende Range </a:t>
            </a:r>
            <a:br>
              <a:rPr lang="de-DE" sz="3200" b="1" dirty="0" smtClean="0"/>
            </a:br>
            <a:r>
              <a:rPr lang="de-DE" sz="2400" b="1" dirty="0" smtClean="0"/>
              <a:t>(Gesamtreichweite der Möglichkeiten und Kräfteverbindungen einer Radix)</a:t>
            </a:r>
            <a:endParaRPr lang="de-DE" sz="2400" b="1" dirty="0"/>
          </a:p>
        </p:txBody>
      </p:sp>
      <p:sp>
        <p:nvSpPr>
          <p:cNvPr id="3" name="Inhaltsplatzhalter 2"/>
          <p:cNvSpPr>
            <a:spLocks noGrp="1"/>
          </p:cNvSpPr>
          <p:nvPr>
            <p:ph idx="1"/>
          </p:nvPr>
        </p:nvSpPr>
        <p:spPr>
          <a:xfrm>
            <a:off x="539552" y="4797152"/>
            <a:ext cx="8208912" cy="1368152"/>
          </a:xfrm>
        </p:spPr>
        <p:txBody>
          <a:bodyPr>
            <a:normAutofit fontScale="47500" lnSpcReduction="20000"/>
          </a:bodyPr>
          <a:lstStyle/>
          <a:p>
            <a:r>
              <a:rPr lang="de-DE" dirty="0"/>
              <a:t>i</a:t>
            </a:r>
            <a:r>
              <a:rPr lang="de-DE" dirty="0" smtClean="0"/>
              <a:t>n den vielen vorgeburtlichen Starthoroskopen von Zyklen und Zeicheningressen eines jeden in der Radix vorliegenden Archetypen liegen deren Themen und Möglichkeitsrahmen</a:t>
            </a:r>
          </a:p>
          <a:p>
            <a:r>
              <a:rPr lang="de-DE" dirty="0" smtClean="0"/>
              <a:t>ebenso werden unsere Chartstellungen initial von </a:t>
            </a:r>
            <a:r>
              <a:rPr lang="de-DE" dirty="0" err="1" smtClean="0"/>
              <a:t>Synastrieaspekten</a:t>
            </a:r>
            <a:r>
              <a:rPr lang="de-DE" dirty="0" smtClean="0"/>
              <a:t> zu Finsternissen um unsere Geburt bestimmt</a:t>
            </a:r>
          </a:p>
          <a:p>
            <a:r>
              <a:rPr lang="de-DE" dirty="0"/>
              <a:t>a</a:t>
            </a:r>
            <a:r>
              <a:rPr lang="de-DE" dirty="0" smtClean="0"/>
              <a:t>uch sind Stillstände (dort lässt sich der Planet besonders nieder) und andere markante Zeitmomente zu beachten, Achsenherrschervereinigungen (</a:t>
            </a:r>
            <a:r>
              <a:rPr lang="de-DE" dirty="0" err="1" smtClean="0"/>
              <a:t>Coniunctiones</a:t>
            </a:r>
            <a:r>
              <a:rPr lang="de-DE" dirty="0" smtClean="0"/>
              <a:t>) etc.</a:t>
            </a:r>
            <a:endParaRPr lang="de-DE" dirty="0"/>
          </a:p>
        </p:txBody>
      </p:sp>
      <p:pic>
        <p:nvPicPr>
          <p:cNvPr id="2050" name="Picture 2" descr="C:\Users\Werner Held\Desktop\DAV Charts\Ach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8835644"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588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507288" cy="1138138"/>
          </a:xfrm>
        </p:spPr>
        <p:txBody>
          <a:bodyPr>
            <a:noAutofit/>
          </a:bodyPr>
          <a:lstStyle/>
          <a:p>
            <a:r>
              <a:rPr lang="de-DE" sz="3200" b="1" dirty="0"/>
              <a:t>Pluto-</a:t>
            </a:r>
            <a:r>
              <a:rPr lang="de-DE" sz="3200" b="1" dirty="0" err="1"/>
              <a:t>Touchdown</a:t>
            </a:r>
            <a:r>
              <a:rPr lang="de-DE" sz="3200" b="1" dirty="0"/>
              <a:t>-Horoskop</a:t>
            </a:r>
            <a:r>
              <a:rPr lang="de-DE" sz="3200" dirty="0"/>
              <a:t> </a:t>
            </a:r>
            <a:r>
              <a:rPr lang="de-DE" sz="3200" b="1" dirty="0"/>
              <a:t>des </a:t>
            </a:r>
            <a:r>
              <a:rPr lang="de-DE" sz="3200" b="1" dirty="0" err="1"/>
              <a:t>Ekliptikwechsels</a:t>
            </a:r>
            <a:r>
              <a:rPr lang="de-DE" sz="3200" b="1" dirty="0"/>
              <a:t> </a:t>
            </a:r>
            <a:r>
              <a:rPr lang="de-DE" sz="3200" b="1" dirty="0" smtClean="0"/>
              <a:t>24.10.2018, 12:28 MEZ/S, Berlin</a:t>
            </a:r>
            <a:endParaRPr lang="de-DE" sz="3200" dirty="0"/>
          </a:p>
        </p:txBody>
      </p:sp>
      <p:pic>
        <p:nvPicPr>
          <p:cNvPr id="11266" name="Picture 2" descr="C:\Users\Werner Held\Desktop\DAV 24.10.20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12776"/>
            <a:ext cx="5616624" cy="5402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3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0"/>
            <a:ext cx="8229600" cy="980728"/>
          </a:xfrm>
        </p:spPr>
        <p:txBody>
          <a:bodyPr>
            <a:normAutofit/>
          </a:bodyPr>
          <a:lstStyle/>
          <a:p>
            <a:r>
              <a:rPr lang="de-DE" sz="3200" b="1" dirty="0" err="1" smtClean="0"/>
              <a:t>Uranische</a:t>
            </a:r>
            <a:r>
              <a:rPr lang="de-DE" sz="3200" dirty="0" smtClean="0"/>
              <a:t> </a:t>
            </a:r>
            <a:r>
              <a:rPr lang="de-DE" sz="3200" b="1" dirty="0" smtClean="0"/>
              <a:t>Macht</a:t>
            </a:r>
            <a:endParaRPr lang="de-DE" sz="3200" b="1" dirty="0"/>
          </a:p>
        </p:txBody>
      </p:sp>
      <p:sp>
        <p:nvSpPr>
          <p:cNvPr id="3" name="Inhaltsplatzhalter 2"/>
          <p:cNvSpPr>
            <a:spLocks noGrp="1"/>
          </p:cNvSpPr>
          <p:nvPr>
            <p:ph idx="1"/>
          </p:nvPr>
        </p:nvSpPr>
        <p:spPr>
          <a:xfrm>
            <a:off x="467544" y="1052736"/>
            <a:ext cx="8568952" cy="5616624"/>
          </a:xfrm>
        </p:spPr>
        <p:txBody>
          <a:bodyPr>
            <a:noAutofit/>
          </a:bodyPr>
          <a:lstStyle/>
          <a:p>
            <a:r>
              <a:rPr lang="de-DE" sz="2400" dirty="0"/>
              <a:t>Die Macht, die jeweilige potenzielle Gesamtheit </a:t>
            </a:r>
            <a:r>
              <a:rPr lang="de-DE" sz="2400" dirty="0" smtClean="0"/>
              <a:t>des </a:t>
            </a:r>
            <a:r>
              <a:rPr lang="de-DE" sz="2400" dirty="0"/>
              <a:t>Zeitgeistes blitzhaft-augenblicklich </a:t>
            </a:r>
            <a:r>
              <a:rPr lang="de-DE" sz="2400" dirty="0" smtClean="0"/>
              <a:t>aus </a:t>
            </a:r>
            <a:r>
              <a:rPr lang="de-DE" sz="2400" dirty="0"/>
              <a:t>Formen </a:t>
            </a:r>
            <a:r>
              <a:rPr lang="de-DE" sz="2400" dirty="0" smtClean="0"/>
              <a:t>befreiend und </a:t>
            </a:r>
            <a:r>
              <a:rPr lang="de-DE" sz="2400" dirty="0"/>
              <a:t>aktualisierend </a:t>
            </a:r>
            <a:r>
              <a:rPr lang="de-DE" sz="2400" dirty="0" smtClean="0"/>
              <a:t>umzusetzen </a:t>
            </a:r>
            <a:r>
              <a:rPr lang="de-DE" sz="2400" dirty="0"/>
              <a:t>und damit die anderen schockhaft auszuhebeln </a:t>
            </a:r>
            <a:r>
              <a:rPr lang="de-DE" sz="2400" dirty="0" smtClean="0"/>
              <a:t>und </a:t>
            </a:r>
            <a:r>
              <a:rPr lang="de-DE" sz="2400" dirty="0"/>
              <a:t>zu modernisieren </a:t>
            </a:r>
            <a:endParaRPr lang="de-DE" sz="2400" dirty="0" smtClean="0"/>
          </a:p>
          <a:p>
            <a:pPr marL="0" indent="0">
              <a:buNone/>
            </a:pPr>
            <a:endParaRPr lang="de-DE" sz="900" dirty="0" smtClean="0"/>
          </a:p>
          <a:p>
            <a:pPr marL="0" indent="0">
              <a:buNone/>
            </a:pPr>
            <a:r>
              <a:rPr lang="de-DE" sz="2400" dirty="0" smtClean="0"/>
              <a:t>    besonders stark: die unbedingt </a:t>
            </a:r>
            <a:r>
              <a:rPr lang="de-DE" sz="2400" dirty="0"/>
              <a:t>kontaminiert </a:t>
            </a:r>
            <a:endParaRPr lang="de-DE" sz="2400" dirty="0" smtClean="0"/>
          </a:p>
          <a:p>
            <a:pPr marL="0" indent="0">
              <a:buNone/>
            </a:pPr>
            <a:r>
              <a:rPr lang="de-DE" sz="2400" dirty="0"/>
              <a:t> </a:t>
            </a:r>
            <a:r>
              <a:rPr lang="de-DE" sz="2400" dirty="0" smtClean="0"/>
              <a:t>   fortschrittsbindenden </a:t>
            </a:r>
            <a:r>
              <a:rPr lang="de-DE" sz="2400" b="1" dirty="0" smtClean="0"/>
              <a:t>Uranus-Pluto-Konjunktionen   </a:t>
            </a:r>
          </a:p>
          <a:p>
            <a:pPr marL="0" indent="0">
              <a:buNone/>
            </a:pPr>
            <a:r>
              <a:rPr lang="de-DE" sz="2400" b="1" dirty="0"/>
              <a:t> </a:t>
            </a:r>
            <a:r>
              <a:rPr lang="de-DE" sz="2400" b="1" dirty="0" smtClean="0"/>
              <a:t>   09.10.1965 &amp; 30.06.1966</a:t>
            </a:r>
            <a:r>
              <a:rPr lang="de-DE" sz="2400" dirty="0" smtClean="0"/>
              <a:t>  </a:t>
            </a:r>
          </a:p>
          <a:p>
            <a:pPr marL="0" indent="0">
              <a:buNone/>
            </a:pPr>
            <a:r>
              <a:rPr lang="de-DE" sz="2400" dirty="0"/>
              <a:t> </a:t>
            </a:r>
            <a:r>
              <a:rPr lang="de-DE" sz="2400" dirty="0" smtClean="0"/>
              <a:t>   und die kardinalen </a:t>
            </a:r>
            <a:r>
              <a:rPr lang="de-DE" sz="2400" dirty="0" err="1" smtClean="0"/>
              <a:t>Ingresshoroskope</a:t>
            </a:r>
            <a:r>
              <a:rPr lang="de-DE" sz="2400" dirty="0" smtClean="0"/>
              <a:t>:</a:t>
            </a:r>
          </a:p>
          <a:p>
            <a:pPr marL="0" indent="0">
              <a:buNone/>
            </a:pPr>
            <a:r>
              <a:rPr lang="de-DE" sz="2400" dirty="0"/>
              <a:t> </a:t>
            </a:r>
            <a:r>
              <a:rPr lang="de-DE" sz="2400" dirty="0" smtClean="0"/>
              <a:t>   </a:t>
            </a:r>
            <a:r>
              <a:rPr lang="de-DE" sz="2400" b="1" dirty="0" smtClean="0"/>
              <a:t>3. Uranus-Ingress in Steinbock 02.12.1988 </a:t>
            </a:r>
            <a:r>
              <a:rPr lang="de-DE" sz="2400" dirty="0" err="1" smtClean="0"/>
              <a:t>Konj</a:t>
            </a:r>
            <a:r>
              <a:rPr lang="de-DE" sz="2400" dirty="0" smtClean="0"/>
              <a:t>.</a:t>
            </a:r>
            <a:r>
              <a:rPr lang="de-DE" sz="2400" b="1" dirty="0" smtClean="0"/>
              <a:t> </a:t>
            </a:r>
            <a:r>
              <a:rPr lang="de-DE" sz="2400" dirty="0" smtClean="0"/>
              <a:t>Saturn Qua.</a:t>
            </a:r>
            <a:r>
              <a:rPr lang="de-DE" sz="2400" dirty="0" smtClean="0">
                <a:latin typeface="Astroplus Fine" pitchFamily="2" charset="0"/>
              </a:rPr>
              <a:t>   </a:t>
            </a:r>
          </a:p>
          <a:p>
            <a:pPr marL="0" indent="0">
              <a:buNone/>
            </a:pPr>
            <a:r>
              <a:rPr lang="de-DE" sz="2400" dirty="0">
                <a:latin typeface="Astroplus Fine" pitchFamily="2" charset="0"/>
              </a:rPr>
              <a:t> </a:t>
            </a:r>
            <a:r>
              <a:rPr lang="de-DE" sz="2400" dirty="0" smtClean="0">
                <a:latin typeface="Astroplus Fine" pitchFamily="2" charset="0"/>
              </a:rPr>
              <a:t> </a:t>
            </a:r>
            <a:r>
              <a:rPr lang="de-DE" sz="2400" dirty="0" err="1" smtClean="0"/>
              <a:t>elitenhafter</a:t>
            </a:r>
            <a:r>
              <a:rPr lang="de-DE" sz="2400" dirty="0">
                <a:latin typeface="Astroplus Fine" pitchFamily="2" charset="0"/>
              </a:rPr>
              <a:t> </a:t>
            </a:r>
            <a:r>
              <a:rPr lang="de-DE" sz="2400" dirty="0" smtClean="0"/>
              <a:t>Zeus auf 0 Widder: elitärer Neototalitarismus </a:t>
            </a:r>
          </a:p>
          <a:p>
            <a:pPr marL="0" indent="0">
              <a:buNone/>
            </a:pPr>
            <a:r>
              <a:rPr lang="de-DE" sz="2400" dirty="0"/>
              <a:t> </a:t>
            </a:r>
            <a:r>
              <a:rPr lang="de-DE" sz="2400" dirty="0" smtClean="0"/>
              <a:t>   besonders stark bis 2010/2011 wirkend</a:t>
            </a:r>
          </a:p>
          <a:p>
            <a:pPr marL="0" indent="0">
              <a:buNone/>
            </a:pPr>
            <a:r>
              <a:rPr lang="de-DE" sz="2400" dirty="0" smtClean="0"/>
              <a:t>   </a:t>
            </a:r>
            <a:r>
              <a:rPr lang="de-DE" sz="2400" b="1" dirty="0" smtClean="0"/>
              <a:t> 1. Uranus-Ingress in Widder 28.05.2010</a:t>
            </a:r>
            <a:r>
              <a:rPr lang="de-DE" sz="2400" dirty="0"/>
              <a:t> </a:t>
            </a:r>
            <a:r>
              <a:rPr lang="de-DE" sz="2400" dirty="0" err="1" smtClean="0"/>
              <a:t>Konj</a:t>
            </a:r>
            <a:r>
              <a:rPr lang="de-DE" sz="2400" dirty="0" smtClean="0"/>
              <a:t>. Jupiter / Heracles</a:t>
            </a:r>
          </a:p>
          <a:p>
            <a:pPr marL="0" indent="0">
              <a:buNone/>
            </a:pPr>
            <a:r>
              <a:rPr lang="de-DE" sz="2400" dirty="0" smtClean="0"/>
              <a:t>    </a:t>
            </a:r>
          </a:p>
        </p:txBody>
      </p:sp>
    </p:spTree>
    <p:extLst>
      <p:ext uri="{BB962C8B-B14F-4D97-AF65-F5344CB8AC3E}">
        <p14:creationId xmlns:p14="http://schemas.microsoft.com/office/powerpoint/2010/main" val="34910157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e-DE" sz="2800" b="1" dirty="0" smtClean="0"/>
              <a:t>Uranus-Epochenhoroskop: 1. Ingress in Widder 28.05.2010</a:t>
            </a:r>
            <a:r>
              <a:rPr lang="de-DE" sz="2400" b="1" dirty="0" smtClean="0"/>
              <a:t/>
            </a:r>
            <a:br>
              <a:rPr lang="de-DE" sz="2400" b="1" dirty="0" smtClean="0"/>
            </a:br>
            <a:r>
              <a:rPr lang="de-DE" sz="2400" b="1" dirty="0" smtClean="0"/>
              <a:t>01:44 UT – 2094, Berlin</a:t>
            </a:r>
            <a:r>
              <a:rPr lang="de-DE" sz="2800" b="1" dirty="0" smtClean="0"/>
              <a:t> </a:t>
            </a:r>
            <a:r>
              <a:rPr lang="de-DE" sz="2000" dirty="0" smtClean="0"/>
              <a:t>(als Wirkungs-Tandem bestimmend eingefasst vom endgültigen Orcus-Ingress in die Jungfrau am 21.05.2010: eine </a:t>
            </a:r>
            <a:r>
              <a:rPr lang="de-DE" sz="2000" dirty="0" err="1" smtClean="0"/>
              <a:t>uranisch-orcische</a:t>
            </a:r>
            <a:r>
              <a:rPr lang="de-DE" sz="2000" dirty="0" smtClean="0"/>
              <a:t> Epoche z.B. Trump und Greta) </a:t>
            </a:r>
            <a:endParaRPr lang="de-DE" sz="2400" dirty="0"/>
          </a:p>
        </p:txBody>
      </p:sp>
      <p:sp>
        <p:nvSpPr>
          <p:cNvPr id="3" name="Inhaltsplatzhalter 2"/>
          <p:cNvSpPr>
            <a:spLocks noGrp="1"/>
          </p:cNvSpPr>
          <p:nvPr>
            <p:ph idx="1"/>
          </p:nvPr>
        </p:nvSpPr>
        <p:spPr>
          <a:xfrm flipH="1" flipV="1">
            <a:off x="9468544" y="5949280"/>
            <a:ext cx="133672" cy="45719"/>
          </a:xfrm>
        </p:spPr>
        <p:txBody>
          <a:bodyPr>
            <a:normAutofit fontScale="25000" lnSpcReduction="20000"/>
          </a:bodyPr>
          <a:lstStyle/>
          <a:p>
            <a:endParaRPr lang="de-DE" dirty="0"/>
          </a:p>
        </p:txBody>
      </p:sp>
      <p:pic>
        <p:nvPicPr>
          <p:cNvPr id="6146" name="Picture 2" descr="C:\Users\Werner Held\Desktop\DAV 28.05.2000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563" y="1579598"/>
            <a:ext cx="5914757" cy="52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539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562074"/>
          </a:xfrm>
        </p:spPr>
        <p:txBody>
          <a:bodyPr>
            <a:noAutofit/>
          </a:bodyPr>
          <a:lstStyle/>
          <a:p>
            <a:r>
              <a:rPr lang="de-DE" sz="3200" b="1" dirty="0" smtClean="0"/>
              <a:t>Chaotische</a:t>
            </a:r>
            <a:r>
              <a:rPr lang="de-DE" sz="3200" dirty="0" smtClean="0"/>
              <a:t> </a:t>
            </a:r>
            <a:r>
              <a:rPr lang="de-DE" sz="3200" b="1" dirty="0" smtClean="0"/>
              <a:t>Macht</a:t>
            </a:r>
            <a:endParaRPr lang="de-DE" sz="3200" b="1" dirty="0"/>
          </a:p>
        </p:txBody>
      </p:sp>
      <p:sp>
        <p:nvSpPr>
          <p:cNvPr id="3" name="Inhaltsplatzhalter 2"/>
          <p:cNvSpPr>
            <a:spLocks noGrp="1"/>
          </p:cNvSpPr>
          <p:nvPr>
            <p:ph idx="1"/>
          </p:nvPr>
        </p:nvSpPr>
        <p:spPr>
          <a:xfrm>
            <a:off x="251520" y="908720"/>
            <a:ext cx="8640960" cy="5949280"/>
          </a:xfrm>
        </p:spPr>
        <p:txBody>
          <a:bodyPr>
            <a:normAutofit fontScale="55000" lnSpcReduction="20000"/>
          </a:bodyPr>
          <a:lstStyle/>
          <a:p>
            <a:r>
              <a:rPr lang="de-DE" sz="3400" dirty="0"/>
              <a:t>Die immense bi-ekliptische Macht </a:t>
            </a:r>
            <a:endParaRPr lang="de-DE" sz="3400" dirty="0" smtClean="0"/>
          </a:p>
          <a:p>
            <a:pPr marL="0" indent="0">
              <a:buNone/>
            </a:pPr>
            <a:r>
              <a:rPr lang="de-DE" sz="3400" dirty="0"/>
              <a:t> </a:t>
            </a:r>
            <a:r>
              <a:rPr lang="de-DE" sz="3400" dirty="0" smtClean="0"/>
              <a:t>     des Entdeckungshoroskops des </a:t>
            </a:r>
          </a:p>
          <a:p>
            <a:pPr marL="0" indent="0">
              <a:buNone/>
            </a:pPr>
            <a:r>
              <a:rPr lang="de-DE" sz="3400" dirty="0"/>
              <a:t> </a:t>
            </a:r>
            <a:r>
              <a:rPr lang="de-DE" sz="3400" dirty="0" smtClean="0"/>
              <a:t>     </a:t>
            </a:r>
            <a:r>
              <a:rPr lang="de-DE" sz="3400" dirty="0" err="1" smtClean="0"/>
              <a:t>Cubewanos</a:t>
            </a:r>
            <a:r>
              <a:rPr lang="de-DE" sz="3400" b="1" dirty="0" smtClean="0"/>
              <a:t> Chaos </a:t>
            </a:r>
            <a:r>
              <a:rPr lang="de-DE" sz="3400" b="1" dirty="0"/>
              <a:t>Nr. </a:t>
            </a:r>
            <a:r>
              <a:rPr lang="de-DE" sz="3400" b="1" dirty="0" smtClean="0"/>
              <a:t>19521</a:t>
            </a:r>
            <a:r>
              <a:rPr lang="de-DE" sz="3400" dirty="0" smtClean="0"/>
              <a:t>, </a:t>
            </a:r>
            <a:r>
              <a:rPr lang="de-DE" sz="3400" dirty="0"/>
              <a:t>eines </a:t>
            </a:r>
            <a:endParaRPr lang="de-DE" sz="3400" dirty="0" smtClean="0"/>
          </a:p>
          <a:p>
            <a:pPr marL="0" indent="0">
              <a:buNone/>
            </a:pPr>
            <a:r>
              <a:rPr lang="de-DE" sz="3400" dirty="0"/>
              <a:t> </a:t>
            </a:r>
            <a:r>
              <a:rPr lang="de-DE" sz="3400" dirty="0" smtClean="0"/>
              <a:t>     Neumonds </a:t>
            </a:r>
            <a:r>
              <a:rPr lang="de-DE" sz="3400" dirty="0"/>
              <a:t>in </a:t>
            </a:r>
            <a:r>
              <a:rPr lang="de-DE" sz="3400" dirty="0" smtClean="0"/>
              <a:t>eruptiver zeitlicher </a:t>
            </a:r>
            <a:r>
              <a:rPr lang="de-DE" sz="3400" dirty="0"/>
              <a:t>Mitte </a:t>
            </a:r>
            <a:endParaRPr lang="de-DE" sz="3400" dirty="0" smtClean="0"/>
          </a:p>
          <a:p>
            <a:pPr marL="0" indent="0">
              <a:buNone/>
            </a:pPr>
            <a:r>
              <a:rPr lang="de-DE" sz="3400" dirty="0"/>
              <a:t> </a:t>
            </a:r>
            <a:r>
              <a:rPr lang="de-DE" sz="3400" dirty="0" smtClean="0"/>
              <a:t>     zweier chaos-geprägter Sonnenfinsternisse</a:t>
            </a:r>
          </a:p>
          <a:p>
            <a:pPr marL="0" indent="0">
              <a:buNone/>
            </a:pPr>
            <a:r>
              <a:rPr lang="de-DE" sz="3400" dirty="0"/>
              <a:t> </a:t>
            </a:r>
            <a:r>
              <a:rPr lang="de-DE" sz="3400" dirty="0" smtClean="0"/>
              <a:t>     (rangiert ca. im Wirkungsgrad von Uranus!)</a:t>
            </a:r>
          </a:p>
          <a:p>
            <a:pPr marL="0" indent="0">
              <a:buNone/>
            </a:pPr>
            <a:r>
              <a:rPr lang="de-DE" sz="3400" dirty="0" smtClean="0"/>
              <a:t>  </a:t>
            </a:r>
            <a:endParaRPr lang="de-DE" sz="3400" dirty="0"/>
          </a:p>
          <a:p>
            <a:r>
              <a:rPr lang="de-DE" sz="3400" dirty="0"/>
              <a:t>Sie besteht darin, als </a:t>
            </a:r>
            <a:r>
              <a:rPr lang="de-DE" sz="3400" b="1" i="1" dirty="0" smtClean="0"/>
              <a:t>ruppiger</a:t>
            </a:r>
            <a:r>
              <a:rPr lang="de-DE" sz="3400" b="1" i="1" dirty="0"/>
              <a:t>, </a:t>
            </a:r>
            <a:r>
              <a:rPr lang="de-DE" sz="3400" b="1" i="1" dirty="0" err="1" smtClean="0"/>
              <a:t>instantan</a:t>
            </a:r>
            <a:endParaRPr lang="de-DE" sz="3400" b="1" i="1" dirty="0" smtClean="0"/>
          </a:p>
          <a:p>
            <a:pPr marL="0" indent="0">
              <a:buNone/>
            </a:pPr>
            <a:r>
              <a:rPr lang="de-DE" sz="3400" b="1" i="1" dirty="0" smtClean="0"/>
              <a:t>      zukunftserzwingender </a:t>
            </a:r>
            <a:r>
              <a:rPr lang="de-DE" sz="3400" b="1" i="1" dirty="0"/>
              <a:t>Bruder des Uranus </a:t>
            </a:r>
            <a:endParaRPr lang="de-DE" sz="3400" b="1" i="1" dirty="0" smtClean="0"/>
          </a:p>
          <a:p>
            <a:pPr marL="0" indent="0">
              <a:buNone/>
            </a:pPr>
            <a:r>
              <a:rPr lang="de-DE" sz="3400" dirty="0"/>
              <a:t> </a:t>
            </a:r>
            <a:r>
              <a:rPr lang="de-DE" sz="3400" dirty="0" smtClean="0"/>
              <a:t>     unbedingt, ohne </a:t>
            </a:r>
            <a:r>
              <a:rPr lang="de-DE" sz="3400" dirty="0"/>
              <a:t>Rücksicht auf </a:t>
            </a:r>
            <a:r>
              <a:rPr lang="de-DE" sz="3400" dirty="0" smtClean="0"/>
              <a:t>Verluste und</a:t>
            </a:r>
          </a:p>
          <a:p>
            <a:pPr marL="0" indent="0">
              <a:buNone/>
            </a:pPr>
            <a:r>
              <a:rPr lang="de-DE" sz="3400" dirty="0"/>
              <a:t> </a:t>
            </a:r>
            <a:r>
              <a:rPr lang="de-DE" sz="3400" dirty="0" smtClean="0"/>
              <a:t>     </a:t>
            </a:r>
            <a:r>
              <a:rPr lang="de-DE" sz="3400" dirty="0"/>
              <a:t>verbrannte Erde </a:t>
            </a:r>
            <a:r>
              <a:rPr lang="de-DE" sz="3400" dirty="0" smtClean="0"/>
              <a:t>hinter  lassend </a:t>
            </a:r>
            <a:r>
              <a:rPr lang="de-DE" sz="3400" dirty="0"/>
              <a:t>die bisherige </a:t>
            </a:r>
            <a:endParaRPr lang="de-DE" sz="3400" dirty="0" smtClean="0"/>
          </a:p>
          <a:p>
            <a:pPr marL="0" indent="0">
              <a:buNone/>
            </a:pPr>
            <a:r>
              <a:rPr lang="de-DE" sz="3400" dirty="0"/>
              <a:t> </a:t>
            </a:r>
            <a:r>
              <a:rPr lang="de-DE" sz="3400" dirty="0" smtClean="0"/>
              <a:t>     geschwächte Ordnung </a:t>
            </a:r>
            <a:r>
              <a:rPr lang="de-DE" sz="3400" dirty="0"/>
              <a:t>zu </a:t>
            </a:r>
            <a:r>
              <a:rPr lang="de-DE" sz="3400" dirty="0" smtClean="0"/>
              <a:t>sprengen und chaotisch</a:t>
            </a:r>
          </a:p>
          <a:p>
            <a:pPr marL="0" indent="0">
              <a:buNone/>
            </a:pPr>
            <a:r>
              <a:rPr lang="de-DE" sz="3400" dirty="0"/>
              <a:t> </a:t>
            </a:r>
            <a:r>
              <a:rPr lang="de-DE" sz="3400" dirty="0" smtClean="0"/>
              <a:t>     neuzuordnen. Chaos sollte als immens starker Faktor von jedem beachtet werden! </a:t>
            </a:r>
          </a:p>
          <a:p>
            <a:pPr marL="0" indent="0">
              <a:buNone/>
            </a:pPr>
            <a:endParaRPr lang="de-DE" sz="3400" dirty="0" smtClean="0"/>
          </a:p>
          <a:p>
            <a:r>
              <a:rPr lang="de-DE" sz="3400" dirty="0" smtClean="0"/>
              <a:t>die </a:t>
            </a:r>
            <a:r>
              <a:rPr lang="de-DE" sz="3400" dirty="0"/>
              <a:t>großen, noch lange Jahre bis Jahrhunderte Chaos auslösenden </a:t>
            </a:r>
            <a:endParaRPr lang="de-DE" sz="3400" dirty="0" smtClean="0"/>
          </a:p>
          <a:p>
            <a:pPr marL="0" indent="0">
              <a:buNone/>
            </a:pPr>
            <a:r>
              <a:rPr lang="de-DE" sz="3400" dirty="0"/>
              <a:t> </a:t>
            </a:r>
            <a:r>
              <a:rPr lang="de-DE" sz="3400" dirty="0" smtClean="0"/>
              <a:t>     Neuschöpfungen </a:t>
            </a:r>
            <a:r>
              <a:rPr lang="de-DE" sz="3400" dirty="0"/>
              <a:t>und Neuordnungen der Menschheit (besonders stark </a:t>
            </a:r>
            <a:endParaRPr lang="de-DE" sz="3400" dirty="0" smtClean="0"/>
          </a:p>
          <a:p>
            <a:pPr marL="0" indent="0">
              <a:buNone/>
            </a:pPr>
            <a:r>
              <a:rPr lang="de-DE" sz="3400" dirty="0"/>
              <a:t> </a:t>
            </a:r>
            <a:r>
              <a:rPr lang="de-DE" sz="3400" dirty="0" smtClean="0"/>
              <a:t>     wirken die Zyklen von Saturn-Chaos, Jupiter-Chaos, Uranus-Chaos, </a:t>
            </a:r>
          </a:p>
          <a:p>
            <a:pPr marL="0" indent="0">
              <a:buNone/>
            </a:pPr>
            <a:r>
              <a:rPr lang="de-DE" sz="3400" dirty="0"/>
              <a:t> </a:t>
            </a:r>
            <a:r>
              <a:rPr lang="de-DE" sz="3400" dirty="0" smtClean="0"/>
              <a:t>     Neptun-Chaos, Pluto-Chaos)</a:t>
            </a:r>
            <a:endParaRPr lang="de-DE" sz="3400" dirty="0"/>
          </a:p>
          <a:p>
            <a:endParaRPr lang="de-DE" dirty="0"/>
          </a:p>
        </p:txBody>
      </p:sp>
      <p:pic>
        <p:nvPicPr>
          <p:cNvPr id="4" name="Grafik 3" descr="Bildergebnis für chaos lott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908719"/>
            <a:ext cx="3168352" cy="3199169"/>
          </a:xfrm>
          <a:prstGeom prst="rect">
            <a:avLst/>
          </a:prstGeom>
          <a:noFill/>
          <a:ln>
            <a:noFill/>
          </a:ln>
        </p:spPr>
      </p:pic>
      <p:pic>
        <p:nvPicPr>
          <p:cNvPr id="5" name="Grafik 4" descr="C:\Users\Werner Held\Desktop\Glyphen\Chao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16632"/>
            <a:ext cx="648072" cy="557654"/>
          </a:xfrm>
          <a:prstGeom prst="rect">
            <a:avLst/>
          </a:prstGeom>
          <a:noFill/>
          <a:ln>
            <a:noFill/>
          </a:ln>
        </p:spPr>
      </p:pic>
    </p:spTree>
    <p:extLst>
      <p:ext uri="{BB962C8B-B14F-4D97-AF65-F5344CB8AC3E}">
        <p14:creationId xmlns:p14="http://schemas.microsoft.com/office/powerpoint/2010/main" val="26902942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8964488" cy="1143000"/>
          </a:xfrm>
        </p:spPr>
        <p:txBody>
          <a:bodyPr>
            <a:normAutofit fontScale="90000"/>
          </a:bodyPr>
          <a:lstStyle/>
          <a:p>
            <a:r>
              <a:rPr lang="de-DE" sz="2700" b="1" dirty="0" smtClean="0"/>
              <a:t>Chaos-Entdeckungshoroskop</a:t>
            </a:r>
            <a:r>
              <a:rPr lang="de-DE" dirty="0" smtClean="0"/>
              <a:t> </a:t>
            </a:r>
            <a:r>
              <a:rPr lang="fr-FR" sz="2000" b="1" dirty="0"/>
              <a:t>19.11.1998, 09h52 UT, </a:t>
            </a:r>
            <a:r>
              <a:rPr lang="fr-FR" sz="2000" b="1" dirty="0" err="1"/>
              <a:t>Kitt</a:t>
            </a:r>
            <a:r>
              <a:rPr lang="fr-FR" sz="2000" b="1" dirty="0"/>
              <a:t> Peak, AZ </a:t>
            </a:r>
            <a:r>
              <a:rPr lang="de-DE" sz="2000" b="1" dirty="0" smtClean="0"/>
              <a:t>(innen)</a:t>
            </a:r>
            <a:r>
              <a:rPr lang="de-DE" sz="2000" dirty="0" smtClean="0"/>
              <a:t/>
            </a:r>
            <a:br>
              <a:rPr lang="de-DE" sz="2000" dirty="0" smtClean="0"/>
            </a:br>
            <a:r>
              <a:rPr lang="de-DE" sz="2000" b="1" dirty="0" smtClean="0"/>
              <a:t>vorherige</a:t>
            </a:r>
            <a:r>
              <a:rPr lang="de-DE" sz="2000" dirty="0" smtClean="0"/>
              <a:t> </a:t>
            </a:r>
            <a:r>
              <a:rPr lang="de-DE" sz="2000" b="1" dirty="0" smtClean="0"/>
              <a:t>Nordknoten-Löwe-</a:t>
            </a:r>
            <a:r>
              <a:rPr lang="de-DE" sz="2000" b="1" dirty="0" err="1" smtClean="0"/>
              <a:t>SoFi</a:t>
            </a:r>
            <a:r>
              <a:rPr lang="de-DE" sz="2000" b="1" dirty="0" smtClean="0"/>
              <a:t> </a:t>
            </a:r>
            <a:r>
              <a:rPr lang="de-DE" sz="2000" b="1" dirty="0"/>
              <a:t>vom 21.08.1998, 20:06 MDT, Kitt </a:t>
            </a:r>
            <a:r>
              <a:rPr lang="de-DE" sz="2000" b="1" dirty="0" smtClean="0"/>
              <a:t>Peak (Mitte)</a:t>
            </a:r>
            <a:br>
              <a:rPr lang="de-DE" sz="2000" b="1" dirty="0" smtClean="0"/>
            </a:br>
            <a:r>
              <a:rPr lang="de-DE" sz="2000" b="1" dirty="0" smtClean="0"/>
              <a:t>nachherige Südknoten-Wassermann-</a:t>
            </a:r>
            <a:r>
              <a:rPr lang="de-DE" sz="2000" b="1" dirty="0" err="1" smtClean="0"/>
              <a:t>SoFi</a:t>
            </a:r>
            <a:r>
              <a:rPr lang="de-DE" sz="2000" b="1" dirty="0" smtClean="0"/>
              <a:t> </a:t>
            </a:r>
            <a:r>
              <a:rPr lang="de-DE" sz="2000" b="1" dirty="0"/>
              <a:t>vom 15.02.1999, 23:34 MST, Kitt Peak</a:t>
            </a:r>
            <a:r>
              <a:rPr lang="de-DE" sz="2000" dirty="0"/>
              <a:t> </a:t>
            </a:r>
            <a:r>
              <a:rPr lang="de-DE" sz="2000" b="1" dirty="0" smtClean="0"/>
              <a:t>(außen)</a:t>
            </a:r>
            <a:endParaRPr lang="de-DE" sz="2200" b="1" dirty="0"/>
          </a:p>
        </p:txBody>
      </p:sp>
      <p:pic>
        <p:nvPicPr>
          <p:cNvPr id="4" name="Inhaltsplatzhalter 3" descr="C:\Users\Werner Held\AppData\Local\Microsoft\Windows\INetCache\Content.Word\Chaos + SoFis.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457400"/>
            <a:ext cx="5472608" cy="5400600"/>
          </a:xfrm>
          <a:prstGeom prst="rect">
            <a:avLst/>
          </a:prstGeom>
          <a:noFill/>
          <a:ln>
            <a:noFill/>
          </a:ln>
        </p:spPr>
      </p:pic>
    </p:spTree>
    <p:extLst>
      <p:ext uri="{BB962C8B-B14F-4D97-AF65-F5344CB8AC3E}">
        <p14:creationId xmlns:p14="http://schemas.microsoft.com/office/powerpoint/2010/main" val="220441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620688"/>
          </a:xfrm>
        </p:spPr>
        <p:txBody>
          <a:bodyPr>
            <a:normAutofit/>
          </a:bodyPr>
          <a:lstStyle/>
          <a:p>
            <a:r>
              <a:rPr lang="de-DE" sz="3200" b="1" dirty="0" smtClean="0"/>
              <a:t>Chaos-Zyklen</a:t>
            </a:r>
            <a:endParaRPr lang="de-DE" b="1" dirty="0"/>
          </a:p>
        </p:txBody>
      </p:sp>
      <p:sp>
        <p:nvSpPr>
          <p:cNvPr id="3" name="Inhaltsplatzhalter 2"/>
          <p:cNvSpPr>
            <a:spLocks noGrp="1"/>
          </p:cNvSpPr>
          <p:nvPr>
            <p:ph idx="1"/>
          </p:nvPr>
        </p:nvSpPr>
        <p:spPr>
          <a:xfrm>
            <a:off x="457200" y="692696"/>
            <a:ext cx="8229600" cy="6048672"/>
          </a:xfrm>
        </p:spPr>
        <p:txBody>
          <a:bodyPr>
            <a:noAutofit/>
          </a:bodyPr>
          <a:lstStyle/>
          <a:p>
            <a:pPr marL="0" indent="0">
              <a:buNone/>
            </a:pPr>
            <a:r>
              <a:rPr lang="de-DE" sz="1600" b="1" dirty="0" smtClean="0"/>
              <a:t>Pluto-Chaos</a:t>
            </a:r>
            <a:r>
              <a:rPr lang="de-DE" sz="1600" dirty="0" smtClean="0"/>
              <a:t> </a:t>
            </a:r>
            <a:r>
              <a:rPr lang="de-DE" sz="1600" b="1" dirty="0" smtClean="0"/>
              <a:t>1482/1483 – 2534/2535 3. Konjunktion: Jupiter-Pluto-Chaos </a:t>
            </a:r>
            <a:r>
              <a:rPr lang="de-DE" sz="1600" b="1" dirty="0" err="1" smtClean="0"/>
              <a:t>Konj</a:t>
            </a:r>
            <a:r>
              <a:rPr lang="de-DE" sz="1600" b="1" dirty="0" smtClean="0"/>
              <a:t>.!!</a:t>
            </a:r>
          </a:p>
          <a:p>
            <a:pPr marL="0" indent="0">
              <a:buNone/>
            </a:pPr>
            <a:r>
              <a:rPr lang="de-DE" sz="1600" dirty="0" smtClean="0"/>
              <a:t>Reformation, globale Entdeckungsreisen, Kolonialisierung, globaler Neuordnungszwang, Geburt 1. </a:t>
            </a:r>
            <a:r>
              <a:rPr lang="de-DE" sz="1600" dirty="0" err="1" smtClean="0"/>
              <a:t>Moghulherrscher</a:t>
            </a:r>
            <a:r>
              <a:rPr lang="de-DE" sz="1600" dirty="0" smtClean="0"/>
              <a:t> Babur. Zur Opposition 1988/1991: Globalisierung, WWW-Horoskop</a:t>
            </a:r>
          </a:p>
          <a:p>
            <a:pPr marL="0" indent="0">
              <a:buNone/>
            </a:pPr>
            <a:endParaRPr lang="de-DE" sz="900" dirty="0" smtClean="0"/>
          </a:p>
          <a:p>
            <a:pPr marL="0" indent="0">
              <a:buNone/>
            </a:pPr>
            <a:r>
              <a:rPr lang="de-DE" sz="1600" b="1" dirty="0" smtClean="0"/>
              <a:t>Neptun-Chaos 1776/1777 – 2129/2130</a:t>
            </a:r>
          </a:p>
          <a:p>
            <a:pPr marL="0" indent="0">
              <a:buNone/>
            </a:pPr>
            <a:r>
              <a:rPr lang="de-DE" sz="1600" dirty="0" err="1"/>
              <a:t>entgrenzte</a:t>
            </a:r>
            <a:r>
              <a:rPr lang="de-DE" sz="1600" dirty="0"/>
              <a:t> neue </a:t>
            </a:r>
            <a:r>
              <a:rPr lang="de-DE" sz="1600" dirty="0" smtClean="0"/>
              <a:t>Ordnung, USA-Gründung (‚unbegrenzte Möglichkeiten‘), Adam Smiths „</a:t>
            </a:r>
            <a:r>
              <a:rPr lang="de-DE" sz="1600" dirty="0" err="1" smtClean="0"/>
              <a:t>Wealth</a:t>
            </a:r>
            <a:r>
              <a:rPr lang="de-DE" sz="1600" dirty="0" smtClean="0"/>
              <a:t> </a:t>
            </a:r>
            <a:r>
              <a:rPr lang="de-DE" sz="1600" dirty="0" err="1" smtClean="0"/>
              <a:t>of</a:t>
            </a:r>
            <a:r>
              <a:rPr lang="de-DE" sz="1600" dirty="0" smtClean="0"/>
              <a:t> </a:t>
            </a:r>
            <a:r>
              <a:rPr lang="de-DE" sz="1600" dirty="0" err="1" smtClean="0"/>
              <a:t>Nations</a:t>
            </a:r>
            <a:r>
              <a:rPr lang="de-DE" sz="1600" dirty="0" smtClean="0"/>
              <a:t>“ erschien </a:t>
            </a:r>
            <a:r>
              <a:rPr lang="de-DE" sz="1600" dirty="0" smtClean="0">
                <a:sym typeface="Wingdings" panose="05000000000000000000" pitchFamily="2" charset="2"/>
              </a:rPr>
              <a:t> weltweiter </a:t>
            </a:r>
            <a:r>
              <a:rPr lang="de-DE" sz="1600" dirty="0" smtClean="0"/>
              <a:t>Kapitalismus. Zur Opposition 1930/1935: Weltwirtschaftskrise, </a:t>
            </a:r>
            <a:r>
              <a:rPr lang="de-DE" sz="1600" dirty="0" err="1" smtClean="0"/>
              <a:t>entgrenzt</a:t>
            </a:r>
            <a:r>
              <a:rPr lang="de-DE" sz="1600" dirty="0" smtClean="0"/>
              <a:t> chaotisch neuordnendes NS-Regime</a:t>
            </a:r>
          </a:p>
          <a:p>
            <a:pPr marL="0" indent="0">
              <a:buNone/>
            </a:pPr>
            <a:endParaRPr lang="de-DE" sz="900" dirty="0" smtClean="0"/>
          </a:p>
          <a:p>
            <a:pPr marL="0" indent="0">
              <a:buNone/>
            </a:pPr>
            <a:r>
              <a:rPr lang="de-DE" sz="1600" b="1" dirty="0" smtClean="0"/>
              <a:t>Uranus-Chaos 1917/1918 – 2037/2038</a:t>
            </a:r>
          </a:p>
          <a:p>
            <a:pPr marL="0" indent="0">
              <a:buNone/>
            </a:pPr>
            <a:r>
              <a:rPr lang="de-DE" sz="1600" dirty="0" smtClean="0"/>
              <a:t>Kommunistische Revolution, Politisierung der Massen, Königs- und Kaiserstürze. Zur Opposition 1972/1974: Umsetzung der Computerrevolution, Geburt der Google-Gründer und</a:t>
            </a:r>
          </a:p>
          <a:p>
            <a:pPr marL="0" indent="0">
              <a:buNone/>
            </a:pPr>
            <a:r>
              <a:rPr lang="de-DE" sz="1600" dirty="0" smtClean="0"/>
              <a:t>1. UN-Umweltschutzkonferenz</a:t>
            </a:r>
          </a:p>
          <a:p>
            <a:pPr marL="0" indent="0">
              <a:buNone/>
            </a:pPr>
            <a:endParaRPr lang="de-DE" sz="800" dirty="0" smtClean="0"/>
          </a:p>
          <a:p>
            <a:pPr marL="0" indent="0">
              <a:buNone/>
            </a:pPr>
            <a:r>
              <a:rPr lang="de-DE" sz="1600" b="1" dirty="0" smtClean="0"/>
              <a:t>Saturn-Chaos 1968 – 2000/2001 </a:t>
            </a:r>
          </a:p>
          <a:p>
            <a:pPr marL="0" indent="0">
              <a:buNone/>
            </a:pPr>
            <a:r>
              <a:rPr lang="de-DE" sz="1600" dirty="0" smtClean="0"/>
              <a:t>Mairevolten und 68er-Durchmarsch durch die Institutionen, Hippie-Aussteiger, Umweltschutzbewegung. Zur Opposition 1982/1983 Demonstrationen der Friedensbewegungen gegen NATO-Doppelbeschluss</a:t>
            </a:r>
          </a:p>
          <a:p>
            <a:pPr marL="0" indent="0">
              <a:buNone/>
            </a:pPr>
            <a:endParaRPr lang="de-DE" sz="800" dirty="0" smtClean="0"/>
          </a:p>
          <a:p>
            <a:pPr marL="0" indent="0">
              <a:buNone/>
            </a:pPr>
            <a:r>
              <a:rPr lang="de-DE" sz="1600" b="1" dirty="0" smtClean="0"/>
              <a:t>Saturn-Chaos 2000/2001 – 2033/2034 </a:t>
            </a:r>
            <a:r>
              <a:rPr lang="de-DE" sz="1600" dirty="0" smtClean="0"/>
              <a:t>Terrorismus, Trump, Herrschaft der umwälzenden, </a:t>
            </a:r>
            <a:r>
              <a:rPr lang="de-DE" sz="1600" dirty="0" err="1" smtClean="0"/>
              <a:t>globalistischen</a:t>
            </a:r>
            <a:r>
              <a:rPr lang="de-DE" sz="1600" dirty="0" smtClean="0"/>
              <a:t>, belehrenden Eliten, chaotische Neuordnung (Hartz IV, </a:t>
            </a:r>
            <a:r>
              <a:rPr lang="de-DE" sz="1600" dirty="0" err="1" smtClean="0"/>
              <a:t>Merkelsche</a:t>
            </a:r>
            <a:r>
              <a:rPr lang="de-DE" sz="1600" dirty="0" smtClean="0"/>
              <a:t> Grenzöffnung, zunehmende Einführung des Autoritären). Zur Opposition: 2016/2017 Trumps Inauguration</a:t>
            </a:r>
          </a:p>
          <a:p>
            <a:pPr marL="0" indent="0">
              <a:buNone/>
            </a:pPr>
            <a:endParaRPr lang="de-DE" sz="800" b="1" dirty="0"/>
          </a:p>
          <a:p>
            <a:pPr marL="0" indent="0">
              <a:buNone/>
            </a:pPr>
            <a:r>
              <a:rPr lang="de-DE" sz="1600" b="1" dirty="0" err="1" smtClean="0"/>
              <a:t>Chiron</a:t>
            </a:r>
            <a:r>
              <a:rPr lang="de-DE" sz="1600" b="1" dirty="0" smtClean="0"/>
              <a:t>-Chaos</a:t>
            </a:r>
            <a:r>
              <a:rPr lang="de-DE" sz="1600" dirty="0" smtClean="0"/>
              <a:t> </a:t>
            </a:r>
            <a:r>
              <a:rPr lang="de-DE" sz="1600" b="1" dirty="0" smtClean="0"/>
              <a:t>1976/1977</a:t>
            </a:r>
            <a:r>
              <a:rPr lang="de-DE" sz="1600" dirty="0" smtClean="0"/>
              <a:t> </a:t>
            </a:r>
            <a:r>
              <a:rPr lang="de-DE" sz="1600" b="1" dirty="0" smtClean="0"/>
              <a:t>– 2041 </a:t>
            </a:r>
            <a:r>
              <a:rPr lang="de-DE" sz="1600" dirty="0" smtClean="0"/>
              <a:t>1977er Terrorzeit, Punk, Umweltschutzbewegung, Grüne</a:t>
            </a:r>
            <a:endParaRPr lang="de-DE" sz="1600" dirty="0"/>
          </a:p>
        </p:txBody>
      </p:sp>
    </p:spTree>
    <p:extLst>
      <p:ext uri="{BB962C8B-B14F-4D97-AF65-F5344CB8AC3E}">
        <p14:creationId xmlns:p14="http://schemas.microsoft.com/office/powerpoint/2010/main" val="1522799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3" y="274638"/>
            <a:ext cx="9002541" cy="1143000"/>
          </a:xfrm>
        </p:spPr>
        <p:txBody>
          <a:bodyPr>
            <a:noAutofit/>
          </a:bodyPr>
          <a:lstStyle/>
          <a:p>
            <a:r>
              <a:rPr lang="de-DE" sz="3200" b="1" dirty="0" smtClean="0"/>
              <a:t>1. Saturn-Chaos-Konjunktion 14.08.2000 </a:t>
            </a:r>
            <a:r>
              <a:rPr lang="de-DE" sz="1800" b="1" dirty="0" smtClean="0"/>
              <a:t>15:50 UT, Berlin</a:t>
            </a:r>
            <a:r>
              <a:rPr lang="de-DE" sz="3200" b="1" dirty="0" smtClean="0"/>
              <a:t/>
            </a:r>
            <a:br>
              <a:rPr lang="de-DE" sz="3200" b="1" dirty="0" smtClean="0"/>
            </a:br>
            <a:r>
              <a:rPr lang="de-DE" sz="2400" b="1" dirty="0" smtClean="0"/>
              <a:t>die radikal-autoritären Neuordner bis suizidalen Chaosstifter</a:t>
            </a:r>
            <a:endParaRPr lang="de-DE" sz="2400" b="1" dirty="0"/>
          </a:p>
        </p:txBody>
      </p:sp>
      <p:sp>
        <p:nvSpPr>
          <p:cNvPr id="3" name="Inhaltsplatzhalter 2"/>
          <p:cNvSpPr>
            <a:spLocks noGrp="1"/>
          </p:cNvSpPr>
          <p:nvPr>
            <p:ph idx="1"/>
          </p:nvPr>
        </p:nvSpPr>
        <p:spPr>
          <a:xfrm>
            <a:off x="457200" y="1484784"/>
            <a:ext cx="8229600" cy="5373216"/>
          </a:xfrm>
        </p:spPr>
        <p:txBody>
          <a:bodyPr>
            <a:normAutofit fontScale="92500" lnSpcReduction="20000"/>
          </a:bodyPr>
          <a:lstStyle/>
          <a:p>
            <a:pPr marL="0" indent="0">
              <a:buNone/>
            </a:pPr>
            <a:r>
              <a:rPr lang="de-DE" sz="1800" dirty="0" smtClean="0"/>
              <a:t>Terroranschläge, autoritär-suizidale </a:t>
            </a:r>
          </a:p>
          <a:p>
            <a:pPr marL="0" indent="0">
              <a:buNone/>
            </a:pPr>
            <a:r>
              <a:rPr lang="de-DE" sz="1800" dirty="0" smtClean="0"/>
              <a:t>Entwicklung, Trump, Hartz IV, im </a:t>
            </a:r>
          </a:p>
          <a:p>
            <a:pPr marL="0" indent="0">
              <a:buNone/>
            </a:pPr>
            <a:r>
              <a:rPr lang="de-DE" sz="1800" dirty="0" smtClean="0"/>
              <a:t>Allmenschengeist (Ubuntu)</a:t>
            </a:r>
            <a:r>
              <a:rPr lang="de-DE" sz="1800" dirty="0"/>
              <a:t> </a:t>
            </a:r>
            <a:r>
              <a:rPr lang="de-DE" sz="1800" dirty="0" err="1" smtClean="0"/>
              <a:t>hybrishaft</a:t>
            </a:r>
            <a:r>
              <a:rPr lang="de-DE" sz="1800" dirty="0" smtClean="0"/>
              <a:t> </a:t>
            </a:r>
          </a:p>
          <a:p>
            <a:pPr marL="0" indent="0">
              <a:buNone/>
            </a:pPr>
            <a:r>
              <a:rPr lang="de-DE" sz="1800" dirty="0" smtClean="0"/>
              <a:t>(Hybris)-anmaßender (Schütze-Pluto-</a:t>
            </a:r>
          </a:p>
          <a:p>
            <a:pPr marL="0" indent="0">
              <a:buNone/>
            </a:pPr>
            <a:r>
              <a:rPr lang="de-DE" sz="1800" dirty="0" smtClean="0"/>
              <a:t>-</a:t>
            </a:r>
            <a:r>
              <a:rPr lang="de-DE" sz="1800" dirty="0" err="1" smtClean="0"/>
              <a:t>Chiron</a:t>
            </a:r>
            <a:r>
              <a:rPr lang="de-DE" sz="1800" dirty="0" smtClean="0"/>
              <a:t>, Schütze-</a:t>
            </a:r>
            <a:r>
              <a:rPr lang="de-DE" sz="1800" dirty="0" err="1" smtClean="0"/>
              <a:t>Siva</a:t>
            </a:r>
            <a:r>
              <a:rPr lang="de-DE" sz="1800" dirty="0" smtClean="0"/>
              <a:t>) verletzend-fort-</a:t>
            </a:r>
          </a:p>
          <a:p>
            <a:pPr marL="0" indent="0">
              <a:buNone/>
            </a:pPr>
            <a:r>
              <a:rPr lang="de-DE" sz="1800" dirty="0" err="1" smtClean="0"/>
              <a:t>schrittserzwingender</a:t>
            </a:r>
            <a:r>
              <a:rPr lang="de-DE" sz="1800" dirty="0" smtClean="0"/>
              <a:t> Erziehungsstaat </a:t>
            </a:r>
          </a:p>
          <a:p>
            <a:pPr marL="0" indent="0">
              <a:buNone/>
            </a:pPr>
            <a:r>
              <a:rPr lang="de-DE" sz="1800" dirty="0" smtClean="0"/>
              <a:t>(</a:t>
            </a:r>
            <a:r>
              <a:rPr lang="de-DE" sz="1800" dirty="0" err="1" smtClean="0"/>
              <a:t>Educatio</a:t>
            </a:r>
            <a:r>
              <a:rPr lang="de-DE" sz="1800" dirty="0" smtClean="0"/>
              <a:t>/MC) mit Abwertung der </a:t>
            </a:r>
            <a:r>
              <a:rPr lang="de-DE" sz="1800" dirty="0" err="1" smtClean="0"/>
              <a:t>Bevöl</a:t>
            </a:r>
            <a:r>
              <a:rPr lang="de-DE" sz="1800" dirty="0" smtClean="0"/>
              <a:t>-</a:t>
            </a:r>
          </a:p>
          <a:p>
            <a:pPr marL="0" indent="0">
              <a:buNone/>
            </a:pPr>
            <a:r>
              <a:rPr lang="de-DE" sz="1800" dirty="0" err="1" smtClean="0"/>
              <a:t>kerung</a:t>
            </a:r>
            <a:r>
              <a:rPr lang="de-DE" sz="1800" dirty="0" smtClean="0"/>
              <a:t> und ihrer Wurzeln (H10/11 Qua. </a:t>
            </a:r>
          </a:p>
          <a:p>
            <a:pPr marL="0" indent="0">
              <a:buNone/>
            </a:pPr>
            <a:r>
              <a:rPr lang="de-DE" sz="1800" dirty="0" smtClean="0"/>
              <a:t>H4,5), Gesetz (Justitia) des Stärksten </a:t>
            </a:r>
          </a:p>
          <a:p>
            <a:pPr marL="0" indent="0">
              <a:buNone/>
            </a:pPr>
            <a:r>
              <a:rPr lang="de-DE" sz="1800" dirty="0" smtClean="0"/>
              <a:t>(Heracles), Merkels Grenzöffnung mit </a:t>
            </a:r>
          </a:p>
          <a:p>
            <a:pPr marL="0" indent="0">
              <a:buNone/>
            </a:pPr>
            <a:r>
              <a:rPr lang="de-DE" sz="1800" dirty="0" smtClean="0"/>
              <a:t>Islamischen Revier-</a:t>
            </a:r>
            <a:r>
              <a:rPr lang="de-DE" sz="1800" dirty="0" err="1" smtClean="0"/>
              <a:t>Handover</a:t>
            </a:r>
            <a:r>
              <a:rPr lang="de-DE" sz="1800" dirty="0" smtClean="0"/>
              <a:t> (Wassermann</a:t>
            </a:r>
          </a:p>
          <a:p>
            <a:pPr marL="0" indent="0">
              <a:buNone/>
            </a:pPr>
            <a:r>
              <a:rPr lang="de-DE" sz="1800" dirty="0" smtClean="0"/>
              <a:t>-Mond-Uranus-Hagar in 2), märtyrerhaft</a:t>
            </a:r>
          </a:p>
          <a:p>
            <a:pPr marL="0" indent="0">
              <a:buNone/>
            </a:pPr>
            <a:r>
              <a:rPr lang="de-DE" sz="1800" dirty="0" smtClean="0"/>
              <a:t> (</a:t>
            </a:r>
            <a:r>
              <a:rPr lang="de-DE" sz="1800" dirty="0" err="1" smtClean="0"/>
              <a:t>Martir</a:t>
            </a:r>
            <a:r>
              <a:rPr lang="de-DE" sz="1800" dirty="0" smtClean="0"/>
              <a:t>) selbstmörderische (Orcus)</a:t>
            </a:r>
          </a:p>
          <a:p>
            <a:pPr marL="0" indent="0">
              <a:buNone/>
            </a:pPr>
            <a:r>
              <a:rPr lang="de-DE" sz="1800" dirty="0" smtClean="0"/>
              <a:t>Verheizung (Pyrrhus) und Zerstörung </a:t>
            </a:r>
          </a:p>
          <a:p>
            <a:pPr marL="0" indent="0">
              <a:buNone/>
            </a:pPr>
            <a:r>
              <a:rPr lang="de-DE" sz="1800" dirty="0" smtClean="0"/>
              <a:t>(</a:t>
            </a:r>
            <a:r>
              <a:rPr lang="de-DE" sz="1800" dirty="0" err="1" smtClean="0"/>
              <a:t>Apophis</a:t>
            </a:r>
            <a:r>
              <a:rPr lang="de-DE" sz="1800" dirty="0" smtClean="0"/>
              <a:t>) durch Gastfreundschaft (Xenia) </a:t>
            </a:r>
          </a:p>
          <a:p>
            <a:pPr marL="0" indent="0">
              <a:buNone/>
            </a:pPr>
            <a:r>
              <a:rPr lang="de-DE" sz="1800" dirty="0" smtClean="0"/>
              <a:t>und aufopferndes (Neptun) Gutmenschen-</a:t>
            </a:r>
          </a:p>
          <a:p>
            <a:pPr marL="0" indent="0">
              <a:buNone/>
            </a:pPr>
            <a:r>
              <a:rPr lang="de-DE" sz="1800" dirty="0" err="1" smtClean="0"/>
              <a:t>tum</a:t>
            </a:r>
            <a:r>
              <a:rPr lang="de-DE" sz="1800" dirty="0" smtClean="0"/>
              <a:t> (</a:t>
            </a:r>
            <a:r>
              <a:rPr lang="de-DE" sz="1800" dirty="0" err="1" smtClean="0"/>
              <a:t>Indulgentia</a:t>
            </a:r>
            <a:r>
              <a:rPr lang="de-DE" sz="1800" dirty="0" smtClean="0"/>
              <a:t>)</a:t>
            </a:r>
            <a:r>
              <a:rPr lang="de-DE" sz="1800" dirty="0"/>
              <a:t> für </a:t>
            </a:r>
            <a:r>
              <a:rPr lang="de-DE" sz="1800" dirty="0" smtClean="0"/>
              <a:t>Araber </a:t>
            </a:r>
            <a:r>
              <a:rPr lang="de-DE" sz="1800" dirty="0"/>
              <a:t>(</a:t>
            </a:r>
            <a:r>
              <a:rPr lang="de-DE" sz="1800" dirty="0" err="1"/>
              <a:t>Arabia</a:t>
            </a:r>
            <a:r>
              <a:rPr lang="de-DE" sz="1800" dirty="0" smtClean="0"/>
              <a:t>), </a:t>
            </a:r>
          </a:p>
          <a:p>
            <a:pPr marL="0" indent="0">
              <a:buNone/>
            </a:pPr>
            <a:r>
              <a:rPr lang="de-DE" sz="1800" dirty="0" smtClean="0"/>
              <a:t>Großherzigkeit (</a:t>
            </a:r>
            <a:r>
              <a:rPr lang="de-DE" sz="1800" dirty="0" err="1" smtClean="0"/>
              <a:t>Magnanimity</a:t>
            </a:r>
            <a:r>
              <a:rPr lang="de-DE" sz="1800" dirty="0" smtClean="0"/>
              <a:t>) für Bedrohte </a:t>
            </a:r>
          </a:p>
          <a:p>
            <a:pPr marL="0" indent="0">
              <a:buNone/>
            </a:pPr>
            <a:r>
              <a:rPr lang="de-DE" sz="1800" dirty="0" smtClean="0"/>
              <a:t>und </a:t>
            </a:r>
            <a:r>
              <a:rPr lang="de-DE" sz="1800" dirty="0" err="1" smtClean="0"/>
              <a:t>Bedroher</a:t>
            </a:r>
            <a:r>
              <a:rPr lang="de-DE" sz="1800" dirty="0" smtClean="0"/>
              <a:t> (Orcus). Großes Thema: Seenotretter- </a:t>
            </a:r>
          </a:p>
          <a:p>
            <a:pPr marL="0" indent="0">
              <a:buNone/>
            </a:pPr>
            <a:r>
              <a:rPr lang="de-DE" sz="1800" dirty="0" smtClean="0"/>
              <a:t>(</a:t>
            </a:r>
            <a:r>
              <a:rPr lang="de-DE" sz="1800" dirty="0" err="1" smtClean="0"/>
              <a:t>Leukothea</a:t>
            </a:r>
            <a:r>
              <a:rPr lang="de-DE" sz="1800" dirty="0" smtClean="0"/>
              <a:t>) Gerechtigkeit (Justitia). Die immer mehr wollende </a:t>
            </a:r>
            <a:r>
              <a:rPr lang="de-DE" sz="1800" dirty="0" err="1" smtClean="0"/>
              <a:t>Ilsebill</a:t>
            </a:r>
            <a:r>
              <a:rPr lang="de-DE" sz="1800" dirty="0" smtClean="0"/>
              <a:t> auf AC 0 Steinbock</a:t>
            </a:r>
            <a:endParaRPr lang="de-DE" sz="1800" dirty="0"/>
          </a:p>
        </p:txBody>
      </p:sp>
      <p:pic>
        <p:nvPicPr>
          <p:cNvPr id="2052" name="Picture 4" descr="C:\Users\Werner Held\Desktop\DAV 14.08.2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061" y="1431031"/>
            <a:ext cx="4752984" cy="466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022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err="1" smtClean="0"/>
              <a:t>Zeushafte</a:t>
            </a:r>
            <a:r>
              <a:rPr lang="de-DE" sz="3200" dirty="0" smtClean="0"/>
              <a:t> </a:t>
            </a:r>
            <a:r>
              <a:rPr lang="de-DE" sz="3200" b="1" dirty="0" smtClean="0"/>
              <a:t>Macht</a:t>
            </a:r>
            <a:endParaRPr lang="de-DE" sz="3200" b="1" dirty="0"/>
          </a:p>
        </p:txBody>
      </p:sp>
      <p:sp>
        <p:nvSpPr>
          <p:cNvPr id="3" name="Inhaltsplatzhalter 2"/>
          <p:cNvSpPr>
            <a:spLocks noGrp="1"/>
          </p:cNvSpPr>
          <p:nvPr>
            <p:ph idx="1"/>
          </p:nvPr>
        </p:nvSpPr>
        <p:spPr>
          <a:xfrm>
            <a:off x="457200" y="1268760"/>
            <a:ext cx="8229600" cy="5328592"/>
          </a:xfrm>
        </p:spPr>
        <p:txBody>
          <a:bodyPr>
            <a:normAutofit/>
          </a:bodyPr>
          <a:lstStyle/>
          <a:p>
            <a:pPr marL="0" indent="0">
              <a:buNone/>
            </a:pPr>
            <a:r>
              <a:rPr lang="de-DE" sz="2800" dirty="0" smtClean="0"/>
              <a:t>die </a:t>
            </a:r>
            <a:r>
              <a:rPr lang="de-DE" sz="2800" dirty="0"/>
              <a:t>Elitenherrschaft der </a:t>
            </a:r>
            <a:r>
              <a:rPr lang="de-DE" sz="2800" dirty="0" smtClean="0"/>
              <a:t>entscheidungsstarken, hochkompetenten, alles überblickenden Gottspieler, </a:t>
            </a:r>
            <a:r>
              <a:rPr lang="de-DE" sz="2800" dirty="0"/>
              <a:t>entscheiden in höchster Machtfülle von oben herab: </a:t>
            </a:r>
            <a:endParaRPr lang="de-DE" sz="2800" dirty="0" smtClean="0"/>
          </a:p>
          <a:p>
            <a:endParaRPr lang="de-DE" sz="1400" dirty="0" smtClean="0"/>
          </a:p>
          <a:p>
            <a:pPr marL="0" indent="0">
              <a:buNone/>
            </a:pPr>
            <a:r>
              <a:rPr lang="de-DE" sz="2800" b="1" dirty="0" smtClean="0"/>
              <a:t>Zeus </a:t>
            </a:r>
            <a:r>
              <a:rPr lang="de-DE" sz="2800" b="1" dirty="0"/>
              <a:t>Nr. 5731</a:t>
            </a:r>
            <a:r>
              <a:rPr lang="de-DE" sz="2800" dirty="0"/>
              <a:t>, ein Asteroid mit </a:t>
            </a:r>
            <a:r>
              <a:rPr lang="de-DE" sz="2800" dirty="0" smtClean="0"/>
              <a:t>einem immens durchsetzungsstarken Entdeckungshoroskop zur Zeit des Starts des globalen Elitenbooms am 04.11.1988 zu einer Saturn-Uranus-</a:t>
            </a:r>
            <a:r>
              <a:rPr lang="de-DE" sz="2800" dirty="0" err="1" smtClean="0"/>
              <a:t>Masterman</a:t>
            </a:r>
            <a:r>
              <a:rPr lang="de-DE" sz="2800" dirty="0" smtClean="0"/>
              <a:t>-Konjunktion am </a:t>
            </a:r>
          </a:p>
          <a:p>
            <a:pPr marL="0" indent="0">
              <a:buNone/>
            </a:pPr>
            <a:r>
              <a:rPr lang="de-DE" sz="2800" dirty="0" smtClean="0"/>
              <a:t>Gal. Zentrum im Qua. Widder-Mars auf 0 Widder und einer Skorpion-Sonne-Pluto-Konjunktion in 5</a:t>
            </a:r>
            <a:endParaRPr lang="de-DE" sz="2800" dirty="0"/>
          </a:p>
          <a:p>
            <a:endParaRPr lang="de-DE" dirty="0"/>
          </a:p>
        </p:txBody>
      </p:sp>
    </p:spTree>
    <p:extLst>
      <p:ext uri="{BB962C8B-B14F-4D97-AF65-F5344CB8AC3E}">
        <p14:creationId xmlns:p14="http://schemas.microsoft.com/office/powerpoint/2010/main" val="1868451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4624"/>
            <a:ext cx="8229600" cy="504056"/>
          </a:xfrm>
        </p:spPr>
        <p:txBody>
          <a:bodyPr>
            <a:noAutofit/>
          </a:bodyPr>
          <a:lstStyle/>
          <a:p>
            <a:r>
              <a:rPr lang="de-DE" sz="2800" b="1" dirty="0" smtClean="0"/>
              <a:t>Beispiele </a:t>
            </a:r>
            <a:r>
              <a:rPr lang="de-DE" sz="2800" b="1" dirty="0" err="1" smtClean="0"/>
              <a:t>Zeushafter</a:t>
            </a:r>
            <a:r>
              <a:rPr lang="de-DE" sz="2800" b="1" dirty="0" smtClean="0"/>
              <a:t> Macht</a:t>
            </a:r>
            <a:endParaRPr lang="de-DE" sz="2800" b="1" dirty="0"/>
          </a:p>
        </p:txBody>
      </p:sp>
      <p:sp>
        <p:nvSpPr>
          <p:cNvPr id="3" name="Inhaltsplatzhalter 2"/>
          <p:cNvSpPr>
            <a:spLocks noGrp="1"/>
          </p:cNvSpPr>
          <p:nvPr>
            <p:ph idx="1"/>
          </p:nvPr>
        </p:nvSpPr>
        <p:spPr>
          <a:xfrm>
            <a:off x="251520" y="548680"/>
            <a:ext cx="8784976" cy="6165304"/>
          </a:xfrm>
        </p:spPr>
        <p:txBody>
          <a:bodyPr>
            <a:normAutofit fontScale="25000" lnSpcReduction="20000"/>
          </a:bodyPr>
          <a:lstStyle/>
          <a:p>
            <a:r>
              <a:rPr lang="de-DE" sz="6400" b="1" dirty="0" smtClean="0"/>
              <a:t>Weltwirtschaftsforum</a:t>
            </a:r>
            <a:r>
              <a:rPr lang="de-DE" sz="6400" dirty="0"/>
              <a:t>: </a:t>
            </a:r>
            <a:r>
              <a:rPr lang="de-DE" sz="6400" dirty="0" smtClean="0"/>
              <a:t>24.01.1971 Mars-Jupiter-Neptun </a:t>
            </a:r>
            <a:r>
              <a:rPr lang="de-DE" sz="6400" dirty="0"/>
              <a:t>0-2 Grad </a:t>
            </a:r>
            <a:r>
              <a:rPr lang="de-DE" sz="6400" dirty="0" smtClean="0"/>
              <a:t>Schütze</a:t>
            </a:r>
          </a:p>
          <a:p>
            <a:pPr marL="0" indent="0">
              <a:buNone/>
            </a:pPr>
            <a:r>
              <a:rPr lang="de-DE" sz="6400" dirty="0"/>
              <a:t> </a:t>
            </a:r>
            <a:r>
              <a:rPr lang="de-DE" sz="6400" dirty="0" smtClean="0"/>
              <a:t>      Qua</a:t>
            </a:r>
            <a:r>
              <a:rPr lang="de-DE" sz="6400" dirty="0"/>
              <a:t>. Zeus 0 Fische / </a:t>
            </a:r>
            <a:r>
              <a:rPr lang="de-DE" sz="6400" dirty="0" err="1"/>
              <a:t>Pholus</a:t>
            </a:r>
            <a:r>
              <a:rPr lang="de-DE" sz="6400" dirty="0"/>
              <a:t> </a:t>
            </a:r>
            <a:r>
              <a:rPr lang="de-DE" sz="6400" dirty="0" smtClean="0"/>
              <a:t>29 </a:t>
            </a:r>
          </a:p>
          <a:p>
            <a:r>
              <a:rPr lang="de-DE" sz="6400" b="1" dirty="0" smtClean="0"/>
              <a:t>Elitenherrschaft </a:t>
            </a:r>
            <a:r>
              <a:rPr lang="de-DE" sz="6400" b="1" dirty="0"/>
              <a:t>ab dem Steinbock-Ingress des Uranus am 02.12.1988</a:t>
            </a:r>
            <a:r>
              <a:rPr lang="de-DE" sz="6400" dirty="0"/>
              <a:t> </a:t>
            </a:r>
            <a:endParaRPr lang="de-DE" sz="6400" dirty="0" smtClean="0"/>
          </a:p>
          <a:p>
            <a:pPr marL="0" indent="0">
              <a:buNone/>
            </a:pPr>
            <a:r>
              <a:rPr lang="de-DE" sz="6400" dirty="0"/>
              <a:t> </a:t>
            </a:r>
            <a:r>
              <a:rPr lang="de-DE" sz="6400" dirty="0" smtClean="0"/>
              <a:t>      </a:t>
            </a:r>
            <a:r>
              <a:rPr lang="de-DE" sz="6400" dirty="0" err="1" smtClean="0"/>
              <a:t>Konj</a:t>
            </a:r>
            <a:r>
              <a:rPr lang="de-DE" sz="6400" dirty="0"/>
              <a:t>. Saturn Qua. Zeus auf 0 Widder</a:t>
            </a:r>
          </a:p>
          <a:p>
            <a:r>
              <a:rPr lang="de-DE" sz="6400" b="1" dirty="0" err="1"/>
              <a:t>Globalisierungsentgrenzung</a:t>
            </a:r>
            <a:r>
              <a:rPr lang="de-DE" sz="6400" b="1" dirty="0"/>
              <a:t> der internationalen Eliten </a:t>
            </a:r>
            <a:r>
              <a:rPr lang="de-DE" sz="6400" b="1" dirty="0" smtClean="0"/>
              <a:t>24.10.1993: </a:t>
            </a:r>
            <a:r>
              <a:rPr lang="de-DE" sz="6400" b="1" dirty="0" err="1" smtClean="0"/>
              <a:t>Globalistischer</a:t>
            </a:r>
            <a:r>
              <a:rPr lang="de-DE" sz="6400" b="1" dirty="0" smtClean="0"/>
              <a:t> Korporatismus</a:t>
            </a:r>
            <a:r>
              <a:rPr lang="de-DE" sz="6400" dirty="0" smtClean="0"/>
              <a:t> 3</a:t>
            </a:r>
            <a:r>
              <a:rPr lang="de-DE" sz="6400" dirty="0"/>
              <a:t>. Steinbock-Uranus </a:t>
            </a:r>
            <a:r>
              <a:rPr lang="de-DE" sz="6400" dirty="0" err="1"/>
              <a:t>Konj</a:t>
            </a:r>
            <a:r>
              <a:rPr lang="de-DE" sz="6400" dirty="0"/>
              <a:t>. </a:t>
            </a:r>
            <a:r>
              <a:rPr lang="de-DE" sz="6400" dirty="0" smtClean="0"/>
              <a:t>Neptun / Zeus </a:t>
            </a:r>
            <a:r>
              <a:rPr lang="de-DE" sz="6400" dirty="0"/>
              <a:t>Qua. Widder-Eris (am Tag </a:t>
            </a:r>
            <a:endParaRPr lang="de-DE" sz="6400" dirty="0" smtClean="0"/>
          </a:p>
          <a:p>
            <a:pPr marL="0" indent="0">
              <a:buNone/>
            </a:pPr>
            <a:r>
              <a:rPr lang="de-DE" sz="6400" dirty="0"/>
              <a:t> </a:t>
            </a:r>
            <a:r>
              <a:rPr lang="de-DE" sz="6400" dirty="0" smtClean="0"/>
              <a:t>      nach </a:t>
            </a:r>
            <a:r>
              <a:rPr lang="de-DE" sz="6400" dirty="0"/>
              <a:t>dem </a:t>
            </a:r>
            <a:r>
              <a:rPr lang="de-DE" sz="6400" dirty="0" smtClean="0"/>
              <a:t>Chaos-</a:t>
            </a:r>
            <a:r>
              <a:rPr lang="de-DE" sz="6400" dirty="0" err="1" smtClean="0"/>
              <a:t>Touchdown</a:t>
            </a:r>
            <a:r>
              <a:rPr lang="de-DE" sz="6400" dirty="0"/>
              <a:t> </a:t>
            </a:r>
            <a:r>
              <a:rPr lang="de-DE" sz="6400" dirty="0" smtClean="0"/>
              <a:t>d.h. </a:t>
            </a:r>
            <a:r>
              <a:rPr lang="de-DE" sz="6400" dirty="0" err="1" smtClean="0"/>
              <a:t>Ekliptikwechsel</a:t>
            </a:r>
            <a:r>
              <a:rPr lang="de-DE" sz="6400" dirty="0" smtClean="0"/>
              <a:t>)</a:t>
            </a:r>
            <a:endParaRPr lang="de-DE" sz="6400" dirty="0"/>
          </a:p>
          <a:p>
            <a:r>
              <a:rPr lang="de-DE" sz="6400" b="1" dirty="0" err="1"/>
              <a:t>Mont</a:t>
            </a:r>
            <a:r>
              <a:rPr lang="de-DE" sz="6400" b="1" dirty="0"/>
              <a:t> </a:t>
            </a:r>
            <a:r>
              <a:rPr lang="de-DE" sz="6400" b="1" dirty="0" err="1"/>
              <a:t>Pelerin</a:t>
            </a:r>
            <a:r>
              <a:rPr lang="de-DE" sz="6400" b="1" dirty="0"/>
              <a:t> Society</a:t>
            </a:r>
            <a:r>
              <a:rPr lang="de-DE" sz="6400" dirty="0"/>
              <a:t> 01.04.1947 Zwillinge-Uranus + </a:t>
            </a:r>
            <a:r>
              <a:rPr lang="de-DE" sz="6400" dirty="0" err="1"/>
              <a:t>Narcissus</a:t>
            </a:r>
            <a:r>
              <a:rPr lang="de-DE" sz="6400" dirty="0"/>
              <a:t>  Qua</a:t>
            </a:r>
            <a:r>
              <a:rPr lang="de-DE" sz="6400" dirty="0" smtClean="0"/>
              <a:t>.</a:t>
            </a:r>
          </a:p>
          <a:p>
            <a:pPr marL="0" indent="0">
              <a:buNone/>
            </a:pPr>
            <a:r>
              <a:rPr lang="de-DE" sz="6400" dirty="0"/>
              <a:t> </a:t>
            </a:r>
            <a:r>
              <a:rPr lang="de-DE" sz="6400" dirty="0" smtClean="0"/>
              <a:t>      Fische-Zeus </a:t>
            </a:r>
            <a:r>
              <a:rPr lang="de-DE" sz="6400" dirty="0"/>
              <a:t>in enger Halbsumme Merkur / Mars: Begründer und </a:t>
            </a:r>
            <a:endParaRPr lang="de-DE" sz="6400" dirty="0" smtClean="0"/>
          </a:p>
          <a:p>
            <a:pPr marL="0" indent="0">
              <a:buNone/>
            </a:pPr>
            <a:r>
              <a:rPr lang="de-DE" sz="6400" dirty="0"/>
              <a:t> </a:t>
            </a:r>
            <a:r>
              <a:rPr lang="de-DE" sz="6400" dirty="0" smtClean="0"/>
              <a:t>      vernetzte Hauptpropagandisten </a:t>
            </a:r>
            <a:r>
              <a:rPr lang="de-DE" sz="6400" dirty="0"/>
              <a:t>des </a:t>
            </a:r>
            <a:r>
              <a:rPr lang="de-DE" sz="6400" dirty="0" smtClean="0"/>
              <a:t>Neoliberalismus</a:t>
            </a:r>
          </a:p>
          <a:p>
            <a:r>
              <a:rPr lang="de-DE" sz="6400" b="1" dirty="0" smtClean="0"/>
              <a:t>Ur-Kapitalismus-und Geldmacht-</a:t>
            </a:r>
            <a:r>
              <a:rPr lang="de-DE" sz="6400" b="1" dirty="0" err="1" smtClean="0"/>
              <a:t>SoFi</a:t>
            </a:r>
            <a:r>
              <a:rPr lang="de-DE" sz="6400" b="1" dirty="0" smtClean="0"/>
              <a:t> </a:t>
            </a:r>
            <a:r>
              <a:rPr lang="de-DE" sz="6400" dirty="0" smtClean="0"/>
              <a:t>06.11.1771 Steinbock-Jupiter </a:t>
            </a:r>
            <a:r>
              <a:rPr lang="de-DE" sz="6400" dirty="0" err="1" smtClean="0"/>
              <a:t>Konj</a:t>
            </a:r>
            <a:r>
              <a:rPr lang="de-DE" sz="6400" dirty="0" smtClean="0"/>
              <a:t>. Zeus </a:t>
            </a:r>
            <a:r>
              <a:rPr lang="de-DE" sz="6400" dirty="0" err="1" smtClean="0"/>
              <a:t>Sextil</a:t>
            </a:r>
            <a:r>
              <a:rPr lang="de-DE" sz="6400" dirty="0" smtClean="0"/>
              <a:t> Skorpion-Venus-Mars</a:t>
            </a:r>
          </a:p>
          <a:p>
            <a:r>
              <a:rPr lang="de-DE" sz="6400" b="1" dirty="0" smtClean="0"/>
              <a:t>New York Stock Exchange </a:t>
            </a:r>
            <a:r>
              <a:rPr lang="de-DE" sz="6400" dirty="0" smtClean="0"/>
              <a:t>17.05.1792 Wassermann-Pluto </a:t>
            </a:r>
            <a:r>
              <a:rPr lang="de-DE" sz="6400" dirty="0" err="1" smtClean="0"/>
              <a:t>Konj</a:t>
            </a:r>
            <a:r>
              <a:rPr lang="de-DE" sz="6400" dirty="0" smtClean="0"/>
              <a:t>. Zeus / -</a:t>
            </a:r>
            <a:r>
              <a:rPr lang="de-DE" sz="6400" dirty="0" err="1" smtClean="0"/>
              <a:t>Fanatica</a:t>
            </a:r>
            <a:r>
              <a:rPr lang="de-DE" sz="6400" dirty="0" smtClean="0"/>
              <a:t> Qua. Stier-Merkur in </a:t>
            </a:r>
            <a:r>
              <a:rPr lang="de-DE" sz="6400" dirty="0" err="1" smtClean="0"/>
              <a:t>Sextil</a:t>
            </a:r>
            <a:r>
              <a:rPr lang="de-DE" sz="6400" dirty="0" smtClean="0"/>
              <a:t> /</a:t>
            </a:r>
            <a:r>
              <a:rPr lang="de-DE" sz="6400" smtClean="0"/>
              <a:t>Halbsextil</a:t>
            </a:r>
            <a:r>
              <a:rPr lang="de-DE" sz="6400" dirty="0" smtClean="0"/>
              <a:t> auf die Achse Widder-Saturn </a:t>
            </a:r>
            <a:r>
              <a:rPr lang="de-DE" sz="6400" dirty="0" err="1" smtClean="0"/>
              <a:t>Opp</a:t>
            </a:r>
            <a:r>
              <a:rPr lang="de-DE" sz="6400" dirty="0" smtClean="0"/>
              <a:t>. Waage-Jupiter / -Neptun hinauslaufend</a:t>
            </a:r>
            <a:endParaRPr lang="de-DE" sz="6400" dirty="0"/>
          </a:p>
          <a:p>
            <a:r>
              <a:rPr lang="de-DE" sz="6400" b="1" dirty="0"/>
              <a:t>Fabian Society</a:t>
            </a:r>
            <a:r>
              <a:rPr lang="de-DE" sz="6400" dirty="0"/>
              <a:t> 4.1.1884 Sonne </a:t>
            </a:r>
            <a:r>
              <a:rPr lang="de-DE" sz="6400" dirty="0" err="1"/>
              <a:t>Konj</a:t>
            </a:r>
            <a:r>
              <a:rPr lang="de-DE" sz="6400" dirty="0"/>
              <a:t>. Zeus</a:t>
            </a:r>
          </a:p>
          <a:p>
            <a:r>
              <a:rPr lang="de-DE" sz="6400" b="1" dirty="0"/>
              <a:t>Club </a:t>
            </a:r>
            <a:r>
              <a:rPr lang="de-DE" sz="6400" b="1" dirty="0" err="1"/>
              <a:t>of</a:t>
            </a:r>
            <a:r>
              <a:rPr lang="de-DE" sz="6400" b="1" dirty="0"/>
              <a:t> </a:t>
            </a:r>
            <a:r>
              <a:rPr lang="de-DE" sz="6400" b="1" dirty="0" err="1"/>
              <a:t>Rome</a:t>
            </a:r>
            <a:r>
              <a:rPr lang="de-DE" sz="6400" dirty="0"/>
              <a:t> 07.04.1968: Zeus in enger Halbsumme Sonne / </a:t>
            </a:r>
            <a:r>
              <a:rPr lang="de-DE" sz="6400" dirty="0" smtClean="0"/>
              <a:t>Eris</a:t>
            </a:r>
          </a:p>
          <a:p>
            <a:r>
              <a:rPr lang="de-DE" sz="6400" b="1" dirty="0" err="1" smtClean="0"/>
              <a:t>Bretton</a:t>
            </a:r>
            <a:r>
              <a:rPr lang="de-DE" sz="6400" b="1" dirty="0" smtClean="0"/>
              <a:t> Woods</a:t>
            </a:r>
            <a:r>
              <a:rPr lang="de-DE" sz="6400" dirty="0" smtClean="0"/>
              <a:t> 01.07.1944 (Beginn) Stier-Zeus Qua. Löwe-Mars / -Jupiter</a:t>
            </a:r>
            <a:endParaRPr lang="de-DE" sz="6400" dirty="0"/>
          </a:p>
          <a:p>
            <a:r>
              <a:rPr lang="de-DE" sz="6400" b="1" dirty="0" smtClean="0"/>
              <a:t>IWF / Weltbank </a:t>
            </a:r>
            <a:r>
              <a:rPr lang="de-DE" sz="6400" dirty="0" smtClean="0"/>
              <a:t> </a:t>
            </a:r>
            <a:r>
              <a:rPr lang="de-DE" sz="6400" dirty="0"/>
              <a:t>27.12.1945: </a:t>
            </a:r>
            <a:r>
              <a:rPr lang="de-DE" sz="6400" dirty="0" smtClean="0"/>
              <a:t>Saturn </a:t>
            </a:r>
            <a:r>
              <a:rPr lang="de-DE" sz="6400" dirty="0" err="1"/>
              <a:t>Opp</a:t>
            </a:r>
            <a:r>
              <a:rPr lang="de-DE" sz="6400" dirty="0"/>
              <a:t>. Zeus / verschleiernder </a:t>
            </a:r>
            <a:r>
              <a:rPr lang="de-DE" sz="6400" dirty="0" err="1" smtClean="0"/>
              <a:t>Pholus</a:t>
            </a:r>
            <a:r>
              <a:rPr lang="de-DE" sz="6400" dirty="0" smtClean="0"/>
              <a:t> /  </a:t>
            </a:r>
            <a:r>
              <a:rPr lang="de-DE" sz="6400" dirty="0" err="1" smtClean="0"/>
              <a:t>Sauron</a:t>
            </a:r>
            <a:r>
              <a:rPr lang="de-DE" sz="6400" dirty="0" smtClean="0"/>
              <a:t> T-Qua</a:t>
            </a:r>
            <a:r>
              <a:rPr lang="de-DE" sz="6400" dirty="0"/>
              <a:t>. </a:t>
            </a:r>
            <a:r>
              <a:rPr lang="de-DE" sz="6400" dirty="0" smtClean="0"/>
              <a:t>Jupiter </a:t>
            </a:r>
            <a:r>
              <a:rPr lang="de-DE" sz="6400" dirty="0" err="1" smtClean="0"/>
              <a:t>Opp</a:t>
            </a:r>
            <a:r>
              <a:rPr lang="de-DE" sz="6400" dirty="0"/>
              <a:t>. </a:t>
            </a:r>
            <a:r>
              <a:rPr lang="de-DE" sz="6400" dirty="0" smtClean="0"/>
              <a:t>überwachender </a:t>
            </a:r>
            <a:r>
              <a:rPr lang="de-DE" sz="6400" dirty="0" err="1" smtClean="0"/>
              <a:t>Varuna</a:t>
            </a:r>
            <a:r>
              <a:rPr lang="de-DE" sz="6400" dirty="0" smtClean="0"/>
              <a:t> </a:t>
            </a:r>
            <a:r>
              <a:rPr lang="de-DE" sz="6400" dirty="0"/>
              <a:t>auf 23 – 25 Grad </a:t>
            </a:r>
            <a:r>
              <a:rPr lang="de-DE" sz="6400" dirty="0" smtClean="0"/>
              <a:t>kardinal! Durch Saturn-Pluto 2020 aktiviert</a:t>
            </a:r>
          </a:p>
          <a:p>
            <a:r>
              <a:rPr lang="de-DE" sz="6400" b="1" dirty="0" smtClean="0"/>
              <a:t>Neue Weltordnung 21.12.2012 </a:t>
            </a:r>
            <a:r>
              <a:rPr lang="de-DE" sz="6400" dirty="0" smtClean="0"/>
              <a:t>Skorpion-Saturn </a:t>
            </a:r>
            <a:r>
              <a:rPr lang="de-DE" sz="6400" dirty="0" err="1" smtClean="0"/>
              <a:t>Konj</a:t>
            </a:r>
            <a:r>
              <a:rPr lang="de-DE" sz="6400" dirty="0" smtClean="0"/>
              <a:t>. -Zeus / -</a:t>
            </a:r>
            <a:r>
              <a:rPr lang="de-DE" sz="6400" dirty="0" err="1" smtClean="0"/>
              <a:t>Fanatica</a:t>
            </a:r>
            <a:r>
              <a:rPr lang="de-DE" sz="6400" dirty="0" smtClean="0"/>
              <a:t> im großräumigen </a:t>
            </a:r>
            <a:r>
              <a:rPr lang="de-DE" sz="6400" dirty="0" err="1" smtClean="0"/>
              <a:t>Langsamläufer-Aspektgefüge</a:t>
            </a:r>
            <a:endParaRPr lang="de-DE" sz="6400" dirty="0" smtClean="0"/>
          </a:p>
          <a:p>
            <a:r>
              <a:rPr lang="de-DE" sz="6400" b="1" dirty="0" smtClean="0"/>
              <a:t>Alte Pflichten der Freimauerei (Genehmigungsbeschluss) 17.01.1723 </a:t>
            </a:r>
            <a:r>
              <a:rPr lang="de-DE" sz="6400" dirty="0" smtClean="0"/>
              <a:t>mit</a:t>
            </a:r>
            <a:r>
              <a:rPr lang="de-DE" sz="6400" b="1" dirty="0" smtClean="0"/>
              <a:t> </a:t>
            </a:r>
            <a:r>
              <a:rPr lang="de-DE" sz="6400" dirty="0" smtClean="0"/>
              <a:t>Zeus auf 0 Steinbock </a:t>
            </a:r>
            <a:r>
              <a:rPr lang="de-DE" sz="6400" dirty="0" err="1" smtClean="0"/>
              <a:t>Konj</a:t>
            </a:r>
            <a:r>
              <a:rPr lang="de-DE" sz="6400" dirty="0" smtClean="0"/>
              <a:t>. Mars 29 Schütze </a:t>
            </a:r>
            <a:r>
              <a:rPr lang="de-DE" sz="6400" dirty="0" err="1" smtClean="0"/>
              <a:t>Opp</a:t>
            </a:r>
            <a:r>
              <a:rPr lang="de-DE" sz="6400" dirty="0" smtClean="0"/>
              <a:t>. Zwillinge-</a:t>
            </a:r>
            <a:r>
              <a:rPr lang="de-DE" sz="6400" dirty="0" err="1" smtClean="0"/>
              <a:t>Asbolus</a:t>
            </a:r>
            <a:r>
              <a:rPr lang="de-DE" sz="6400" dirty="0" smtClean="0"/>
              <a:t> in </a:t>
            </a:r>
            <a:r>
              <a:rPr lang="de-DE" sz="6400" dirty="0" err="1" smtClean="0"/>
              <a:t>Sextil</a:t>
            </a:r>
            <a:r>
              <a:rPr lang="de-DE" sz="6400" dirty="0" smtClean="0"/>
              <a:t> / </a:t>
            </a:r>
            <a:r>
              <a:rPr lang="de-DE" sz="6400" dirty="0" err="1" smtClean="0"/>
              <a:t>Trigon</a:t>
            </a:r>
            <a:r>
              <a:rPr lang="de-DE" sz="6400" dirty="0" smtClean="0"/>
              <a:t> auf Waage –Uranus / </a:t>
            </a:r>
            <a:r>
              <a:rPr lang="de-DE" sz="6400" dirty="0" err="1" smtClean="0"/>
              <a:t>Ogmios</a:t>
            </a:r>
            <a:r>
              <a:rPr lang="de-DE" sz="6400" dirty="0" smtClean="0"/>
              <a:t> –Skorpion-</a:t>
            </a:r>
            <a:r>
              <a:rPr lang="de-DE" sz="6400" dirty="0" err="1" smtClean="0"/>
              <a:t>Ixion</a:t>
            </a:r>
            <a:r>
              <a:rPr lang="de-DE" sz="6400" dirty="0" smtClean="0"/>
              <a:t> 0 Skorpion auslaufend.</a:t>
            </a:r>
          </a:p>
          <a:p>
            <a:r>
              <a:rPr lang="de-DE" sz="6400" b="1" dirty="0" smtClean="0"/>
              <a:t>Federal Reserve System </a:t>
            </a:r>
            <a:r>
              <a:rPr lang="de-DE" sz="6400" dirty="0" smtClean="0"/>
              <a:t>23.12.1913 Uranus Qua. Zeus</a:t>
            </a:r>
          </a:p>
          <a:p>
            <a:r>
              <a:rPr lang="de-DE" sz="6400" b="1" dirty="0" smtClean="0"/>
              <a:t>EU-Maastricht-Verträge </a:t>
            </a:r>
            <a:r>
              <a:rPr lang="de-DE" sz="6400" dirty="0" smtClean="0"/>
              <a:t>01.11.1993 Uranus-Neptun-Zeus Qua. Venus, </a:t>
            </a:r>
            <a:r>
              <a:rPr lang="de-DE" sz="6400" dirty="0" err="1" smtClean="0"/>
              <a:t>Sextil</a:t>
            </a:r>
            <a:r>
              <a:rPr lang="de-DE" sz="6400" dirty="0" smtClean="0"/>
              <a:t> Merkur, </a:t>
            </a:r>
            <a:r>
              <a:rPr lang="de-DE" sz="6400" dirty="0" err="1" smtClean="0"/>
              <a:t>Trigon</a:t>
            </a:r>
            <a:r>
              <a:rPr lang="de-DE" sz="6400" dirty="0" smtClean="0"/>
              <a:t> Chaos</a:t>
            </a:r>
          </a:p>
          <a:p>
            <a:r>
              <a:rPr lang="de-DE" sz="6400" b="1" dirty="0" smtClean="0"/>
              <a:t>EZB </a:t>
            </a:r>
            <a:r>
              <a:rPr lang="de-DE" sz="6400" dirty="0" smtClean="0"/>
              <a:t>01.06.1998  Saturn Qua. Neptun in </a:t>
            </a:r>
            <a:r>
              <a:rPr lang="de-DE" sz="6400" dirty="0" err="1" smtClean="0"/>
              <a:t>Sextil</a:t>
            </a:r>
            <a:r>
              <a:rPr lang="de-DE" sz="6400" dirty="0" smtClean="0"/>
              <a:t>/</a:t>
            </a:r>
            <a:r>
              <a:rPr lang="de-DE" sz="6400" dirty="0" err="1" smtClean="0"/>
              <a:t>Halbsextil</a:t>
            </a:r>
            <a:r>
              <a:rPr lang="de-DE" sz="6400" dirty="0" smtClean="0"/>
              <a:t> auf Zeus auf 0 Widder hinauslaufend</a:t>
            </a:r>
          </a:p>
          <a:p>
            <a:endParaRPr lang="de-DE" dirty="0"/>
          </a:p>
          <a:p>
            <a:endParaRPr lang="de-DE" dirty="0"/>
          </a:p>
        </p:txBody>
      </p:sp>
    </p:spTree>
    <p:extLst>
      <p:ext uri="{BB962C8B-B14F-4D97-AF65-F5344CB8AC3E}">
        <p14:creationId xmlns:p14="http://schemas.microsoft.com/office/powerpoint/2010/main" val="12944175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792088"/>
          </a:xfrm>
        </p:spPr>
        <p:txBody>
          <a:bodyPr>
            <a:normAutofit/>
          </a:bodyPr>
          <a:lstStyle/>
          <a:p>
            <a:r>
              <a:rPr lang="de-DE" sz="3200" b="1" dirty="0" smtClean="0"/>
              <a:t>Interpoliert-</a:t>
            </a:r>
            <a:r>
              <a:rPr lang="de-DE" sz="3200" b="1" dirty="0" err="1" smtClean="0"/>
              <a:t>Lilithhafte</a:t>
            </a:r>
            <a:r>
              <a:rPr lang="de-DE" sz="3200" b="1" dirty="0" smtClean="0"/>
              <a:t> Macht</a:t>
            </a:r>
            <a:r>
              <a:rPr lang="de-DE" sz="3200" dirty="0" smtClean="0"/>
              <a:t> </a:t>
            </a:r>
            <a:endParaRPr lang="de-DE" sz="3200" dirty="0"/>
          </a:p>
        </p:txBody>
      </p:sp>
      <p:sp>
        <p:nvSpPr>
          <p:cNvPr id="3" name="Inhaltsplatzhalter 2"/>
          <p:cNvSpPr>
            <a:spLocks noGrp="1"/>
          </p:cNvSpPr>
          <p:nvPr>
            <p:ph idx="1"/>
          </p:nvPr>
        </p:nvSpPr>
        <p:spPr>
          <a:xfrm>
            <a:off x="179512" y="980728"/>
            <a:ext cx="8784976" cy="5877272"/>
          </a:xfrm>
        </p:spPr>
        <p:txBody>
          <a:bodyPr>
            <a:normAutofit fontScale="77500" lnSpcReduction="20000"/>
          </a:bodyPr>
          <a:lstStyle/>
          <a:p>
            <a:pPr marL="0" indent="0">
              <a:buNone/>
            </a:pPr>
            <a:r>
              <a:rPr lang="de-DE" dirty="0" smtClean="0"/>
              <a:t>des Mondapogäums = des erdfernsten Punkts der Mondumlaufbahn und seinem unbedingt hervorbrechenden Ventil </a:t>
            </a:r>
            <a:r>
              <a:rPr lang="de-DE" dirty="0" err="1" smtClean="0"/>
              <a:t>verrandeter</a:t>
            </a:r>
            <a:r>
              <a:rPr lang="de-DE" dirty="0" smtClean="0"/>
              <a:t> traumatisierter Gefühle, an die man vorher fast nicht mit dem Bewusstsein herankommt</a:t>
            </a:r>
          </a:p>
          <a:p>
            <a:pPr marL="0" indent="0">
              <a:buNone/>
            </a:pPr>
            <a:endParaRPr lang="de-DE" sz="1400" dirty="0" smtClean="0"/>
          </a:p>
          <a:p>
            <a:pPr marL="0" indent="0">
              <a:buNone/>
            </a:pPr>
            <a:r>
              <a:rPr lang="de-DE" dirty="0" smtClean="0"/>
              <a:t>Bei </a:t>
            </a:r>
            <a:r>
              <a:rPr lang="de-DE" dirty="0"/>
              <a:t>Lilith-Transiten bzw. bei </a:t>
            </a:r>
            <a:r>
              <a:rPr lang="de-DE" dirty="0" err="1"/>
              <a:t>Radixstellungen</a:t>
            </a:r>
            <a:r>
              <a:rPr lang="de-DE" dirty="0"/>
              <a:t>: </a:t>
            </a:r>
            <a:endParaRPr lang="de-DE" dirty="0" smtClean="0"/>
          </a:p>
          <a:p>
            <a:endParaRPr lang="de-DE" sz="1400" dirty="0"/>
          </a:p>
          <a:p>
            <a:r>
              <a:rPr lang="de-DE" dirty="0" smtClean="0"/>
              <a:t>die </a:t>
            </a:r>
            <a:r>
              <a:rPr lang="de-DE" dirty="0"/>
              <a:t>Macht unbedingt furienhaft (d.h. kurzzeitig wahnsinnsnah werdend) zu erschüttern, indem man im Machtdrang rächend bzw. </a:t>
            </a:r>
            <a:r>
              <a:rPr lang="de-DE" dirty="0" err="1"/>
              <a:t>traumaweitergebend</a:t>
            </a:r>
            <a:r>
              <a:rPr lang="de-DE" dirty="0"/>
              <a:t> seine verwehrten legitimen Ich-Anrechte im </a:t>
            </a:r>
            <a:r>
              <a:rPr lang="de-DE" dirty="0" smtClean="0"/>
              <a:t>Destruktiven </a:t>
            </a:r>
            <a:r>
              <a:rPr lang="de-DE" dirty="0"/>
              <a:t>und </a:t>
            </a:r>
            <a:r>
              <a:rPr lang="de-DE" dirty="0" smtClean="0"/>
              <a:t>im autonomen </a:t>
            </a:r>
            <a:r>
              <a:rPr lang="de-DE" dirty="0"/>
              <a:t>Ausbruch </a:t>
            </a:r>
            <a:r>
              <a:rPr lang="de-DE" dirty="0" smtClean="0"/>
              <a:t>Ungerechtigkeiten ausgleicht: </a:t>
            </a:r>
            <a:r>
              <a:rPr lang="de-DE" i="1" dirty="0"/>
              <a:t>der andere soll es auch nicht haben</a:t>
            </a:r>
            <a:r>
              <a:rPr lang="de-DE" dirty="0" smtClean="0"/>
              <a:t>. </a:t>
            </a:r>
          </a:p>
          <a:p>
            <a:endParaRPr lang="de-DE" sz="1400" dirty="0"/>
          </a:p>
          <a:p>
            <a:r>
              <a:rPr lang="de-DE" dirty="0" smtClean="0"/>
              <a:t>Die Macht zum selbstrettenden Beziehungs-Cut.</a:t>
            </a:r>
          </a:p>
          <a:p>
            <a:endParaRPr lang="de-DE" sz="1400" dirty="0" smtClean="0"/>
          </a:p>
          <a:p>
            <a:r>
              <a:rPr lang="de-DE" dirty="0" smtClean="0"/>
              <a:t>Steht zentral mit Jupiter bei der Neuen </a:t>
            </a:r>
            <a:r>
              <a:rPr lang="de-DE" dirty="0"/>
              <a:t>Weltordnung eines </a:t>
            </a:r>
            <a:r>
              <a:rPr lang="de-DE" dirty="0" smtClean="0"/>
              <a:t>oft weiblichen, viral-massenmedialen, kosmisch </a:t>
            </a:r>
            <a:r>
              <a:rPr lang="de-DE" dirty="0" err="1" smtClean="0"/>
              <a:t>traumainduzierten</a:t>
            </a:r>
            <a:r>
              <a:rPr lang="de-DE" dirty="0" smtClean="0"/>
              <a:t> Moralaufschreis ab 21.12.2012</a:t>
            </a:r>
            <a:endParaRPr lang="de-DE" dirty="0"/>
          </a:p>
        </p:txBody>
      </p:sp>
    </p:spTree>
    <p:extLst>
      <p:ext uri="{BB962C8B-B14F-4D97-AF65-F5344CB8AC3E}">
        <p14:creationId xmlns:p14="http://schemas.microsoft.com/office/powerpoint/2010/main" val="2260739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8748463" y="-111968"/>
            <a:ext cx="4840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7" name="Rectangle 11"/>
          <p:cNvSpPr>
            <a:spLocks noChangeArrowheads="1"/>
          </p:cNvSpPr>
          <p:nvPr/>
        </p:nvSpPr>
        <p:spPr bwMode="auto">
          <a:xfrm>
            <a:off x="449263" y="1828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6"/>
          <p:cNvSpPr>
            <a:spLocks noChangeArrowheads="1"/>
          </p:cNvSpPr>
          <p:nvPr/>
        </p:nvSpPr>
        <p:spPr bwMode="auto">
          <a:xfrm>
            <a:off x="-108520" y="117693"/>
            <a:ext cx="9099025" cy="68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1603   Feuerepochenhoroskop</a:t>
            </a:r>
            <a:r>
              <a:rPr kumimoji="0" lang="de-DE" altLang="de-DE" sz="12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Jupiter-Saturn</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18.12.1603 (800 Jahre)</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1771   </a:t>
            </a:r>
            <a:r>
              <a:rPr kumimoji="0" lang="de-DE" altLang="de-DE" sz="1200" b="1" i="0" u="none" strike="noStrike" cap="none" normalizeH="0" baseline="0" dirty="0" smtClean="0">
                <a:ln>
                  <a:noFill/>
                </a:ln>
                <a:solidFill>
                  <a:schemeClr val="tx1"/>
                </a:solidFill>
                <a:effectLst/>
                <a:latin typeface="+mn-lt"/>
                <a:ea typeface="Calibri" pitchFamily="34" charset="0"/>
                <a:cs typeface="Times New Roman" pitchFamily="18" charset="0"/>
              </a:rPr>
              <a:t>Urkapitalismus-</a:t>
            </a:r>
            <a:r>
              <a:rPr lang="de-DE" altLang="de-DE" sz="1200" b="1" dirty="0" smtClean="0">
                <a:latin typeface="+mn-lt"/>
                <a:ea typeface="Calibri" pitchFamily="34" charset="0"/>
                <a:cs typeface="Times New Roman" pitchFamily="18" charset="0"/>
              </a:rPr>
              <a:t>Venus-Mars</a:t>
            </a:r>
            <a:r>
              <a:rPr kumimoji="0" lang="de-DE" altLang="de-DE" sz="1200" b="1" i="0" u="none" strike="noStrike" cap="none" normalizeH="0" baseline="0" dirty="0" smtClean="0">
                <a:ln>
                  <a:noFill/>
                </a:ln>
                <a:solidFill>
                  <a:schemeClr val="tx1"/>
                </a:solidFill>
                <a:effectLst/>
                <a:latin typeface="+mn-lt"/>
                <a:ea typeface="Calibri" pitchFamily="34" charset="0"/>
                <a:cs typeface="Calibri" pitchFamily="34" charset="0"/>
              </a:rPr>
              <a:t>-</a:t>
            </a:r>
            <a:r>
              <a:rPr kumimoji="0" lang="de-DE" altLang="de-DE" sz="1200" b="1" i="0" u="none" strike="noStrike" cap="none" normalizeH="0" baseline="0" dirty="0" err="1" smtClean="0">
                <a:ln>
                  <a:noFill/>
                </a:ln>
                <a:solidFill>
                  <a:schemeClr val="tx1"/>
                </a:solidFill>
                <a:effectLst/>
                <a:latin typeface="+mn-lt"/>
                <a:ea typeface="Calibri" pitchFamily="34" charset="0"/>
                <a:cs typeface="Times New Roman" pitchFamily="18" charset="0"/>
              </a:rPr>
              <a:t>SoFi</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06.11.1771 im Drachen des großen </a:t>
            </a:r>
            <a:r>
              <a:rPr kumimoji="0" lang="de-DE" altLang="de-DE"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Erdtrigons</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-Uranus-Neptun-Pluto</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lvl="0" eaLnBrk="0" hangingPunct="0"/>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1802   Erdepochenhoroskop </a:t>
            </a:r>
            <a:r>
              <a:rPr lang="de-DE" altLang="de-DE" sz="1200" b="1" dirty="0">
                <a:latin typeface="Calibri" pitchFamily="34" charset="0"/>
                <a:ea typeface="Calibri" pitchFamily="34" charset="0"/>
                <a:cs typeface="Times New Roman" pitchFamily="18" charset="0"/>
              </a:rPr>
              <a:t>Jupiter-Saturn 17.07.1802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1980/2020</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eaLnBrk="0" hangingPunct="0"/>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1892   ‚</a:t>
            </a:r>
            <a:r>
              <a:rPr lang="de-DE" altLang="de-DE" sz="1200" b="1" dirty="0">
                <a:solidFill>
                  <a:srgbClr val="FF0000"/>
                </a:solidFill>
                <a:latin typeface="Calibri" pitchFamily="34" charset="0"/>
                <a:ea typeface="Calibri" pitchFamily="34" charset="0"/>
                <a:cs typeface="Times New Roman" pitchFamily="18" charset="0"/>
              </a:rPr>
              <a:t>Menschheitshoroskop‘(</a:t>
            </a:r>
            <a:r>
              <a:rPr lang="de-DE" altLang="de-DE" sz="1200" b="1" dirty="0" err="1">
                <a:solidFill>
                  <a:srgbClr val="FF0000"/>
                </a:solidFill>
                <a:latin typeface="Calibri" pitchFamily="34" charset="0"/>
                <a:ea typeface="Calibri" pitchFamily="34" charset="0"/>
                <a:cs typeface="Times New Roman" pitchFamily="18" charset="0"/>
              </a:rPr>
              <a:t>Weiss</a:t>
            </a:r>
            <a:r>
              <a:rPr lang="de-DE" altLang="de-DE" sz="1200" b="1" dirty="0" smtClean="0">
                <a:solidFill>
                  <a:srgbClr val="FF0000"/>
                </a:solidFill>
                <a:latin typeface="Calibri" pitchFamily="34" charset="0"/>
                <a:ea typeface="Calibri" pitchFamily="34" charset="0"/>
                <a:cs typeface="Times New Roman" pitchFamily="18" charset="0"/>
              </a:rPr>
              <a:t>)-</a:t>
            </a:r>
            <a:r>
              <a:rPr kumimoji="0" lang="de-DE" altLang="de-DE" sz="1200" b="1" i="0" u="none" strike="noStrike" cap="none" normalizeH="0" baseline="0" dirty="0" err="1" smtClean="0">
                <a:ln>
                  <a:noFill/>
                </a:ln>
                <a:solidFill>
                  <a:srgbClr val="FF0000"/>
                </a:solidFill>
                <a:effectLst/>
                <a:latin typeface="Calibri" pitchFamily="34" charset="0"/>
                <a:ea typeface="Calibri" pitchFamily="34" charset="0"/>
                <a:cs typeface="Times New Roman" pitchFamily="18" charset="0"/>
              </a:rPr>
              <a:t>SoFi</a:t>
            </a:r>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26.04.1892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vor 3.</a:t>
            </a:r>
            <a:r>
              <a:rPr lang="de-DE" altLang="de-DE" sz="1200" b="1" dirty="0">
                <a:latin typeface="Calibri" pitchFamily="34" charset="0"/>
                <a:ea typeface="Calibri" pitchFamily="34" charset="0"/>
                <a:cs typeface="Times New Roman" pitchFamily="18" charset="0"/>
              </a:rPr>
              <a:t> </a:t>
            </a:r>
            <a:r>
              <a:rPr lang="de-DE" altLang="de-DE" sz="1200" b="1" dirty="0" smtClean="0">
                <a:latin typeface="Calibri" pitchFamily="34" charset="0"/>
                <a:ea typeface="Calibri" pitchFamily="34" charset="0"/>
                <a:cs typeface="Times New Roman" pitchFamily="18" charset="0"/>
              </a:rPr>
              <a:t>Neptun-Pluto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30.04.1892 - 2385 </a:t>
            </a:r>
            <a:endParaRPr lang="de-DE" altLang="de-DE" sz="600" dirty="0"/>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1966 </a:t>
            </a:r>
            <a:r>
              <a:rPr kumimoji="0" lang="de-DE" altLang="de-DE" sz="1200" b="1" i="0" u="none" strike="noStrike" cap="none" normalizeH="0" dirty="0" smtClean="0">
                <a:ln>
                  <a:noFill/>
                </a:ln>
                <a:solidFill>
                  <a:srgbClr val="FF0000"/>
                </a:solidFill>
                <a:effectLst/>
                <a:latin typeface="Calibri" pitchFamily="34" charset="0"/>
                <a:ea typeface="Calibri" pitchFamily="34" charset="0"/>
                <a:cs typeface="Times New Roman" pitchFamily="18" charset="0"/>
              </a:rPr>
              <a:t>  </a:t>
            </a:r>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3.Uranus-Pluto</a:t>
            </a:r>
            <a:r>
              <a:rPr kumimoji="0" lang="de-DE" altLang="de-DE" sz="1200" b="1" i="0" u="none" strike="noStrike" cap="none" normalizeH="0" dirty="0" smtClean="0">
                <a:ln>
                  <a:noFill/>
                </a:ln>
                <a:solidFill>
                  <a:srgbClr val="FF0000"/>
                </a:solidFill>
                <a:effectLst/>
                <a:latin typeface="Calibri" pitchFamily="34" charset="0"/>
                <a:ea typeface="Calibri" pitchFamily="34" charset="0"/>
                <a:cs typeface="Times New Roman" pitchFamily="18" charset="0"/>
              </a:rPr>
              <a:t> </a:t>
            </a:r>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30.06.1966 &amp; deren </a:t>
            </a:r>
            <a:r>
              <a:rPr kumimoji="0" lang="de-DE" altLang="de-DE" sz="1200" b="1" i="0" u="none" strike="noStrike" cap="none" normalizeH="0" baseline="0" dirty="0" err="1" smtClean="0">
                <a:ln>
                  <a:noFill/>
                </a:ln>
                <a:solidFill>
                  <a:srgbClr val="FF0000"/>
                </a:solidFill>
                <a:effectLst/>
                <a:latin typeface="Calibri" pitchFamily="34" charset="0"/>
                <a:ea typeface="Calibri" pitchFamily="34" charset="0"/>
                <a:cs typeface="Times New Roman" pitchFamily="18" charset="0"/>
              </a:rPr>
              <a:t>SoFi</a:t>
            </a:r>
            <a:r>
              <a:rPr kumimoji="0" lang="de-DE" altLang="de-DE" sz="12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 20.05.1966 - 2104</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Saturn-</a:t>
            </a:r>
            <a:r>
              <a:rPr kumimoji="0" lang="de-DE" altLang="de-DE"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Chiron</a:t>
            </a:r>
            <a:r>
              <a:rPr kumimoji="0" lang="de-DE" altLang="de-DE" sz="12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13.04.1966 - 2028</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lvl="0" eaLnBrk="0" hangingPunct="0"/>
            <a:r>
              <a:rPr lang="de-DE" altLang="de-DE" sz="1200" b="1" dirty="0" smtClean="0">
                <a:latin typeface="Calibri" pitchFamily="34" charset="0"/>
                <a:ea typeface="Calibri" pitchFamily="34" charset="0"/>
                <a:cs typeface="Times New Roman" pitchFamily="18" charset="0"/>
              </a:rPr>
              <a:t>1968</a:t>
            </a:r>
            <a:r>
              <a:rPr lang="de-DE" altLang="de-DE" sz="1200" b="1" dirty="0" smtClean="0">
                <a:solidFill>
                  <a:srgbClr val="FF0000"/>
                </a:solidFill>
                <a:latin typeface="Calibri" pitchFamily="34" charset="0"/>
                <a:ea typeface="Calibri" pitchFamily="34" charset="0"/>
                <a:cs typeface="Times New Roman" pitchFamily="18" charset="0"/>
              </a:rPr>
              <a:t>   </a:t>
            </a:r>
            <a:r>
              <a:rPr lang="de-DE" altLang="de-DE" sz="1200" b="1" dirty="0" smtClean="0">
                <a:latin typeface="Calibri" pitchFamily="34" charset="0"/>
                <a:ea typeface="Calibri" pitchFamily="34" charset="0"/>
                <a:cs typeface="Times New Roman" pitchFamily="18" charset="0"/>
              </a:rPr>
              <a:t>Saturn-</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Chaos 01.05.1968 – 2000/01, 1.Uranus</a:t>
            </a:r>
            <a:r>
              <a:rPr kumimoji="0" lang="de-DE" altLang="de-DE" sz="1200" b="1" i="0" u="none" strike="noStrike" cap="none" normalizeH="0" baseline="0" dirty="0" smtClean="0">
                <a:ln>
                  <a:noFill/>
                </a:ln>
                <a:solidFill>
                  <a:schemeClr val="tx1"/>
                </a:solidFill>
                <a:effectLst/>
                <a:latin typeface="+mn-lt"/>
                <a:ea typeface="Calibri" pitchFamily="34" charset="0"/>
                <a:cs typeface="Times New Roman" pitchFamily="18" charset="0"/>
              </a:rPr>
              <a:t>-</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Ingress </a:t>
            </a:r>
            <a:r>
              <a:rPr kumimoji="0" lang="de-DE" altLang="de-DE" sz="12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Waage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28.09.1968, </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1.Uranus-Äquator- Überlauf 25.10.1968: 68er, neue Beziehungsformen</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1971   1.Pluto</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-Ingress in</a:t>
            </a:r>
            <a:r>
              <a:rPr kumimoji="0" lang="de-DE" altLang="de-DE" sz="1200" b="1" i="0" u="none" strike="noStrike" cap="none" normalizeH="0" dirty="0" smtClean="0">
                <a:ln>
                  <a:noFill/>
                </a:ln>
                <a:solidFill>
                  <a:schemeClr val="tx1"/>
                </a:solidFill>
                <a:effectLst/>
                <a:latin typeface="Calibri" pitchFamily="34" charset="0"/>
                <a:ea typeface="Calibri" pitchFamily="34" charset="0"/>
                <a:cs typeface="Calibri" pitchFamily="34" charset="0"/>
              </a:rPr>
              <a:t> Waage: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Frauenmacht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1979    Internet- und Kommunikations-Krösus-</a:t>
            </a:r>
            <a:r>
              <a:rPr kumimoji="0" lang="de-DE" altLang="de-DE" sz="1200" b="1" i="0" u="none" strike="noStrike" cap="none" normalizeH="0" dirty="0" smtClean="0">
                <a:ln>
                  <a:noFill/>
                </a:ln>
                <a:solidFill>
                  <a:schemeClr val="tx1"/>
                </a:solidFill>
                <a:effectLst/>
                <a:latin typeface="Calibri" pitchFamily="34" charset="0"/>
                <a:ea typeface="Calibri" pitchFamily="34" charset="0"/>
                <a:cs typeface="Times New Roman" pitchFamily="18" charset="0"/>
              </a:rPr>
              <a:t> Venus-</a:t>
            </a:r>
            <a:r>
              <a:rPr kumimoji="0" lang="de-DE" altLang="de-DE" sz="12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SoFi</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22.08.1979 </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eaLnBrk="0" hangingPunct="0"/>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1980    Luftepochenhoroskop</a:t>
            </a:r>
            <a:r>
              <a:rPr lang="de-DE" altLang="de-DE" sz="1200" b="1" dirty="0" smtClean="0">
                <a:latin typeface="Calibri" pitchFamily="34" charset="0"/>
                <a:ea typeface="Calibri" pitchFamily="34" charset="0"/>
                <a:cs typeface="Times New Roman" pitchFamily="18" charset="0"/>
              </a:rPr>
              <a:t> Jupiter-Saturn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31.12.1980 – 2159/2219, </a:t>
            </a:r>
            <a:r>
              <a:rPr lang="de-DE" altLang="de-DE" sz="1200" b="1" dirty="0" smtClean="0">
                <a:latin typeface="+mn-lt"/>
                <a:ea typeface="Calibri" pitchFamily="34" charset="0"/>
                <a:cs typeface="Times New Roman" pitchFamily="18" charset="0"/>
              </a:rPr>
              <a:t>Steinbock-</a:t>
            </a:r>
            <a:r>
              <a:rPr kumimoji="0" lang="de-DE" altLang="de-DE" sz="1200" b="1" i="0" u="none" strike="noStrike" cap="none" normalizeH="0" baseline="0" dirty="0" smtClean="0">
                <a:ln>
                  <a:noFill/>
                </a:ln>
                <a:solidFill>
                  <a:schemeClr val="tx1"/>
                </a:solidFill>
                <a:effectLst/>
                <a:latin typeface="+mn-lt"/>
                <a:ea typeface="Calibri" pitchFamily="34" charset="0"/>
                <a:cs typeface="Calibri" pitchFamily="34" charset="0"/>
              </a:rPr>
              <a:t>I</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ng. 21.12.1980:</a:t>
            </a:r>
            <a:r>
              <a:rPr kumimoji="0" lang="de-DE" altLang="de-DE" sz="11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de-DE" altLang="de-DE" sz="1200" b="1" i="0" u="none" strike="noStrike" cap="none" normalizeH="0" baseline="0" dirty="0" smtClean="0">
                <a:ln>
                  <a:noFill/>
                </a:ln>
                <a:solidFill>
                  <a:schemeClr val="tx1"/>
                </a:solidFill>
                <a:effectLst/>
                <a:latin typeface="+mn-lt"/>
                <a:ea typeface="Calibri" pitchFamily="34" charset="0"/>
                <a:cs typeface="Calibri" pitchFamily="34" charset="0"/>
              </a:rPr>
              <a:t>Kommunikationszeitalter</a:t>
            </a:r>
            <a:endParaRPr lang="de-DE" altLang="de-DE" sz="600" b="1" dirty="0">
              <a:latin typeface="+mn-lt"/>
            </a:endParaRPr>
          </a:p>
          <a:p>
            <a:pPr lvl="0"/>
            <a:r>
              <a:rPr lang="de-DE" altLang="de-DE" sz="1200" b="1" dirty="0" smtClean="0">
                <a:latin typeface="Calibri" pitchFamily="34" charset="0"/>
                <a:ea typeface="Calibri" pitchFamily="34" charset="0"/>
                <a:cs typeface="Times New Roman" pitchFamily="18" charset="0"/>
              </a:rPr>
              <a:t>1982    Saturn-Pluto </a:t>
            </a:r>
            <a:r>
              <a:rPr kumimoji="0" lang="de-DE" altLang="de-DE"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08.11.1982 – 2020</a:t>
            </a:r>
          </a:p>
          <a:p>
            <a:pPr lvl="0"/>
            <a:r>
              <a:rPr lang="de-DE" altLang="de-DE" sz="1200" b="1" dirty="0" smtClean="0">
                <a:latin typeface="Calibri" pitchFamily="34" charset="0"/>
                <a:ea typeface="Calibri" pitchFamily="34" charset="0"/>
                <a:cs typeface="Calibri" pitchFamily="34" charset="0"/>
              </a:rPr>
              <a:t>1988    3x Saturn-Uranus v.a</a:t>
            </a:r>
            <a:r>
              <a:rPr lang="de-DE" altLang="de-DE" sz="1200" b="1" dirty="0">
                <a:latin typeface="Calibri" pitchFamily="34" charset="0"/>
                <a:ea typeface="Calibri" pitchFamily="34" charset="0"/>
                <a:cs typeface="Calibri" pitchFamily="34" charset="0"/>
              </a:rPr>
              <a:t>. 18.10.1988 - 2032, </a:t>
            </a:r>
            <a:r>
              <a:rPr lang="de-DE" altLang="de-DE" sz="1200" b="1" dirty="0" smtClean="0">
                <a:latin typeface="Calibri" pitchFamily="34" charset="0"/>
                <a:ea typeface="Calibri" pitchFamily="34" charset="0"/>
                <a:cs typeface="Calibri" pitchFamily="34" charset="0"/>
              </a:rPr>
              <a:t>„</a:t>
            </a:r>
            <a:r>
              <a:rPr lang="de-DE" altLang="de-DE" sz="1200" b="1" dirty="0" err="1" smtClean="0">
                <a:latin typeface="Calibri" pitchFamily="34" charset="0"/>
                <a:ea typeface="Calibri" pitchFamily="34" charset="0"/>
                <a:cs typeface="Calibri" pitchFamily="34" charset="0"/>
              </a:rPr>
              <a:t>SoFi</a:t>
            </a:r>
            <a:r>
              <a:rPr lang="de-DE" altLang="de-DE" sz="1200" b="1" dirty="0" smtClean="0">
                <a:latin typeface="Calibri" pitchFamily="34" charset="0"/>
                <a:ea typeface="Calibri" pitchFamily="34" charset="0"/>
                <a:cs typeface="Calibri" pitchFamily="34" charset="0"/>
              </a:rPr>
              <a:t> </a:t>
            </a:r>
            <a:r>
              <a:rPr lang="de-DE" altLang="de-DE" sz="1200" b="1" dirty="0">
                <a:latin typeface="Calibri" pitchFamily="34" charset="0"/>
                <a:ea typeface="Calibri" pitchFamily="34" charset="0"/>
                <a:cs typeface="Calibri" pitchFamily="34" charset="0"/>
              </a:rPr>
              <a:t>des </a:t>
            </a:r>
            <a:r>
              <a:rPr lang="de-DE" altLang="de-DE" sz="1200" b="1" dirty="0" smtClean="0">
                <a:latin typeface="Calibri" pitchFamily="34" charset="0"/>
                <a:ea typeface="Calibri" pitchFamily="34" charset="0"/>
                <a:cs typeface="Calibri" pitchFamily="34" charset="0"/>
              </a:rPr>
              <a:t>Bösen“ 11.09.1988, Uranus in Steinbock-Ingress v.a</a:t>
            </a:r>
            <a:r>
              <a:rPr lang="de-DE" altLang="de-DE" sz="1200" b="1" dirty="0">
                <a:latin typeface="Calibri" pitchFamily="34" charset="0"/>
                <a:ea typeface="Calibri" pitchFamily="34" charset="0"/>
                <a:cs typeface="Calibri" pitchFamily="34" charset="0"/>
              </a:rPr>
              <a:t>. </a:t>
            </a:r>
            <a:r>
              <a:rPr lang="de-DE" altLang="de-DE" sz="1200" b="1" dirty="0" smtClean="0">
                <a:latin typeface="Calibri" pitchFamily="34" charset="0"/>
                <a:ea typeface="Calibri" pitchFamily="34" charset="0"/>
                <a:cs typeface="Calibri" pitchFamily="34" charset="0"/>
              </a:rPr>
              <a:t>02.12.1988</a:t>
            </a:r>
          </a:p>
          <a:p>
            <a:pPr indent="0"/>
            <a:r>
              <a:rPr lang="de-DE" altLang="de-DE" sz="1200" b="1" dirty="0">
                <a:latin typeface="Calibri" pitchFamily="34" charset="0"/>
                <a:ea typeface="Calibri" pitchFamily="34" charset="0"/>
                <a:cs typeface="Calibri" pitchFamily="34" charset="0"/>
              </a:rPr>
              <a:t> </a:t>
            </a:r>
            <a:r>
              <a:rPr lang="de-DE" altLang="de-DE" sz="1200" b="1" dirty="0" smtClean="0">
                <a:latin typeface="Calibri" pitchFamily="34" charset="0"/>
                <a:ea typeface="Calibri" pitchFamily="34" charset="0"/>
                <a:cs typeface="Calibri" pitchFamily="34" charset="0"/>
              </a:rPr>
              <a:t>            1989    3x</a:t>
            </a:r>
            <a:r>
              <a:rPr lang="de-DE" altLang="de-DE" sz="1200" b="1" dirty="0">
                <a:latin typeface="Astroplus FineWide 2" pitchFamily="2" charset="0"/>
                <a:ea typeface="Calibri" pitchFamily="34" charset="0"/>
                <a:cs typeface="Times New Roman" pitchFamily="18" charset="0"/>
              </a:rPr>
              <a:t> </a:t>
            </a:r>
            <a:r>
              <a:rPr lang="de-DE" altLang="de-DE" sz="1200" b="1" dirty="0" smtClean="0">
                <a:latin typeface="+mn-lt"/>
                <a:ea typeface="Calibri" pitchFamily="34" charset="0"/>
                <a:cs typeface="Times New Roman" pitchFamily="18" charset="0"/>
              </a:rPr>
              <a:t>Saturn-Neptun </a:t>
            </a:r>
            <a:r>
              <a:rPr lang="de-DE" altLang="de-DE" sz="1200" b="1" dirty="0" smtClean="0">
                <a:latin typeface="Calibri" pitchFamily="34" charset="0"/>
                <a:ea typeface="Calibri" pitchFamily="34" charset="0"/>
                <a:cs typeface="Calibri" pitchFamily="34" charset="0"/>
              </a:rPr>
              <a:t>v.a</a:t>
            </a:r>
            <a:r>
              <a:rPr lang="de-DE" altLang="de-DE" sz="1200" b="1" dirty="0">
                <a:latin typeface="Calibri" pitchFamily="34" charset="0"/>
                <a:ea typeface="Calibri" pitchFamily="34" charset="0"/>
                <a:cs typeface="Calibri" pitchFamily="34" charset="0"/>
              </a:rPr>
              <a:t>. 13.11.1989 - 2026</a:t>
            </a:r>
            <a:endParaRPr lang="de-DE" altLang="de-DE" sz="500" dirty="0"/>
          </a:p>
          <a:p>
            <a:pPr lvl="0" eaLnBrk="0" hangingPunct="0"/>
            <a:r>
              <a:rPr lang="de-DE" altLang="de-DE" sz="1200" b="1" dirty="0">
                <a:latin typeface="Calibri" pitchFamily="34" charset="0"/>
                <a:ea typeface="Calibri" pitchFamily="34" charset="0"/>
                <a:cs typeface="Calibri" pitchFamily="34" charset="0"/>
              </a:rPr>
              <a:t>1991    WWW-</a:t>
            </a:r>
            <a:r>
              <a:rPr lang="de-DE" altLang="de-DE" sz="1200" b="1" dirty="0" err="1">
                <a:latin typeface="Calibri" pitchFamily="34" charset="0"/>
                <a:ea typeface="Calibri" pitchFamily="34" charset="0"/>
                <a:cs typeface="Calibri" pitchFamily="34" charset="0"/>
              </a:rPr>
              <a:t>SoFi</a:t>
            </a:r>
            <a:r>
              <a:rPr lang="de-DE" altLang="de-DE" sz="1200" b="1" dirty="0">
                <a:latin typeface="Calibri" pitchFamily="34" charset="0"/>
                <a:ea typeface="Calibri" pitchFamily="34" charset="0"/>
                <a:cs typeface="Calibri" pitchFamily="34" charset="0"/>
              </a:rPr>
              <a:t> 11.07.1991 - stärkstes Gamma bis 2313 (WWW 06.08.1991) </a:t>
            </a:r>
            <a:endParaRPr lang="de-DE" altLang="de-DE" sz="500" dirty="0"/>
          </a:p>
          <a:p>
            <a:pPr lvl="0" eaLnBrk="0" hangingPunct="0"/>
            <a:r>
              <a:rPr lang="de-DE" altLang="de-DE" sz="1200" b="1" dirty="0">
                <a:latin typeface="Calibri" pitchFamily="34" charset="0"/>
                <a:ea typeface="Calibri" pitchFamily="34" charset="0"/>
                <a:cs typeface="Calibri" pitchFamily="34" charset="0"/>
              </a:rPr>
              <a:t>1993    </a:t>
            </a:r>
            <a:r>
              <a:rPr lang="de-DE" altLang="de-DE" sz="1200" b="1" dirty="0" smtClean="0">
                <a:latin typeface="Calibri" pitchFamily="34" charset="0"/>
                <a:ea typeface="Calibri" pitchFamily="34" charset="0"/>
                <a:cs typeface="Calibri" pitchFamily="34" charset="0"/>
              </a:rPr>
              <a:t>3x Uranus-Neptun v.a</a:t>
            </a:r>
            <a:r>
              <a:rPr lang="de-DE" altLang="de-DE" sz="1200" b="1" dirty="0">
                <a:latin typeface="Calibri" pitchFamily="34" charset="0"/>
                <a:ea typeface="Calibri" pitchFamily="34" charset="0"/>
                <a:cs typeface="Calibri" pitchFamily="34" charset="0"/>
              </a:rPr>
              <a:t>. 24.10.1993 - 2165, Chaos-</a:t>
            </a:r>
            <a:r>
              <a:rPr lang="de-DE" altLang="de-DE" sz="1200" b="1" dirty="0" err="1">
                <a:latin typeface="Calibri" pitchFamily="34" charset="0"/>
                <a:ea typeface="Calibri" pitchFamily="34" charset="0"/>
                <a:cs typeface="Calibri" pitchFamily="34" charset="0"/>
              </a:rPr>
              <a:t>Touchdown</a:t>
            </a:r>
            <a:r>
              <a:rPr lang="de-DE" altLang="de-DE" sz="1200" b="1" dirty="0">
                <a:latin typeface="Calibri" pitchFamily="34" charset="0"/>
                <a:ea typeface="Calibri" pitchFamily="34" charset="0"/>
                <a:cs typeface="Calibri" pitchFamily="34" charset="0"/>
              </a:rPr>
              <a:t> 23.10.1993</a:t>
            </a:r>
            <a:endParaRPr lang="de-DE" altLang="de-DE" sz="500" dirty="0"/>
          </a:p>
          <a:p>
            <a:pPr lvl="0" eaLnBrk="0" hangingPunct="0"/>
            <a:r>
              <a:rPr lang="de-DE" altLang="de-DE" sz="1200" b="1" dirty="0" smtClean="0">
                <a:latin typeface="Calibri" pitchFamily="34" charset="0"/>
                <a:ea typeface="Calibri" pitchFamily="34" charset="0"/>
                <a:cs typeface="Calibri" pitchFamily="34" charset="0"/>
              </a:rPr>
              <a:t>1994    Gal. Knotenwechsel über Linie zum Gal. Zentrum, </a:t>
            </a:r>
            <a:r>
              <a:rPr lang="de-DE" altLang="de-DE" sz="1200" b="1" dirty="0" smtClean="0">
                <a:solidFill>
                  <a:srgbClr val="FF0000"/>
                </a:solidFill>
                <a:latin typeface="Calibri" pitchFamily="34" charset="0"/>
                <a:ea typeface="Calibri" pitchFamily="34" charset="0"/>
                <a:cs typeface="Calibri" pitchFamily="34" charset="0"/>
              </a:rPr>
              <a:t>Steinbock-Ing. 22.12.1994</a:t>
            </a:r>
            <a:r>
              <a:rPr lang="de-DE" altLang="de-DE" sz="1200" b="1" dirty="0" smtClean="0">
                <a:latin typeface="Calibri" pitchFamily="34" charset="0"/>
                <a:ea typeface="Calibri" pitchFamily="34" charset="0"/>
                <a:cs typeface="Calibri" pitchFamily="34" charset="0"/>
              </a:rPr>
              <a:t>, Venus-</a:t>
            </a:r>
            <a:r>
              <a:rPr lang="de-DE" altLang="de-DE" sz="1200" b="1" dirty="0" err="1" smtClean="0">
                <a:latin typeface="Calibri" pitchFamily="34" charset="0"/>
                <a:ea typeface="Calibri" pitchFamily="34" charset="0"/>
                <a:cs typeface="Times New Roman" pitchFamily="18" charset="0"/>
              </a:rPr>
              <a:t>SoFi</a:t>
            </a:r>
            <a:r>
              <a:rPr lang="de-DE" altLang="de-DE" sz="1200" b="1" dirty="0" smtClean="0">
                <a:latin typeface="Calibri" pitchFamily="34" charset="0"/>
                <a:ea typeface="Calibri" pitchFamily="34" charset="0"/>
                <a:cs typeface="Times New Roman" pitchFamily="18" charset="0"/>
              </a:rPr>
              <a:t> 03.11.1994</a:t>
            </a:r>
          </a:p>
          <a:p>
            <a:pPr lvl="0" eaLnBrk="0" hangingPunct="0"/>
            <a:r>
              <a:rPr lang="de-DE" altLang="de-DE" sz="1200" b="1" dirty="0" smtClean="0">
                <a:latin typeface="Calibri" pitchFamily="34" charset="0"/>
                <a:ea typeface="Calibri" pitchFamily="34" charset="0"/>
                <a:cs typeface="Calibri" pitchFamily="34" charset="0"/>
              </a:rPr>
              <a:t>             Initiation zur neuen globalen Weltordnung </a:t>
            </a:r>
            <a:endParaRPr lang="de-DE" altLang="de-DE" sz="500" dirty="0" smtClean="0"/>
          </a:p>
          <a:p>
            <a:pPr lvl="0"/>
            <a:r>
              <a:rPr lang="de-DE" altLang="de-DE" sz="1200" b="1" dirty="0" smtClean="0">
                <a:latin typeface="Calibri" pitchFamily="34" charset="0"/>
                <a:ea typeface="Calibri" pitchFamily="34" charset="0"/>
                <a:cs typeface="Calibri" pitchFamily="34" charset="0"/>
              </a:rPr>
              <a:t>1998    </a:t>
            </a:r>
            <a:r>
              <a:rPr lang="de-DE" altLang="de-DE" sz="1200" b="1" dirty="0">
                <a:latin typeface="Calibri" pitchFamily="34" charset="0"/>
                <a:ea typeface="Calibri" pitchFamily="34" charset="0"/>
                <a:cs typeface="Calibri" pitchFamily="34" charset="0"/>
              </a:rPr>
              <a:t>Gal</a:t>
            </a:r>
            <a:r>
              <a:rPr lang="de-DE" altLang="de-DE" sz="1200" b="1" dirty="0" smtClean="0">
                <a:latin typeface="Calibri" pitchFamily="34" charset="0"/>
                <a:ea typeface="Calibri" pitchFamily="34" charset="0"/>
                <a:cs typeface="Calibri" pitchFamily="34" charset="0"/>
              </a:rPr>
              <a:t>. Knotenwechsel </a:t>
            </a:r>
            <a:r>
              <a:rPr lang="de-DE" altLang="de-DE" sz="1200" b="1" dirty="0">
                <a:latin typeface="Calibri" pitchFamily="34" charset="0"/>
                <a:ea typeface="Calibri" pitchFamily="34" charset="0"/>
                <a:cs typeface="Calibri" pitchFamily="34" charset="0"/>
              </a:rPr>
              <a:t>über Gal. Äquator, </a:t>
            </a:r>
            <a:r>
              <a:rPr lang="de-DE" altLang="de-DE" sz="1200" b="1" dirty="0" smtClean="0">
                <a:latin typeface="Calibri" pitchFamily="34" charset="0"/>
                <a:ea typeface="Calibri" pitchFamily="34" charset="0"/>
                <a:cs typeface="Calibri" pitchFamily="34" charset="0"/>
              </a:rPr>
              <a:t>Steinbock-Ingress </a:t>
            </a:r>
            <a:r>
              <a:rPr lang="de-DE" altLang="de-DE" sz="1200" b="1" dirty="0">
                <a:latin typeface="Calibri" pitchFamily="34" charset="0"/>
                <a:ea typeface="Calibri" pitchFamily="34" charset="0"/>
                <a:cs typeface="Calibri" pitchFamily="34" charset="0"/>
              </a:rPr>
              <a:t>22.12.1998</a:t>
            </a:r>
            <a:endParaRPr lang="de-DE" altLang="de-DE" sz="500" dirty="0"/>
          </a:p>
          <a:p>
            <a:pPr lvl="0" eaLnBrk="0" hangingPunct="0"/>
            <a:r>
              <a:rPr lang="de-DE" altLang="de-DE" sz="1200" b="1" dirty="0">
                <a:solidFill>
                  <a:srgbClr val="FF0000"/>
                </a:solidFill>
                <a:latin typeface="Calibri" pitchFamily="34" charset="0"/>
                <a:ea typeface="Calibri" pitchFamily="34" charset="0"/>
                <a:cs typeface="Calibri" pitchFamily="34" charset="0"/>
              </a:rPr>
              <a:t>1999</a:t>
            </a:r>
            <a:r>
              <a:rPr lang="de-DE" altLang="de-DE" sz="1200" b="1" dirty="0">
                <a:latin typeface="Calibri" pitchFamily="34" charset="0"/>
                <a:ea typeface="Calibri" pitchFamily="34" charset="0"/>
                <a:cs typeface="Calibri" pitchFamily="34" charset="0"/>
              </a:rPr>
              <a:t>   </a:t>
            </a:r>
            <a:r>
              <a:rPr lang="de-DE" altLang="de-DE" sz="1200" b="1" dirty="0" smtClean="0">
                <a:latin typeface="Calibri" pitchFamily="34" charset="0"/>
                <a:ea typeface="Calibri" pitchFamily="34" charset="0"/>
                <a:cs typeface="Calibri" pitchFamily="34" charset="0"/>
              </a:rPr>
              <a:t> </a:t>
            </a:r>
            <a:r>
              <a:rPr lang="de-DE" altLang="de-DE" sz="1200" b="1" dirty="0" smtClean="0">
                <a:solidFill>
                  <a:srgbClr val="FF0000"/>
                </a:solidFill>
                <a:latin typeface="Calibri" pitchFamily="34" charset="0"/>
                <a:ea typeface="Calibri" pitchFamily="34" charset="0"/>
                <a:cs typeface="Calibri" pitchFamily="34" charset="0"/>
              </a:rPr>
              <a:t>Pluto-</a:t>
            </a:r>
            <a:r>
              <a:rPr lang="de-DE" altLang="de-DE" sz="1200" b="1" dirty="0" err="1" smtClean="0">
                <a:solidFill>
                  <a:srgbClr val="FF0000"/>
                </a:solidFill>
                <a:latin typeface="Calibri" pitchFamily="34" charset="0"/>
                <a:ea typeface="Calibri" pitchFamily="34" charset="0"/>
                <a:cs typeface="Calibri" pitchFamily="34" charset="0"/>
              </a:rPr>
              <a:t>Chiron</a:t>
            </a:r>
            <a:r>
              <a:rPr lang="de-DE" altLang="de-DE" sz="1200" b="1" dirty="0" smtClean="0">
                <a:solidFill>
                  <a:srgbClr val="FF0000"/>
                </a:solidFill>
                <a:latin typeface="Calibri" pitchFamily="34" charset="0"/>
                <a:ea typeface="Calibri" pitchFamily="34" charset="0"/>
                <a:cs typeface="Calibri" pitchFamily="34" charset="0"/>
              </a:rPr>
              <a:t> 30.12.1999 </a:t>
            </a:r>
            <a:r>
              <a:rPr lang="de-DE" altLang="de-DE" sz="1200" b="1" dirty="0">
                <a:solidFill>
                  <a:srgbClr val="FF0000"/>
                </a:solidFill>
                <a:latin typeface="Calibri" pitchFamily="34" charset="0"/>
                <a:ea typeface="Calibri" pitchFamily="34" charset="0"/>
                <a:cs typeface="Calibri" pitchFamily="34" charset="0"/>
              </a:rPr>
              <a:t>– 2069 = Millenniums-Machtzyklus der </a:t>
            </a:r>
            <a:r>
              <a:rPr lang="de-DE" altLang="de-DE" sz="1200" b="1" dirty="0" err="1">
                <a:solidFill>
                  <a:srgbClr val="FF0000"/>
                </a:solidFill>
                <a:latin typeface="Calibri" pitchFamily="34" charset="0"/>
                <a:ea typeface="Calibri" pitchFamily="34" charset="0"/>
                <a:cs typeface="Calibri" pitchFamily="34" charset="0"/>
              </a:rPr>
              <a:t>Chironiker</a:t>
            </a:r>
            <a:r>
              <a:rPr lang="de-DE" altLang="de-DE" sz="1200" b="1" dirty="0">
                <a:solidFill>
                  <a:srgbClr val="FF0000"/>
                </a:solidFill>
                <a:latin typeface="Calibri" pitchFamily="34" charset="0"/>
                <a:ea typeface="Calibri" pitchFamily="34" charset="0"/>
                <a:cs typeface="Calibri" pitchFamily="34" charset="0"/>
              </a:rPr>
              <a:t> </a:t>
            </a:r>
            <a:r>
              <a:rPr lang="de-DE" altLang="de-DE" sz="1200" b="1" dirty="0" smtClean="0">
                <a:solidFill>
                  <a:srgbClr val="FF0000"/>
                </a:solidFill>
                <a:latin typeface="Calibri" pitchFamily="34" charset="0"/>
                <a:ea typeface="Calibri" pitchFamily="34" charset="0"/>
                <a:cs typeface="Calibri" pitchFamily="34" charset="0"/>
              </a:rPr>
              <a:t>kurz vor </a:t>
            </a:r>
            <a:r>
              <a:rPr lang="de-DE" altLang="de-DE" sz="1200" b="1" dirty="0">
                <a:solidFill>
                  <a:srgbClr val="FF0000"/>
                </a:solidFill>
                <a:latin typeface="Calibri" pitchFamily="34" charset="0"/>
                <a:ea typeface="Calibri" pitchFamily="34" charset="0"/>
                <a:cs typeface="Calibri" pitchFamily="34" charset="0"/>
              </a:rPr>
              <a:t>dem 1.1.2000</a:t>
            </a:r>
            <a:endParaRPr lang="de-DE" altLang="de-DE" sz="500" dirty="0"/>
          </a:p>
          <a:p>
            <a:pPr lvl="0" eaLnBrk="0" hangingPunct="0"/>
            <a:r>
              <a:rPr lang="de-DE" altLang="de-DE" sz="1200" b="1" dirty="0">
                <a:solidFill>
                  <a:srgbClr val="FF0000"/>
                </a:solidFill>
                <a:latin typeface="Calibri" pitchFamily="34" charset="0"/>
                <a:ea typeface="Calibri" pitchFamily="34" charset="0"/>
                <a:cs typeface="Calibri" pitchFamily="34" charset="0"/>
              </a:rPr>
              <a:t>2000    </a:t>
            </a:r>
            <a:r>
              <a:rPr lang="de-DE" altLang="de-DE" sz="1200" b="1" dirty="0" smtClean="0">
                <a:solidFill>
                  <a:srgbClr val="FF0000"/>
                </a:solidFill>
                <a:latin typeface="Calibri" pitchFamily="34" charset="0"/>
                <a:ea typeface="Calibri" pitchFamily="34" charset="0"/>
                <a:cs typeface="Calibri" pitchFamily="34" charset="0"/>
              </a:rPr>
              <a:t>1.1.2000, 1.</a:t>
            </a:r>
            <a:r>
              <a:rPr lang="de-DE" altLang="de-DE" sz="1200" b="1" dirty="0">
                <a:solidFill>
                  <a:srgbClr val="FF0000"/>
                </a:solidFill>
                <a:latin typeface="Astroplus FineWide 2" pitchFamily="2" charset="0"/>
                <a:ea typeface="Calibri" pitchFamily="34" charset="0"/>
                <a:cs typeface="Times New Roman" pitchFamily="18" charset="0"/>
              </a:rPr>
              <a:t> </a:t>
            </a:r>
            <a:r>
              <a:rPr lang="de-DE" altLang="de-DE" sz="1200" b="1" dirty="0" smtClean="0">
                <a:solidFill>
                  <a:srgbClr val="FF0000"/>
                </a:solidFill>
                <a:latin typeface="+mj-lt"/>
                <a:ea typeface="Calibri" pitchFamily="34" charset="0"/>
                <a:cs typeface="Times New Roman" pitchFamily="18" charset="0"/>
              </a:rPr>
              <a:t>Saturn</a:t>
            </a:r>
            <a:r>
              <a:rPr lang="de-DE" altLang="de-DE" sz="1200" b="1" dirty="0" smtClean="0">
                <a:solidFill>
                  <a:srgbClr val="FF0000"/>
                </a:solidFill>
                <a:latin typeface="+mj-lt"/>
                <a:ea typeface="Calibri" pitchFamily="34" charset="0"/>
                <a:cs typeface="Calibri" pitchFamily="34" charset="0"/>
              </a:rPr>
              <a:t>-</a:t>
            </a:r>
            <a:r>
              <a:rPr lang="de-DE" altLang="de-DE" sz="1200" b="1" dirty="0" smtClean="0">
                <a:solidFill>
                  <a:srgbClr val="FF0000"/>
                </a:solidFill>
                <a:latin typeface="+mj-lt"/>
                <a:ea typeface="Calibri" pitchFamily="34" charset="0"/>
                <a:cs typeface="Times New Roman" pitchFamily="18" charset="0"/>
              </a:rPr>
              <a:t>Chaos</a:t>
            </a:r>
            <a:r>
              <a:rPr lang="de-DE" altLang="de-DE" sz="1200" b="1" dirty="0" smtClean="0">
                <a:solidFill>
                  <a:srgbClr val="FF0000"/>
                </a:solidFill>
                <a:latin typeface="Calibri" pitchFamily="34" charset="0"/>
                <a:ea typeface="Calibri" pitchFamily="34" charset="0"/>
                <a:cs typeface="Times New Roman" pitchFamily="18" charset="0"/>
              </a:rPr>
              <a:t> </a:t>
            </a:r>
            <a:r>
              <a:rPr lang="de-DE" altLang="de-DE" sz="1200" b="1" dirty="0">
                <a:solidFill>
                  <a:srgbClr val="FF0000"/>
                </a:solidFill>
                <a:latin typeface="Calibri" pitchFamily="34" charset="0"/>
                <a:ea typeface="Calibri" pitchFamily="34" charset="0"/>
                <a:cs typeface="Times New Roman" pitchFamily="18" charset="0"/>
              </a:rPr>
              <a:t>14.08.2000 – 2033/34 , </a:t>
            </a:r>
            <a:r>
              <a:rPr lang="de-DE" altLang="de-DE" sz="1200" b="1" dirty="0" smtClean="0">
                <a:solidFill>
                  <a:srgbClr val="FF0000"/>
                </a:solidFill>
                <a:latin typeface="Calibri" pitchFamily="34" charset="0"/>
                <a:ea typeface="Calibri" pitchFamily="34" charset="0"/>
                <a:cs typeface="Times New Roman" pitchFamily="18" charset="0"/>
              </a:rPr>
              <a:t>Jupiter-Saturn-</a:t>
            </a:r>
            <a:r>
              <a:rPr lang="de-DE" altLang="de-DE" sz="1200" b="1" dirty="0" smtClean="0">
                <a:solidFill>
                  <a:srgbClr val="FF0000"/>
                </a:solidFill>
                <a:latin typeface="Calibri" pitchFamily="34" charset="0"/>
                <a:ea typeface="Calibri" pitchFamily="34" charset="0"/>
                <a:cs typeface="Calibri" pitchFamily="34" charset="0"/>
              </a:rPr>
              <a:t>28.05.2000 </a:t>
            </a:r>
            <a:r>
              <a:rPr lang="de-DE" altLang="de-DE" sz="1200" b="1" dirty="0">
                <a:solidFill>
                  <a:srgbClr val="FF0000"/>
                </a:solidFill>
                <a:latin typeface="Calibri" pitchFamily="34" charset="0"/>
                <a:ea typeface="Calibri" pitchFamily="34" charset="0"/>
                <a:cs typeface="Calibri" pitchFamily="34" charset="0"/>
              </a:rPr>
              <a:t>- 2020</a:t>
            </a:r>
            <a:endParaRPr lang="de-DE" altLang="de-DE" sz="500" dirty="0"/>
          </a:p>
          <a:p>
            <a:pPr lvl="0" eaLnBrk="0" hangingPunct="0"/>
            <a:r>
              <a:rPr lang="de-DE" altLang="de-DE" sz="1200" b="1" dirty="0">
                <a:latin typeface="Calibri" pitchFamily="34" charset="0"/>
                <a:ea typeface="Calibri" pitchFamily="34" charset="0"/>
                <a:cs typeface="Calibri" pitchFamily="34" charset="0"/>
              </a:rPr>
              <a:t>2001    WTC-Anschlag </a:t>
            </a:r>
            <a:r>
              <a:rPr lang="de-DE" altLang="de-DE" sz="1200" b="1" dirty="0" smtClean="0">
                <a:latin typeface="Calibri" pitchFamily="34" charset="0"/>
                <a:ea typeface="Calibri" pitchFamily="34" charset="0"/>
                <a:cs typeface="Calibri" pitchFamily="34" charset="0"/>
              </a:rPr>
              <a:t>zur Saturn-Pluto-</a:t>
            </a:r>
            <a:r>
              <a:rPr lang="de-DE" altLang="de-DE" sz="1200" b="1" dirty="0" err="1" smtClean="0">
                <a:latin typeface="Calibri" pitchFamily="34" charset="0"/>
                <a:ea typeface="Calibri" pitchFamily="34" charset="0"/>
                <a:cs typeface="Calibri" pitchFamily="34" charset="0"/>
              </a:rPr>
              <a:t>Opp</a:t>
            </a:r>
            <a:r>
              <a:rPr lang="de-DE" altLang="de-DE" sz="1200" b="1" dirty="0">
                <a:latin typeface="Calibri" pitchFamily="34" charset="0"/>
                <a:ea typeface="Calibri" pitchFamily="34" charset="0"/>
                <a:cs typeface="Calibri" pitchFamily="34" charset="0"/>
              </a:rPr>
              <a:t>., </a:t>
            </a:r>
            <a:r>
              <a:rPr lang="de-DE" altLang="de-DE" sz="1200" b="1" dirty="0" smtClean="0">
                <a:latin typeface="Calibri" pitchFamily="34" charset="0"/>
                <a:ea typeface="Calibri" pitchFamily="34" charset="0"/>
                <a:cs typeface="Calibri" pitchFamily="34" charset="0"/>
              </a:rPr>
              <a:t>3.</a:t>
            </a:r>
            <a:r>
              <a:rPr lang="de-DE" altLang="de-DE" sz="1200" b="1" dirty="0" smtClean="0">
                <a:latin typeface="+mn-lt"/>
                <a:ea typeface="Calibri" pitchFamily="34" charset="0"/>
                <a:cs typeface="Times New Roman" pitchFamily="18" charset="0"/>
              </a:rPr>
              <a:t>Saturn</a:t>
            </a:r>
            <a:r>
              <a:rPr lang="de-DE" altLang="de-DE" sz="1200" b="1" dirty="0" smtClean="0">
                <a:latin typeface="+mn-lt"/>
                <a:ea typeface="Calibri" pitchFamily="34" charset="0"/>
                <a:cs typeface="Calibri" pitchFamily="34" charset="0"/>
              </a:rPr>
              <a:t>-</a:t>
            </a:r>
            <a:r>
              <a:rPr lang="de-DE" altLang="de-DE" sz="1200" b="1" dirty="0" smtClean="0">
                <a:latin typeface="Calibri" pitchFamily="34" charset="0"/>
                <a:ea typeface="Calibri" pitchFamily="34" charset="0"/>
                <a:cs typeface="Times New Roman" pitchFamily="18" charset="0"/>
              </a:rPr>
              <a:t>Chaos </a:t>
            </a:r>
            <a:r>
              <a:rPr lang="de-DE" altLang="de-DE" sz="1200" b="1" dirty="0">
                <a:latin typeface="Calibri" pitchFamily="34" charset="0"/>
                <a:ea typeface="Calibri" pitchFamily="34" charset="0"/>
                <a:cs typeface="Times New Roman" pitchFamily="18" charset="0"/>
              </a:rPr>
              <a:t>am 11.04.2001 – 2033/34</a:t>
            </a:r>
            <a:endParaRPr lang="de-DE" altLang="de-DE" sz="500" dirty="0"/>
          </a:p>
          <a:p>
            <a:pPr lvl="0"/>
            <a:r>
              <a:rPr lang="de-DE" altLang="de-DE" sz="1200" b="1" dirty="0">
                <a:latin typeface="Calibri" pitchFamily="34" charset="0"/>
                <a:ea typeface="Calibri" pitchFamily="34" charset="0"/>
                <a:cs typeface="Calibri" pitchFamily="34" charset="0"/>
              </a:rPr>
              <a:t>2008    </a:t>
            </a:r>
            <a:r>
              <a:rPr lang="de-DE" altLang="de-DE" sz="1200" b="1" dirty="0" smtClean="0">
                <a:latin typeface="Calibri" pitchFamily="34" charset="0"/>
                <a:ea typeface="Calibri" pitchFamily="34" charset="0"/>
                <a:cs typeface="Calibri" pitchFamily="34" charset="0"/>
              </a:rPr>
              <a:t>3x Pluto</a:t>
            </a:r>
            <a:r>
              <a:rPr lang="de-DE" altLang="de-DE" sz="500" b="1" dirty="0" smtClean="0">
                <a:latin typeface="Astroplus FineWide 2" pitchFamily="2" charset="0"/>
                <a:ea typeface="Calibri" pitchFamily="34" charset="0"/>
                <a:cs typeface="Times New Roman" pitchFamily="18" charset="0"/>
              </a:rPr>
              <a:t> </a:t>
            </a:r>
            <a:r>
              <a:rPr lang="de-DE" altLang="de-DE" sz="1200" b="1" dirty="0" smtClean="0">
                <a:latin typeface="Calibri" pitchFamily="34" charset="0"/>
                <a:ea typeface="Calibri" pitchFamily="34" charset="0"/>
                <a:cs typeface="Calibri" pitchFamily="34" charset="0"/>
              </a:rPr>
              <a:t>in Steinbock-Ingress </a:t>
            </a:r>
            <a:r>
              <a:rPr lang="de-DE" altLang="de-DE" sz="1200" b="1" dirty="0">
                <a:latin typeface="Calibri" pitchFamily="34" charset="0"/>
                <a:ea typeface="Calibri" pitchFamily="34" charset="0"/>
                <a:cs typeface="Calibri" pitchFamily="34" charset="0"/>
              </a:rPr>
              <a:t>v.a. 27.11.2008</a:t>
            </a:r>
            <a:r>
              <a:rPr lang="de-DE" altLang="de-DE" sz="1200" b="1" dirty="0" smtClean="0">
                <a:latin typeface="Calibri" pitchFamily="34" charset="0"/>
                <a:ea typeface="Calibri" pitchFamily="34" charset="0"/>
                <a:cs typeface="Calibri" pitchFamily="34" charset="0"/>
              </a:rPr>
              <a:t>, Saturn-Uranus-</a:t>
            </a:r>
            <a:r>
              <a:rPr lang="de-DE" altLang="de-DE" sz="1200" b="1" dirty="0" err="1" smtClean="0">
                <a:latin typeface="Calibri" pitchFamily="34" charset="0"/>
                <a:ea typeface="Calibri" pitchFamily="34" charset="0"/>
                <a:cs typeface="Calibri" pitchFamily="34" charset="0"/>
              </a:rPr>
              <a:t>Opp</a:t>
            </a:r>
            <a:r>
              <a:rPr lang="de-DE" altLang="de-DE" sz="1200" b="1" dirty="0" smtClean="0">
                <a:latin typeface="Calibri" pitchFamily="34" charset="0"/>
                <a:ea typeface="Calibri" pitchFamily="34" charset="0"/>
                <a:cs typeface="Calibri" pitchFamily="34" charset="0"/>
              </a:rPr>
              <a:t>.: Finanzkrise</a:t>
            </a:r>
            <a:endParaRPr lang="de-DE" altLang="de-DE" sz="500" dirty="0"/>
          </a:p>
          <a:p>
            <a:pPr lvl="0" eaLnBrk="0" hangingPunct="0"/>
            <a:r>
              <a:rPr lang="de-DE" altLang="de-DE" sz="1200" b="1" dirty="0">
                <a:latin typeface="Calibri" pitchFamily="34" charset="0"/>
                <a:ea typeface="Calibri" pitchFamily="34" charset="0"/>
                <a:cs typeface="Calibri" pitchFamily="34" charset="0"/>
              </a:rPr>
              <a:t>2009    </a:t>
            </a:r>
            <a:r>
              <a:rPr lang="de-DE" altLang="de-DE" sz="1200" b="1" dirty="0" smtClean="0">
                <a:latin typeface="Calibri" pitchFamily="34" charset="0"/>
                <a:ea typeface="Calibri" pitchFamily="34" charset="0"/>
                <a:cs typeface="Calibri" pitchFamily="34" charset="0"/>
              </a:rPr>
              <a:t>3x Jupiter-Neptun v.a</a:t>
            </a:r>
            <a:r>
              <a:rPr lang="de-DE" altLang="de-DE" sz="1200" b="1" dirty="0">
                <a:latin typeface="Calibri" pitchFamily="34" charset="0"/>
                <a:ea typeface="Calibri" pitchFamily="34" charset="0"/>
                <a:cs typeface="Calibri" pitchFamily="34" charset="0"/>
              </a:rPr>
              <a:t>. 21.12.2009 – 2022</a:t>
            </a:r>
            <a:endParaRPr lang="de-DE" altLang="de-DE" sz="500" dirty="0"/>
          </a:p>
          <a:p>
            <a:pPr lvl="0" eaLnBrk="0" hangingPunct="0"/>
            <a:r>
              <a:rPr lang="de-DE" altLang="de-DE" sz="1200" b="1" dirty="0" smtClean="0">
                <a:solidFill>
                  <a:srgbClr val="FF0000"/>
                </a:solidFill>
                <a:latin typeface="Calibri" pitchFamily="34" charset="0"/>
                <a:ea typeface="Calibri" pitchFamily="34" charset="0"/>
                <a:cs typeface="Calibri" pitchFamily="34" charset="0"/>
              </a:rPr>
              <a:t>2010    1</a:t>
            </a:r>
            <a:r>
              <a:rPr lang="de-DE" altLang="de-DE" sz="1200" b="1" dirty="0">
                <a:solidFill>
                  <a:srgbClr val="FF0000"/>
                </a:solidFill>
                <a:latin typeface="Calibri" pitchFamily="34" charset="0"/>
                <a:ea typeface="Calibri" pitchFamily="34" charset="0"/>
                <a:cs typeface="Calibri" pitchFamily="34" charset="0"/>
              </a:rPr>
              <a:t>. </a:t>
            </a:r>
            <a:r>
              <a:rPr lang="de-DE" altLang="de-DE" sz="1200" b="1" dirty="0" smtClean="0">
                <a:solidFill>
                  <a:srgbClr val="FF0000"/>
                </a:solidFill>
                <a:latin typeface="Calibri" pitchFamily="34" charset="0"/>
                <a:ea typeface="Calibri" pitchFamily="34" charset="0"/>
                <a:cs typeface="Calibri" pitchFamily="34" charset="0"/>
              </a:rPr>
              <a:t>Uranus-Ingress </a:t>
            </a:r>
            <a:r>
              <a:rPr lang="de-DE" altLang="de-DE" sz="1200" b="1" dirty="0">
                <a:solidFill>
                  <a:srgbClr val="FF0000"/>
                </a:solidFill>
                <a:latin typeface="Calibri" pitchFamily="34" charset="0"/>
                <a:ea typeface="Calibri" pitchFamily="34" charset="0"/>
                <a:cs typeface="Calibri" pitchFamily="34" charset="0"/>
              </a:rPr>
              <a:t>28.05.2010 - 2094</a:t>
            </a:r>
            <a:r>
              <a:rPr lang="de-DE" altLang="de-DE" sz="1200" b="1" dirty="0">
                <a:latin typeface="Calibri" pitchFamily="34" charset="0"/>
                <a:ea typeface="Calibri" pitchFamily="34" charset="0"/>
                <a:cs typeface="Calibri" pitchFamily="34" charset="0"/>
              </a:rPr>
              <a:t>, </a:t>
            </a:r>
            <a:r>
              <a:rPr lang="de-DE" altLang="de-DE" sz="1200" b="1" dirty="0" smtClean="0">
                <a:latin typeface="Calibri" pitchFamily="34" charset="0"/>
                <a:ea typeface="Calibri" pitchFamily="34" charset="0"/>
                <a:cs typeface="Calibri" pitchFamily="34" charset="0"/>
              </a:rPr>
              <a:t>endgültiger Orcus-Ingress 21.05.2010, Venus-</a:t>
            </a:r>
            <a:r>
              <a:rPr lang="de-DE" altLang="de-DE" sz="1200" b="1" dirty="0" err="1" smtClean="0">
                <a:latin typeface="Calibri" pitchFamily="34" charset="0"/>
                <a:ea typeface="Calibri" pitchFamily="34" charset="0"/>
                <a:cs typeface="Calibri" pitchFamily="34" charset="0"/>
              </a:rPr>
              <a:t>SoFi</a:t>
            </a:r>
            <a:r>
              <a:rPr lang="de-DE" altLang="de-DE" sz="1200" b="1" dirty="0" smtClean="0">
                <a:latin typeface="Calibri" pitchFamily="34" charset="0"/>
                <a:ea typeface="Calibri" pitchFamily="34" charset="0"/>
                <a:cs typeface="Calibri" pitchFamily="34" charset="0"/>
              </a:rPr>
              <a:t> </a:t>
            </a:r>
            <a:r>
              <a:rPr lang="de-DE" altLang="de-DE" sz="1200" b="1" dirty="0">
                <a:latin typeface="Calibri" pitchFamily="34" charset="0"/>
                <a:ea typeface="Calibri" pitchFamily="34" charset="0"/>
                <a:cs typeface="Calibri" pitchFamily="34" charset="0"/>
              </a:rPr>
              <a:t>15.01.2010</a:t>
            </a:r>
            <a:endParaRPr lang="de-DE" altLang="de-DE" sz="500" dirty="0"/>
          </a:p>
          <a:p>
            <a:pPr lvl="0" eaLnBrk="0" hangingPunct="0"/>
            <a:r>
              <a:rPr lang="de-DE" altLang="de-DE" sz="1200" b="1" dirty="0" smtClean="0">
                <a:latin typeface="Calibri" pitchFamily="34" charset="0"/>
                <a:ea typeface="Calibri" pitchFamily="34" charset="0"/>
                <a:cs typeface="Calibri" pitchFamily="34" charset="0"/>
              </a:rPr>
              <a:t>2011    </a:t>
            </a:r>
            <a:r>
              <a:rPr lang="de-DE" altLang="de-DE" sz="1200" b="1" dirty="0">
                <a:latin typeface="Calibri" pitchFamily="34" charset="0"/>
                <a:ea typeface="Calibri" pitchFamily="34" charset="0"/>
                <a:cs typeface="Calibri" pitchFamily="34" charset="0"/>
              </a:rPr>
              <a:t>3</a:t>
            </a:r>
            <a:r>
              <a:rPr lang="de-DE" altLang="de-DE" sz="1200" b="1" dirty="0">
                <a:latin typeface="+mn-lt"/>
                <a:ea typeface="Calibri" pitchFamily="34" charset="0"/>
                <a:cs typeface="Calibri" pitchFamily="34" charset="0"/>
              </a:rPr>
              <a:t>. </a:t>
            </a:r>
            <a:r>
              <a:rPr lang="de-DE" altLang="de-DE" sz="1200" b="1" dirty="0" smtClean="0">
                <a:latin typeface="+mn-lt"/>
                <a:ea typeface="Calibri" pitchFamily="34" charset="0"/>
                <a:cs typeface="Times New Roman" pitchFamily="18" charset="0"/>
              </a:rPr>
              <a:t>Uranus</a:t>
            </a:r>
            <a:r>
              <a:rPr lang="de-DE" altLang="de-DE" sz="1200" b="1" dirty="0" smtClean="0">
                <a:latin typeface="+mn-lt"/>
                <a:ea typeface="Calibri" pitchFamily="34" charset="0"/>
                <a:cs typeface="Calibri" pitchFamily="34" charset="0"/>
              </a:rPr>
              <a:t>-Ingress </a:t>
            </a:r>
            <a:r>
              <a:rPr lang="de-DE" altLang="de-DE" sz="1200" b="1" dirty="0">
                <a:latin typeface="Calibri" pitchFamily="34" charset="0"/>
                <a:ea typeface="Calibri" pitchFamily="34" charset="0"/>
                <a:cs typeface="Calibri" pitchFamily="34" charset="0"/>
              </a:rPr>
              <a:t>12.03.2011, </a:t>
            </a:r>
            <a:r>
              <a:rPr lang="de-DE" altLang="de-DE" sz="1200" b="1" dirty="0" smtClean="0">
                <a:latin typeface="Calibri" pitchFamily="34" charset="0"/>
                <a:ea typeface="Calibri" pitchFamily="34" charset="0"/>
                <a:cs typeface="Calibri" pitchFamily="34" charset="0"/>
              </a:rPr>
              <a:t>3. Jupiter-Uranus und </a:t>
            </a:r>
            <a:r>
              <a:rPr lang="de-DE" altLang="de-DE" sz="1200" b="1" dirty="0">
                <a:latin typeface="Calibri" pitchFamily="34" charset="0"/>
                <a:ea typeface="Calibri" pitchFamily="34" charset="0"/>
                <a:cs typeface="Calibri" pitchFamily="34" charset="0"/>
              </a:rPr>
              <a:t>1.Eurabien-SoFi 04.01.2011</a:t>
            </a:r>
            <a:endParaRPr lang="de-DE" altLang="de-DE" sz="500" dirty="0"/>
          </a:p>
          <a:p>
            <a:pPr lvl="0" eaLnBrk="0" hangingPunct="0"/>
            <a:r>
              <a:rPr lang="de-DE" altLang="de-DE" sz="1200" b="1" dirty="0">
                <a:solidFill>
                  <a:srgbClr val="FF0000"/>
                </a:solidFill>
                <a:latin typeface="Calibri" pitchFamily="34" charset="0"/>
                <a:ea typeface="Calibri" pitchFamily="34" charset="0"/>
                <a:cs typeface="Calibri" pitchFamily="34" charset="0"/>
              </a:rPr>
              <a:t>2012</a:t>
            </a:r>
            <a:r>
              <a:rPr lang="de-DE" altLang="de-DE" sz="1200" b="1" dirty="0">
                <a:latin typeface="Calibri" pitchFamily="34" charset="0"/>
                <a:ea typeface="Calibri" pitchFamily="34" charset="0"/>
                <a:cs typeface="Calibri" pitchFamily="34" charset="0"/>
              </a:rPr>
              <a:t>    </a:t>
            </a:r>
            <a:r>
              <a:rPr lang="de-DE" altLang="de-DE" sz="1200" b="1" dirty="0" smtClean="0">
                <a:solidFill>
                  <a:srgbClr val="FF0000"/>
                </a:solidFill>
                <a:latin typeface="+mj-lt"/>
                <a:ea typeface="Calibri" pitchFamily="34" charset="0"/>
                <a:cs typeface="Times New Roman" pitchFamily="18" charset="0"/>
              </a:rPr>
              <a:t>Steinbock</a:t>
            </a:r>
            <a:r>
              <a:rPr lang="de-DE" altLang="de-DE" sz="1200" b="1" dirty="0" smtClean="0">
                <a:solidFill>
                  <a:srgbClr val="FF0000"/>
                </a:solidFill>
                <a:latin typeface="Calibri" pitchFamily="34" charset="0"/>
                <a:ea typeface="Calibri" pitchFamily="34" charset="0"/>
                <a:cs typeface="Calibri" pitchFamily="34" charset="0"/>
              </a:rPr>
              <a:t>-Ing</a:t>
            </a:r>
            <a:r>
              <a:rPr lang="de-DE" altLang="de-DE" sz="1200" b="1" dirty="0">
                <a:solidFill>
                  <a:srgbClr val="FF0000"/>
                </a:solidFill>
                <a:latin typeface="Calibri" pitchFamily="34" charset="0"/>
                <a:ea typeface="Calibri" pitchFamily="34" charset="0"/>
                <a:cs typeface="Calibri" pitchFamily="34" charset="0"/>
              </a:rPr>
              <a:t>. 21.12.2012 = Neue Weltordnung</a:t>
            </a:r>
            <a:r>
              <a:rPr lang="de-DE" altLang="de-DE" sz="1200" b="1" dirty="0">
                <a:latin typeface="Calibri" pitchFamily="34" charset="0"/>
                <a:ea typeface="Calibri" pitchFamily="34" charset="0"/>
                <a:cs typeface="Calibri" pitchFamily="34" charset="0"/>
              </a:rPr>
              <a:t>, </a:t>
            </a:r>
            <a:r>
              <a:rPr lang="de-DE" altLang="de-DE" sz="1200" b="1" dirty="0">
                <a:latin typeface="Astroplus FineWide 2" pitchFamily="2" charset="0"/>
                <a:ea typeface="Calibri" pitchFamily="34" charset="0"/>
                <a:cs typeface="Times New Roman" pitchFamily="18" charset="0"/>
              </a:rPr>
              <a:t> </a:t>
            </a:r>
            <a:r>
              <a:rPr lang="de-DE" altLang="de-DE" sz="1200" b="1" dirty="0" smtClean="0">
                <a:latin typeface="+mn-lt"/>
                <a:ea typeface="Calibri" pitchFamily="34" charset="0"/>
                <a:cs typeface="Times New Roman" pitchFamily="18" charset="0"/>
              </a:rPr>
              <a:t>Venus</a:t>
            </a:r>
            <a:r>
              <a:rPr lang="de-DE" altLang="de-DE" sz="1200" b="1" dirty="0" smtClean="0">
                <a:latin typeface="+mn-lt"/>
                <a:ea typeface="Calibri" pitchFamily="34" charset="0"/>
                <a:cs typeface="Calibri" pitchFamily="34" charset="0"/>
              </a:rPr>
              <a:t>-</a:t>
            </a:r>
            <a:r>
              <a:rPr lang="de-DE" altLang="de-DE" sz="1200" b="1" dirty="0" err="1" smtClean="0">
                <a:latin typeface="+mn-lt"/>
                <a:ea typeface="Calibri" pitchFamily="34" charset="0"/>
                <a:cs typeface="Calibri" pitchFamily="34" charset="0"/>
              </a:rPr>
              <a:t>MoFi</a:t>
            </a:r>
            <a:r>
              <a:rPr lang="de-DE" altLang="de-DE" sz="1200" b="1" dirty="0" smtClean="0">
                <a:latin typeface="Calibri" pitchFamily="34" charset="0"/>
                <a:ea typeface="Calibri" pitchFamily="34" charset="0"/>
                <a:cs typeface="Calibri" pitchFamily="34" charset="0"/>
              </a:rPr>
              <a:t> 05.06.2012,1. Uranus-Pluto-Qua.-</a:t>
            </a:r>
            <a:r>
              <a:rPr lang="de-DE" altLang="de-DE" sz="1200" b="1" dirty="0" err="1" smtClean="0">
                <a:latin typeface="Calibri" pitchFamily="34" charset="0"/>
                <a:ea typeface="Calibri" pitchFamily="34" charset="0"/>
                <a:cs typeface="Calibri" pitchFamily="34" charset="0"/>
              </a:rPr>
              <a:t>SoFi</a:t>
            </a:r>
            <a:r>
              <a:rPr lang="de-DE" altLang="de-DE" sz="1200" b="1" dirty="0" smtClean="0">
                <a:latin typeface="Calibri" pitchFamily="34" charset="0"/>
                <a:ea typeface="Calibri" pitchFamily="34" charset="0"/>
                <a:cs typeface="Calibri" pitchFamily="34" charset="0"/>
              </a:rPr>
              <a:t> 13.12.2012</a:t>
            </a:r>
            <a:endParaRPr lang="de-DE" altLang="de-DE" sz="500" dirty="0"/>
          </a:p>
          <a:p>
            <a:pPr lvl="0" eaLnBrk="0" hangingPunct="0"/>
            <a:r>
              <a:rPr lang="de-DE" altLang="de-DE" sz="1200" b="1" dirty="0">
                <a:latin typeface="Calibri" pitchFamily="34" charset="0"/>
                <a:ea typeface="Calibri" pitchFamily="34" charset="0"/>
                <a:cs typeface="Calibri" pitchFamily="34" charset="0"/>
              </a:rPr>
              <a:t>2015     2.Eurabien-SoFi </a:t>
            </a:r>
            <a:r>
              <a:rPr lang="de-DE" altLang="de-DE" sz="1200" b="1" dirty="0" smtClean="0">
                <a:latin typeface="Calibri" pitchFamily="34" charset="0"/>
                <a:ea typeface="Calibri" pitchFamily="34" charset="0"/>
                <a:cs typeface="Calibri" pitchFamily="34" charset="0"/>
              </a:rPr>
              <a:t>20.03.2015, Jupiter-Orcus-</a:t>
            </a:r>
            <a:r>
              <a:rPr lang="de-DE" altLang="de-DE" sz="1200" b="1" dirty="0" err="1" smtClean="0">
                <a:latin typeface="Calibri" pitchFamily="34" charset="0"/>
                <a:ea typeface="Calibri" pitchFamily="34" charset="0"/>
                <a:cs typeface="Calibri" pitchFamily="34" charset="0"/>
              </a:rPr>
              <a:t>Opp</a:t>
            </a:r>
            <a:r>
              <a:rPr lang="de-DE" altLang="de-DE" sz="1200" b="1" dirty="0" smtClean="0">
                <a:latin typeface="Calibri" pitchFamily="34" charset="0"/>
                <a:ea typeface="Calibri" pitchFamily="34" charset="0"/>
                <a:cs typeface="Calibri" pitchFamily="34" charset="0"/>
              </a:rPr>
              <a:t>. Neptun-</a:t>
            </a:r>
            <a:r>
              <a:rPr lang="de-DE" altLang="de-DE" sz="1200" b="1" dirty="0" err="1" smtClean="0">
                <a:latin typeface="Calibri" pitchFamily="34" charset="0"/>
                <a:ea typeface="Calibri" pitchFamily="34" charset="0"/>
                <a:cs typeface="Calibri" pitchFamily="34" charset="0"/>
              </a:rPr>
              <a:t>SoFi</a:t>
            </a:r>
            <a:r>
              <a:rPr lang="de-DE" altLang="de-DE" sz="1200" b="1" dirty="0" smtClean="0">
                <a:latin typeface="Astroplus FineWide 2" pitchFamily="2" charset="0"/>
                <a:ea typeface="Calibri" pitchFamily="34" charset="0"/>
                <a:cs typeface="Times New Roman" pitchFamily="18" charset="0"/>
              </a:rPr>
              <a:t> </a:t>
            </a:r>
            <a:r>
              <a:rPr lang="de-DE" altLang="de-DE" sz="1200" b="1" dirty="0">
                <a:latin typeface="Calibri" pitchFamily="34" charset="0"/>
                <a:ea typeface="Calibri" pitchFamily="34" charset="0"/>
                <a:cs typeface="Calibri" pitchFamily="34" charset="0"/>
              </a:rPr>
              <a:t>13.09.2015 </a:t>
            </a:r>
            <a:r>
              <a:rPr lang="de-DE" altLang="de-DE" sz="1200" b="1" dirty="0" smtClean="0">
                <a:latin typeface="Calibri" pitchFamily="34" charset="0"/>
                <a:ea typeface="Calibri" pitchFamily="34" charset="0"/>
                <a:cs typeface="Calibri" pitchFamily="34" charset="0"/>
              </a:rPr>
              <a:t>der große Wahn, Scharia-Export</a:t>
            </a:r>
            <a:endParaRPr lang="de-DE" altLang="de-DE" sz="500" dirty="0"/>
          </a:p>
          <a:p>
            <a:pPr lvl="0" eaLnBrk="0" hangingPunct="0"/>
            <a:r>
              <a:rPr lang="de-DE" altLang="de-DE" sz="1200" b="1" dirty="0">
                <a:latin typeface="Calibri" pitchFamily="34" charset="0"/>
                <a:ea typeface="Calibri" pitchFamily="34" charset="0"/>
                <a:cs typeface="Calibri" pitchFamily="34" charset="0"/>
              </a:rPr>
              <a:t>2016     1</a:t>
            </a:r>
            <a:r>
              <a:rPr lang="de-DE" altLang="de-DE" sz="1200" b="1" dirty="0" smtClean="0">
                <a:latin typeface="Calibri" pitchFamily="34" charset="0"/>
                <a:ea typeface="Calibri" pitchFamily="34" charset="0"/>
                <a:cs typeface="Calibri" pitchFamily="34" charset="0"/>
              </a:rPr>
              <a:t>. Uranus </a:t>
            </a:r>
            <a:r>
              <a:rPr lang="de-DE" altLang="de-DE" sz="1200" b="1" dirty="0">
                <a:latin typeface="Calibri" pitchFamily="34" charset="0"/>
                <a:ea typeface="Calibri" pitchFamily="34" charset="0"/>
                <a:cs typeface="Calibri" pitchFamily="34" charset="0"/>
              </a:rPr>
              <a:t>-Eris </a:t>
            </a:r>
            <a:r>
              <a:rPr lang="de-DE" altLang="de-DE" sz="1200" b="1" dirty="0" smtClean="0">
                <a:latin typeface="Calibri" pitchFamily="34" charset="0"/>
                <a:ea typeface="Calibri" pitchFamily="34" charset="0"/>
                <a:cs typeface="Calibri" pitchFamily="34" charset="0"/>
              </a:rPr>
              <a:t>09.06.2016: </a:t>
            </a:r>
            <a:r>
              <a:rPr lang="de-DE" altLang="de-DE" sz="1200" b="1" dirty="0" err="1">
                <a:latin typeface="Calibri" pitchFamily="34" charset="0"/>
                <a:ea typeface="Calibri" pitchFamily="34" charset="0"/>
                <a:cs typeface="Calibri" pitchFamily="34" charset="0"/>
              </a:rPr>
              <a:t>Brexit</a:t>
            </a:r>
            <a:r>
              <a:rPr lang="de-DE" altLang="de-DE" sz="1200" b="1" dirty="0">
                <a:latin typeface="Calibri" pitchFamily="34" charset="0"/>
                <a:ea typeface="Calibri" pitchFamily="34" charset="0"/>
                <a:cs typeface="Calibri" pitchFamily="34" charset="0"/>
              </a:rPr>
              <a:t>, Trump = nun (Wett)Streit statt Konsens</a:t>
            </a:r>
            <a:endParaRPr lang="de-DE" altLang="de-DE" sz="500" dirty="0"/>
          </a:p>
          <a:p>
            <a:pPr lvl="0" eaLnBrk="0" hangingPunct="0"/>
            <a:r>
              <a:rPr lang="de-DE" altLang="de-DE" sz="1200" b="1" dirty="0">
                <a:latin typeface="Calibri" pitchFamily="34" charset="0"/>
                <a:ea typeface="Calibri" pitchFamily="34" charset="0"/>
                <a:cs typeface="Calibri" pitchFamily="34" charset="0"/>
              </a:rPr>
              <a:t>2018    </a:t>
            </a:r>
            <a:r>
              <a:rPr lang="de-DE" altLang="de-DE" sz="1200" b="1" dirty="0" smtClean="0">
                <a:latin typeface="Calibri" pitchFamily="34" charset="0"/>
                <a:ea typeface="Calibri" pitchFamily="34" charset="0"/>
                <a:cs typeface="Calibri" pitchFamily="34" charset="0"/>
              </a:rPr>
              <a:t> </a:t>
            </a:r>
            <a:r>
              <a:rPr lang="de-DE" altLang="de-DE" sz="1200" b="1" dirty="0" smtClean="0">
                <a:solidFill>
                  <a:srgbClr val="FF0000"/>
                </a:solidFill>
                <a:latin typeface="Calibri" pitchFamily="34" charset="0"/>
                <a:ea typeface="Calibri" pitchFamily="34" charset="0"/>
                <a:cs typeface="Calibri" pitchFamily="34" charset="0"/>
              </a:rPr>
              <a:t>Pluto-</a:t>
            </a:r>
            <a:r>
              <a:rPr lang="de-DE" altLang="de-DE" sz="1200" b="1" dirty="0" err="1" smtClean="0">
                <a:solidFill>
                  <a:srgbClr val="FF0000"/>
                </a:solidFill>
                <a:latin typeface="Calibri" pitchFamily="34" charset="0"/>
                <a:ea typeface="Calibri" pitchFamily="34" charset="0"/>
                <a:cs typeface="Calibri" pitchFamily="34" charset="0"/>
              </a:rPr>
              <a:t>Touchdown</a:t>
            </a:r>
            <a:r>
              <a:rPr lang="de-DE" altLang="de-DE" sz="1200" b="1" dirty="0" smtClean="0">
                <a:latin typeface="Calibri" pitchFamily="34" charset="0"/>
                <a:ea typeface="Calibri" pitchFamily="34" charset="0"/>
                <a:cs typeface="Calibri" pitchFamily="34" charset="0"/>
              </a:rPr>
              <a:t> </a:t>
            </a:r>
            <a:r>
              <a:rPr lang="de-DE" altLang="de-DE" sz="1200" b="1" dirty="0" smtClean="0">
                <a:solidFill>
                  <a:srgbClr val="FF0000"/>
                </a:solidFill>
                <a:latin typeface="Calibri" pitchFamily="34" charset="0"/>
                <a:ea typeface="Calibri" pitchFamily="34" charset="0"/>
                <a:cs typeface="Calibri" pitchFamily="34" charset="0"/>
              </a:rPr>
              <a:t>24.10.2018, </a:t>
            </a:r>
            <a:r>
              <a:rPr lang="de-DE" altLang="de-DE" sz="1200" b="1" dirty="0" smtClean="0">
                <a:latin typeface="Calibri" pitchFamily="34" charset="0"/>
                <a:ea typeface="Calibri" pitchFamily="34" charset="0"/>
                <a:cs typeface="Calibri" pitchFamily="34" charset="0"/>
              </a:rPr>
              <a:t>Venus-</a:t>
            </a:r>
            <a:r>
              <a:rPr lang="de-DE" altLang="de-DE" sz="1200" b="1" dirty="0" err="1" smtClean="0">
                <a:latin typeface="Calibri" pitchFamily="34" charset="0"/>
                <a:ea typeface="Calibri" pitchFamily="34" charset="0"/>
                <a:cs typeface="Calibri" pitchFamily="34" charset="0"/>
              </a:rPr>
              <a:t>MoFi</a:t>
            </a:r>
            <a:r>
              <a:rPr lang="de-DE" altLang="de-DE" sz="1200" b="1" dirty="0" smtClean="0">
                <a:latin typeface="Calibri" pitchFamily="34" charset="0"/>
                <a:ea typeface="Calibri" pitchFamily="34" charset="0"/>
                <a:cs typeface="Calibri" pitchFamily="34" charset="0"/>
              </a:rPr>
              <a:t> </a:t>
            </a:r>
            <a:r>
              <a:rPr lang="de-DE" altLang="de-DE" sz="1200" b="1" dirty="0">
                <a:latin typeface="Calibri" pitchFamily="34" charset="0"/>
                <a:ea typeface="Calibri" pitchFamily="34" charset="0"/>
                <a:cs typeface="Calibri" pitchFamily="34" charset="0"/>
              </a:rPr>
              <a:t>31.01.2018, </a:t>
            </a:r>
            <a:r>
              <a:rPr lang="de-DE" altLang="de-DE" sz="1200" b="1" dirty="0" err="1">
                <a:latin typeface="Calibri" pitchFamily="34" charset="0"/>
                <a:ea typeface="Calibri" pitchFamily="34" charset="0"/>
                <a:cs typeface="Calibri" pitchFamily="34" charset="0"/>
              </a:rPr>
              <a:t>SoFi</a:t>
            </a:r>
            <a:r>
              <a:rPr lang="de-DE" altLang="de-DE" sz="1200" b="1" dirty="0">
                <a:latin typeface="Calibri" pitchFamily="34" charset="0"/>
                <a:ea typeface="Calibri" pitchFamily="34" charset="0"/>
                <a:cs typeface="Calibri" pitchFamily="34" charset="0"/>
              </a:rPr>
              <a:t> 11.08.2018</a:t>
            </a:r>
            <a:endParaRPr lang="de-DE" altLang="de-DE" sz="500" dirty="0"/>
          </a:p>
          <a:p>
            <a:pPr lvl="0" eaLnBrk="0" hangingPunct="0"/>
            <a:r>
              <a:rPr lang="de-DE" altLang="de-DE" sz="1200" b="1" dirty="0">
                <a:solidFill>
                  <a:srgbClr val="FF0000"/>
                </a:solidFill>
                <a:latin typeface="Calibri" pitchFamily="34" charset="0"/>
                <a:ea typeface="Calibri" pitchFamily="34" charset="0"/>
                <a:cs typeface="Calibri" pitchFamily="34" charset="0"/>
              </a:rPr>
              <a:t>2020     </a:t>
            </a:r>
            <a:r>
              <a:rPr lang="de-DE" altLang="de-DE" sz="1200" b="1" dirty="0" smtClean="0">
                <a:solidFill>
                  <a:srgbClr val="FF0000"/>
                </a:solidFill>
                <a:latin typeface="Calibri" pitchFamily="34" charset="0"/>
                <a:ea typeface="Calibri" pitchFamily="34" charset="0"/>
                <a:cs typeface="Calibri" pitchFamily="34" charset="0"/>
              </a:rPr>
              <a:t>Saturn-Pluto 12.01.2020 </a:t>
            </a:r>
            <a:r>
              <a:rPr lang="de-DE" altLang="de-DE" sz="1200" b="1" dirty="0">
                <a:solidFill>
                  <a:srgbClr val="FF0000"/>
                </a:solidFill>
                <a:latin typeface="Calibri" pitchFamily="34" charset="0"/>
                <a:ea typeface="Calibri" pitchFamily="34" charset="0"/>
                <a:cs typeface="Calibri" pitchFamily="34" charset="0"/>
              </a:rPr>
              <a:t>+ </a:t>
            </a:r>
            <a:r>
              <a:rPr lang="de-DE" altLang="de-DE" sz="1200" b="1" dirty="0" err="1" smtClean="0">
                <a:solidFill>
                  <a:srgbClr val="FF0000"/>
                </a:solidFill>
                <a:latin typeface="Calibri" pitchFamily="34" charset="0"/>
                <a:ea typeface="Calibri" pitchFamily="34" charset="0"/>
                <a:cs typeface="Calibri" pitchFamily="34" charset="0"/>
              </a:rPr>
              <a:t>MoFis</a:t>
            </a:r>
            <a:r>
              <a:rPr lang="de-DE" altLang="de-DE" sz="1200" b="1" dirty="0" smtClean="0">
                <a:solidFill>
                  <a:srgbClr val="FF0000"/>
                </a:solidFill>
                <a:latin typeface="Calibri" pitchFamily="34" charset="0"/>
                <a:ea typeface="Calibri" pitchFamily="34" charset="0"/>
                <a:cs typeface="Calibri" pitchFamily="34" charset="0"/>
              </a:rPr>
              <a:t> </a:t>
            </a:r>
            <a:r>
              <a:rPr lang="de-DE" altLang="de-DE" sz="1200" b="1" dirty="0">
                <a:solidFill>
                  <a:srgbClr val="FF0000"/>
                </a:solidFill>
                <a:latin typeface="Calibri" pitchFamily="34" charset="0"/>
                <a:ea typeface="Calibri" pitchFamily="34" charset="0"/>
                <a:cs typeface="Calibri" pitchFamily="34" charset="0"/>
              </a:rPr>
              <a:t>10.01./04.06.2020, </a:t>
            </a:r>
            <a:r>
              <a:rPr lang="de-DE" altLang="de-DE" sz="1200" b="1" dirty="0" smtClean="0">
                <a:solidFill>
                  <a:srgbClr val="FF0000"/>
                </a:solidFill>
                <a:latin typeface="Calibri" pitchFamily="34" charset="0"/>
                <a:ea typeface="Calibri" pitchFamily="34" charset="0"/>
                <a:cs typeface="Calibri" pitchFamily="34" charset="0"/>
              </a:rPr>
              <a:t>3x Jupiter-Pluto, Jupiter-Saturn 21.12.2020 +Saturn-Ingress </a:t>
            </a:r>
            <a:r>
              <a:rPr lang="de-DE" altLang="de-DE" sz="1200" b="1" dirty="0" err="1" smtClean="0">
                <a:solidFill>
                  <a:srgbClr val="FF0000"/>
                </a:solidFill>
                <a:latin typeface="Calibri" pitchFamily="34" charset="0"/>
                <a:ea typeface="Calibri" pitchFamily="34" charset="0"/>
                <a:cs typeface="Calibri" pitchFamily="34" charset="0"/>
              </a:rPr>
              <a:t>Wass</a:t>
            </a:r>
            <a:r>
              <a:rPr lang="de-DE" altLang="de-DE" sz="1200" b="1" dirty="0" smtClean="0">
                <a:solidFill>
                  <a:srgbClr val="FF0000"/>
                </a:solidFill>
                <a:latin typeface="Calibri" pitchFamily="34" charset="0"/>
                <a:ea typeface="Calibri" pitchFamily="34" charset="0"/>
                <a:cs typeface="Calibri" pitchFamily="34" charset="0"/>
              </a:rPr>
              <a:t>.</a:t>
            </a:r>
            <a:endParaRPr lang="de-DE" altLang="de-DE" sz="500" dirty="0">
              <a:solidFill>
                <a:srgbClr val="FF0000"/>
              </a:solidFill>
            </a:endParaRPr>
          </a:p>
          <a:p>
            <a:pPr eaLnBrk="0" hangingPunct="0"/>
            <a:r>
              <a:rPr lang="de-DE" altLang="de-DE" sz="1200" b="1" dirty="0">
                <a:latin typeface="Calibri" pitchFamily="34" charset="0"/>
                <a:ea typeface="Calibri" pitchFamily="34" charset="0"/>
                <a:cs typeface="Calibri" pitchFamily="34" charset="0"/>
              </a:rPr>
              <a:t>2022     </a:t>
            </a:r>
            <a:r>
              <a:rPr lang="de-DE" altLang="de-DE" sz="1200" b="1" dirty="0" smtClean="0">
                <a:latin typeface="Calibri" pitchFamily="34" charset="0"/>
                <a:ea typeface="Calibri" pitchFamily="34" charset="0"/>
                <a:cs typeface="Calibri" pitchFamily="34" charset="0"/>
              </a:rPr>
              <a:t>Jupiter-Neptun 12.04.2022</a:t>
            </a:r>
            <a:r>
              <a:rPr lang="de-DE" altLang="de-DE" sz="1200" b="1" dirty="0">
                <a:latin typeface="Calibri" pitchFamily="34" charset="0"/>
                <a:ea typeface="Calibri" pitchFamily="34" charset="0"/>
                <a:cs typeface="Calibri" pitchFamily="34" charset="0"/>
              </a:rPr>
              <a:t>, Venus-</a:t>
            </a:r>
            <a:r>
              <a:rPr lang="de-DE" altLang="de-DE" sz="1200" b="1" dirty="0" err="1">
                <a:latin typeface="Calibri" pitchFamily="34" charset="0"/>
                <a:ea typeface="Calibri" pitchFamily="34" charset="0"/>
                <a:cs typeface="Calibri" pitchFamily="34" charset="0"/>
              </a:rPr>
              <a:t>SoFi</a:t>
            </a:r>
            <a:r>
              <a:rPr lang="de-DE" altLang="de-DE" sz="1200" b="1" dirty="0">
                <a:latin typeface="Calibri" pitchFamily="34" charset="0"/>
                <a:ea typeface="Calibri" pitchFamily="34" charset="0"/>
                <a:cs typeface="Calibri" pitchFamily="34" charset="0"/>
              </a:rPr>
              <a:t> 22.12.2022</a:t>
            </a:r>
            <a:endParaRPr lang="de-DE" altLang="de-DE" sz="500" dirty="0"/>
          </a:p>
          <a:p>
            <a:pPr lvl="0" eaLnBrk="0" hangingPunct="0"/>
            <a:r>
              <a:rPr lang="de-DE" altLang="de-DE" sz="1200" b="1" dirty="0">
                <a:latin typeface="Calibri" pitchFamily="34" charset="0"/>
                <a:ea typeface="Calibri" pitchFamily="34" charset="0"/>
                <a:cs typeface="Calibri" pitchFamily="34" charset="0"/>
              </a:rPr>
              <a:t>2023      </a:t>
            </a:r>
            <a:r>
              <a:rPr lang="de-DE" altLang="de-DE" sz="1200" b="1" dirty="0" smtClean="0">
                <a:latin typeface="Calibri" pitchFamily="34" charset="0"/>
                <a:ea typeface="Calibri" pitchFamily="34" charset="0"/>
                <a:cs typeface="Calibri" pitchFamily="34" charset="0"/>
              </a:rPr>
              <a:t>1.Pluto-Ingress in </a:t>
            </a:r>
            <a:r>
              <a:rPr lang="de-DE" altLang="de-DE" sz="1200" b="1" dirty="0" err="1" smtClean="0">
                <a:latin typeface="Calibri" pitchFamily="34" charset="0"/>
                <a:ea typeface="Calibri" pitchFamily="34" charset="0"/>
                <a:cs typeface="Calibri" pitchFamily="34" charset="0"/>
              </a:rPr>
              <a:t>Wass</a:t>
            </a:r>
            <a:r>
              <a:rPr lang="de-DE" altLang="de-DE" sz="1200" b="1" dirty="0" smtClean="0">
                <a:latin typeface="Calibri" pitchFamily="34" charset="0"/>
                <a:ea typeface="Calibri" pitchFamily="34" charset="0"/>
                <a:cs typeface="Calibri" pitchFamily="34" charset="0"/>
              </a:rPr>
              <a:t>. 23.03.2023</a:t>
            </a:r>
            <a:endParaRPr lang="de-DE" altLang="de-DE" sz="500" dirty="0"/>
          </a:p>
          <a:p>
            <a:pPr lvl="0" eaLnBrk="0" hangingPunct="0"/>
            <a:r>
              <a:rPr lang="de-DE" altLang="de-DE" sz="1200" b="1" dirty="0">
                <a:latin typeface="Calibri" pitchFamily="34" charset="0"/>
                <a:ea typeface="Calibri" pitchFamily="34" charset="0"/>
                <a:cs typeface="Calibri" pitchFamily="34" charset="0"/>
              </a:rPr>
              <a:t>2024     </a:t>
            </a:r>
            <a:r>
              <a:rPr lang="de-DE" altLang="de-DE" sz="1200" b="1" dirty="0" smtClean="0">
                <a:latin typeface="Calibri" pitchFamily="34" charset="0"/>
                <a:ea typeface="Calibri" pitchFamily="34" charset="0"/>
                <a:cs typeface="Calibri" pitchFamily="34" charset="0"/>
              </a:rPr>
              <a:t>Jupiter-Uranus 21.04.2024 </a:t>
            </a:r>
            <a:endParaRPr lang="de-DE" altLang="de-DE" sz="500" dirty="0"/>
          </a:p>
          <a:p>
            <a:pPr lvl="0" eaLnBrk="0" hangingPunct="0"/>
            <a:r>
              <a:rPr lang="de-DE" altLang="de-DE" sz="1200" b="1" dirty="0" smtClean="0">
                <a:latin typeface="Calibri" pitchFamily="34" charset="0"/>
                <a:ea typeface="Calibri" pitchFamily="34" charset="0"/>
                <a:cs typeface="Calibri" pitchFamily="34" charset="0"/>
              </a:rPr>
              <a:t>2026</a:t>
            </a:r>
            <a:r>
              <a:rPr lang="de-DE" altLang="de-DE" sz="500" dirty="0"/>
              <a:t> </a:t>
            </a:r>
            <a:r>
              <a:rPr lang="de-DE" altLang="de-DE" sz="500" dirty="0" smtClean="0"/>
              <a:t>        </a:t>
            </a:r>
            <a:r>
              <a:rPr lang="de-DE" altLang="de-DE" sz="1050" b="1" dirty="0" smtClean="0"/>
              <a:t>Saturn-Neptun </a:t>
            </a:r>
            <a:r>
              <a:rPr lang="de-DE" altLang="de-DE" sz="1200" b="1" dirty="0" smtClean="0">
                <a:latin typeface="Calibri" pitchFamily="34" charset="0"/>
                <a:ea typeface="Calibri" pitchFamily="34" charset="0"/>
                <a:cs typeface="Calibri" pitchFamily="34" charset="0"/>
              </a:rPr>
              <a:t>20.02.2026</a:t>
            </a:r>
            <a:endParaRPr lang="de-DE" altLang="de-DE" sz="1200" b="1" dirty="0">
              <a:latin typeface="Calibri" pitchFamily="34" charset="0"/>
              <a:ea typeface="Calibri" pitchFamily="34" charset="0"/>
              <a:cs typeface="Calibri" pitchFamily="34" charset="0"/>
            </a:endParaRPr>
          </a:p>
          <a:p>
            <a:pPr eaLnBrk="0" hangingPunct="0"/>
            <a:r>
              <a:rPr lang="de-DE" altLang="de-DE" sz="1200" b="1" dirty="0">
                <a:latin typeface="Calibri" pitchFamily="34" charset="0"/>
                <a:ea typeface="Calibri" pitchFamily="34" charset="0"/>
                <a:cs typeface="Calibri" pitchFamily="34" charset="0"/>
              </a:rPr>
              <a:t>2032     </a:t>
            </a:r>
            <a:r>
              <a:rPr lang="de-DE" altLang="de-DE" sz="1200" b="1" dirty="0" smtClean="0">
                <a:latin typeface="Calibri" pitchFamily="34" charset="0"/>
                <a:ea typeface="Calibri" pitchFamily="34" charset="0"/>
                <a:cs typeface="Calibri" pitchFamily="34" charset="0"/>
              </a:rPr>
              <a:t>Saturn-Uranus 28.06.2032</a:t>
            </a:r>
            <a:endParaRPr lang="de-DE" altLang="de-DE" sz="1200" b="1" dirty="0">
              <a:latin typeface="Calibri" pitchFamily="34" charset="0"/>
              <a:ea typeface="Calibri" pitchFamily="34" charset="0"/>
              <a:cs typeface="Calibri" pitchFamily="34" charset="0"/>
            </a:endParaRPr>
          </a:p>
          <a:p>
            <a:pPr lvl="0" eaLnBrk="0" hangingPunct="0"/>
            <a:endParaRPr kumimoji="0" lang="de-DE" altLang="de-DE"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20"/>
          <p:cNvSpPr>
            <a:spLocks noChangeArrowheads="1"/>
          </p:cNvSpPr>
          <p:nvPr/>
        </p:nvSpPr>
        <p:spPr bwMode="auto">
          <a:xfrm>
            <a:off x="9540552" y="1990725"/>
            <a:ext cx="527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584614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1" y="274638"/>
            <a:ext cx="8856983" cy="1143000"/>
          </a:xfrm>
        </p:spPr>
        <p:txBody>
          <a:bodyPr>
            <a:noAutofit/>
          </a:bodyPr>
          <a:lstStyle/>
          <a:p>
            <a:r>
              <a:rPr lang="de-DE" sz="3200" b="1" dirty="0" smtClean="0"/>
              <a:t>Überlauf des Galaktischen Äquators im ‚Daft Rift‘ zum Ende der langen Zählung des Maya-Kalenders zum Steinbockingress am 21.12.2012</a:t>
            </a:r>
            <a:endParaRPr lang="de-DE" sz="3200" b="1" dirty="0"/>
          </a:p>
        </p:txBody>
      </p:sp>
      <p:pic>
        <p:nvPicPr>
          <p:cNvPr id="4" name="Inhaltsplatzhalter 3" descr="http://2.bp.blogspot.com/_mFL3G0Yn1PI/SwMnb7c9ypI/AAAAAAAAAxA/PRcaiR1o-6U/s400/2012Galaktische-Konstellation1-300x23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887" y="1772816"/>
            <a:ext cx="4093046" cy="3384376"/>
          </a:xfrm>
          <a:prstGeom prst="rect">
            <a:avLst/>
          </a:prstGeom>
          <a:noFill/>
          <a:ln>
            <a:noFill/>
          </a:ln>
        </p:spPr>
      </p:pic>
      <p:pic>
        <p:nvPicPr>
          <p:cNvPr id="5" name="Grafik 4" descr="C:\Users\Werner Held\AppData\Local\Microsoft\Windows\INetCache\Content.Word\milchstrac39fe-foto-mit-skorpion-und-schc3bctze-skizze.jpg"/>
          <p:cNvPicPr/>
          <p:nvPr/>
        </p:nvPicPr>
        <p:blipFill>
          <a:blip r:embed="rId3">
            <a:extLst>
              <a:ext uri="{28A0092B-C50C-407E-A947-70E740481C1C}">
                <a14:useLocalDpi xmlns:a14="http://schemas.microsoft.com/office/drawing/2010/main" val="0"/>
              </a:ext>
            </a:extLst>
          </a:blip>
          <a:srcRect/>
          <a:stretch>
            <a:fillRect/>
          </a:stretch>
        </p:blipFill>
        <p:spPr bwMode="auto">
          <a:xfrm>
            <a:off x="4470845" y="1772816"/>
            <a:ext cx="4497044" cy="3384376"/>
          </a:xfrm>
          <a:prstGeom prst="rect">
            <a:avLst/>
          </a:prstGeom>
          <a:noFill/>
          <a:ln>
            <a:noFill/>
          </a:ln>
        </p:spPr>
      </p:pic>
      <p:sp>
        <p:nvSpPr>
          <p:cNvPr id="6" name="Rechteck 5"/>
          <p:cNvSpPr/>
          <p:nvPr/>
        </p:nvSpPr>
        <p:spPr>
          <a:xfrm>
            <a:off x="175629" y="4821902"/>
            <a:ext cx="8964488" cy="1015663"/>
          </a:xfrm>
          <a:prstGeom prst="rect">
            <a:avLst/>
          </a:prstGeom>
        </p:spPr>
        <p:txBody>
          <a:bodyPr wrap="square">
            <a:spAutoFit/>
          </a:bodyPr>
          <a:lstStyle/>
          <a:p>
            <a:r>
              <a:rPr lang="de-DE" sz="1200" dirty="0" smtClean="0"/>
              <a:t>                                                              </a:t>
            </a:r>
          </a:p>
          <a:p>
            <a:endParaRPr lang="de-DE" sz="1200" dirty="0" smtClean="0"/>
          </a:p>
          <a:p>
            <a:r>
              <a:rPr lang="de-DE" sz="1200" dirty="0" smtClean="0"/>
              <a:t>Grafik links aus: </a:t>
            </a:r>
            <a:r>
              <a:rPr lang="de-DE" sz="1200" u="sng" dirty="0">
                <a:hlinkClick r:id="rId4"/>
              </a:rPr>
              <a:t>http://bewusstseinserweiterung.blogspot.com/2009/11/theorien-6galaxis-konstellation-2012.html</a:t>
            </a:r>
            <a:endParaRPr lang="de-DE" sz="1200" b="1" dirty="0"/>
          </a:p>
          <a:p>
            <a:r>
              <a:rPr lang="de-DE" sz="1200" dirty="0" smtClean="0"/>
              <a:t>	                                                                                        </a:t>
            </a:r>
          </a:p>
          <a:p>
            <a:r>
              <a:rPr lang="de-DE" sz="1200" dirty="0" smtClean="0"/>
              <a:t>Grafik rechts aus</a:t>
            </a:r>
            <a:r>
              <a:rPr lang="de-DE" sz="1200" dirty="0"/>
              <a:t>: </a:t>
            </a:r>
            <a:r>
              <a:rPr lang="de-DE" sz="1200" u="sng" dirty="0">
                <a:hlinkClick r:id="rId5"/>
              </a:rPr>
              <a:t>https://astrologieschule.wordpress.com/tag/christine-joura/</a:t>
            </a:r>
            <a:endParaRPr lang="de-DE" sz="1200" dirty="0"/>
          </a:p>
        </p:txBody>
      </p:sp>
    </p:spTree>
    <p:extLst>
      <p:ext uri="{BB962C8B-B14F-4D97-AF65-F5344CB8AC3E}">
        <p14:creationId xmlns:p14="http://schemas.microsoft.com/office/powerpoint/2010/main" val="30930065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7938" y="908720"/>
            <a:ext cx="8229600" cy="1143000"/>
          </a:xfrm>
        </p:spPr>
        <p:txBody>
          <a:bodyPr>
            <a:normAutofit fontScale="90000"/>
          </a:bodyPr>
          <a:lstStyle/>
          <a:p>
            <a:r>
              <a:rPr lang="de-DE" sz="3600" b="1" dirty="0"/>
              <a:t>Galaktischer</a:t>
            </a:r>
            <a:r>
              <a:rPr lang="de-DE" sz="3600" dirty="0"/>
              <a:t> </a:t>
            </a:r>
            <a:r>
              <a:rPr lang="de-DE" sz="3600" b="1" dirty="0" smtClean="0"/>
              <a:t>Äquator</a:t>
            </a:r>
            <a:r>
              <a:rPr lang="de-DE" sz="3200" b="1" dirty="0" smtClean="0"/>
              <a:t/>
            </a:r>
            <a:br>
              <a:rPr lang="de-DE" sz="3200" b="1" dirty="0" smtClean="0"/>
            </a:br>
            <a:r>
              <a:rPr lang="de-DE" sz="2000" dirty="0"/>
              <a:t>(definiert als Linie von der Sonne zum Galaktischen Zentrum) </a:t>
            </a:r>
            <a:br>
              <a:rPr lang="de-DE" sz="2000" dirty="0"/>
            </a:br>
            <a:r>
              <a:rPr lang="de-DE" sz="2000" dirty="0" smtClean="0"/>
              <a:t/>
            </a:r>
            <a:br>
              <a:rPr lang="de-DE" sz="2000" dirty="0" smtClean="0"/>
            </a:br>
            <a:r>
              <a:rPr lang="de-DE" sz="2000" dirty="0" smtClean="0"/>
              <a:t>Nach </a:t>
            </a:r>
            <a:r>
              <a:rPr lang="de-DE" sz="2000" dirty="0"/>
              <a:t>Festlegung des galaktischen Äquators stellte sich heraus, dass er das tatsächliche galaktische Zentrum am Ort der Radioquelle </a:t>
            </a:r>
            <a:r>
              <a:rPr lang="de-DE" sz="2000" dirty="0" err="1"/>
              <a:t>Sagittarius</a:t>
            </a:r>
            <a:r>
              <a:rPr lang="de-DE" sz="2000" dirty="0"/>
              <a:t> A* um etwa 0,07° verfehlt. Die 1958 eingeführten galaktischen Koordinaten werden </a:t>
            </a:r>
            <a:r>
              <a:rPr lang="de-DE" sz="2000" dirty="0" smtClean="0"/>
              <a:t>trotzdem weiter </a:t>
            </a:r>
            <a:r>
              <a:rPr lang="de-DE" sz="2000" dirty="0"/>
              <a:t>benutzt.</a:t>
            </a:r>
            <a:br>
              <a:rPr lang="de-DE" sz="2000" dirty="0"/>
            </a:br>
            <a:endParaRPr lang="de-DE" sz="3200" dirty="0"/>
          </a:p>
        </p:txBody>
      </p:sp>
      <p:pic>
        <p:nvPicPr>
          <p:cNvPr id="4" name="Inhaltsplatzhalter 3" descr="C:\Users\Werner Held\AppData\Local\Microsoft\Windows\INetCache\Content.Word\galeq.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2348880"/>
            <a:ext cx="5645646" cy="3623295"/>
          </a:xfrm>
          <a:prstGeom prst="rect">
            <a:avLst/>
          </a:prstGeom>
          <a:noFill/>
          <a:ln>
            <a:noFill/>
          </a:ln>
        </p:spPr>
      </p:pic>
      <p:sp>
        <p:nvSpPr>
          <p:cNvPr id="5" name="Rechteck 4"/>
          <p:cNvSpPr/>
          <p:nvPr/>
        </p:nvSpPr>
        <p:spPr>
          <a:xfrm>
            <a:off x="611560" y="3645022"/>
            <a:ext cx="7992888" cy="2677656"/>
          </a:xfrm>
          <a:prstGeom prst="rect">
            <a:avLst/>
          </a:prstGeom>
        </p:spPr>
        <p:txBody>
          <a:bodyPr wrap="square">
            <a:spAutoFit/>
          </a:bodyPr>
          <a:lstStyle/>
          <a:p>
            <a:endParaRPr lang="de-DE" dirty="0" smtClean="0"/>
          </a:p>
          <a:p>
            <a:endParaRPr lang="de-DE" dirty="0"/>
          </a:p>
          <a:p>
            <a:endParaRPr lang="de-DE" dirty="0" smtClean="0"/>
          </a:p>
          <a:p>
            <a:endParaRPr lang="de-DE" dirty="0"/>
          </a:p>
          <a:p>
            <a:endParaRPr lang="de-DE" dirty="0" smtClean="0"/>
          </a:p>
          <a:p>
            <a:endParaRPr lang="de-DE" dirty="0"/>
          </a:p>
          <a:p>
            <a:endParaRPr lang="de-DE" dirty="0" smtClean="0"/>
          </a:p>
          <a:p>
            <a:endParaRPr lang="de-DE" dirty="0"/>
          </a:p>
          <a:p>
            <a:r>
              <a:rPr lang="de-DE" sz="1200" dirty="0" smtClean="0"/>
              <a:t>                                   </a:t>
            </a:r>
          </a:p>
          <a:p>
            <a:r>
              <a:rPr lang="de-DE" sz="1200" dirty="0"/>
              <a:t> </a:t>
            </a:r>
            <a:r>
              <a:rPr lang="de-DE" sz="1200" dirty="0" smtClean="0"/>
              <a:t>                                  Grafik </a:t>
            </a:r>
            <a:r>
              <a:rPr lang="de-DE" sz="1200" dirty="0"/>
              <a:t>aus: https://trans4mind.com/counterpoint/index-spiritual/spina16.shtml</a:t>
            </a:r>
          </a:p>
        </p:txBody>
      </p:sp>
    </p:spTree>
    <p:extLst>
      <p:ext uri="{BB962C8B-B14F-4D97-AF65-F5344CB8AC3E}">
        <p14:creationId xmlns:p14="http://schemas.microsoft.com/office/powerpoint/2010/main" val="37287032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5286" y="-27384"/>
            <a:ext cx="8229600" cy="936104"/>
          </a:xfrm>
        </p:spPr>
        <p:txBody>
          <a:bodyPr>
            <a:normAutofit/>
          </a:bodyPr>
          <a:lstStyle/>
          <a:p>
            <a:r>
              <a:rPr lang="de-DE" sz="3200" b="1" dirty="0" smtClean="0"/>
              <a:t>Galaktischer Knotenwechsel in den Steinbock</a:t>
            </a:r>
            <a:endParaRPr lang="de-DE" sz="3200" b="1" dirty="0"/>
          </a:p>
        </p:txBody>
      </p:sp>
      <p:sp>
        <p:nvSpPr>
          <p:cNvPr id="3" name="Inhaltsplatzhalter 2"/>
          <p:cNvSpPr>
            <a:spLocks noGrp="1"/>
          </p:cNvSpPr>
          <p:nvPr>
            <p:ph idx="1"/>
          </p:nvPr>
        </p:nvSpPr>
        <p:spPr>
          <a:xfrm>
            <a:off x="5148064" y="836712"/>
            <a:ext cx="3995936" cy="5904656"/>
          </a:xfrm>
        </p:spPr>
        <p:txBody>
          <a:bodyPr>
            <a:noAutofit/>
          </a:bodyPr>
          <a:lstStyle/>
          <a:p>
            <a:r>
              <a:rPr lang="de-DE" sz="1400" dirty="0" smtClean="0"/>
              <a:t>Der Schnittpunkt </a:t>
            </a:r>
            <a:r>
              <a:rPr lang="de-DE" sz="1400" dirty="0"/>
              <a:t>der galaktischen und der </a:t>
            </a:r>
            <a:r>
              <a:rPr lang="de-DE" sz="1400" dirty="0" err="1"/>
              <a:t>ekliptikalen</a:t>
            </a:r>
            <a:r>
              <a:rPr lang="de-DE" sz="1400" dirty="0"/>
              <a:t> Ebene </a:t>
            </a:r>
            <a:r>
              <a:rPr lang="de-DE" sz="1400" dirty="0" smtClean="0"/>
              <a:t>trat am </a:t>
            </a:r>
            <a:r>
              <a:rPr lang="de-DE" sz="1400" b="1" dirty="0"/>
              <a:t>28. April </a:t>
            </a:r>
            <a:r>
              <a:rPr lang="de-DE" sz="1400" b="1" dirty="0" smtClean="0"/>
              <a:t>1994 </a:t>
            </a:r>
            <a:r>
              <a:rPr lang="de-DE" sz="1400" dirty="0" smtClean="0"/>
              <a:t>in </a:t>
            </a:r>
            <a:r>
              <a:rPr lang="de-DE" sz="1400" dirty="0"/>
              <a:t>den tropischen </a:t>
            </a:r>
            <a:r>
              <a:rPr lang="de-DE" sz="1400" dirty="0" smtClean="0"/>
              <a:t>Steinbock - mit einer </a:t>
            </a:r>
            <a:r>
              <a:rPr lang="de-DE" sz="1400" b="1" dirty="0" smtClean="0"/>
              <a:t>Sonne 8 </a:t>
            </a:r>
            <a:r>
              <a:rPr lang="de-DE" sz="1400" b="1" dirty="0"/>
              <a:t>Grad Stier auf </a:t>
            </a:r>
            <a:r>
              <a:rPr lang="de-DE" sz="1400" b="1" dirty="0" smtClean="0"/>
              <a:t>der Sonne des Menschheitshoroskops in Konjunktion Robot </a:t>
            </a:r>
            <a:r>
              <a:rPr lang="de-DE" sz="1400" b="1" dirty="0" err="1" smtClean="0"/>
              <a:t>Opp</a:t>
            </a:r>
            <a:r>
              <a:rPr lang="de-DE" sz="1400" b="1" dirty="0" smtClean="0"/>
              <a:t>. Skorpion-Jupiter siehe Boom der Robotik</a:t>
            </a:r>
            <a:r>
              <a:rPr lang="de-DE" sz="1400" dirty="0" smtClean="0"/>
              <a:t> - sofern </a:t>
            </a:r>
            <a:r>
              <a:rPr lang="de-DE" sz="1400" dirty="0"/>
              <a:t>man die Nutation nicht berücksichtigt, auf den </a:t>
            </a:r>
            <a:r>
              <a:rPr lang="de-DE" sz="1400" b="1" dirty="0" smtClean="0"/>
              <a:t>1</a:t>
            </a:r>
            <a:r>
              <a:rPr lang="de-DE" sz="1400" b="1" dirty="0"/>
              <a:t>. August 1994</a:t>
            </a:r>
            <a:r>
              <a:rPr lang="de-DE" sz="1400" dirty="0"/>
              <a:t>. (Berechnung </a:t>
            </a:r>
            <a:r>
              <a:rPr lang="de-DE" sz="1400" dirty="0" smtClean="0"/>
              <a:t>Dieter </a:t>
            </a:r>
            <a:r>
              <a:rPr lang="de-DE" sz="1400" dirty="0"/>
              <a:t>Koch; Position des galaktischen Pols gemäß: Liu/Zhu/Zhang, „</a:t>
            </a:r>
            <a:r>
              <a:rPr lang="de-DE" sz="1400" dirty="0" err="1"/>
              <a:t>Reconsidering</a:t>
            </a:r>
            <a:r>
              <a:rPr lang="de-DE" sz="1400" dirty="0"/>
              <a:t> </a:t>
            </a:r>
            <a:r>
              <a:rPr lang="de-DE" sz="1400" dirty="0" err="1"/>
              <a:t>the</a:t>
            </a:r>
            <a:r>
              <a:rPr lang="de-DE" sz="1400" dirty="0"/>
              <a:t> </a:t>
            </a:r>
            <a:r>
              <a:rPr lang="de-DE" sz="1400" dirty="0" err="1"/>
              <a:t>galactic</a:t>
            </a:r>
            <a:r>
              <a:rPr lang="de-DE" sz="1400" dirty="0"/>
              <a:t> </a:t>
            </a:r>
            <a:r>
              <a:rPr lang="de-DE" sz="1400" dirty="0" err="1"/>
              <a:t>coordinate</a:t>
            </a:r>
            <a:r>
              <a:rPr lang="de-DE" sz="1400" dirty="0"/>
              <a:t> </a:t>
            </a:r>
            <a:r>
              <a:rPr lang="de-DE" sz="1400" dirty="0" err="1"/>
              <a:t>system</a:t>
            </a:r>
            <a:r>
              <a:rPr lang="de-DE" sz="1400" dirty="0"/>
              <a:t>“, </a:t>
            </a:r>
            <a:r>
              <a:rPr lang="de-DE" sz="1400" i="1" dirty="0" err="1"/>
              <a:t>Astronomy</a:t>
            </a:r>
            <a:r>
              <a:rPr lang="de-DE" sz="1400" i="1" dirty="0"/>
              <a:t> &amp; </a:t>
            </a:r>
            <a:r>
              <a:rPr lang="de-DE" sz="1400" i="1" dirty="0" err="1"/>
              <a:t>Astrophysics</a:t>
            </a:r>
            <a:r>
              <a:rPr lang="de-DE" sz="1400" dirty="0"/>
              <a:t> </a:t>
            </a:r>
            <a:r>
              <a:rPr lang="de-DE" sz="1400" dirty="0" err="1"/>
              <a:t>No</a:t>
            </a:r>
            <a:r>
              <a:rPr lang="de-DE" sz="1400" dirty="0"/>
              <a:t>. AA2010, </a:t>
            </a:r>
            <a:r>
              <a:rPr lang="de-DE" sz="1400" dirty="0" err="1"/>
              <a:t>Oct</a:t>
            </a:r>
            <a:r>
              <a:rPr lang="de-DE" sz="1400" dirty="0"/>
              <a:t>. 2010, S. 8.) </a:t>
            </a:r>
          </a:p>
          <a:p>
            <a:r>
              <a:rPr lang="de-DE" sz="1400" dirty="0"/>
              <a:t>Somit übertritt die Sonne initiierend und </a:t>
            </a:r>
            <a:r>
              <a:rPr lang="de-DE" sz="1400" dirty="0" err="1"/>
              <a:t>weltstrukturenneuordnend</a:t>
            </a:r>
            <a:r>
              <a:rPr lang="de-DE" sz="1400" dirty="0"/>
              <a:t> am </a:t>
            </a:r>
            <a:r>
              <a:rPr lang="de-DE" sz="1400" dirty="0" err="1"/>
              <a:t>Steinbockingressgrad</a:t>
            </a:r>
            <a:r>
              <a:rPr lang="de-DE" sz="1400" dirty="0"/>
              <a:t> erstmals am 22.12.1994 diese Linie des korrigierten galaktischen Äquators. </a:t>
            </a:r>
          </a:p>
          <a:p>
            <a:r>
              <a:rPr lang="de-DE" sz="1400" i="1" dirty="0"/>
              <a:t>Abbildung: Galaktische Ausrichtung von Erde, Sonne und Milchstraße vom 1. August 1994: Der galaktische Äquator (GE) schneidet die </a:t>
            </a:r>
            <a:r>
              <a:rPr lang="de-DE" sz="1400" i="1" dirty="0" err="1"/>
              <a:t>Eklipitik</a:t>
            </a:r>
            <a:r>
              <a:rPr lang="de-DE" sz="1400" i="1" dirty="0"/>
              <a:t> (</a:t>
            </a:r>
            <a:r>
              <a:rPr lang="de-DE" sz="1400" i="1" dirty="0" err="1"/>
              <a:t>Ecl</a:t>
            </a:r>
            <a:r>
              <a:rPr lang="de-DE" sz="1400" i="1" dirty="0"/>
              <a:t>) genau im Wintersonnenwendpunkt (0° Steinbock). Das galaktische Zentrum (GC) befindet sich einige Grad entfernt davon südlich der Ekliptik.</a:t>
            </a:r>
            <a:endParaRPr lang="de-DE" sz="1400" dirty="0"/>
          </a:p>
          <a:p>
            <a:pPr marL="0" indent="0">
              <a:buNone/>
            </a:pPr>
            <a:r>
              <a:rPr lang="de-DE" sz="1400" dirty="0" smtClean="0"/>
              <a:t>Grafik </a:t>
            </a:r>
            <a:r>
              <a:rPr lang="de-DE" sz="1400" dirty="0"/>
              <a:t>und Abbildungsbeschreibung aus: </a:t>
            </a:r>
            <a:r>
              <a:rPr lang="de-DE" sz="1400" dirty="0">
                <a:hlinkClick r:id="rId2"/>
              </a:rPr>
              <a:t>https://</a:t>
            </a:r>
            <a:r>
              <a:rPr lang="de-DE" sz="1400" dirty="0" smtClean="0">
                <a:hlinkClick r:id="rId2"/>
              </a:rPr>
              <a:t>www.astro.com/astrologie/in_ayanamsha_g.htm</a:t>
            </a:r>
            <a:endParaRPr lang="de-DE" sz="1400" dirty="0" smtClean="0"/>
          </a:p>
          <a:p>
            <a:pPr marL="0" indent="0">
              <a:buNone/>
            </a:pPr>
            <a:endParaRPr lang="de-DE" sz="1400" dirty="0"/>
          </a:p>
        </p:txBody>
      </p:sp>
      <p:pic>
        <p:nvPicPr>
          <p:cNvPr id="4" name="Grafik 3" descr="Galaktische Ausrichtung von Erde, Sonne und Milchstraße vom 1. August 1994"/>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4824536" cy="3672408"/>
          </a:xfrm>
          <a:prstGeom prst="rect">
            <a:avLst/>
          </a:prstGeom>
          <a:noFill/>
          <a:ln>
            <a:noFill/>
          </a:ln>
        </p:spPr>
      </p:pic>
    </p:spTree>
    <p:extLst>
      <p:ext uri="{BB962C8B-B14F-4D97-AF65-F5344CB8AC3E}">
        <p14:creationId xmlns:p14="http://schemas.microsoft.com/office/powerpoint/2010/main" val="3708414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924944"/>
            <a:ext cx="8229600" cy="144016"/>
          </a:xfrm>
        </p:spPr>
        <p:txBody>
          <a:bodyPr>
            <a:normAutofit fontScale="90000"/>
          </a:bodyPr>
          <a:lstStyle/>
          <a:p>
            <a:r>
              <a:rPr lang="de-DE" sz="3600" b="1" dirty="0" smtClean="0"/>
              <a:t/>
            </a:r>
            <a:br>
              <a:rPr lang="de-DE" sz="3600" b="1" dirty="0" smtClean="0"/>
            </a:br>
            <a:r>
              <a:rPr lang="de-DE" sz="4000" dirty="0"/>
              <a:t/>
            </a:r>
            <a:br>
              <a:rPr lang="de-DE" sz="4000" dirty="0"/>
            </a:br>
            <a:r>
              <a:rPr lang="de-DE" sz="4000" dirty="0"/>
              <a:t/>
            </a:r>
            <a:br>
              <a:rPr lang="de-DE" sz="4000" dirty="0"/>
            </a:br>
            <a:endParaRPr lang="de-DE" dirty="0"/>
          </a:p>
        </p:txBody>
      </p:sp>
      <p:sp>
        <p:nvSpPr>
          <p:cNvPr id="5" name="Rechteck 4"/>
          <p:cNvSpPr/>
          <p:nvPr/>
        </p:nvSpPr>
        <p:spPr>
          <a:xfrm>
            <a:off x="467544" y="3105835"/>
            <a:ext cx="8136904" cy="3693319"/>
          </a:xfrm>
          <a:prstGeom prst="rect">
            <a:avLst/>
          </a:prstGeom>
        </p:spPr>
        <p:txBody>
          <a:bodyPr wrap="square">
            <a:spAutoFit/>
          </a:bodyPr>
          <a:lstStyle/>
          <a:p>
            <a:endParaRPr lang="de-DE" u="sng" dirty="0" smtClean="0"/>
          </a:p>
          <a:p>
            <a:endParaRPr lang="de-DE" u="sng" dirty="0"/>
          </a:p>
          <a:p>
            <a:endParaRPr lang="de-DE" u="sng" dirty="0" smtClean="0"/>
          </a:p>
          <a:p>
            <a:endParaRPr lang="de-DE" u="sng" dirty="0"/>
          </a:p>
          <a:p>
            <a:endParaRPr lang="de-DE" u="sng" dirty="0" smtClean="0"/>
          </a:p>
          <a:p>
            <a:endParaRPr lang="de-DE" u="sng" dirty="0"/>
          </a:p>
          <a:p>
            <a:endParaRPr lang="de-DE" u="sng" dirty="0" smtClean="0"/>
          </a:p>
          <a:p>
            <a:endParaRPr lang="de-DE" u="sng" dirty="0" smtClean="0"/>
          </a:p>
          <a:p>
            <a:endParaRPr lang="de-DE" u="sng" dirty="0"/>
          </a:p>
          <a:p>
            <a:endParaRPr lang="de-DE" u="sng" dirty="0" smtClean="0"/>
          </a:p>
          <a:p>
            <a:endParaRPr lang="de-DE" u="sng" dirty="0"/>
          </a:p>
          <a:p>
            <a:endParaRPr lang="de-DE" u="sng" dirty="0" smtClean="0"/>
          </a:p>
          <a:p>
            <a:r>
              <a:rPr lang="de-DE" sz="1400" dirty="0" smtClean="0"/>
              <a:t>                         </a:t>
            </a:r>
            <a:endParaRPr lang="de-DE" dirty="0"/>
          </a:p>
        </p:txBody>
      </p:sp>
      <p:pic>
        <p:nvPicPr>
          <p:cNvPr id="1026" name="Picture 2" descr="C:\Users\Werner Held\Desktop\Galaktischer Äqua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48730"/>
            <a:ext cx="4441977" cy="6113082"/>
          </a:xfrm>
          <a:prstGeom prst="rect">
            <a:avLst/>
          </a:prstGeom>
          <a:noFill/>
          <a:extLst>
            <a:ext uri="{909E8E84-426E-40DD-AFC4-6F175D3DCCD1}">
              <a14:hiddenFill xmlns:a14="http://schemas.microsoft.com/office/drawing/2010/main">
                <a:solidFill>
                  <a:srgbClr val="FFFFFF"/>
                </a:solidFill>
              </a14:hiddenFill>
            </a:ext>
          </a:extLst>
        </p:spPr>
      </p:pic>
      <p:sp>
        <p:nvSpPr>
          <p:cNvPr id="6" name="Flussdiagramm: Prozess 5"/>
          <p:cNvSpPr/>
          <p:nvPr/>
        </p:nvSpPr>
        <p:spPr>
          <a:xfrm>
            <a:off x="90231" y="1772816"/>
            <a:ext cx="2399386" cy="288032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Galaktischer Knotenwechsel </a:t>
            </a:r>
            <a:r>
              <a:rPr lang="de-DE" dirty="0"/>
              <a:t>in den </a:t>
            </a:r>
            <a:r>
              <a:rPr lang="de-DE" dirty="0" smtClean="0"/>
              <a:t>Steinbock: Stadien des langsamen Überlaufs der Sonne über den </a:t>
            </a:r>
            <a:r>
              <a:rPr lang="de-DE" dirty="0"/>
              <a:t>Galaktischen </a:t>
            </a:r>
            <a:r>
              <a:rPr lang="de-DE" dirty="0" smtClean="0"/>
              <a:t>Äquator (1958 definiert vs. korrigiert) zur Wintersonnenwende</a:t>
            </a:r>
            <a:endParaRPr lang="de-DE" dirty="0"/>
          </a:p>
        </p:txBody>
      </p:sp>
    </p:spTree>
    <p:extLst>
      <p:ext uri="{BB962C8B-B14F-4D97-AF65-F5344CB8AC3E}">
        <p14:creationId xmlns:p14="http://schemas.microsoft.com/office/powerpoint/2010/main" val="3132123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60648"/>
            <a:ext cx="8949680" cy="1324510"/>
          </a:xfrm>
        </p:spPr>
        <p:txBody>
          <a:bodyPr>
            <a:noAutofit/>
          </a:bodyPr>
          <a:lstStyle/>
          <a:p>
            <a:pPr algn="l"/>
            <a:r>
              <a:rPr lang="de-DE" sz="2800" b="1" dirty="0" smtClean="0"/>
              <a:t/>
            </a:r>
            <a:br>
              <a:rPr lang="de-DE" sz="2800" b="1" dirty="0" smtClean="0"/>
            </a:br>
            <a:r>
              <a:rPr lang="de-DE" sz="2800" b="1" dirty="0"/>
              <a:t/>
            </a:r>
            <a:br>
              <a:rPr lang="de-DE" sz="2800" b="1" dirty="0"/>
            </a:br>
            <a:r>
              <a:rPr lang="de-DE" sz="2800" b="1" dirty="0" smtClean="0"/>
              <a:t/>
            </a:r>
            <a:br>
              <a:rPr lang="de-DE" sz="2800" b="1" dirty="0" smtClean="0"/>
            </a:br>
            <a:r>
              <a:rPr lang="de-DE" sz="2800" b="1" dirty="0" smtClean="0"/>
              <a:t/>
            </a:r>
            <a:br>
              <a:rPr lang="de-DE" sz="2800" b="1" dirty="0" smtClean="0"/>
            </a:br>
            <a:r>
              <a:rPr lang="de-DE" sz="2800" b="1" dirty="0" smtClean="0"/>
              <a:t/>
            </a:r>
            <a:br>
              <a:rPr lang="de-DE" sz="2800" b="1" dirty="0" smtClean="0"/>
            </a:br>
            <a:r>
              <a:rPr lang="de-DE" sz="2800" b="1" dirty="0" smtClean="0"/>
              <a:t/>
            </a:r>
            <a:br>
              <a:rPr lang="de-DE" sz="2800" b="1" dirty="0" smtClean="0"/>
            </a:br>
            <a:r>
              <a:rPr lang="de-DE" sz="2800" b="1" dirty="0" smtClean="0"/>
              <a:t/>
            </a:r>
            <a:br>
              <a:rPr lang="de-DE" sz="2800" b="1" dirty="0" smtClean="0"/>
            </a:br>
            <a:r>
              <a:rPr lang="de-DE" sz="2800" b="1" dirty="0"/>
              <a:t/>
            </a:r>
            <a:br>
              <a:rPr lang="de-DE" sz="2800" b="1" dirty="0"/>
            </a:br>
            <a:r>
              <a:rPr lang="de-DE" sz="2800" b="1" dirty="0" smtClean="0"/>
              <a:t/>
            </a:r>
            <a:br>
              <a:rPr lang="de-DE" sz="2800" b="1" dirty="0" smtClean="0"/>
            </a:br>
            <a:r>
              <a:rPr lang="de-DE" sz="2800" b="1" dirty="0" smtClean="0"/>
              <a:t/>
            </a:r>
            <a:br>
              <a:rPr lang="de-DE" sz="2800" b="1" dirty="0" smtClean="0"/>
            </a:br>
            <a:r>
              <a:rPr lang="de-DE" sz="2800" b="1" dirty="0"/>
              <a:t/>
            </a:r>
            <a:br>
              <a:rPr lang="de-DE" sz="2800" b="1" dirty="0"/>
            </a:br>
            <a:r>
              <a:rPr lang="de-DE" sz="2800" b="1" dirty="0" smtClean="0"/>
              <a:t/>
            </a:r>
            <a:br>
              <a:rPr lang="de-DE" sz="2800" b="1" dirty="0" smtClean="0"/>
            </a:br>
            <a:r>
              <a:rPr lang="de-DE" sz="2800" b="1" dirty="0" smtClean="0"/>
              <a:t>Initiation zur Neuen Weltordnung: der Steinbockingress 22.12.1994, </a:t>
            </a:r>
            <a:r>
              <a:rPr lang="de-DE" sz="2000" b="1" dirty="0" smtClean="0"/>
              <a:t>3:23 MEZ, Berlin </a:t>
            </a:r>
            <a:r>
              <a:rPr lang="de-DE" sz="2800" b="1" dirty="0" smtClean="0"/>
              <a:t>zum Galaktischen Knotenwechsel </a:t>
            </a:r>
            <a:r>
              <a:rPr lang="de-DE" sz="1400" b="1" dirty="0" smtClean="0"/>
              <a:t>rächende Nemesis Qua. AC und neidisch-megairisch-drohende, </a:t>
            </a:r>
            <a:r>
              <a:rPr lang="de-DE" sz="1400" b="1" dirty="0" err="1" smtClean="0"/>
              <a:t>orcisch</a:t>
            </a:r>
            <a:r>
              <a:rPr lang="de-DE" sz="1400" b="1" dirty="0" smtClean="0"/>
              <a:t>-autoritäre, -untergangsgeneigte Frauen / Mädchen am MC  T-Qua. Venus-kastrierende Cybele  </a:t>
            </a:r>
            <a:r>
              <a:rPr lang="de-DE" sz="1400" b="1" dirty="0" err="1" smtClean="0"/>
              <a:t>Opp</a:t>
            </a:r>
            <a:r>
              <a:rPr lang="de-DE" sz="1400" b="1" dirty="0" smtClean="0"/>
              <a:t>. göttlich-zerstörerischer Südknoten-</a:t>
            </a:r>
            <a:r>
              <a:rPr lang="de-DE" sz="1400" b="1" dirty="0" err="1" smtClean="0"/>
              <a:t>Siva</a:t>
            </a:r>
            <a:r>
              <a:rPr lang="de-DE" sz="1400" b="1" dirty="0" smtClean="0"/>
              <a:t> (Gretas Jupiter exakt auf dem MC, Merkels Radix ist stark </a:t>
            </a:r>
            <a:r>
              <a:rPr lang="de-DE" sz="1400" b="1" dirty="0" err="1" smtClean="0"/>
              <a:t>interaspektiert</a:t>
            </a:r>
            <a:r>
              <a:rPr lang="de-DE" sz="1400" b="1" dirty="0" smtClean="0"/>
              <a:t> z.B. Radix-Mond </a:t>
            </a:r>
            <a:r>
              <a:rPr lang="de-DE" sz="1400" b="1" dirty="0" err="1" smtClean="0"/>
              <a:t>Opp</a:t>
            </a:r>
            <a:r>
              <a:rPr lang="de-DE" sz="1400" b="1" dirty="0" smtClean="0"/>
              <a:t>. MC) mit der </a:t>
            </a:r>
            <a:r>
              <a:rPr lang="de-DE" sz="1400" b="1" dirty="0" err="1" smtClean="0"/>
              <a:t>orcisch</a:t>
            </a:r>
            <a:r>
              <a:rPr lang="de-DE" sz="1400" b="1" dirty="0" smtClean="0"/>
              <a:t>-wahnhaft-suizidalen bzw. infantil-strafenden, autoritär-diktatorischen</a:t>
            </a:r>
            <a:br>
              <a:rPr lang="de-DE" sz="1400" b="1" dirty="0" smtClean="0"/>
            </a:br>
            <a:r>
              <a:rPr lang="de-DE" sz="1400" b="1" dirty="0" smtClean="0"/>
              <a:t>Wissenschaft in Deutschland (Orcus-</a:t>
            </a:r>
            <a:r>
              <a:rPr lang="de-DE" sz="1400" b="1" dirty="0" err="1" smtClean="0"/>
              <a:t>Scientia</a:t>
            </a:r>
            <a:r>
              <a:rPr lang="de-DE" sz="1400" b="1" dirty="0" smtClean="0"/>
              <a:t>) </a:t>
            </a:r>
            <a:br>
              <a:rPr lang="de-DE" sz="1400" b="1" dirty="0" smtClean="0"/>
            </a:br>
            <a:r>
              <a:rPr lang="de-DE" sz="1400" b="1" dirty="0" smtClean="0"/>
              <a:t>der Tod der ernstzunehmenden Wissenschaft? </a:t>
            </a:r>
            <a:br>
              <a:rPr lang="de-DE" sz="1400" b="1" dirty="0" smtClean="0"/>
            </a:br>
            <a:r>
              <a:rPr lang="de-DE" sz="1400" b="1" dirty="0" smtClean="0"/>
              <a:t>Hat auch stärkste Bezüge zum Wikipedia-</a:t>
            </a:r>
            <a:r>
              <a:rPr lang="de-DE" sz="1400" b="1" dirty="0" err="1" smtClean="0"/>
              <a:t>Horos</a:t>
            </a:r>
            <a:r>
              <a:rPr lang="de-DE" sz="1400" b="1" dirty="0" smtClean="0"/>
              <a:t>-</a:t>
            </a:r>
            <a:br>
              <a:rPr lang="de-DE" sz="1400" b="1" dirty="0" smtClean="0"/>
            </a:br>
            <a:r>
              <a:rPr lang="de-DE" sz="1400" b="1" dirty="0" err="1" smtClean="0"/>
              <a:t>kop</a:t>
            </a:r>
            <a:r>
              <a:rPr lang="de-DE" sz="1400" b="1" dirty="0" smtClean="0"/>
              <a:t> und einen letztlich einsperrenden Meinungs-</a:t>
            </a:r>
            <a:br>
              <a:rPr lang="de-DE" sz="1400" b="1" dirty="0" smtClean="0"/>
            </a:br>
            <a:r>
              <a:rPr lang="de-DE" sz="1400" b="1" dirty="0" smtClean="0"/>
              <a:t>Überwachungsstaat: Merkur-Orwell-</a:t>
            </a:r>
            <a:r>
              <a:rPr lang="de-DE" sz="1400" b="1" dirty="0" err="1" smtClean="0"/>
              <a:t>Varuna</a:t>
            </a:r>
            <a:r>
              <a:rPr lang="de-DE" sz="1400" b="1" dirty="0" smtClean="0"/>
              <a:t>-</a:t>
            </a:r>
            <a:br>
              <a:rPr lang="de-DE" sz="1400" b="1" dirty="0" smtClean="0"/>
            </a:br>
            <a:r>
              <a:rPr lang="de-DE" sz="1400" b="1" dirty="0" smtClean="0"/>
              <a:t>Vesta auf dem stärksten plutonisch-interaktiven </a:t>
            </a:r>
            <a:br>
              <a:rPr lang="de-DE" sz="1400" b="1" dirty="0" smtClean="0"/>
            </a:br>
            <a:r>
              <a:rPr lang="de-DE" sz="1400" b="1" dirty="0" smtClean="0"/>
              <a:t>Herrschaftsmachtgrad 5 Steinbock.  </a:t>
            </a:r>
            <a:br>
              <a:rPr lang="de-DE" sz="1400" b="1" dirty="0" smtClean="0"/>
            </a:br>
            <a:r>
              <a:rPr lang="de-DE" sz="1400" b="1" dirty="0" smtClean="0"/>
              <a:t>Revolutionärer Naturmenschenphilosoph </a:t>
            </a:r>
            <a:br>
              <a:rPr lang="de-DE" sz="1400" b="1" dirty="0" smtClean="0"/>
            </a:br>
            <a:r>
              <a:rPr lang="de-DE" sz="1400" b="1" dirty="0" smtClean="0"/>
              <a:t>Rousseau auf dem AC und CO2-Themen durch </a:t>
            </a:r>
            <a:br>
              <a:rPr lang="de-DE" sz="1400" b="1" dirty="0" smtClean="0"/>
            </a:br>
            <a:r>
              <a:rPr lang="de-DE" sz="1400" b="1" dirty="0" smtClean="0"/>
              <a:t>narzisstische, hartnäckige, </a:t>
            </a:r>
            <a:r>
              <a:rPr lang="de-DE" sz="1400" b="1" dirty="0" err="1" smtClean="0"/>
              <a:t>typhonisch</a:t>
            </a:r>
            <a:r>
              <a:rPr lang="de-DE" sz="1400" b="1" dirty="0" smtClean="0"/>
              <a:t> </a:t>
            </a:r>
            <a:br>
              <a:rPr lang="de-DE" sz="1400" b="1" dirty="0" smtClean="0"/>
            </a:br>
            <a:r>
              <a:rPr lang="de-DE" sz="1400" b="1" dirty="0" smtClean="0"/>
              <a:t>aufbegehrende, überwachende  Sonne-</a:t>
            </a:r>
            <a:br>
              <a:rPr lang="de-DE" sz="1400" b="1" dirty="0" smtClean="0"/>
            </a:br>
            <a:r>
              <a:rPr lang="de-DE" sz="1400" b="1" dirty="0" err="1" smtClean="0"/>
              <a:t>Narcissus-Perseverantia</a:t>
            </a:r>
            <a:r>
              <a:rPr lang="de-DE" sz="1400" b="1" dirty="0" smtClean="0"/>
              <a:t> </a:t>
            </a:r>
            <a:r>
              <a:rPr lang="de-DE" sz="1400" b="1" dirty="0" err="1" smtClean="0"/>
              <a:t>Opp</a:t>
            </a:r>
            <a:r>
              <a:rPr lang="de-DE" sz="1400" b="1" dirty="0" smtClean="0"/>
              <a:t>. Typhon / kultur-</a:t>
            </a:r>
            <a:br>
              <a:rPr lang="de-DE" sz="1400" b="1" dirty="0" smtClean="0"/>
            </a:br>
            <a:r>
              <a:rPr lang="de-DE" sz="1400" b="1" dirty="0" smtClean="0"/>
              <a:t>prägende weise Athena / </a:t>
            </a:r>
            <a:r>
              <a:rPr lang="de-DE" sz="1400" b="1" dirty="0" err="1" smtClean="0"/>
              <a:t>Varuna</a:t>
            </a:r>
            <a:r>
              <a:rPr lang="de-DE" sz="1400" b="1" dirty="0" smtClean="0"/>
              <a:t> treibt im T-Qua. </a:t>
            </a:r>
            <a:br>
              <a:rPr lang="de-DE" sz="1400" b="1" dirty="0" smtClean="0"/>
            </a:br>
            <a:r>
              <a:rPr lang="de-DE" sz="1400" b="1" dirty="0" smtClean="0"/>
              <a:t>auf Tyndall (Treibhauseffekt)  an und läuft im</a:t>
            </a:r>
            <a:br>
              <a:rPr lang="de-DE" sz="1400" b="1" dirty="0" smtClean="0"/>
            </a:br>
            <a:r>
              <a:rPr lang="de-DE" sz="1400" b="1" dirty="0" err="1" smtClean="0"/>
              <a:t>Trigon-Sextil</a:t>
            </a:r>
            <a:r>
              <a:rPr lang="de-DE" sz="1400" b="1" dirty="0" smtClean="0"/>
              <a:t> auf Arrhenius  (CO2-Pionier) hinaus. </a:t>
            </a:r>
            <a:br>
              <a:rPr lang="de-DE" sz="1400" b="1" dirty="0" smtClean="0"/>
            </a:br>
            <a:r>
              <a:rPr lang="de-DE" sz="1400" b="1" dirty="0" smtClean="0"/>
              <a:t>Die extreme Jupiter-</a:t>
            </a:r>
            <a:r>
              <a:rPr lang="de-DE" sz="1400" b="1" dirty="0" err="1" smtClean="0"/>
              <a:t>Ixion</a:t>
            </a:r>
            <a:r>
              <a:rPr lang="de-DE" sz="1400" b="1" dirty="0" smtClean="0"/>
              <a:t>-endkampfkadaver-</a:t>
            </a:r>
            <a:br>
              <a:rPr lang="de-DE" sz="1400" b="1" dirty="0" smtClean="0"/>
            </a:br>
            <a:r>
              <a:rPr lang="de-DE" sz="1400" b="1" dirty="0" smtClean="0"/>
              <a:t>gehorsamer Stalingrad </a:t>
            </a:r>
            <a:r>
              <a:rPr lang="de-DE" sz="1400" b="1" dirty="0" err="1" smtClean="0"/>
              <a:t>Opp</a:t>
            </a:r>
            <a:r>
              <a:rPr lang="de-DE" sz="1400" b="1" dirty="0" smtClean="0"/>
              <a:t>. Lucifer T-Qua. Mars </a:t>
            </a:r>
            <a:br>
              <a:rPr lang="de-DE" sz="1400" b="1" dirty="0" smtClean="0"/>
            </a:br>
            <a:r>
              <a:rPr lang="de-DE" sz="1400" b="1" dirty="0" smtClean="0"/>
              <a:t>/ Martin Luther (Religionsreformator): die</a:t>
            </a:r>
            <a:br>
              <a:rPr lang="de-DE" sz="1400" b="1" dirty="0" smtClean="0"/>
            </a:br>
            <a:r>
              <a:rPr lang="de-DE" sz="1400" b="1" dirty="0" err="1" smtClean="0"/>
              <a:t>luciferischen</a:t>
            </a:r>
            <a:r>
              <a:rPr lang="de-DE" sz="1400" b="1" dirty="0" smtClean="0"/>
              <a:t> radikal-destruktiven Homo-Deus</a:t>
            </a:r>
            <a:br>
              <a:rPr lang="de-DE" sz="1400" b="1" dirty="0" smtClean="0"/>
            </a:br>
            <a:r>
              <a:rPr lang="de-DE" sz="1400" b="1" dirty="0" smtClean="0"/>
              <a:t>Religionsersatze u.a. durch </a:t>
            </a:r>
            <a:br>
              <a:rPr lang="de-DE" sz="1400" b="1" dirty="0" smtClean="0"/>
            </a:br>
            <a:r>
              <a:rPr lang="de-DE" sz="1400" b="1" dirty="0" err="1" smtClean="0"/>
              <a:t>Extinction</a:t>
            </a:r>
            <a:r>
              <a:rPr lang="de-DE" sz="1400" b="1" dirty="0" smtClean="0"/>
              <a:t> Rebellion aktiviert. Auch Björn </a:t>
            </a:r>
            <a:r>
              <a:rPr lang="de-DE" sz="1400" b="1" dirty="0" err="1" smtClean="0"/>
              <a:t>Höcke</a:t>
            </a:r>
            <a:r>
              <a:rPr lang="de-DE" sz="1400" b="1" dirty="0" smtClean="0"/>
              <a:t> </a:t>
            </a:r>
            <a:br>
              <a:rPr lang="de-DE" sz="1400" b="1" dirty="0" smtClean="0"/>
            </a:br>
            <a:r>
              <a:rPr lang="de-DE" sz="1400" b="1" dirty="0" smtClean="0"/>
              <a:t>hat bedeutsame Interaspekte dazu.</a:t>
            </a:r>
            <a:br>
              <a:rPr lang="de-DE" sz="1400" b="1" dirty="0" smtClean="0"/>
            </a:br>
            <a:endParaRPr lang="de-DE" sz="2800" b="1" dirty="0"/>
          </a:p>
        </p:txBody>
      </p:sp>
      <p:pic>
        <p:nvPicPr>
          <p:cNvPr id="6146" name="Picture 2" descr="C:\Users\Werner Held\Desktop\DAV 22.12.19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268" y="1700808"/>
            <a:ext cx="531673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694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16632"/>
            <a:ext cx="8964488" cy="720080"/>
          </a:xfrm>
        </p:spPr>
        <p:txBody>
          <a:bodyPr>
            <a:noAutofit/>
          </a:bodyPr>
          <a:lstStyle/>
          <a:p>
            <a:r>
              <a:rPr lang="de-DE" sz="3000" b="1" dirty="0" smtClean="0"/>
              <a:t>Warum begann die Neue Weltordnung am 21.12.2012?</a:t>
            </a:r>
            <a:endParaRPr lang="de-DE" sz="3000" b="1" dirty="0"/>
          </a:p>
        </p:txBody>
      </p:sp>
      <p:sp>
        <p:nvSpPr>
          <p:cNvPr id="3" name="Inhaltsplatzhalter 2"/>
          <p:cNvSpPr>
            <a:spLocks noGrp="1"/>
          </p:cNvSpPr>
          <p:nvPr>
            <p:ph idx="1"/>
          </p:nvPr>
        </p:nvSpPr>
        <p:spPr>
          <a:xfrm>
            <a:off x="539552" y="836712"/>
            <a:ext cx="8352928" cy="5606083"/>
          </a:xfrm>
        </p:spPr>
        <p:txBody>
          <a:bodyPr>
            <a:noAutofit/>
          </a:bodyPr>
          <a:lstStyle/>
          <a:p>
            <a:pPr marL="514350" indent="-514350">
              <a:buFont typeface="Arial" panose="020B0604020202020204" pitchFamily="34" charset="0"/>
              <a:buAutoNum type="arabicPeriod"/>
            </a:pPr>
            <a:r>
              <a:rPr lang="de-DE" sz="1800" b="1" dirty="0" smtClean="0"/>
              <a:t>Ende der langen Zählung des Kalenders der weisen Mayas</a:t>
            </a:r>
            <a:endParaRPr lang="de-DE" sz="1800" b="1" dirty="0"/>
          </a:p>
          <a:p>
            <a:pPr marL="514350" indent="-514350">
              <a:buAutoNum type="arabicPeriod"/>
            </a:pPr>
            <a:r>
              <a:rPr lang="de-DE" sz="1800" b="1" dirty="0" smtClean="0"/>
              <a:t>Durchsetzung durch geschürte Weltuntergangsängste (kann aus </a:t>
            </a:r>
            <a:r>
              <a:rPr lang="de-DE" sz="1800" b="1" dirty="0" err="1" smtClean="0"/>
              <a:t>Traumagründen</a:t>
            </a:r>
            <a:r>
              <a:rPr lang="de-DE" sz="1800" b="1" dirty="0" smtClean="0"/>
              <a:t> nicht mehr ungeschehen gemacht werden und erzeugt real eine Vermeidungshaltung vor diesen </a:t>
            </a:r>
            <a:r>
              <a:rPr lang="de-DE" sz="1800" b="1" dirty="0" err="1" smtClean="0"/>
              <a:t>entgrenzten</a:t>
            </a:r>
            <a:r>
              <a:rPr lang="de-DE" sz="1800" b="1" dirty="0" smtClean="0"/>
              <a:t> Angstenergien (gerade auch wenn man sich nachher darüber lustig macht)</a:t>
            </a:r>
          </a:p>
          <a:p>
            <a:pPr marL="514350" indent="-514350">
              <a:buAutoNum type="arabicPeriod"/>
            </a:pPr>
            <a:r>
              <a:rPr lang="de-DE" sz="1800" b="1" dirty="0"/>
              <a:t>n</a:t>
            </a:r>
            <a:r>
              <a:rPr lang="de-DE" sz="1800" b="1" dirty="0" smtClean="0"/>
              <a:t>ach dem impulshaften Machtumkehrpunkt </a:t>
            </a:r>
            <a:r>
              <a:rPr lang="de-DE" sz="1800" b="1" dirty="0"/>
              <a:t>des 1. </a:t>
            </a:r>
            <a:r>
              <a:rPr lang="de-DE" sz="1800" b="1" dirty="0" smtClean="0"/>
              <a:t>Uranus-Pluto-Quadrats = der machtvolle </a:t>
            </a:r>
            <a:r>
              <a:rPr lang="de-DE" sz="1800" b="1" dirty="0" err="1" smtClean="0"/>
              <a:t>Umschwungpunkt</a:t>
            </a:r>
            <a:r>
              <a:rPr lang="de-DE" sz="1800" b="1" dirty="0" smtClean="0"/>
              <a:t> des Galaktischen Knotenwechsels</a:t>
            </a:r>
            <a:endParaRPr lang="de-DE" sz="1800" b="1" dirty="0"/>
          </a:p>
          <a:p>
            <a:pPr marL="514350" indent="-514350">
              <a:buAutoNum type="arabicPeriod"/>
            </a:pPr>
            <a:r>
              <a:rPr lang="de-DE" sz="1800" b="1" dirty="0" smtClean="0"/>
              <a:t>Besonders hervorstechendes, großkreuzhaft </a:t>
            </a:r>
            <a:r>
              <a:rPr lang="de-DE" sz="1800" b="1" dirty="0" err="1" smtClean="0"/>
              <a:t>extremtrauma</a:t>
            </a:r>
            <a:r>
              <a:rPr lang="de-DE" sz="1800" b="1" dirty="0" smtClean="0"/>
              <a:t>-überlastetes, basissystemwandelndes </a:t>
            </a:r>
            <a:r>
              <a:rPr lang="de-DE" sz="1800" b="1" dirty="0" err="1" smtClean="0"/>
              <a:t>Aspektmuster</a:t>
            </a:r>
            <a:r>
              <a:rPr lang="de-DE" sz="1800" b="1" dirty="0" smtClean="0"/>
              <a:t> mit Venus/</a:t>
            </a:r>
            <a:r>
              <a:rPr lang="de-DE" sz="1800" b="1" dirty="0" err="1" smtClean="0"/>
              <a:t>Sado</a:t>
            </a:r>
            <a:r>
              <a:rPr lang="de-DE" sz="1800" b="1" dirty="0" smtClean="0"/>
              <a:t>/Spartacus</a:t>
            </a:r>
            <a:r>
              <a:rPr lang="de-DE" sz="1800" b="1" dirty="0" smtClean="0">
                <a:latin typeface="Astroplus Fine" pitchFamily="2" charset="0"/>
              </a:rPr>
              <a:t> </a:t>
            </a:r>
            <a:r>
              <a:rPr lang="de-DE" sz="1800" b="1" dirty="0" err="1" smtClean="0"/>
              <a:t>Opp</a:t>
            </a:r>
            <a:r>
              <a:rPr lang="de-DE" sz="1800" b="1" dirty="0" smtClean="0"/>
              <a:t>. Jupiter/</a:t>
            </a:r>
            <a:r>
              <a:rPr lang="de-DE" sz="1800" b="1" dirty="0" err="1" smtClean="0"/>
              <a:t>Int.Lilith</a:t>
            </a:r>
            <a:r>
              <a:rPr lang="de-DE" sz="1800" b="1" dirty="0" smtClean="0"/>
              <a:t>/Themis  Qua. </a:t>
            </a:r>
            <a:r>
              <a:rPr lang="de-DE" sz="1800" b="1" dirty="0" err="1" smtClean="0"/>
              <a:t>Chiron</a:t>
            </a:r>
            <a:r>
              <a:rPr lang="de-DE" sz="1800" b="1" dirty="0" smtClean="0"/>
              <a:t>/</a:t>
            </a:r>
            <a:r>
              <a:rPr lang="de-DE" sz="1800" b="1" dirty="0" err="1" smtClean="0"/>
              <a:t>Sauron</a:t>
            </a:r>
            <a:r>
              <a:rPr lang="de-DE" sz="1800" b="1" dirty="0" smtClean="0"/>
              <a:t>/</a:t>
            </a:r>
            <a:r>
              <a:rPr lang="de-DE" sz="1800" b="1" dirty="0" err="1" smtClean="0"/>
              <a:t>Teharonhiawako</a:t>
            </a:r>
            <a:r>
              <a:rPr lang="de-DE" sz="1800" b="1" dirty="0" smtClean="0"/>
              <a:t> </a:t>
            </a:r>
            <a:r>
              <a:rPr lang="de-DE" sz="1800" b="1" dirty="0" err="1" smtClean="0"/>
              <a:t>Opp</a:t>
            </a:r>
            <a:r>
              <a:rPr lang="de-DE" sz="1800" b="1" dirty="0" smtClean="0"/>
              <a:t>. Orcus mit Saturn/Zeus/</a:t>
            </a:r>
            <a:r>
              <a:rPr lang="de-DE" sz="1800" b="1" dirty="0" err="1" smtClean="0"/>
              <a:t>Fanatica</a:t>
            </a:r>
            <a:r>
              <a:rPr lang="de-DE" sz="1800" b="1" dirty="0" smtClean="0"/>
              <a:t>/</a:t>
            </a:r>
            <a:r>
              <a:rPr lang="de-DE" sz="1800" b="1" dirty="0" err="1" smtClean="0"/>
              <a:t>Kaali</a:t>
            </a:r>
            <a:r>
              <a:rPr lang="de-DE" sz="1800" b="1" dirty="0" smtClean="0"/>
              <a:t> - Pluto/Medusa - Uranus: einer </a:t>
            </a:r>
            <a:r>
              <a:rPr lang="de-DE" sz="1800" b="1" i="1" dirty="0" smtClean="0"/>
              <a:t>diskriminierungskritischen, </a:t>
            </a:r>
            <a:r>
              <a:rPr lang="de-DE" sz="1800" b="1" i="1" dirty="0" err="1" smtClean="0"/>
              <a:t>shitstormhaft</a:t>
            </a:r>
            <a:r>
              <a:rPr lang="de-DE" sz="1800" b="1" i="1" dirty="0" smtClean="0"/>
              <a:t>-hypermoralischen </a:t>
            </a:r>
            <a:r>
              <a:rPr lang="de-DE" sz="1800" b="1" i="1" dirty="0" err="1" smtClean="0"/>
              <a:t>Aufschreiordnung</a:t>
            </a:r>
            <a:r>
              <a:rPr lang="de-DE" sz="1800" b="1" i="1" dirty="0" smtClean="0"/>
              <a:t> als eines sich repetitiv fanatisch verstärkenden, </a:t>
            </a:r>
            <a:r>
              <a:rPr lang="de-DE" sz="1800" b="1" i="1" dirty="0" err="1" smtClean="0"/>
              <a:t>traumagerittenen</a:t>
            </a:r>
            <a:r>
              <a:rPr lang="de-DE" sz="1800" b="1" i="1" dirty="0" smtClean="0"/>
              <a:t>, inquisitorischen Religionsersatzes</a:t>
            </a:r>
            <a:r>
              <a:rPr lang="de-DE" sz="1800" b="1" dirty="0" smtClean="0"/>
              <a:t> </a:t>
            </a:r>
            <a:r>
              <a:rPr lang="de-DE" sz="1800" b="1" i="1" dirty="0" smtClean="0"/>
              <a:t>incl. einer immer weiter fortschreitenden moralischen Minderheitenbewaffnung</a:t>
            </a:r>
            <a:r>
              <a:rPr lang="de-DE" sz="1800" b="1" i="1" dirty="0"/>
              <a:t> </a:t>
            </a:r>
            <a:r>
              <a:rPr lang="de-DE" sz="1800" b="1" i="1" dirty="0" smtClean="0"/>
              <a:t>= das Durchsetzungsmachtmittel des Knotenwechsels</a:t>
            </a:r>
          </a:p>
          <a:p>
            <a:pPr>
              <a:buFont typeface="Symbol" panose="05050102010706020507" pitchFamily="18" charset="2"/>
              <a:buChar char="-"/>
            </a:pPr>
            <a:r>
              <a:rPr lang="de-DE" sz="1600" dirty="0" smtClean="0"/>
              <a:t>Dies dringt</a:t>
            </a:r>
            <a:r>
              <a:rPr lang="de-DE" sz="1600" i="1" dirty="0" smtClean="0"/>
              <a:t> </a:t>
            </a:r>
            <a:r>
              <a:rPr lang="de-DE" sz="1600" dirty="0" smtClean="0"/>
              <a:t>ungehindert in die Medien vor, da sich das </a:t>
            </a:r>
            <a:r>
              <a:rPr lang="de-DE" sz="1600" dirty="0" err="1" smtClean="0"/>
              <a:t>Aspektmuster</a:t>
            </a:r>
            <a:r>
              <a:rPr lang="de-DE" sz="1600" dirty="0" smtClean="0"/>
              <a:t> auf den Massenmedien-,  WWW- und den Feuerepochenhoroskop-Graden 5-9 befindet = verknüpft alle Planeten-Bereiche zu einer neuen globalen </a:t>
            </a:r>
            <a:r>
              <a:rPr lang="de-DE" sz="1600" dirty="0" err="1" smtClean="0"/>
              <a:t>Emergenzebene</a:t>
            </a:r>
            <a:r>
              <a:rPr lang="de-DE" sz="1600" dirty="0" smtClean="0"/>
              <a:t> = stärkstes, kaum </a:t>
            </a:r>
            <a:r>
              <a:rPr lang="de-DE" sz="1600" dirty="0" err="1" smtClean="0"/>
              <a:t>bewältigbares</a:t>
            </a:r>
            <a:r>
              <a:rPr lang="de-DE" sz="1600" dirty="0" smtClean="0"/>
              <a:t> Horoskop der ganzen Sonnen-Durchlauf-Ära über den Galaktischen Äquator zur Wintersonnenwende</a:t>
            </a:r>
          </a:p>
          <a:p>
            <a:pPr marL="0" indent="0">
              <a:buNone/>
            </a:pPr>
            <a:r>
              <a:rPr lang="de-DE" sz="1800" b="1" dirty="0" smtClean="0"/>
              <a:t>5.       Bestätigung durch entscheidende Auslösungen, #</a:t>
            </a:r>
            <a:r>
              <a:rPr lang="de-DE" sz="1800" b="1" dirty="0" err="1" smtClean="0"/>
              <a:t>metoo</a:t>
            </a:r>
            <a:r>
              <a:rPr lang="de-DE" sz="1800" b="1" dirty="0" smtClean="0"/>
              <a:t>, Grenzöffnung, GCM, </a:t>
            </a:r>
          </a:p>
        </p:txBody>
      </p:sp>
    </p:spTree>
    <p:extLst>
      <p:ext uri="{BB962C8B-B14F-4D97-AF65-F5344CB8AC3E}">
        <p14:creationId xmlns:p14="http://schemas.microsoft.com/office/powerpoint/2010/main" val="14652338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10074"/>
            <a:ext cx="8589640" cy="754629"/>
          </a:xfrm>
        </p:spPr>
        <p:txBody>
          <a:bodyPr>
            <a:noAutofit/>
          </a:bodyPr>
          <a:lstStyle/>
          <a:p>
            <a:r>
              <a:rPr lang="de-DE" sz="2800" b="1" dirty="0" smtClean="0"/>
              <a:t>Die Neue Weltordnung 21.12.2012, 11:11:40 UT, Berlin</a:t>
            </a:r>
            <a:endParaRPr lang="de-DE" sz="2800" b="1" dirty="0"/>
          </a:p>
        </p:txBody>
      </p:sp>
      <p:pic>
        <p:nvPicPr>
          <p:cNvPr id="1026" name="Picture 2" descr="C:\Users\Werner Held\Desktop\DAV 21.12.2012 NW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77171"/>
            <a:ext cx="6264696" cy="601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733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99392"/>
            <a:ext cx="8784976" cy="1314899"/>
          </a:xfrm>
        </p:spPr>
        <p:txBody>
          <a:bodyPr>
            <a:noAutofit/>
          </a:bodyPr>
          <a:lstStyle/>
          <a:p>
            <a:r>
              <a:rPr lang="de-DE" sz="3200" b="1" dirty="0"/>
              <a:t>Die Neue Weltordnung 21.12.2012, 11:11:40 </a:t>
            </a:r>
            <a:r>
              <a:rPr lang="de-DE" sz="3200" b="1" dirty="0" smtClean="0"/>
              <a:t>UT, New York (u.a. UN, IPCC, Trump)</a:t>
            </a:r>
            <a:endParaRPr lang="de-DE" sz="3200" dirty="0"/>
          </a:p>
        </p:txBody>
      </p:sp>
      <p:pic>
        <p:nvPicPr>
          <p:cNvPr id="2050" name="Picture 2" descr="C:\Users\Werner Held\Desktop\2012 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382" y="980729"/>
            <a:ext cx="6136746" cy="587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62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99392"/>
            <a:ext cx="9505056" cy="1143000"/>
          </a:xfrm>
        </p:spPr>
        <p:txBody>
          <a:bodyPr>
            <a:noAutofit/>
          </a:bodyPr>
          <a:lstStyle/>
          <a:p>
            <a:r>
              <a:rPr lang="de-DE" sz="2600" b="1" dirty="0" smtClean="0"/>
              <a:t>ACG-Linien des Steinbockingresses am 21.12.2012, 11:11:40 UT</a:t>
            </a:r>
            <a:endParaRPr lang="de-DE" sz="2600" b="1" dirty="0"/>
          </a:p>
        </p:txBody>
      </p:sp>
      <p:sp>
        <p:nvSpPr>
          <p:cNvPr id="3" name="Inhaltsplatzhalter 2"/>
          <p:cNvSpPr>
            <a:spLocks noGrp="1"/>
          </p:cNvSpPr>
          <p:nvPr>
            <p:ph idx="1"/>
          </p:nvPr>
        </p:nvSpPr>
        <p:spPr/>
        <p:txBody>
          <a:bodyPr/>
          <a:lstStyle/>
          <a:p>
            <a:endParaRPr lang="de-DE"/>
          </a:p>
        </p:txBody>
      </p:sp>
      <p:pic>
        <p:nvPicPr>
          <p:cNvPr id="4" name="Picture 2" descr="C:\Users\Werner Held\Desktop\2012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7937"/>
            <a:ext cx="9156392"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9487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2" y="548680"/>
            <a:ext cx="9116334" cy="936104"/>
          </a:xfrm>
        </p:spPr>
        <p:txBody>
          <a:bodyPr>
            <a:noAutofit/>
          </a:bodyPr>
          <a:lstStyle/>
          <a:p>
            <a:r>
              <a:rPr lang="de-DE" sz="2400" b="1" dirty="0" smtClean="0"/>
              <a:t>Die plutonische Deklinations</a:t>
            </a:r>
            <a:r>
              <a:rPr lang="de-DE" sz="2000" b="1" dirty="0" smtClean="0"/>
              <a:t>-</a:t>
            </a:r>
            <a:r>
              <a:rPr lang="de-DE" sz="2400" b="1" dirty="0" err="1" smtClean="0"/>
              <a:t>MoFi</a:t>
            </a:r>
            <a:r>
              <a:rPr lang="de-DE" sz="2400" b="1" dirty="0" smtClean="0"/>
              <a:t> vom 16.07.2019 – versklavender Ökoüberwachungsstaat zum Schutz des Planeten?</a:t>
            </a:r>
            <a:r>
              <a:rPr lang="de-DE" sz="3200" b="1" dirty="0" smtClean="0"/>
              <a:t/>
            </a:r>
            <a:br>
              <a:rPr lang="de-DE" sz="3200" b="1" dirty="0" smtClean="0"/>
            </a:br>
            <a:r>
              <a:rPr lang="de-DE" sz="1600" dirty="0" smtClean="0"/>
              <a:t>:</a:t>
            </a:r>
            <a:r>
              <a:rPr lang="de-DE" sz="2400" dirty="0" smtClean="0"/>
              <a:t>   </a:t>
            </a:r>
            <a:br>
              <a:rPr lang="de-DE" sz="2400" dirty="0" smtClean="0"/>
            </a:br>
            <a:r>
              <a:rPr lang="de-DE" sz="1400" dirty="0" smtClean="0"/>
              <a:t>      21,3     21,1   -21,9 -22,2 -22,1 -22,1 -22,3      -22,4       22,9</a:t>
            </a:r>
            <a:r>
              <a:rPr lang="de-DE" sz="3200" dirty="0"/>
              <a:t/>
            </a:r>
            <a:br>
              <a:rPr lang="de-DE" sz="3200" dirty="0"/>
            </a:br>
            <a:endParaRPr lang="de-DE" sz="3200" b="1" dirty="0"/>
          </a:p>
        </p:txBody>
      </p:sp>
      <p:sp>
        <p:nvSpPr>
          <p:cNvPr id="3" name="Inhaltsplatzhalter 2"/>
          <p:cNvSpPr>
            <a:spLocks noGrp="1"/>
          </p:cNvSpPr>
          <p:nvPr>
            <p:ph idx="1"/>
          </p:nvPr>
        </p:nvSpPr>
        <p:spPr>
          <a:xfrm>
            <a:off x="107504" y="1556792"/>
            <a:ext cx="3816424" cy="5445224"/>
          </a:xfrm>
        </p:spPr>
        <p:txBody>
          <a:bodyPr>
            <a:normAutofit fontScale="25000" lnSpcReduction="20000"/>
          </a:bodyPr>
          <a:lstStyle/>
          <a:p>
            <a:pPr marL="0" indent="0">
              <a:buNone/>
            </a:pPr>
            <a:r>
              <a:rPr lang="de-DE" sz="6400" b="1" dirty="0" smtClean="0"/>
              <a:t>Der reduktionistische Gemeinschafts-schluss zur Rettung des Planeten</a:t>
            </a:r>
          </a:p>
          <a:p>
            <a:pPr marL="0" indent="0">
              <a:buNone/>
            </a:pPr>
            <a:r>
              <a:rPr lang="de-DE" sz="5600" b="1" dirty="0" smtClean="0"/>
              <a:t>Eine wachsend-grenzüberschreitende </a:t>
            </a:r>
            <a:r>
              <a:rPr lang="de-DE" sz="5600" b="1" dirty="0" err="1" smtClean="0"/>
              <a:t>Hypnotisierung</a:t>
            </a:r>
            <a:r>
              <a:rPr lang="de-DE" sz="5600" b="1" dirty="0" smtClean="0"/>
              <a:t> (Hypnos) zu einer Utopie (Utopia) der Hoffnung (</a:t>
            </a:r>
            <a:r>
              <a:rPr lang="de-DE" sz="5600" b="1" dirty="0" err="1" smtClean="0"/>
              <a:t>Elpis</a:t>
            </a:r>
            <a:r>
              <a:rPr lang="de-DE" sz="5600" b="1" dirty="0" smtClean="0"/>
              <a:t>) auf dem expansiven Supergalaktischen Zentrum und ein fanatischer gesamtgesellschaftlicher Auftrag (Deklinationsaufreihung) zur zukunftsführenden (Nordknoten) Rettung der geliebten (Venus) Erde (Gaea) mit revolutionär aufbegehrenden (Mars-Uranus-Typhon), anhängerstarken (</a:t>
            </a:r>
            <a:r>
              <a:rPr lang="de-DE" sz="5600" b="1" dirty="0" err="1" smtClean="0"/>
              <a:t>Haumea</a:t>
            </a:r>
            <a:r>
              <a:rPr lang="de-DE" sz="5600" b="1" dirty="0" smtClean="0"/>
              <a:t>), ehrgeizig-polarisierenden (Eris), mit rächenden Brandreden (Thais), </a:t>
            </a:r>
            <a:r>
              <a:rPr lang="de-DE" sz="5600" b="1" dirty="0" err="1" smtClean="0"/>
              <a:t>cerberushaft</a:t>
            </a:r>
            <a:r>
              <a:rPr lang="de-DE" sz="5600" b="1" dirty="0" smtClean="0"/>
              <a:t> nicht mehr loslassenden Umweltschützer (</a:t>
            </a:r>
            <a:r>
              <a:rPr lang="de-DE" sz="5600" b="1" dirty="0" err="1" smtClean="0"/>
              <a:t>Chiron</a:t>
            </a:r>
            <a:r>
              <a:rPr lang="de-DE" sz="5600" b="1" dirty="0" smtClean="0"/>
              <a:t>). </a:t>
            </a:r>
          </a:p>
          <a:p>
            <a:pPr marL="0" indent="0">
              <a:buNone/>
            </a:pPr>
            <a:endParaRPr lang="de-DE" sz="800" b="1" dirty="0" smtClean="0"/>
          </a:p>
          <a:p>
            <a:pPr marL="0" indent="0">
              <a:buNone/>
            </a:pPr>
            <a:r>
              <a:rPr lang="de-DE" sz="5600" b="1" dirty="0" smtClean="0"/>
              <a:t>Ein dominant (</a:t>
            </a:r>
            <a:r>
              <a:rPr lang="de-DE" sz="5600" b="1" dirty="0" err="1" smtClean="0"/>
              <a:t>Masterman</a:t>
            </a:r>
            <a:r>
              <a:rPr lang="de-DE" sz="5600" b="1" dirty="0" smtClean="0"/>
              <a:t>) und schockhaft wie auch kreativ (</a:t>
            </a:r>
            <a:r>
              <a:rPr lang="de-DE" sz="5600" b="1" dirty="0" err="1" smtClean="0"/>
              <a:t>Quaoar</a:t>
            </a:r>
            <a:r>
              <a:rPr lang="de-DE" sz="5600" b="1" dirty="0" smtClean="0"/>
              <a:t>) durchgesetzter, die Bevölkerung versklavender, umverteilend-enteignender (Slaven, </a:t>
            </a:r>
            <a:r>
              <a:rPr lang="de-DE" sz="5600" b="1" dirty="0" err="1" smtClean="0"/>
              <a:t>Robinhood</a:t>
            </a:r>
            <a:r>
              <a:rPr lang="de-DE" sz="5600" b="1" dirty="0" smtClean="0"/>
              <a:t> am IC), das Anerkannte zum sich isolierenden Naturstaat hin schändender (Rousseau-</a:t>
            </a:r>
            <a:r>
              <a:rPr lang="de-DE" sz="5600" b="1" dirty="0" err="1" smtClean="0"/>
              <a:t>Amycus</a:t>
            </a:r>
            <a:r>
              <a:rPr lang="de-DE" sz="5600" b="1" dirty="0" smtClean="0"/>
              <a:t>-Saturn-Südknoten) Weltbildwandel (</a:t>
            </a:r>
            <a:r>
              <a:rPr lang="de-DE" sz="5600" b="1" dirty="0" err="1" smtClean="0"/>
              <a:t>Coppernicus</a:t>
            </a:r>
            <a:r>
              <a:rPr lang="de-DE" sz="5600" b="1" dirty="0" smtClean="0"/>
              <a:t>-Nordknoten) zu einem beliebten </a:t>
            </a:r>
            <a:r>
              <a:rPr lang="de-DE" sz="5600" b="1" dirty="0" err="1" smtClean="0"/>
              <a:t>Öko</a:t>
            </a:r>
            <a:r>
              <a:rPr lang="de-DE" sz="5600" b="1" dirty="0" smtClean="0"/>
              <a:t> (Gaea)-Überwachungsstaat (Venus-Orwell, Merkur-</a:t>
            </a:r>
            <a:r>
              <a:rPr lang="de-DE" sz="5600" b="1" dirty="0" err="1" smtClean="0"/>
              <a:t>Varuna</a:t>
            </a:r>
            <a:r>
              <a:rPr lang="de-DE" sz="5600" b="1" dirty="0" smtClean="0"/>
              <a:t>). </a:t>
            </a:r>
          </a:p>
          <a:p>
            <a:pPr marL="0" indent="0">
              <a:buNone/>
            </a:pPr>
            <a:endParaRPr lang="de-DE" sz="1600" b="1" dirty="0"/>
          </a:p>
          <a:p>
            <a:pPr marL="0" indent="0">
              <a:buNone/>
            </a:pPr>
            <a:r>
              <a:rPr lang="de-DE" sz="5600" b="1" dirty="0" smtClean="0"/>
              <a:t>Das Ganze aber mit einer manipulativen (</a:t>
            </a:r>
            <a:r>
              <a:rPr lang="de-DE" sz="5600" b="1" dirty="0" err="1" smtClean="0"/>
              <a:t>Pholus</a:t>
            </a:r>
            <a:r>
              <a:rPr lang="de-DE" sz="5600" b="1" dirty="0" smtClean="0"/>
              <a:t>), zurechtgeschwindelten (</a:t>
            </a:r>
            <a:r>
              <a:rPr lang="de-DE" sz="5600" b="1" dirty="0" err="1" smtClean="0"/>
              <a:t>Swindle</a:t>
            </a:r>
            <a:r>
              <a:rPr lang="de-DE" sz="5600" b="1" dirty="0" smtClean="0"/>
              <a:t>, </a:t>
            </a:r>
            <a:r>
              <a:rPr lang="de-DE" sz="5600" b="1" dirty="0" err="1" smtClean="0"/>
              <a:t>Lie</a:t>
            </a:r>
            <a:r>
              <a:rPr lang="de-DE" sz="5600" b="1" dirty="0" smtClean="0"/>
              <a:t>, Münchhausen) Philosophie der CO2-Hypothese (Arrhenius) und mit einer fanatischen Fantasie im Kopf (</a:t>
            </a:r>
            <a:r>
              <a:rPr lang="de-DE" sz="5600" b="1" dirty="0" err="1" smtClean="0"/>
              <a:t>Fanatica</a:t>
            </a:r>
            <a:r>
              <a:rPr lang="de-DE" sz="5600" b="1" dirty="0"/>
              <a:t>-</a:t>
            </a:r>
            <a:r>
              <a:rPr lang="de-DE" sz="5600" b="1" dirty="0" smtClean="0"/>
              <a:t>Fantasia in HS Sonne/Merkur). </a:t>
            </a:r>
            <a:endParaRPr lang="de-DE" sz="5600" b="1" dirty="0">
              <a:latin typeface="Astroplus Fine" pitchFamily="2" charset="0"/>
            </a:endParaRPr>
          </a:p>
        </p:txBody>
      </p:sp>
      <p:pic>
        <p:nvPicPr>
          <p:cNvPr id="1026" name="Picture 2" descr="C:\Users\Werner Held\Desktop\DAV 16.07.20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696630"/>
            <a:ext cx="5213173" cy="50851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Werner Held\Desktop\DAV Charts\Dek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779305"/>
            <a:ext cx="4680520" cy="67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80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Zeitachse mit den wichtigsten Stationen einer veränderten Zeitgeist- bzw. Machtarchitektur</a:t>
            </a:r>
            <a:endParaRPr lang="de-DE" sz="3200" b="1" dirty="0"/>
          </a:p>
        </p:txBody>
      </p:sp>
      <p:pic>
        <p:nvPicPr>
          <p:cNvPr id="4100" name="Picture 4" descr="C:\Users\Werner Held\Desktop\Zeitachs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421688"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704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88640"/>
            <a:ext cx="9144000" cy="1143000"/>
          </a:xfrm>
        </p:spPr>
        <p:txBody>
          <a:bodyPr>
            <a:noAutofit/>
          </a:bodyPr>
          <a:lstStyle/>
          <a:p>
            <a:r>
              <a:rPr lang="de-DE" sz="3200" b="1" dirty="0" smtClean="0"/>
              <a:t>Dopplungen als bedeutsame Wirkungs- </a:t>
            </a:r>
            <a:r>
              <a:rPr lang="de-DE" sz="3200" b="1" dirty="0" err="1" smtClean="0"/>
              <a:t>verdichtungen</a:t>
            </a:r>
            <a:endParaRPr lang="de-DE" sz="3200" b="1" dirty="0"/>
          </a:p>
        </p:txBody>
      </p:sp>
      <p:sp>
        <p:nvSpPr>
          <p:cNvPr id="3" name="Inhaltsplatzhalter 2"/>
          <p:cNvSpPr>
            <a:spLocks noGrp="1"/>
          </p:cNvSpPr>
          <p:nvPr>
            <p:ph idx="1"/>
          </p:nvPr>
        </p:nvSpPr>
        <p:spPr>
          <a:xfrm>
            <a:off x="457200" y="1340768"/>
            <a:ext cx="8507288" cy="5328592"/>
          </a:xfrm>
        </p:spPr>
        <p:txBody>
          <a:bodyPr>
            <a:normAutofit fontScale="62500" lnSpcReduction="20000"/>
          </a:bodyPr>
          <a:lstStyle/>
          <a:p>
            <a:pPr marL="0" indent="0">
              <a:buNone/>
            </a:pPr>
            <a:r>
              <a:rPr lang="de-DE" sz="2400" dirty="0" smtClean="0"/>
              <a:t>Zeitnahe Dopplungen innerhalb weniger Tage verleihen kombinierte, inhaltlich und energetisch zusammengefügte Wirkmacht und setzten sich deutlich sichtbar durch, sei es:</a:t>
            </a:r>
          </a:p>
          <a:p>
            <a:pPr marL="0" indent="0">
              <a:buNone/>
            </a:pPr>
            <a:endParaRPr lang="de-DE" sz="2400" dirty="0" smtClean="0"/>
          </a:p>
          <a:p>
            <a:r>
              <a:rPr lang="de-DE" sz="2400" b="1" dirty="0" smtClean="0"/>
              <a:t>1 Finsternis und ein </a:t>
            </a:r>
            <a:r>
              <a:rPr lang="de-DE" sz="2400" b="1" dirty="0" err="1" smtClean="0"/>
              <a:t>Langsamläuferzyklus</a:t>
            </a:r>
            <a:r>
              <a:rPr lang="de-DE" sz="2400" dirty="0" smtClean="0"/>
              <a:t>: intensiviert Zyklus und verlängert die </a:t>
            </a:r>
          </a:p>
          <a:p>
            <a:pPr marL="0" indent="0">
              <a:buNone/>
            </a:pPr>
            <a:r>
              <a:rPr lang="de-DE" sz="2400" dirty="0"/>
              <a:t> </a:t>
            </a:r>
            <a:r>
              <a:rPr lang="de-DE" sz="2400" dirty="0" smtClean="0"/>
              <a:t>       </a:t>
            </a:r>
            <a:r>
              <a:rPr lang="de-DE" sz="2400" dirty="0" err="1" smtClean="0"/>
              <a:t>Finsterniswirkung</a:t>
            </a:r>
            <a:r>
              <a:rPr lang="de-DE" sz="2400" dirty="0" smtClean="0"/>
              <a:t> über ganzen Zyklus (höchst bedeutsam) </a:t>
            </a:r>
          </a:p>
          <a:p>
            <a:pPr marL="0" indent="0">
              <a:buNone/>
            </a:pPr>
            <a:r>
              <a:rPr lang="de-DE" sz="2400" b="1" dirty="0">
                <a:latin typeface="Astroplus Fine" pitchFamily="2" charset="0"/>
              </a:rPr>
              <a:t> </a:t>
            </a:r>
            <a:r>
              <a:rPr lang="de-DE" sz="2400" b="1" dirty="0" smtClean="0">
                <a:latin typeface="Astroplus Fine" pitchFamily="2" charset="0"/>
              </a:rPr>
              <a:t>   </a:t>
            </a:r>
            <a:r>
              <a:rPr lang="de-DE" sz="2400" b="1" dirty="0" smtClean="0"/>
              <a:t>Neptun-Pluto</a:t>
            </a:r>
            <a:r>
              <a:rPr lang="de-DE" sz="2400" b="1" dirty="0" smtClean="0">
                <a:latin typeface="Astroplus Fine" pitchFamily="2" charset="0"/>
              </a:rPr>
              <a:t> </a:t>
            </a:r>
            <a:r>
              <a:rPr lang="de-DE" sz="2400" dirty="0" smtClean="0"/>
              <a:t>26./30.04.1892 ; </a:t>
            </a:r>
            <a:r>
              <a:rPr lang="de-DE" sz="2400" b="1" dirty="0"/>
              <a:t>Jupiter</a:t>
            </a:r>
            <a:r>
              <a:rPr lang="de-DE" sz="2400" dirty="0" smtClean="0"/>
              <a:t>-</a:t>
            </a:r>
            <a:r>
              <a:rPr lang="de-DE" sz="2400" b="1" dirty="0" smtClean="0"/>
              <a:t>Orcus</a:t>
            </a:r>
            <a:r>
              <a:rPr lang="de-DE" sz="2400" dirty="0" smtClean="0"/>
              <a:t> 12./13.09.2015; </a:t>
            </a:r>
            <a:r>
              <a:rPr lang="de-DE" sz="2600" b="1" dirty="0" smtClean="0"/>
              <a:t>Jupiter-Uranus</a:t>
            </a:r>
            <a:r>
              <a:rPr lang="de-DE" sz="2400" dirty="0" smtClean="0"/>
              <a:t> 04.01.2011   </a:t>
            </a:r>
          </a:p>
          <a:p>
            <a:pPr marL="0" indent="0">
              <a:buNone/>
            </a:pPr>
            <a:r>
              <a:rPr lang="de-DE" sz="2400" dirty="0"/>
              <a:t> </a:t>
            </a:r>
            <a:r>
              <a:rPr lang="de-DE" sz="2400" dirty="0" smtClean="0"/>
              <a:t>       </a:t>
            </a:r>
            <a:r>
              <a:rPr lang="de-DE" sz="2400" b="1" dirty="0" smtClean="0"/>
              <a:t>Uranus-Orcus</a:t>
            </a:r>
            <a:r>
              <a:rPr lang="de-DE" sz="2400" dirty="0" smtClean="0"/>
              <a:t> 20./24.05.1947; </a:t>
            </a:r>
            <a:r>
              <a:rPr lang="de-DE" sz="2400" b="1" dirty="0" smtClean="0"/>
              <a:t>Saturn-</a:t>
            </a:r>
            <a:r>
              <a:rPr lang="de-DE" sz="2400" b="1" dirty="0" smtClean="0">
                <a:latin typeface="+mj-lt"/>
              </a:rPr>
              <a:t>Eris</a:t>
            </a:r>
            <a:r>
              <a:rPr lang="de-DE" sz="2400" dirty="0" smtClean="0">
                <a:latin typeface="+mj-lt"/>
              </a:rPr>
              <a:t> 26.02./03.03.1988; </a:t>
            </a:r>
            <a:r>
              <a:rPr lang="de-DE" sz="2400" b="1" dirty="0" smtClean="0">
                <a:latin typeface="+mj-lt"/>
              </a:rPr>
              <a:t>Saturn-Pluto</a:t>
            </a:r>
            <a:r>
              <a:rPr lang="de-DE" sz="2400" dirty="0" smtClean="0">
                <a:latin typeface="+mj-lt"/>
              </a:rPr>
              <a:t> 10./12.01.2020 </a:t>
            </a:r>
          </a:p>
          <a:p>
            <a:pPr marL="0" indent="0">
              <a:buNone/>
            </a:pPr>
            <a:r>
              <a:rPr lang="de-DE" sz="1200" dirty="0" smtClean="0"/>
              <a:t>  </a:t>
            </a:r>
            <a:endParaRPr lang="de-DE" sz="600" dirty="0" smtClean="0"/>
          </a:p>
          <a:p>
            <a:pPr marL="400050" lvl="1" indent="0">
              <a:lnSpc>
                <a:spcPct val="120000"/>
              </a:lnSpc>
              <a:buNone/>
            </a:pPr>
            <a:r>
              <a:rPr lang="de-DE" sz="2600" dirty="0" smtClean="0"/>
              <a:t>Auch </a:t>
            </a:r>
            <a:r>
              <a:rPr lang="de-DE" sz="2600" dirty="0"/>
              <a:t>die Kombination der </a:t>
            </a:r>
            <a:r>
              <a:rPr lang="de-DE" sz="2600" b="1" dirty="0" err="1"/>
              <a:t>SoFi</a:t>
            </a:r>
            <a:r>
              <a:rPr lang="de-DE" sz="2600" b="1" dirty="0"/>
              <a:t> 20.05.1966</a:t>
            </a:r>
            <a:r>
              <a:rPr lang="de-DE" sz="2600" dirty="0"/>
              <a:t> und die </a:t>
            </a:r>
            <a:r>
              <a:rPr lang="de-DE" sz="2600" b="1" dirty="0" smtClean="0"/>
              <a:t>3.Uranus-Pluto-Konjunktion </a:t>
            </a:r>
            <a:r>
              <a:rPr lang="de-DE" sz="2600" b="1" dirty="0"/>
              <a:t>30.06.1966 </a:t>
            </a:r>
            <a:r>
              <a:rPr lang="de-DE" sz="2600" dirty="0"/>
              <a:t>obgleich 1,5 Monate auseinander bildet im Doppel </a:t>
            </a:r>
            <a:r>
              <a:rPr lang="de-DE" sz="2600" dirty="0" smtClean="0"/>
              <a:t>die </a:t>
            </a:r>
            <a:r>
              <a:rPr lang="de-DE" sz="2600" dirty="0"/>
              <a:t>wirkungsvollste kollektive ökonomische und technologische </a:t>
            </a:r>
            <a:r>
              <a:rPr lang="de-DE" sz="2600" dirty="0" smtClean="0"/>
              <a:t>Fortschrittsdynamik </a:t>
            </a:r>
            <a:r>
              <a:rPr lang="de-DE" sz="2600" dirty="0"/>
              <a:t>ab, siehe u.a. </a:t>
            </a:r>
            <a:r>
              <a:rPr lang="de-DE" sz="2600" dirty="0" smtClean="0"/>
              <a:t>China </a:t>
            </a:r>
            <a:r>
              <a:rPr lang="de-DE" sz="2600" dirty="0"/>
              <a:t>als </a:t>
            </a:r>
            <a:r>
              <a:rPr lang="de-DE" sz="2600" dirty="0" smtClean="0"/>
              <a:t>Geldmagnet und globaler </a:t>
            </a:r>
            <a:r>
              <a:rPr lang="de-DE" sz="2600" dirty="0"/>
              <a:t>Fortschrittsmotor und </a:t>
            </a:r>
            <a:r>
              <a:rPr lang="de-DE" sz="2600" dirty="0" smtClean="0"/>
              <a:t>die </a:t>
            </a:r>
            <a:r>
              <a:rPr lang="de-DE" sz="2600" dirty="0"/>
              <a:t>Neue Seidenstraße Chinas entlang der </a:t>
            </a:r>
            <a:r>
              <a:rPr lang="de-DE" sz="2600" dirty="0" err="1"/>
              <a:t>Finsternislinie</a:t>
            </a:r>
            <a:endParaRPr lang="de-DE" sz="2600" dirty="0"/>
          </a:p>
          <a:p>
            <a:pPr marL="0" indent="0">
              <a:buNone/>
            </a:pPr>
            <a:endParaRPr lang="de-DE" sz="2400" dirty="0" smtClean="0"/>
          </a:p>
          <a:p>
            <a:r>
              <a:rPr lang="de-DE" sz="2400" b="1" dirty="0" smtClean="0"/>
              <a:t>1 Finsternis &amp; 1 Ingress </a:t>
            </a:r>
          </a:p>
          <a:p>
            <a:r>
              <a:rPr lang="de-DE" sz="2400" b="1" dirty="0" smtClean="0"/>
              <a:t>1 Ingress &amp; 1 </a:t>
            </a:r>
            <a:r>
              <a:rPr lang="de-DE" sz="2400" b="1" dirty="0" err="1" smtClean="0"/>
              <a:t>Langsamläuferzyklus</a:t>
            </a:r>
            <a:endParaRPr lang="de-DE" sz="2400" b="1" dirty="0" smtClean="0"/>
          </a:p>
          <a:p>
            <a:r>
              <a:rPr lang="de-DE" sz="2400" b="1" dirty="0" smtClean="0"/>
              <a:t>2 Ingresse </a:t>
            </a:r>
            <a:r>
              <a:rPr lang="de-DE" sz="2400" dirty="0" smtClean="0"/>
              <a:t>(z.B. Jungfrau-Orcus 21.05.2010 und Widder-Uranus 28.05.2010, was ab da Uranus-Orcus-Native nach oben bringen kann, siehe Trump, Greta)</a:t>
            </a:r>
          </a:p>
          <a:p>
            <a:r>
              <a:rPr lang="de-DE" sz="2400" b="1" dirty="0" smtClean="0"/>
              <a:t>3 </a:t>
            </a:r>
            <a:r>
              <a:rPr lang="de-DE" sz="2400" b="1" dirty="0" err="1" smtClean="0"/>
              <a:t>Langsamläuferzyklen</a:t>
            </a:r>
            <a:r>
              <a:rPr lang="de-DE" sz="2400" b="1" dirty="0" smtClean="0"/>
              <a:t> </a:t>
            </a:r>
            <a:r>
              <a:rPr lang="de-DE" sz="2400" dirty="0" smtClean="0"/>
              <a:t>(auch in weiterem zeitlichen Rahmen) </a:t>
            </a:r>
            <a:r>
              <a:rPr lang="de-DE" sz="2400" b="1" dirty="0" smtClean="0"/>
              <a:t>= </a:t>
            </a:r>
            <a:r>
              <a:rPr lang="de-DE" sz="2400" b="1" dirty="0" err="1" smtClean="0"/>
              <a:t>Dreierstellium</a:t>
            </a:r>
            <a:endParaRPr lang="de-DE" sz="2400" b="1" dirty="0" smtClean="0"/>
          </a:p>
          <a:p>
            <a:pPr marL="0" indent="0">
              <a:buNone/>
            </a:pPr>
            <a:r>
              <a:rPr lang="de-DE" sz="2400" dirty="0" smtClean="0"/>
              <a:t>           577 BC Uranus-Neptun-Pluto, Pluto-Neptun-Saturn 411, Pluto-</a:t>
            </a:r>
            <a:r>
              <a:rPr lang="de-DE" sz="2400" dirty="0" err="1" smtClean="0"/>
              <a:t>Pholus</a:t>
            </a:r>
            <a:r>
              <a:rPr lang="de-DE" sz="2400" dirty="0" smtClean="0"/>
              <a:t>-</a:t>
            </a:r>
            <a:r>
              <a:rPr lang="de-DE" sz="2400" dirty="0" err="1" smtClean="0"/>
              <a:t>Nessus</a:t>
            </a:r>
            <a:r>
              <a:rPr lang="de-DE" sz="2400" dirty="0" smtClean="0"/>
              <a:t> 566, </a:t>
            </a:r>
          </a:p>
          <a:p>
            <a:pPr marL="0" indent="0">
              <a:buNone/>
            </a:pPr>
            <a:r>
              <a:rPr lang="de-DE" sz="2400" dirty="0"/>
              <a:t> </a:t>
            </a:r>
            <a:r>
              <a:rPr lang="de-DE" sz="2400" dirty="0" smtClean="0"/>
              <a:t>         Saturn-Uranus-Pluto 1851/52, Saturn-</a:t>
            </a:r>
            <a:r>
              <a:rPr lang="de-DE" sz="2400" dirty="0" err="1" smtClean="0"/>
              <a:t>Chiron</a:t>
            </a:r>
            <a:r>
              <a:rPr lang="de-DE" sz="2400" dirty="0" smtClean="0"/>
              <a:t>-Pluto 1883, Jupiter-Neptun-Pluto 1894, </a:t>
            </a:r>
          </a:p>
          <a:p>
            <a:pPr marL="0" indent="0">
              <a:buNone/>
            </a:pPr>
            <a:r>
              <a:rPr lang="de-DE" sz="2400" dirty="0"/>
              <a:t> </a:t>
            </a:r>
            <a:r>
              <a:rPr lang="de-DE" sz="2400" dirty="0" smtClean="0"/>
              <a:t>         Jupiter-Uranus-Pluto 1968/69, Saturn Uranus-Neptun 1989/1990, Jupiter-Saturn-Pluto </a:t>
            </a:r>
          </a:p>
          <a:p>
            <a:pPr marL="0" indent="0">
              <a:buNone/>
            </a:pPr>
            <a:r>
              <a:rPr lang="de-DE" sz="2400" dirty="0"/>
              <a:t> </a:t>
            </a:r>
            <a:r>
              <a:rPr lang="de-DE" sz="2400" dirty="0" smtClean="0"/>
              <a:t>         2020</a:t>
            </a:r>
            <a:endParaRPr lang="de-DE" sz="2400" dirty="0"/>
          </a:p>
        </p:txBody>
      </p:sp>
    </p:spTree>
    <p:extLst>
      <p:ext uri="{BB962C8B-B14F-4D97-AF65-F5344CB8AC3E}">
        <p14:creationId xmlns:p14="http://schemas.microsoft.com/office/powerpoint/2010/main" val="11333238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778098"/>
          </a:xfrm>
        </p:spPr>
        <p:txBody>
          <a:bodyPr>
            <a:normAutofit fontScale="90000"/>
          </a:bodyPr>
          <a:lstStyle/>
          <a:p>
            <a:r>
              <a:rPr lang="de-DE" sz="3600" b="1" dirty="0"/>
              <a:t>Astrologische Architektur der Macht </a:t>
            </a:r>
            <a:r>
              <a:rPr lang="de-DE" sz="3600" b="1" dirty="0" smtClean="0"/>
              <a:t>- </a:t>
            </a:r>
            <a:r>
              <a:rPr lang="de-DE" sz="3600" b="1" dirty="0"/>
              <a:t>Zusammenfassung: </a:t>
            </a:r>
            <a:r>
              <a:rPr lang="de-DE" dirty="0"/>
              <a:t/>
            </a:r>
            <a:br>
              <a:rPr lang="de-DE" dirty="0"/>
            </a:br>
            <a:endParaRPr lang="de-DE" dirty="0"/>
          </a:p>
        </p:txBody>
      </p:sp>
      <p:sp>
        <p:nvSpPr>
          <p:cNvPr id="3" name="Inhaltsplatzhalter 2"/>
          <p:cNvSpPr>
            <a:spLocks noGrp="1"/>
          </p:cNvSpPr>
          <p:nvPr>
            <p:ph idx="1"/>
          </p:nvPr>
        </p:nvSpPr>
        <p:spPr>
          <a:xfrm>
            <a:off x="457200" y="1196752"/>
            <a:ext cx="8229600" cy="5661248"/>
          </a:xfrm>
        </p:spPr>
        <p:txBody>
          <a:bodyPr>
            <a:normAutofit fontScale="25000" lnSpcReduction="20000"/>
          </a:bodyPr>
          <a:lstStyle/>
          <a:p>
            <a:pPr marL="0" indent="0">
              <a:buNone/>
            </a:pPr>
            <a:r>
              <a:rPr lang="de-DE" sz="5600" b="1" dirty="0"/>
              <a:t>Die Galaktische Ordnung und ihre Macht:</a:t>
            </a:r>
            <a:endParaRPr lang="de-DE" sz="5600" dirty="0"/>
          </a:p>
          <a:p>
            <a:pPr marL="0" indent="0">
              <a:buNone/>
            </a:pPr>
            <a:r>
              <a:rPr lang="de-DE" sz="5600" dirty="0"/>
              <a:t>Der über Steinbockingresse auf der Welt maßgeblich verortete </a:t>
            </a:r>
            <a:r>
              <a:rPr lang="de-DE" sz="5600" b="1" dirty="0"/>
              <a:t>galaktische Knotenwechsel 1994</a:t>
            </a:r>
            <a:r>
              <a:rPr lang="de-DE" sz="5600" dirty="0"/>
              <a:t> mit </a:t>
            </a:r>
            <a:r>
              <a:rPr lang="de-DE" sz="5600" dirty="0" smtClean="0"/>
              <a:t>mond-</a:t>
            </a:r>
            <a:r>
              <a:rPr lang="de-DE" sz="5600" dirty="0" err="1" smtClean="0"/>
              <a:t>orcischer</a:t>
            </a:r>
            <a:r>
              <a:rPr lang="de-DE" sz="5600" dirty="0" smtClean="0"/>
              <a:t>-</a:t>
            </a:r>
            <a:r>
              <a:rPr lang="de-DE" sz="5600" dirty="0" err="1" smtClean="0"/>
              <a:t>scientiahafter-megairahafter</a:t>
            </a:r>
            <a:r>
              <a:rPr lang="de-DE" sz="5600" dirty="0"/>
              <a:t> </a:t>
            </a:r>
            <a:r>
              <a:rPr lang="de-DE" sz="5600" dirty="0" smtClean="0"/>
              <a:t>Mädchen-Herrschaft </a:t>
            </a:r>
            <a:r>
              <a:rPr lang="de-DE" sz="5600" dirty="0"/>
              <a:t>im Löwen in Berlin Qua. Skorpion-Venus /Nordknoten (siehe </a:t>
            </a:r>
            <a:r>
              <a:rPr lang="de-DE" sz="5600" dirty="0" smtClean="0"/>
              <a:t>Merkel-Greta, siehe auch bzgl. der </a:t>
            </a:r>
            <a:r>
              <a:rPr lang="de-DE" sz="5600" dirty="0" err="1" smtClean="0"/>
              <a:t>orcischen</a:t>
            </a:r>
            <a:r>
              <a:rPr lang="de-DE" sz="5600" dirty="0" smtClean="0"/>
              <a:t> Wissenschaft auch die dt</a:t>
            </a:r>
            <a:r>
              <a:rPr lang="de-DE" sz="5600" dirty="0"/>
              <a:t>. Wikipedia</a:t>
            </a:r>
            <a:r>
              <a:rPr lang="de-DE" sz="5600" dirty="0" smtClean="0"/>
              <a:t>) </a:t>
            </a:r>
            <a:r>
              <a:rPr lang="de-DE" sz="5600" dirty="0"/>
              <a:t>und die machtvolle Umsetzung zur </a:t>
            </a:r>
            <a:r>
              <a:rPr lang="de-DE" sz="5600" b="1" dirty="0"/>
              <a:t>Neuen Weltordnung 21.12.2012</a:t>
            </a:r>
            <a:r>
              <a:rPr lang="de-DE" sz="5600" dirty="0"/>
              <a:t> sind der neu-</a:t>
            </a:r>
            <a:r>
              <a:rPr lang="de-DE" sz="5600" dirty="0" err="1"/>
              <a:t>emergente</a:t>
            </a:r>
            <a:r>
              <a:rPr lang="de-DE" sz="5600" dirty="0"/>
              <a:t> galaktische Rahmen. Diese Horoskope werden u.a. mit ihren ACG-Linien bestimmend, wenn sich diese Anlage durch neue Zyklen und Finsternisse bestätigend wiederholt bzw. durch Transite ausgelöst wird. </a:t>
            </a:r>
          </a:p>
          <a:p>
            <a:pPr marL="0" indent="0">
              <a:buNone/>
            </a:pPr>
            <a:endParaRPr lang="de-DE" sz="5600" dirty="0" smtClean="0"/>
          </a:p>
          <a:p>
            <a:pPr marL="0" indent="0">
              <a:buNone/>
            </a:pPr>
            <a:r>
              <a:rPr lang="de-DE" sz="5600" dirty="0" smtClean="0"/>
              <a:t>Ebenso </a:t>
            </a:r>
            <a:r>
              <a:rPr lang="de-DE" sz="5600" dirty="0"/>
              <a:t>gibt der für die Menschen bedeutsame </a:t>
            </a:r>
            <a:r>
              <a:rPr lang="de-DE" sz="5600" b="1" dirty="0" smtClean="0"/>
              <a:t>Millenniumswechsel</a:t>
            </a:r>
            <a:r>
              <a:rPr lang="de-DE" sz="5600" dirty="0" smtClean="0"/>
              <a:t> </a:t>
            </a:r>
            <a:r>
              <a:rPr lang="de-DE" sz="5600" b="1" dirty="0"/>
              <a:t>und der naheste </a:t>
            </a:r>
            <a:r>
              <a:rPr lang="de-DE" sz="5600" b="1" dirty="0" err="1"/>
              <a:t>Chiron</a:t>
            </a:r>
            <a:r>
              <a:rPr lang="de-DE" sz="5600" b="1" dirty="0"/>
              <a:t>-Pluto-Zyklus 30.12.1999 </a:t>
            </a:r>
            <a:r>
              <a:rPr lang="de-DE" sz="5600" dirty="0"/>
              <a:t>die thematische Rahmung im neuen Jahrhundert vor – die elitenhafte bzw. gottspielende Macht der </a:t>
            </a:r>
            <a:r>
              <a:rPr lang="de-DE" sz="5600" dirty="0" err="1" smtClean="0"/>
              <a:t>Chironiker</a:t>
            </a:r>
            <a:endParaRPr lang="de-DE" sz="5600" dirty="0"/>
          </a:p>
          <a:p>
            <a:pPr marL="0" indent="0">
              <a:buNone/>
            </a:pPr>
            <a:endParaRPr lang="de-DE" sz="5600" b="1" dirty="0" smtClean="0"/>
          </a:p>
          <a:p>
            <a:pPr marL="0" indent="0">
              <a:buNone/>
            </a:pPr>
            <a:r>
              <a:rPr lang="de-DE" sz="5600" b="1" dirty="0" err="1" smtClean="0"/>
              <a:t>Finsternismacht</a:t>
            </a:r>
            <a:r>
              <a:rPr lang="de-DE" sz="5600" b="1" dirty="0"/>
              <a:t>: die halbjährlich wirkmächtigsten Erschütterungen als Hintergrundmacht der sich ins Leben drängenden stärksten Ereignisse </a:t>
            </a:r>
            <a:r>
              <a:rPr lang="de-DE" sz="5600" b="1" dirty="0" smtClean="0"/>
              <a:t>– </a:t>
            </a:r>
            <a:r>
              <a:rPr lang="de-DE" sz="5600" b="1" dirty="0" err="1" smtClean="0"/>
              <a:t>unrelativiert</a:t>
            </a:r>
            <a:r>
              <a:rPr lang="de-DE" sz="5600" b="1" dirty="0" smtClean="0"/>
              <a:t> wirksam </a:t>
            </a:r>
            <a:r>
              <a:rPr lang="de-DE" sz="5600" b="1" dirty="0"/>
              <a:t>im folgenden halben Jahr bis zur nächsten </a:t>
            </a:r>
            <a:r>
              <a:rPr lang="de-DE" sz="5600" b="1" dirty="0" err="1"/>
              <a:t>Finsternissaison</a:t>
            </a:r>
            <a:endParaRPr lang="de-DE" sz="5600" dirty="0"/>
          </a:p>
          <a:p>
            <a:endParaRPr lang="de-DE" sz="5600" b="1" dirty="0" smtClean="0"/>
          </a:p>
          <a:p>
            <a:pPr marL="0" indent="0">
              <a:buNone/>
            </a:pPr>
            <a:r>
              <a:rPr lang="de-DE" sz="5600" b="1" dirty="0" smtClean="0"/>
              <a:t>Pluto </a:t>
            </a:r>
            <a:r>
              <a:rPr lang="de-DE" sz="5600" b="1" dirty="0"/>
              <a:t>und </a:t>
            </a:r>
            <a:endParaRPr lang="de-DE" sz="5600" dirty="0"/>
          </a:p>
          <a:p>
            <a:pPr lvl="0"/>
            <a:r>
              <a:rPr lang="de-DE" sz="5600" b="1" dirty="0"/>
              <a:t>seine tropische irdische Quartals-Machtverortung: </a:t>
            </a:r>
            <a:r>
              <a:rPr lang="de-DE" sz="5600" b="1" dirty="0" err="1"/>
              <a:t>Plutos</a:t>
            </a:r>
            <a:r>
              <a:rPr lang="de-DE" sz="5600" b="1" dirty="0"/>
              <a:t> Lauf durch die Quadranten und seine initialen Quartals-Ingresse</a:t>
            </a:r>
            <a:endParaRPr lang="de-DE" sz="5600" dirty="0"/>
          </a:p>
          <a:p>
            <a:pPr lvl="0"/>
            <a:r>
              <a:rPr lang="de-DE" sz="5600" b="1" dirty="0"/>
              <a:t>seine </a:t>
            </a:r>
            <a:r>
              <a:rPr lang="de-DE" sz="5600" b="1" dirty="0" err="1"/>
              <a:t>langsamläuferzyklische</a:t>
            </a:r>
            <a:r>
              <a:rPr lang="de-DE" sz="5600" b="1" dirty="0"/>
              <a:t> </a:t>
            </a:r>
            <a:r>
              <a:rPr lang="de-DE" sz="5600" b="1" dirty="0" smtClean="0"/>
              <a:t>(synodische) Macht </a:t>
            </a:r>
            <a:r>
              <a:rPr lang="de-DE" sz="5600" b="1" dirty="0"/>
              <a:t>bilateral in Richtung der beteiligten Planetenbereiche</a:t>
            </a:r>
            <a:endParaRPr lang="de-DE" sz="5600" dirty="0"/>
          </a:p>
          <a:p>
            <a:pPr lvl="0"/>
            <a:r>
              <a:rPr lang="de-DE" sz="5600" b="1" dirty="0"/>
              <a:t>seine </a:t>
            </a:r>
            <a:r>
              <a:rPr lang="de-DE" sz="5600" b="1" dirty="0" err="1"/>
              <a:t>ekliptikale</a:t>
            </a:r>
            <a:r>
              <a:rPr lang="de-DE" sz="5600" b="1" dirty="0"/>
              <a:t> Macht: die Oszillation von Südbreite über Ekliptik-</a:t>
            </a:r>
            <a:r>
              <a:rPr lang="de-DE" sz="5600" b="1" dirty="0" err="1"/>
              <a:t>Touchdown</a:t>
            </a:r>
            <a:r>
              <a:rPr lang="de-DE" sz="5600" b="1" dirty="0"/>
              <a:t> 24.10.2018 zur Nordbreite</a:t>
            </a:r>
            <a:endParaRPr lang="de-DE" sz="5600" dirty="0"/>
          </a:p>
          <a:p>
            <a:pPr marL="0" indent="0">
              <a:buNone/>
            </a:pPr>
            <a:endParaRPr lang="de-DE" sz="5600" b="1" dirty="0" smtClean="0"/>
          </a:p>
          <a:p>
            <a:pPr marL="0" indent="0">
              <a:buNone/>
            </a:pPr>
            <a:r>
              <a:rPr lang="de-DE" sz="5600" b="1" dirty="0" smtClean="0"/>
              <a:t>Die </a:t>
            </a:r>
            <a:r>
              <a:rPr lang="de-DE" sz="5600" b="1" dirty="0"/>
              <a:t>Gaea-Deklinations-Mondfinsternis vom 16.07.2019 als stärkster gemeinsamer Erdenauftrag (incl. </a:t>
            </a:r>
            <a:r>
              <a:rPr lang="de-DE" sz="5600" b="1" dirty="0" err="1"/>
              <a:t>Fanatica</a:t>
            </a:r>
            <a:r>
              <a:rPr lang="de-DE" sz="5600" b="1" dirty="0"/>
              <a:t> und Slaven-Klippen) der nächsten Jahrzehnte </a:t>
            </a:r>
            <a:endParaRPr lang="de-DE" sz="5600" dirty="0"/>
          </a:p>
          <a:p>
            <a:endParaRPr lang="de-DE" sz="5600" b="1" dirty="0" smtClean="0"/>
          </a:p>
          <a:p>
            <a:pPr marL="0" indent="0">
              <a:buNone/>
            </a:pPr>
            <a:r>
              <a:rPr lang="de-DE" sz="5600" b="1" dirty="0" smtClean="0"/>
              <a:t>Die 2020er Ballung zu einer neuen stärker gemeinwohlorientierten plutonischen, die Erdepoche beendenden Gesellschaftsordnung im Fokus des freibrechend Neuesten 0 Grad Wassermann-Dominanz</a:t>
            </a:r>
            <a:endParaRPr lang="de-DE" sz="5600" dirty="0" smtClean="0"/>
          </a:p>
          <a:p>
            <a:endParaRPr lang="de-DE" dirty="0"/>
          </a:p>
        </p:txBody>
      </p:sp>
    </p:spTree>
    <p:extLst>
      <p:ext uri="{BB962C8B-B14F-4D97-AF65-F5344CB8AC3E}">
        <p14:creationId xmlns:p14="http://schemas.microsoft.com/office/powerpoint/2010/main" val="40245499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467"/>
            <a:ext cx="8229600" cy="1143000"/>
          </a:xfrm>
        </p:spPr>
        <p:txBody>
          <a:bodyPr>
            <a:noAutofit/>
          </a:bodyPr>
          <a:lstStyle/>
          <a:p>
            <a:r>
              <a:rPr lang="de-DE" sz="3200" b="1" dirty="0" smtClean="0"/>
              <a:t>Die </a:t>
            </a:r>
            <a:r>
              <a:rPr lang="de-DE" sz="3200" b="1" dirty="0" err="1" smtClean="0"/>
              <a:t>traumatisierensten</a:t>
            </a:r>
            <a:r>
              <a:rPr lang="de-DE" sz="3200" b="1" dirty="0" smtClean="0"/>
              <a:t> bzw. </a:t>
            </a:r>
            <a:r>
              <a:rPr lang="de-DE" sz="3200" b="1" dirty="0" err="1" smtClean="0"/>
              <a:t>problematischten</a:t>
            </a:r>
            <a:r>
              <a:rPr lang="de-DE" sz="3200" b="1" dirty="0" smtClean="0"/>
              <a:t> Wirkhoroskope</a:t>
            </a:r>
            <a:endParaRPr lang="de-DE" sz="3200" b="1" dirty="0"/>
          </a:p>
        </p:txBody>
      </p:sp>
      <p:sp>
        <p:nvSpPr>
          <p:cNvPr id="3" name="Inhaltsplatzhalter 2"/>
          <p:cNvSpPr>
            <a:spLocks noGrp="1"/>
          </p:cNvSpPr>
          <p:nvPr>
            <p:ph idx="1"/>
          </p:nvPr>
        </p:nvSpPr>
        <p:spPr>
          <a:xfrm>
            <a:off x="457200" y="1268760"/>
            <a:ext cx="8507288" cy="5589240"/>
          </a:xfrm>
        </p:spPr>
        <p:txBody>
          <a:bodyPr>
            <a:normAutofit fontScale="55000" lnSpcReduction="20000"/>
          </a:bodyPr>
          <a:lstStyle/>
          <a:p>
            <a:r>
              <a:rPr lang="de-DE" dirty="0" smtClean="0"/>
              <a:t>Steinbock-Ingress 21.12.2012 (ca. 26.000 Jahre)</a:t>
            </a:r>
          </a:p>
          <a:p>
            <a:r>
              <a:rPr lang="de-DE" dirty="0" smtClean="0"/>
              <a:t>Die ‚böse </a:t>
            </a:r>
            <a:r>
              <a:rPr lang="de-DE" dirty="0" err="1" smtClean="0"/>
              <a:t>SoFi</a:t>
            </a:r>
            <a:r>
              <a:rPr lang="de-DE" dirty="0" smtClean="0"/>
              <a:t>‘ 11.09.1988 &amp; 2.Uranus-Saturn-Konjunktion </a:t>
            </a:r>
            <a:r>
              <a:rPr lang="de-DE" dirty="0"/>
              <a:t>16.06.1988 </a:t>
            </a:r>
            <a:r>
              <a:rPr lang="de-DE" dirty="0" smtClean="0"/>
              <a:t>: Al Kaida, Hamas, IPCC</a:t>
            </a:r>
          </a:p>
          <a:p>
            <a:r>
              <a:rPr lang="de-DE" dirty="0" smtClean="0"/>
              <a:t>3. Uranus-Pluto-Konjunktion 30.06.1966 - 2104</a:t>
            </a:r>
          </a:p>
          <a:p>
            <a:r>
              <a:rPr lang="de-DE" dirty="0" smtClean="0"/>
              <a:t>Uranus-Ingress 28.05.2010 - 2094</a:t>
            </a:r>
          </a:p>
          <a:p>
            <a:r>
              <a:rPr lang="de-DE" dirty="0" smtClean="0"/>
              <a:t>1.Saturn-Chaos-Konjunktion 14.08.2000 – 2033/34</a:t>
            </a:r>
          </a:p>
          <a:p>
            <a:r>
              <a:rPr lang="de-DE" dirty="0" smtClean="0"/>
              <a:t>Terrorgroßkreuz-</a:t>
            </a:r>
            <a:r>
              <a:rPr lang="de-DE" dirty="0" err="1" smtClean="0"/>
              <a:t>SoFi</a:t>
            </a:r>
            <a:r>
              <a:rPr lang="de-DE" dirty="0" smtClean="0"/>
              <a:t> 11.08.1999 – 2017</a:t>
            </a:r>
          </a:p>
          <a:p>
            <a:r>
              <a:rPr lang="de-DE" dirty="0" err="1" smtClean="0"/>
              <a:t>SoFi</a:t>
            </a:r>
            <a:r>
              <a:rPr lang="de-DE" dirty="0" smtClean="0"/>
              <a:t> 04.01.2011 der Arabischen Revolution und des Syrienkriegs - 2024</a:t>
            </a:r>
          </a:p>
          <a:p>
            <a:r>
              <a:rPr lang="de-DE" dirty="0" err="1" smtClean="0"/>
              <a:t>SoFi</a:t>
            </a:r>
            <a:r>
              <a:rPr lang="de-DE" dirty="0" smtClean="0"/>
              <a:t> 13.09.2015 mit Jupiter-Orcus </a:t>
            </a:r>
            <a:r>
              <a:rPr lang="de-DE" dirty="0" err="1" smtClean="0"/>
              <a:t>Opp</a:t>
            </a:r>
            <a:r>
              <a:rPr lang="de-DE" dirty="0" smtClean="0"/>
              <a:t>. Neptun - 2027</a:t>
            </a:r>
          </a:p>
          <a:p>
            <a:r>
              <a:rPr lang="de-DE" dirty="0" err="1"/>
              <a:t>Chiron</a:t>
            </a:r>
            <a:r>
              <a:rPr lang="de-DE" dirty="0"/>
              <a:t>-Pluto-Konjunktion </a:t>
            </a:r>
            <a:r>
              <a:rPr lang="de-DE" dirty="0" smtClean="0"/>
              <a:t>30.12.1999 - 2069</a:t>
            </a:r>
          </a:p>
          <a:p>
            <a:r>
              <a:rPr lang="de-DE" dirty="0" smtClean="0"/>
              <a:t>Steinbock-Ingress 22.12.1994 (ca. 26.000 Jahre)</a:t>
            </a:r>
            <a:endParaRPr lang="de-DE" dirty="0"/>
          </a:p>
          <a:p>
            <a:r>
              <a:rPr lang="de-DE" dirty="0" smtClean="0"/>
              <a:t>NGOs- </a:t>
            </a:r>
            <a:r>
              <a:rPr lang="de-DE" dirty="0"/>
              <a:t>und </a:t>
            </a:r>
            <a:r>
              <a:rPr lang="de-DE" dirty="0" smtClean="0"/>
              <a:t>Klimawandel-Fanatismus-Venus-</a:t>
            </a:r>
            <a:r>
              <a:rPr lang="de-DE" dirty="0" err="1" smtClean="0"/>
              <a:t>SoFi</a:t>
            </a:r>
            <a:r>
              <a:rPr lang="de-DE" dirty="0" smtClean="0"/>
              <a:t> 15.01.2010 - 2104</a:t>
            </a:r>
            <a:endParaRPr lang="de-DE" dirty="0"/>
          </a:p>
          <a:p>
            <a:r>
              <a:rPr lang="de-DE" dirty="0"/>
              <a:t>Pluto-</a:t>
            </a:r>
            <a:r>
              <a:rPr lang="de-DE" dirty="0" err="1"/>
              <a:t>Touchdown</a:t>
            </a:r>
            <a:r>
              <a:rPr lang="de-DE" dirty="0"/>
              <a:t>-</a:t>
            </a:r>
            <a:r>
              <a:rPr lang="de-DE" dirty="0" err="1"/>
              <a:t>Ekliptikwechsel</a:t>
            </a:r>
            <a:r>
              <a:rPr lang="de-DE" dirty="0"/>
              <a:t> </a:t>
            </a:r>
            <a:r>
              <a:rPr lang="de-DE" dirty="0" smtClean="0"/>
              <a:t>24.10.2018 - 2178</a:t>
            </a:r>
          </a:p>
          <a:p>
            <a:r>
              <a:rPr lang="de-DE" dirty="0" smtClean="0"/>
              <a:t>Die Gaea-Rettungs-Deklinations-</a:t>
            </a:r>
            <a:r>
              <a:rPr lang="de-DE" dirty="0" err="1" smtClean="0"/>
              <a:t>MoFi</a:t>
            </a:r>
            <a:r>
              <a:rPr lang="de-DE" dirty="0" smtClean="0"/>
              <a:t> vom 16.07.2019 bis mind. 2050</a:t>
            </a:r>
            <a:endParaRPr lang="de-DE" dirty="0"/>
          </a:p>
          <a:p>
            <a:r>
              <a:rPr lang="de-DE" dirty="0" err="1" smtClean="0"/>
              <a:t>SoFi</a:t>
            </a:r>
            <a:r>
              <a:rPr lang="de-DE" dirty="0" smtClean="0"/>
              <a:t> </a:t>
            </a:r>
            <a:r>
              <a:rPr lang="de-DE" dirty="0"/>
              <a:t>20.03.2015 der </a:t>
            </a:r>
            <a:r>
              <a:rPr lang="de-DE" dirty="0" smtClean="0"/>
              <a:t>Flüchtlings- </a:t>
            </a:r>
            <a:r>
              <a:rPr lang="de-DE" dirty="0"/>
              <a:t>und </a:t>
            </a:r>
            <a:r>
              <a:rPr lang="de-DE" dirty="0" smtClean="0"/>
              <a:t>Migrationskrise – 2046/48</a:t>
            </a:r>
            <a:endParaRPr lang="de-DE" dirty="0"/>
          </a:p>
          <a:p>
            <a:r>
              <a:rPr lang="de-DE" dirty="0" smtClean="0"/>
              <a:t>1</a:t>
            </a:r>
            <a:r>
              <a:rPr lang="de-DE" dirty="0"/>
              <a:t>. </a:t>
            </a:r>
            <a:r>
              <a:rPr lang="de-DE" dirty="0" err="1"/>
              <a:t>Nessus</a:t>
            </a:r>
            <a:r>
              <a:rPr lang="de-DE" dirty="0"/>
              <a:t>-Ingress in Fische </a:t>
            </a:r>
            <a:r>
              <a:rPr lang="de-DE" dirty="0" smtClean="0"/>
              <a:t>01.04.2014</a:t>
            </a:r>
          </a:p>
          <a:p>
            <a:r>
              <a:rPr lang="de-DE" dirty="0" smtClean="0"/>
              <a:t>1.Neptun-Ingress 04.04.11 - 2026</a:t>
            </a:r>
            <a:endParaRPr lang="de-DE" dirty="0"/>
          </a:p>
          <a:p>
            <a:r>
              <a:rPr lang="de-DE" dirty="0" smtClean="0"/>
              <a:t>Die </a:t>
            </a:r>
            <a:r>
              <a:rPr lang="de-DE" dirty="0"/>
              <a:t>Chemnitz-</a:t>
            </a:r>
            <a:r>
              <a:rPr lang="de-DE" dirty="0" err="1"/>
              <a:t>SoFi</a:t>
            </a:r>
            <a:r>
              <a:rPr lang="de-DE" dirty="0"/>
              <a:t> </a:t>
            </a:r>
            <a:r>
              <a:rPr lang="de-DE" dirty="0" smtClean="0"/>
              <a:t>11.08.2018 mit </a:t>
            </a:r>
            <a:r>
              <a:rPr lang="de-DE" dirty="0" err="1" smtClean="0"/>
              <a:t>Demonetarisierung</a:t>
            </a:r>
            <a:r>
              <a:rPr lang="de-DE" dirty="0" smtClean="0"/>
              <a:t> und Sozialausstoßung bis 2028</a:t>
            </a:r>
            <a:endParaRPr lang="de-DE" dirty="0"/>
          </a:p>
          <a:p>
            <a:r>
              <a:rPr lang="de-DE" dirty="0" smtClean="0"/>
              <a:t>Die landespolarisierende Mars-Saturn-Zyklus 25.08.2014 </a:t>
            </a:r>
            <a:r>
              <a:rPr lang="de-DE" dirty="0"/>
              <a:t>mit </a:t>
            </a:r>
            <a:r>
              <a:rPr lang="de-DE" dirty="0" smtClean="0"/>
              <a:t>Pluto MC &amp; Eris AC</a:t>
            </a:r>
          </a:p>
          <a:p>
            <a:r>
              <a:rPr lang="de-DE" dirty="0" smtClean="0"/>
              <a:t>3</a:t>
            </a:r>
            <a:r>
              <a:rPr lang="de-DE" dirty="0"/>
              <a:t>. Uranus-Neptun-Konjunktion 24.10.1993</a:t>
            </a:r>
          </a:p>
          <a:p>
            <a:endParaRPr lang="de-DE" dirty="0"/>
          </a:p>
        </p:txBody>
      </p:sp>
    </p:spTree>
    <p:extLst>
      <p:ext uri="{BB962C8B-B14F-4D97-AF65-F5344CB8AC3E}">
        <p14:creationId xmlns:p14="http://schemas.microsoft.com/office/powerpoint/2010/main" val="31417571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Venus - Traumata und ihre Wendung zur Macht</a:t>
            </a:r>
            <a:endParaRPr lang="de-DE" sz="3200" b="1" dirty="0"/>
          </a:p>
        </p:txBody>
      </p:sp>
      <p:sp>
        <p:nvSpPr>
          <p:cNvPr id="3" name="Inhaltsplatzhalter 2"/>
          <p:cNvSpPr>
            <a:spLocks noGrp="1"/>
          </p:cNvSpPr>
          <p:nvPr>
            <p:ph idx="1"/>
          </p:nvPr>
        </p:nvSpPr>
        <p:spPr/>
        <p:txBody>
          <a:bodyPr>
            <a:normAutofit/>
          </a:bodyPr>
          <a:lstStyle/>
          <a:p>
            <a:r>
              <a:rPr lang="de-DE" sz="2800" dirty="0" smtClean="0"/>
              <a:t>Körperliche Schutzlosigkeit </a:t>
            </a:r>
            <a:r>
              <a:rPr lang="de-DE" sz="2800" dirty="0" smtClean="0">
                <a:sym typeface="Wingdings" panose="05000000000000000000" pitchFamily="2" charset="2"/>
              </a:rPr>
              <a:t> Geld vermittelt Sicherheit (Stier-Venus)</a:t>
            </a:r>
            <a:endParaRPr lang="de-DE" sz="2800" dirty="0" smtClean="0"/>
          </a:p>
          <a:p>
            <a:r>
              <a:rPr lang="de-DE" sz="2800" dirty="0" smtClean="0"/>
              <a:t>Entwertung </a:t>
            </a:r>
            <a:r>
              <a:rPr lang="de-DE" sz="2800" dirty="0" smtClean="0">
                <a:sym typeface="Wingdings" panose="05000000000000000000" pitchFamily="2" charset="2"/>
              </a:rPr>
              <a:t> Geld vermittelt Wert (Stier-Venus)</a:t>
            </a:r>
            <a:endParaRPr lang="de-DE" sz="2800" dirty="0" smtClean="0"/>
          </a:p>
          <a:p>
            <a:r>
              <a:rPr lang="de-DE" sz="2800" dirty="0" smtClean="0"/>
              <a:t>Ausschluss aus der Liebe </a:t>
            </a:r>
            <a:r>
              <a:rPr lang="de-DE" sz="2800" dirty="0" smtClean="0">
                <a:sym typeface="Wingdings" panose="05000000000000000000" pitchFamily="2" charset="2"/>
              </a:rPr>
              <a:t> </a:t>
            </a:r>
            <a:r>
              <a:rPr lang="de-DE" sz="2800" dirty="0" smtClean="0"/>
              <a:t>Geld macht beliebter und anziehender (Waage-Venus)</a:t>
            </a:r>
          </a:p>
          <a:p>
            <a:pPr marL="0" indent="0">
              <a:buNone/>
            </a:pPr>
            <a:r>
              <a:rPr lang="de-DE" dirty="0"/>
              <a:t> </a:t>
            </a:r>
            <a:r>
              <a:rPr lang="de-DE" dirty="0" smtClean="0"/>
              <a:t>   </a:t>
            </a:r>
            <a:endParaRPr lang="de-DE" dirty="0"/>
          </a:p>
        </p:txBody>
      </p:sp>
    </p:spTree>
    <p:extLst>
      <p:ext uri="{BB962C8B-B14F-4D97-AF65-F5344CB8AC3E}">
        <p14:creationId xmlns:p14="http://schemas.microsoft.com/office/powerpoint/2010/main" val="7260994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b="1" dirty="0" smtClean="0"/>
              <a:t>Geldmacht</a:t>
            </a:r>
            <a:endParaRPr lang="de-DE" sz="3200" b="1" dirty="0"/>
          </a:p>
        </p:txBody>
      </p:sp>
      <p:sp>
        <p:nvSpPr>
          <p:cNvPr id="3" name="Inhaltsplatzhalter 2"/>
          <p:cNvSpPr>
            <a:spLocks noGrp="1"/>
          </p:cNvSpPr>
          <p:nvPr>
            <p:ph idx="1"/>
          </p:nvPr>
        </p:nvSpPr>
        <p:spPr>
          <a:xfrm>
            <a:off x="395536" y="1268760"/>
            <a:ext cx="8496944" cy="5472608"/>
          </a:xfrm>
        </p:spPr>
        <p:txBody>
          <a:bodyPr>
            <a:noAutofit/>
          </a:bodyPr>
          <a:lstStyle/>
          <a:p>
            <a:endParaRPr lang="de-DE" sz="1000" dirty="0" smtClean="0"/>
          </a:p>
          <a:p>
            <a:r>
              <a:rPr lang="de-DE" sz="2400" dirty="0" smtClean="0"/>
              <a:t>Zentral dafür sind die </a:t>
            </a:r>
            <a:r>
              <a:rPr lang="de-DE" sz="2400" b="1" dirty="0" smtClean="0"/>
              <a:t>Venus-Finsternisse</a:t>
            </a:r>
            <a:r>
              <a:rPr lang="de-DE" sz="2400" dirty="0" smtClean="0"/>
              <a:t>, d.h. etwa alle paar Jahre stattfindende </a:t>
            </a:r>
            <a:r>
              <a:rPr lang="de-DE" sz="2400" b="1" dirty="0" smtClean="0"/>
              <a:t>Sonnen- und Mondfinsternisse im Orbis bis etwa 5 Grad zur Venus </a:t>
            </a:r>
            <a:r>
              <a:rPr lang="de-DE" sz="2400" dirty="0" smtClean="0"/>
              <a:t>als</a:t>
            </a:r>
            <a:r>
              <a:rPr lang="de-DE" sz="2400" b="1" dirty="0" smtClean="0"/>
              <a:t> neue, zulaufstarke Cultural </a:t>
            </a:r>
            <a:r>
              <a:rPr lang="de-DE" sz="2400" b="1" dirty="0"/>
              <a:t>Communities mit einer neuen Art Geld zu </a:t>
            </a:r>
            <a:r>
              <a:rPr lang="de-DE" sz="2400" b="1" dirty="0" smtClean="0"/>
              <a:t>verdienen, </a:t>
            </a:r>
            <a:r>
              <a:rPr lang="de-DE" sz="2400" dirty="0" smtClean="0"/>
              <a:t>die </a:t>
            </a:r>
            <a:r>
              <a:rPr lang="de-DE" sz="2400" dirty="0"/>
              <a:t>um ein grob gemeinsames Thema im Sinne eines Attraktionsclusters </a:t>
            </a:r>
            <a:r>
              <a:rPr lang="de-DE" sz="2400" dirty="0" smtClean="0"/>
              <a:t>kreisen. Ganz große Geldfinsternisse sind aber noch viel seltener, oft geschehen sie zu großen Übergängen</a:t>
            </a:r>
          </a:p>
          <a:p>
            <a:pPr marL="0" indent="0">
              <a:buNone/>
            </a:pPr>
            <a:endParaRPr lang="de-DE" sz="2400" dirty="0" smtClean="0"/>
          </a:p>
          <a:p>
            <a:r>
              <a:rPr lang="de-DE" sz="2400" dirty="0"/>
              <a:t>auch die </a:t>
            </a:r>
            <a:r>
              <a:rPr lang="de-DE" sz="2400" b="1" dirty="0"/>
              <a:t>Venus- bzw. </a:t>
            </a:r>
            <a:r>
              <a:rPr lang="de-DE" sz="2400" b="1" dirty="0" smtClean="0"/>
              <a:t>Jupiterstellungen und Stierplaneten </a:t>
            </a:r>
            <a:r>
              <a:rPr lang="de-DE" sz="2400" b="1" dirty="0"/>
              <a:t>in Pluto-</a:t>
            </a:r>
            <a:r>
              <a:rPr lang="de-DE" sz="2400" b="1" dirty="0" err="1"/>
              <a:t>Langsamläuferzyklen</a:t>
            </a:r>
            <a:r>
              <a:rPr lang="de-DE" sz="2400" b="1" dirty="0"/>
              <a:t> </a:t>
            </a:r>
            <a:r>
              <a:rPr lang="de-DE" sz="2400" dirty="0" smtClean="0"/>
              <a:t>vermitteln in engen </a:t>
            </a:r>
            <a:r>
              <a:rPr lang="de-DE" sz="2400" dirty="0" err="1" smtClean="0"/>
              <a:t>Synastrieaspekten</a:t>
            </a:r>
            <a:r>
              <a:rPr lang="de-DE" sz="2400" dirty="0" smtClean="0"/>
              <a:t> individuell stetige, prosperierende </a:t>
            </a:r>
            <a:r>
              <a:rPr lang="de-DE" sz="2400" dirty="0"/>
              <a:t>Chancen über den </a:t>
            </a:r>
            <a:r>
              <a:rPr lang="de-DE" sz="2400" dirty="0" smtClean="0"/>
              <a:t>ganzen Zyklus </a:t>
            </a:r>
            <a:r>
              <a:rPr lang="de-DE" sz="2400" dirty="0"/>
              <a:t>hinweg</a:t>
            </a:r>
          </a:p>
          <a:p>
            <a:endParaRPr lang="de-DE" sz="1000" dirty="0"/>
          </a:p>
          <a:p>
            <a:endParaRPr lang="de-DE" sz="2400" b="1" dirty="0"/>
          </a:p>
        </p:txBody>
      </p:sp>
    </p:spTree>
    <p:extLst>
      <p:ext uri="{BB962C8B-B14F-4D97-AF65-F5344CB8AC3E}">
        <p14:creationId xmlns:p14="http://schemas.microsoft.com/office/powerpoint/2010/main" val="31844202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rmAutofit fontScale="90000"/>
          </a:bodyPr>
          <a:lstStyle/>
          <a:p>
            <a:r>
              <a:rPr lang="de-DE" b="1" dirty="0" smtClean="0"/>
              <a:t/>
            </a:r>
            <a:br>
              <a:rPr lang="de-DE" b="1" dirty="0" smtClean="0"/>
            </a:br>
            <a:r>
              <a:rPr lang="de-DE" sz="3600" b="1" dirty="0" smtClean="0"/>
              <a:t>Die </a:t>
            </a:r>
            <a:r>
              <a:rPr lang="de-DE" sz="3600" b="1" dirty="0"/>
              <a:t>Venus-Finsternisse</a:t>
            </a:r>
            <a:r>
              <a:rPr lang="de-DE" dirty="0"/>
              <a:t/>
            </a:r>
            <a:br>
              <a:rPr lang="de-DE" dirty="0"/>
            </a:br>
            <a:endParaRPr lang="de-DE" dirty="0"/>
          </a:p>
        </p:txBody>
      </p:sp>
      <p:sp>
        <p:nvSpPr>
          <p:cNvPr id="3" name="Inhaltsplatzhalter 2"/>
          <p:cNvSpPr>
            <a:spLocks noGrp="1"/>
          </p:cNvSpPr>
          <p:nvPr>
            <p:ph idx="1"/>
          </p:nvPr>
        </p:nvSpPr>
        <p:spPr>
          <a:xfrm>
            <a:off x="457200" y="980728"/>
            <a:ext cx="8229600" cy="5688632"/>
          </a:xfrm>
        </p:spPr>
        <p:txBody>
          <a:bodyPr>
            <a:normAutofit fontScale="62500" lnSpcReduction="20000"/>
          </a:bodyPr>
          <a:lstStyle/>
          <a:p>
            <a:pPr lvl="0"/>
            <a:r>
              <a:rPr lang="de-DE" b="1" dirty="0" smtClean="0"/>
              <a:t>die </a:t>
            </a:r>
            <a:r>
              <a:rPr lang="de-DE" b="1" dirty="0"/>
              <a:t>großen attraktionsstarken kulturellen Gemeinschaften und ihre unterschiedlichen Arten Geld zu verdienen: </a:t>
            </a:r>
            <a:endParaRPr lang="de-DE" b="1" dirty="0" smtClean="0"/>
          </a:p>
          <a:p>
            <a:pPr marL="0" lvl="0" indent="0">
              <a:buNone/>
            </a:pPr>
            <a:endParaRPr lang="de-DE" dirty="0"/>
          </a:p>
          <a:p>
            <a:r>
              <a:rPr lang="de-DE" dirty="0"/>
              <a:t>die Geheimnisse des Geldes und der </a:t>
            </a:r>
            <a:r>
              <a:rPr lang="de-DE" dirty="0" smtClean="0"/>
              <a:t>Zeitgeistbeliebtheit! </a:t>
            </a:r>
            <a:r>
              <a:rPr lang="de-DE" dirty="0"/>
              <a:t>welche Themen werden zu bestimmten Zeiten als die großen Gesellschaftslokomotiven breiter beliebt</a:t>
            </a:r>
            <a:r>
              <a:rPr lang="de-DE" dirty="0" smtClean="0"/>
              <a:t>? Steigt man in keine der letzten Venusfinsternisse ein, fühlt man sich ziemlich allein bzw. außerhalb des Zeitgeists.</a:t>
            </a:r>
            <a:r>
              <a:rPr lang="de-DE" dirty="0"/>
              <a:t/>
            </a:r>
            <a:br>
              <a:rPr lang="de-DE" dirty="0"/>
            </a:br>
            <a:r>
              <a:rPr lang="de-DE" dirty="0"/>
              <a:t/>
            </a:r>
            <a:br>
              <a:rPr lang="de-DE" dirty="0"/>
            </a:br>
            <a:r>
              <a:rPr lang="de-DE" b="1" dirty="0"/>
              <a:t>Sonnen- und Mond-Finsternisse in naher Konjunktion zur Venus </a:t>
            </a:r>
            <a:r>
              <a:rPr lang="de-DE" dirty="0"/>
              <a:t>(bis etwa 5 Grad-Orbis) </a:t>
            </a:r>
            <a:r>
              <a:rPr lang="de-DE" dirty="0" smtClean="0"/>
              <a:t>geben </a:t>
            </a:r>
            <a:r>
              <a:rPr lang="de-DE" dirty="0"/>
              <a:t>der Venus vom jeweiligen Chart abhängige besondere kollektive Macht d.h. sie erschaffen neue zulaufstarke und lukrative, oft erfinderische Gesellschaftsbereiche, die oft sofort allgemein aufgegriffen werden. </a:t>
            </a:r>
            <a:endParaRPr lang="de-DE" dirty="0" smtClean="0"/>
          </a:p>
          <a:p>
            <a:r>
              <a:rPr lang="de-DE" dirty="0" smtClean="0"/>
              <a:t>Nordknoten-Finsternisse wirken progressiv in die Gesellschaft hinein, </a:t>
            </a:r>
            <a:r>
              <a:rPr lang="de-DE" dirty="0"/>
              <a:t>Südknoten-Finsternisse verstärkt </a:t>
            </a:r>
            <a:r>
              <a:rPr lang="de-DE" dirty="0" smtClean="0"/>
              <a:t>reflexiv-theoretisch bzw. innerlicher, </a:t>
            </a:r>
            <a:r>
              <a:rPr lang="de-DE" dirty="0" err="1" smtClean="0"/>
              <a:t>rückzüglicher</a:t>
            </a:r>
            <a:r>
              <a:rPr lang="de-DE" dirty="0" smtClean="0"/>
              <a:t> oder erfolgsverwehrt überkompensiert erzwungener</a:t>
            </a:r>
            <a:r>
              <a:rPr lang="de-DE" dirty="0"/>
              <a:t/>
            </a:r>
            <a:br>
              <a:rPr lang="de-DE" dirty="0"/>
            </a:br>
            <a:r>
              <a:rPr lang="de-DE" dirty="0"/>
              <a:t/>
            </a:r>
            <a:br>
              <a:rPr lang="de-DE" dirty="0"/>
            </a:br>
            <a:r>
              <a:rPr lang="de-DE" dirty="0"/>
              <a:t>Sie ermöglichen große </a:t>
            </a:r>
            <a:r>
              <a:rPr lang="de-DE" dirty="0" smtClean="0"/>
              <a:t>gesellschaftliche Ansammlungen (dort </a:t>
            </a:r>
            <a:r>
              <a:rPr lang="de-DE" dirty="0"/>
              <a:t>hält man sich gerne auf) und vor allem auch ein attraktionsstarkes innovatives Geldverdienen bzw. neue theoretische Auffassungen über Geld, Wirtschaft, Kapitalismus, Kultur und Zusammenleben. </a:t>
            </a:r>
            <a:br>
              <a:rPr lang="de-DE" dirty="0"/>
            </a:br>
            <a:endParaRPr lang="de-DE" dirty="0"/>
          </a:p>
        </p:txBody>
      </p:sp>
    </p:spTree>
    <p:extLst>
      <p:ext uri="{BB962C8B-B14F-4D97-AF65-F5344CB8AC3E}">
        <p14:creationId xmlns:p14="http://schemas.microsoft.com/office/powerpoint/2010/main" val="27786504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normAutofit fontScale="90000"/>
          </a:bodyPr>
          <a:lstStyle/>
          <a:p>
            <a:r>
              <a:rPr lang="de-DE" sz="3100" b="1" dirty="0" smtClean="0"/>
              <a:t>Die Venus-Finsternisse als zentrale  gesellschaftliche </a:t>
            </a:r>
            <a:r>
              <a:rPr lang="de-DE" sz="3100" b="1" dirty="0"/>
              <a:t>und </a:t>
            </a:r>
            <a:r>
              <a:rPr lang="de-DE" sz="3100" b="1" dirty="0" smtClean="0"/>
              <a:t>finanzielle </a:t>
            </a:r>
            <a:r>
              <a:rPr lang="de-DE" sz="3100" b="1" dirty="0" err="1"/>
              <a:t>Attraktoren</a:t>
            </a:r>
            <a:r>
              <a:rPr lang="de-DE" sz="3100" b="1" dirty="0"/>
              <a:t> </a:t>
            </a:r>
            <a:r>
              <a:rPr lang="de-DE" sz="3200" dirty="0"/>
              <a:t/>
            </a:r>
            <a:br>
              <a:rPr lang="de-DE" sz="3200" dirty="0"/>
            </a:br>
            <a:endParaRPr lang="de-DE" sz="3200" dirty="0"/>
          </a:p>
        </p:txBody>
      </p:sp>
      <p:sp>
        <p:nvSpPr>
          <p:cNvPr id="3" name="Inhaltsplatzhalter 2"/>
          <p:cNvSpPr>
            <a:spLocks noGrp="1"/>
          </p:cNvSpPr>
          <p:nvPr>
            <p:ph idx="1"/>
          </p:nvPr>
        </p:nvSpPr>
        <p:spPr>
          <a:xfrm>
            <a:off x="467544" y="908720"/>
            <a:ext cx="8496944" cy="5760640"/>
          </a:xfrm>
        </p:spPr>
        <p:txBody>
          <a:bodyPr>
            <a:noAutofit/>
          </a:bodyPr>
          <a:lstStyle/>
          <a:p>
            <a:pPr marL="0" indent="0">
              <a:buNone/>
            </a:pPr>
            <a:r>
              <a:rPr lang="de-DE" sz="1100" b="1" dirty="0" smtClean="0"/>
              <a:t>durch Erfindungen, Gründungen, Veröffentlichungen oder Geburten der </a:t>
            </a:r>
            <a:r>
              <a:rPr lang="de-DE" sz="1100" b="1" dirty="0" err="1" smtClean="0"/>
              <a:t>interaspektierten</a:t>
            </a:r>
            <a:r>
              <a:rPr lang="de-DE" sz="1100" b="1" dirty="0" smtClean="0"/>
              <a:t> Protagonisten rund um die Venus-Finsternis</a:t>
            </a:r>
          </a:p>
          <a:p>
            <a:r>
              <a:rPr lang="de-DE" sz="1100" b="1" dirty="0" smtClean="0"/>
              <a:t>Die Ur-Kapitalismus-Geldmacht Venus-Mars-NK-</a:t>
            </a:r>
            <a:r>
              <a:rPr lang="de-DE" sz="1100" b="1" dirty="0" err="1" smtClean="0"/>
              <a:t>SoFi</a:t>
            </a:r>
            <a:r>
              <a:rPr lang="de-DE" sz="1100" b="1" dirty="0" smtClean="0"/>
              <a:t> 06.11.1771 (stark durch die Kommunismus-</a:t>
            </a:r>
            <a:r>
              <a:rPr lang="de-DE" sz="1100" b="1" dirty="0" err="1" smtClean="0"/>
              <a:t>SoFi</a:t>
            </a:r>
            <a:r>
              <a:rPr lang="de-DE" sz="1100" b="1" dirty="0" smtClean="0"/>
              <a:t> 05.05.1818 herausgefordert)</a:t>
            </a:r>
          </a:p>
          <a:p>
            <a:r>
              <a:rPr lang="de-DE" sz="1100" b="1" dirty="0" smtClean="0"/>
              <a:t>der </a:t>
            </a:r>
            <a:r>
              <a:rPr lang="de-DE" sz="1100" b="1" dirty="0"/>
              <a:t>USA </a:t>
            </a:r>
            <a:r>
              <a:rPr lang="de-DE" sz="1100" b="1" dirty="0" smtClean="0"/>
              <a:t>NK-</a:t>
            </a:r>
            <a:r>
              <a:rPr lang="de-DE" sz="1100" b="1" dirty="0" err="1" smtClean="0"/>
              <a:t>MoFi</a:t>
            </a:r>
            <a:r>
              <a:rPr lang="de-DE" sz="1100" b="1" dirty="0" smtClean="0"/>
              <a:t> 31.07.1776 / SK-</a:t>
            </a:r>
            <a:r>
              <a:rPr lang="de-DE" sz="1100" b="1" dirty="0" err="1" smtClean="0"/>
              <a:t>SoFi</a:t>
            </a:r>
            <a:r>
              <a:rPr lang="de-DE" sz="1100" b="1" dirty="0" smtClean="0"/>
              <a:t> 14.08.1776</a:t>
            </a:r>
            <a:endParaRPr lang="de-DE" sz="1100" b="1" dirty="0"/>
          </a:p>
          <a:p>
            <a:r>
              <a:rPr lang="de-DE" sz="1100" b="1" dirty="0" smtClean="0"/>
              <a:t>der </a:t>
            </a:r>
            <a:r>
              <a:rPr lang="de-DE" sz="1100" b="1" dirty="0"/>
              <a:t>französischen Revolution und ihrer Werte </a:t>
            </a:r>
            <a:r>
              <a:rPr lang="de-DE" sz="1100" b="1" dirty="0" smtClean="0"/>
              <a:t>SK-</a:t>
            </a:r>
            <a:r>
              <a:rPr lang="de-DE" sz="1100" b="1" dirty="0" err="1" smtClean="0"/>
              <a:t>SoFi</a:t>
            </a:r>
            <a:r>
              <a:rPr lang="de-DE" sz="1100" b="1" dirty="0" smtClean="0"/>
              <a:t> 24.05.1789 </a:t>
            </a:r>
            <a:r>
              <a:rPr lang="de-DE" sz="1100" b="1" dirty="0"/>
              <a:t>/ </a:t>
            </a:r>
            <a:r>
              <a:rPr lang="de-DE" sz="1100" b="1" dirty="0" smtClean="0"/>
              <a:t>SK-</a:t>
            </a:r>
            <a:r>
              <a:rPr lang="de-DE" sz="1100" b="1" dirty="0" err="1"/>
              <a:t>M</a:t>
            </a:r>
            <a:r>
              <a:rPr lang="de-DE" sz="1100" b="1" dirty="0" err="1" smtClean="0"/>
              <a:t>oFi</a:t>
            </a:r>
            <a:r>
              <a:rPr lang="de-DE" sz="1100" b="1" dirty="0" smtClean="0"/>
              <a:t> 09.05.1789</a:t>
            </a:r>
            <a:endParaRPr lang="de-DE" sz="1100" b="1" dirty="0"/>
          </a:p>
          <a:p>
            <a:r>
              <a:rPr lang="de-DE" sz="1100" b="1" dirty="0" smtClean="0"/>
              <a:t>die </a:t>
            </a:r>
            <a:r>
              <a:rPr lang="de-DE" sz="1100" b="1" dirty="0"/>
              <a:t>problematische Deutsche </a:t>
            </a:r>
            <a:r>
              <a:rPr lang="de-DE" sz="1100" b="1" dirty="0" smtClean="0"/>
              <a:t>Reichs-SK-</a:t>
            </a:r>
            <a:r>
              <a:rPr lang="de-DE" sz="1100" b="1" dirty="0" err="1" smtClean="0"/>
              <a:t>SoFi</a:t>
            </a:r>
            <a:r>
              <a:rPr lang="de-DE" sz="1100" b="1" dirty="0" smtClean="0"/>
              <a:t>  22.12.1870</a:t>
            </a:r>
          </a:p>
          <a:p>
            <a:r>
              <a:rPr lang="de-DE" sz="1100" b="1" dirty="0" smtClean="0"/>
              <a:t>der </a:t>
            </a:r>
            <a:r>
              <a:rPr lang="de-DE" sz="1100" b="1" dirty="0"/>
              <a:t>Automobilfirmen </a:t>
            </a:r>
            <a:r>
              <a:rPr lang="de-DE" sz="1100" b="1" dirty="0" smtClean="0"/>
              <a:t>SK-</a:t>
            </a:r>
            <a:r>
              <a:rPr lang="de-DE" sz="1100" b="1" dirty="0" err="1" smtClean="0"/>
              <a:t>SoFi</a:t>
            </a:r>
            <a:r>
              <a:rPr lang="de-DE" sz="1100" b="1" dirty="0" smtClean="0"/>
              <a:t> 18.02.1886</a:t>
            </a:r>
          </a:p>
          <a:p>
            <a:r>
              <a:rPr lang="de-DE" sz="1100" b="1" dirty="0" smtClean="0"/>
              <a:t>der Filmindustrie incl. des allgegenwärtigen  ausdrucksübertriebenen  </a:t>
            </a:r>
            <a:r>
              <a:rPr lang="de-DE" sz="1100" b="1" dirty="0" err="1" smtClean="0"/>
              <a:t>Schaupieltypus</a:t>
            </a:r>
            <a:r>
              <a:rPr lang="de-DE" sz="1100" b="1" dirty="0" smtClean="0"/>
              <a:t> NK-</a:t>
            </a:r>
            <a:r>
              <a:rPr lang="de-DE" sz="1100" b="1" dirty="0" err="1" smtClean="0"/>
              <a:t>MoFi</a:t>
            </a:r>
            <a:r>
              <a:rPr lang="de-DE" sz="1100" b="1" dirty="0" smtClean="0"/>
              <a:t> 30.04.1893 auf Venus-Jupiter </a:t>
            </a:r>
            <a:r>
              <a:rPr lang="de-DE" sz="1100" b="1" dirty="0" err="1" smtClean="0"/>
              <a:t>Opp</a:t>
            </a:r>
            <a:r>
              <a:rPr lang="de-DE" sz="1100" b="1" dirty="0" smtClean="0"/>
              <a:t>. Uranus und Neptun-Pluto-</a:t>
            </a:r>
            <a:r>
              <a:rPr lang="de-DE" sz="1100" b="1" dirty="0" err="1" smtClean="0"/>
              <a:t>Educatio</a:t>
            </a:r>
            <a:r>
              <a:rPr lang="de-DE" sz="1100" b="1" dirty="0" smtClean="0"/>
              <a:t>, stark in Hollywood und Bollywood</a:t>
            </a:r>
          </a:p>
          <a:p>
            <a:r>
              <a:rPr lang="de-DE" sz="1100" b="1" dirty="0"/>
              <a:t>der sozialen </a:t>
            </a:r>
            <a:r>
              <a:rPr lang="de-DE" sz="1100" b="1" dirty="0" smtClean="0"/>
              <a:t>Marktwirtschaft </a:t>
            </a:r>
            <a:r>
              <a:rPr lang="de-DE" sz="1100" b="1" dirty="0"/>
              <a:t> </a:t>
            </a:r>
            <a:r>
              <a:rPr lang="de-DE" sz="1100" b="1" dirty="0" smtClean="0"/>
              <a:t>SK-</a:t>
            </a:r>
            <a:r>
              <a:rPr lang="de-DE" sz="1100" b="1" dirty="0" err="1" smtClean="0"/>
              <a:t>SoFi</a:t>
            </a:r>
            <a:r>
              <a:rPr lang="de-DE" sz="1100" b="1" dirty="0" smtClean="0"/>
              <a:t> 18.05.1901 </a:t>
            </a:r>
            <a:r>
              <a:rPr lang="de-DE" sz="1100" b="1" dirty="0"/>
              <a:t>Geburt Alfred </a:t>
            </a:r>
            <a:r>
              <a:rPr lang="de-DE" sz="1100" b="1" dirty="0" smtClean="0"/>
              <a:t>Müller-</a:t>
            </a:r>
            <a:r>
              <a:rPr lang="de-DE" sz="1100" b="1" dirty="0" err="1" smtClean="0"/>
              <a:t>Armack</a:t>
            </a:r>
            <a:r>
              <a:rPr lang="de-DE" sz="1100" b="1" dirty="0" smtClean="0"/>
              <a:t>  &amp; Geldverdienen mit Mobilität / 03.05.1901</a:t>
            </a:r>
            <a:endParaRPr lang="de-DE" sz="1100" b="1" dirty="0"/>
          </a:p>
          <a:p>
            <a:r>
              <a:rPr lang="de-DE" sz="1100" b="1" dirty="0" smtClean="0"/>
              <a:t>der </a:t>
            </a:r>
            <a:r>
              <a:rPr lang="de-DE" sz="1100" b="1" dirty="0"/>
              <a:t>emanzipativen Suffragetten </a:t>
            </a:r>
            <a:r>
              <a:rPr lang="de-DE" sz="1100" b="1" dirty="0" smtClean="0"/>
              <a:t>NK-</a:t>
            </a:r>
            <a:r>
              <a:rPr lang="de-DE" sz="1100" b="1" dirty="0" err="1" smtClean="0"/>
              <a:t>SoFi</a:t>
            </a:r>
            <a:r>
              <a:rPr lang="de-DE" sz="1100" b="1" dirty="0" smtClean="0"/>
              <a:t> 21.09.1903 als Feminismus-Vorreiter</a:t>
            </a:r>
            <a:endParaRPr lang="de-DE" sz="1100" b="1" dirty="0"/>
          </a:p>
          <a:p>
            <a:r>
              <a:rPr lang="de-DE" sz="1100" b="1" dirty="0" smtClean="0"/>
              <a:t>der </a:t>
            </a:r>
            <a:r>
              <a:rPr lang="de-DE" sz="1100" b="1" dirty="0" err="1"/>
              <a:t>Neosannyas</a:t>
            </a:r>
            <a:r>
              <a:rPr lang="de-DE" sz="1100" b="1" dirty="0"/>
              <a:t>-Bewegung </a:t>
            </a:r>
            <a:r>
              <a:rPr lang="de-DE" sz="1100" b="1" dirty="0" smtClean="0"/>
              <a:t>Geburt Bhagwans SK-</a:t>
            </a:r>
            <a:r>
              <a:rPr lang="de-DE" sz="1100" b="1" dirty="0" err="1" smtClean="0"/>
              <a:t>SoFi</a:t>
            </a:r>
            <a:r>
              <a:rPr lang="de-DE" sz="1100" b="1" dirty="0" smtClean="0"/>
              <a:t> 12.09.1931 </a:t>
            </a:r>
            <a:r>
              <a:rPr lang="de-DE" sz="1100" b="1" dirty="0"/>
              <a:t>/ </a:t>
            </a:r>
            <a:r>
              <a:rPr lang="de-DE" sz="1100" b="1" dirty="0" smtClean="0"/>
              <a:t>SK-</a:t>
            </a:r>
            <a:r>
              <a:rPr lang="de-DE" sz="1100" b="1" dirty="0" err="1" smtClean="0"/>
              <a:t>MoFi</a:t>
            </a:r>
            <a:r>
              <a:rPr lang="de-DE" sz="1100" b="1" dirty="0" smtClean="0"/>
              <a:t> 26.09.1931</a:t>
            </a:r>
          </a:p>
          <a:p>
            <a:r>
              <a:rPr lang="de-DE" sz="1100" b="1" dirty="0"/>
              <a:t>des Keynesianismus </a:t>
            </a:r>
            <a:r>
              <a:rPr lang="de-DE" sz="1100" b="1" dirty="0" smtClean="0"/>
              <a:t>SK-</a:t>
            </a:r>
            <a:r>
              <a:rPr lang="de-DE" sz="1100" b="1" dirty="0" err="1" smtClean="0"/>
              <a:t>SoFi</a:t>
            </a:r>
            <a:r>
              <a:rPr lang="de-DE" sz="1100" b="1" dirty="0" smtClean="0"/>
              <a:t> 19.06.1936</a:t>
            </a:r>
          </a:p>
          <a:p>
            <a:r>
              <a:rPr lang="de-DE" sz="1100" b="1" dirty="0" smtClean="0"/>
              <a:t>Hitlerjugend, BDM SK-</a:t>
            </a:r>
            <a:r>
              <a:rPr lang="de-DE" sz="1100" b="1" dirty="0" err="1" smtClean="0"/>
              <a:t>MoFi</a:t>
            </a:r>
            <a:r>
              <a:rPr lang="de-DE" sz="1100" b="1" dirty="0" smtClean="0"/>
              <a:t> 04.07.1936</a:t>
            </a:r>
            <a:endParaRPr lang="de-DE" sz="1100" b="1" dirty="0"/>
          </a:p>
          <a:p>
            <a:r>
              <a:rPr lang="de-DE" sz="1100" b="1" dirty="0" smtClean="0"/>
              <a:t>der </a:t>
            </a:r>
            <a:r>
              <a:rPr lang="de-DE" sz="1100" b="1" dirty="0"/>
              <a:t>WK II Raubzüge </a:t>
            </a:r>
            <a:r>
              <a:rPr lang="de-DE" sz="1100" b="1" dirty="0" smtClean="0"/>
              <a:t>NK-</a:t>
            </a:r>
            <a:r>
              <a:rPr lang="de-DE" sz="1100" b="1" dirty="0" err="1" smtClean="0"/>
              <a:t>SoFi</a:t>
            </a:r>
            <a:r>
              <a:rPr lang="de-DE" sz="1100" b="1" dirty="0" smtClean="0"/>
              <a:t> 22.11.1938</a:t>
            </a:r>
            <a:endParaRPr lang="de-DE" sz="1100" b="1" dirty="0"/>
          </a:p>
          <a:p>
            <a:r>
              <a:rPr lang="de-DE" sz="1100" b="1" dirty="0" smtClean="0"/>
              <a:t>der </a:t>
            </a:r>
            <a:r>
              <a:rPr lang="de-DE" sz="1100" b="1" dirty="0"/>
              <a:t>60ies Culture und des Neoliberalismus (Milton Friedman) </a:t>
            </a:r>
            <a:r>
              <a:rPr lang="de-DE" sz="1100" b="1" dirty="0" smtClean="0"/>
              <a:t>SK-</a:t>
            </a:r>
            <a:r>
              <a:rPr lang="de-DE" sz="1100" b="1" dirty="0" err="1" smtClean="0"/>
              <a:t>SoFi</a:t>
            </a:r>
            <a:r>
              <a:rPr lang="de-DE" sz="1100" b="1" dirty="0" smtClean="0"/>
              <a:t> 05.02.1962 auf </a:t>
            </a:r>
            <a:r>
              <a:rPr lang="de-DE" sz="1100" b="1" dirty="0"/>
              <a:t>Wassermann-Venus-Merkur-Jupiter / </a:t>
            </a:r>
            <a:r>
              <a:rPr lang="de-DE" sz="1100" b="1" dirty="0" smtClean="0"/>
              <a:t>19.02.1962</a:t>
            </a:r>
          </a:p>
          <a:p>
            <a:r>
              <a:rPr lang="de-DE" sz="1100" b="1" dirty="0" smtClean="0"/>
              <a:t>der </a:t>
            </a:r>
            <a:r>
              <a:rPr lang="de-DE" sz="1100" b="1" dirty="0"/>
              <a:t>systemischen </a:t>
            </a:r>
            <a:r>
              <a:rPr lang="de-DE" sz="1100" b="1" dirty="0" smtClean="0"/>
              <a:t>Familienaufsteller, Selbsterfahrungs-Therapiegruppen </a:t>
            </a:r>
            <a:r>
              <a:rPr lang="de-DE" sz="1100" b="1" dirty="0"/>
              <a:t>und karmische Therapeuten </a:t>
            </a:r>
            <a:r>
              <a:rPr lang="de-DE" sz="1100" b="1" dirty="0" smtClean="0"/>
              <a:t>SK-</a:t>
            </a:r>
            <a:r>
              <a:rPr lang="de-DE" sz="1100" b="1" dirty="0" err="1" smtClean="0"/>
              <a:t>SoFi</a:t>
            </a:r>
            <a:r>
              <a:rPr lang="de-DE" sz="1100" b="1" dirty="0" smtClean="0"/>
              <a:t> 12.11.1966 </a:t>
            </a:r>
            <a:r>
              <a:rPr lang="de-DE" sz="1100" b="1" dirty="0"/>
              <a:t>/ 29.10.1966</a:t>
            </a:r>
          </a:p>
          <a:p>
            <a:r>
              <a:rPr lang="de-DE" sz="1100" b="1" dirty="0"/>
              <a:t>der </a:t>
            </a:r>
            <a:r>
              <a:rPr lang="de-DE" sz="1100" b="1" dirty="0" err="1"/>
              <a:t>Comtech</a:t>
            </a:r>
            <a:r>
              <a:rPr lang="de-DE" sz="1100" b="1" dirty="0"/>
              <a:t>- und Internetkrösusse </a:t>
            </a:r>
            <a:r>
              <a:rPr lang="de-DE" sz="1100" b="1" dirty="0" smtClean="0"/>
              <a:t>NK-</a:t>
            </a:r>
            <a:r>
              <a:rPr lang="de-DE" sz="1100" b="1" dirty="0" err="1" smtClean="0"/>
              <a:t>SoFi</a:t>
            </a:r>
            <a:r>
              <a:rPr lang="de-DE" sz="1100" b="1" dirty="0" smtClean="0"/>
              <a:t> 22.08.1979 </a:t>
            </a:r>
            <a:endParaRPr lang="de-DE" sz="1100" b="1" dirty="0"/>
          </a:p>
          <a:p>
            <a:r>
              <a:rPr lang="de-DE" sz="1100" b="1" dirty="0" smtClean="0"/>
              <a:t>des Privatfernsehens </a:t>
            </a:r>
            <a:r>
              <a:rPr lang="de-DE" sz="1100" b="1" dirty="0"/>
              <a:t>in D </a:t>
            </a:r>
            <a:r>
              <a:rPr lang="de-DE" sz="1100" b="1" dirty="0" smtClean="0"/>
              <a:t>NK-</a:t>
            </a:r>
            <a:r>
              <a:rPr lang="de-DE" sz="1100" b="1" dirty="0" err="1" smtClean="0"/>
              <a:t>SoFi</a:t>
            </a:r>
            <a:r>
              <a:rPr lang="de-DE" sz="1100" b="1" dirty="0" smtClean="0"/>
              <a:t> 30.05.1984 </a:t>
            </a:r>
            <a:endParaRPr lang="de-DE" sz="1100" b="1" dirty="0"/>
          </a:p>
          <a:p>
            <a:r>
              <a:rPr lang="de-DE" sz="1100" b="1" dirty="0" smtClean="0"/>
              <a:t>der </a:t>
            </a:r>
            <a:r>
              <a:rPr lang="de-DE" sz="1100" b="1" dirty="0"/>
              <a:t>frühen Internetkarriere </a:t>
            </a:r>
            <a:r>
              <a:rPr lang="de-DE" sz="1100" b="1" dirty="0" smtClean="0"/>
              <a:t>Web 1.0 NK-</a:t>
            </a:r>
            <a:r>
              <a:rPr lang="de-DE" sz="1100" b="1" dirty="0" err="1" smtClean="0"/>
              <a:t>SoFi</a:t>
            </a:r>
            <a:r>
              <a:rPr lang="de-DE" sz="1100" b="1" dirty="0" smtClean="0"/>
              <a:t> 03.11.1994</a:t>
            </a:r>
          </a:p>
          <a:p>
            <a:r>
              <a:rPr lang="de-DE" sz="1100" b="1" dirty="0" smtClean="0"/>
              <a:t>von Wikipedia NK-</a:t>
            </a:r>
            <a:r>
              <a:rPr lang="de-DE" sz="1100" b="1" dirty="0" err="1" smtClean="0"/>
              <a:t>SoFi</a:t>
            </a:r>
            <a:r>
              <a:rPr lang="de-DE" sz="1100" b="1" dirty="0" smtClean="0"/>
              <a:t> 01.07.2000 </a:t>
            </a:r>
            <a:endParaRPr lang="de-DE" sz="1100" b="1" dirty="0"/>
          </a:p>
          <a:p>
            <a:r>
              <a:rPr lang="de-DE" sz="1100" b="1" dirty="0" smtClean="0"/>
              <a:t>des beliebt-</a:t>
            </a:r>
            <a:r>
              <a:rPr lang="de-DE" sz="1100" b="1" dirty="0" err="1" smtClean="0"/>
              <a:t>erisianischen</a:t>
            </a:r>
            <a:r>
              <a:rPr lang="de-DE" sz="1100" b="1" dirty="0" smtClean="0"/>
              <a:t> Web 2.0, der Blogger und der sozialen Medien YouTube / Facebook NK-</a:t>
            </a:r>
            <a:r>
              <a:rPr lang="de-DE" sz="1100" b="1" dirty="0" err="1" smtClean="0"/>
              <a:t>SoFi</a:t>
            </a:r>
            <a:r>
              <a:rPr lang="de-DE" sz="1100" b="1" dirty="0" smtClean="0"/>
              <a:t> 08.04.2005 / 24.04.2005</a:t>
            </a:r>
          </a:p>
          <a:p>
            <a:r>
              <a:rPr lang="de-DE" sz="1100" b="1" dirty="0" smtClean="0"/>
              <a:t>Islam-Migrations-NK-</a:t>
            </a:r>
            <a:r>
              <a:rPr lang="de-DE" sz="1100" b="1" dirty="0" err="1" smtClean="0"/>
              <a:t>MoFi</a:t>
            </a:r>
            <a:r>
              <a:rPr lang="de-DE" sz="1100" b="1" dirty="0" smtClean="0"/>
              <a:t> 31.12.2009 zur 3. Jupiter-Neptun-Konjunktion ausgelöst zur Opposition 2015</a:t>
            </a:r>
          </a:p>
          <a:p>
            <a:r>
              <a:rPr lang="de-DE" sz="1100" b="1" dirty="0" smtClean="0"/>
              <a:t>des uranus-epochenprägenden problematischen Horoskops des Booms der NGOs und Klima-Organisationen NK-</a:t>
            </a:r>
            <a:r>
              <a:rPr lang="de-DE" sz="1100" b="1" dirty="0" err="1" smtClean="0"/>
              <a:t>SoFi</a:t>
            </a:r>
            <a:r>
              <a:rPr lang="de-DE" sz="1100" b="1" dirty="0" smtClean="0"/>
              <a:t> 15.01.2010</a:t>
            </a:r>
          </a:p>
          <a:p>
            <a:r>
              <a:rPr lang="de-DE" sz="1100" b="1" dirty="0" smtClean="0"/>
              <a:t>des Kulturkampfs der 3 Machtgruppen-Charts Uranus-Pluto 09.10.1965 - 04.04.1966 - 30.06.1966 mit Gründung der AfD, IBÖ SK-</a:t>
            </a:r>
            <a:r>
              <a:rPr lang="de-DE" sz="1100" b="1" dirty="0" err="1" smtClean="0"/>
              <a:t>MoFi</a:t>
            </a:r>
            <a:r>
              <a:rPr lang="de-DE" sz="1100" b="1" dirty="0" smtClean="0"/>
              <a:t> 04.06.2012</a:t>
            </a:r>
          </a:p>
          <a:p>
            <a:r>
              <a:rPr lang="de-DE" sz="1100" b="1" dirty="0" smtClean="0"/>
              <a:t>der </a:t>
            </a:r>
            <a:r>
              <a:rPr lang="de-DE" sz="1100" b="1" dirty="0"/>
              <a:t>neuen Rechten </a:t>
            </a:r>
            <a:r>
              <a:rPr lang="de-DE" sz="1100" b="1" dirty="0" smtClean="0"/>
              <a:t>(</a:t>
            </a:r>
            <a:r>
              <a:rPr lang="de-DE" sz="1100" b="1" dirty="0" err="1" smtClean="0"/>
              <a:t>Pegida</a:t>
            </a:r>
            <a:r>
              <a:rPr lang="de-DE" sz="1100" b="1" dirty="0" smtClean="0"/>
              <a:t>) bzw. der </a:t>
            </a:r>
            <a:r>
              <a:rPr lang="de-DE" sz="1100" b="1" dirty="0"/>
              <a:t>alternativen Medien </a:t>
            </a:r>
            <a:r>
              <a:rPr lang="de-DE" sz="1100" b="1" dirty="0" smtClean="0"/>
              <a:t>(RT Deutsch etc</a:t>
            </a:r>
            <a:r>
              <a:rPr lang="de-DE" sz="1100" b="1" dirty="0"/>
              <a:t>.) auf der Straße </a:t>
            </a:r>
            <a:r>
              <a:rPr lang="de-DE" sz="1100" b="1" dirty="0" smtClean="0"/>
              <a:t>bzw. im Netz NK-</a:t>
            </a:r>
            <a:r>
              <a:rPr lang="de-DE" sz="1100" b="1" dirty="0" err="1" smtClean="0"/>
              <a:t>SoFi</a:t>
            </a:r>
            <a:r>
              <a:rPr lang="de-DE" sz="1100" b="1" dirty="0" smtClean="0"/>
              <a:t> 23.10.2014 </a:t>
            </a:r>
          </a:p>
          <a:p>
            <a:r>
              <a:rPr lang="de-DE" sz="1100" b="1" dirty="0" smtClean="0"/>
              <a:t>von </a:t>
            </a:r>
            <a:r>
              <a:rPr lang="de-DE" sz="1100" b="1" dirty="0" err="1" smtClean="0"/>
              <a:t>Fridays</a:t>
            </a:r>
            <a:r>
              <a:rPr lang="de-DE" sz="1100" b="1" dirty="0" smtClean="0"/>
              <a:t> </a:t>
            </a:r>
            <a:r>
              <a:rPr lang="de-DE" sz="1100" b="1" dirty="0" err="1"/>
              <a:t>for</a:t>
            </a:r>
            <a:r>
              <a:rPr lang="de-DE" sz="1100" b="1" dirty="0"/>
              <a:t> Future </a:t>
            </a:r>
            <a:r>
              <a:rPr lang="de-DE" sz="1100" b="1" dirty="0" smtClean="0"/>
              <a:t>SK-</a:t>
            </a:r>
            <a:r>
              <a:rPr lang="de-DE" sz="1100" b="1" dirty="0" err="1" smtClean="0"/>
              <a:t>MoFi</a:t>
            </a:r>
            <a:r>
              <a:rPr lang="de-DE" sz="1100" b="1" dirty="0" smtClean="0"/>
              <a:t> 31.01.2018 &amp; selbsternannte, </a:t>
            </a:r>
            <a:r>
              <a:rPr lang="de-DE" sz="1100" b="1" dirty="0" err="1" smtClean="0"/>
              <a:t>zeushaft</a:t>
            </a:r>
            <a:r>
              <a:rPr lang="de-DE" sz="1100" b="1" dirty="0" smtClean="0"/>
              <a:t> elitär bzw. gottspielenden, fanatisch-subversiven Überwacher</a:t>
            </a:r>
          </a:p>
          <a:p>
            <a:r>
              <a:rPr lang="de-DE" sz="1100" b="1" dirty="0" smtClean="0"/>
              <a:t>Die Nordknoten-Venus-</a:t>
            </a:r>
            <a:r>
              <a:rPr lang="de-DE" sz="1100" b="1" dirty="0" err="1" smtClean="0"/>
              <a:t>MoFi</a:t>
            </a:r>
            <a:r>
              <a:rPr lang="de-DE" sz="1100" b="1" dirty="0" smtClean="0"/>
              <a:t> vom 05.06.2020 greift exakt die </a:t>
            </a:r>
            <a:r>
              <a:rPr lang="de-DE" sz="1100" b="1" dirty="0" err="1" smtClean="0"/>
              <a:t>SoFi</a:t>
            </a:r>
            <a:r>
              <a:rPr lang="de-DE" sz="1100" b="1" dirty="0" smtClean="0"/>
              <a:t> vom 04.06.2012 und damit den Kulturkampf auf den Uranus-Pluto-Graden intensivierend wieder auf mit einigen Computer, WWW- und KI sowie Klimaaufruhr wie auch AfD-Themen</a:t>
            </a:r>
          </a:p>
          <a:p>
            <a:r>
              <a:rPr lang="de-DE" sz="1100" b="1" dirty="0" smtClean="0"/>
              <a:t>Die Südknoten-Venus-</a:t>
            </a:r>
            <a:r>
              <a:rPr lang="de-DE" sz="1100" b="1" dirty="0" err="1" smtClean="0"/>
              <a:t>SoFi</a:t>
            </a:r>
            <a:r>
              <a:rPr lang="de-DE" sz="1100" b="1" dirty="0" smtClean="0"/>
              <a:t> vom 25.10.2022 greift den Grad der </a:t>
            </a:r>
            <a:r>
              <a:rPr lang="de-DE" sz="1100" b="1" dirty="0" err="1" smtClean="0"/>
              <a:t>SoFi</a:t>
            </a:r>
            <a:r>
              <a:rPr lang="de-DE" sz="1100" b="1" dirty="0" smtClean="0"/>
              <a:t> vom 23.10.2014 auf Anfang Skorpion wieder auf</a:t>
            </a:r>
            <a:endParaRPr lang="de-DE" sz="1100" dirty="0"/>
          </a:p>
        </p:txBody>
      </p:sp>
    </p:spTree>
    <p:extLst>
      <p:ext uri="{BB962C8B-B14F-4D97-AF65-F5344CB8AC3E}">
        <p14:creationId xmlns:p14="http://schemas.microsoft.com/office/powerpoint/2010/main" val="39453423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noAutofit/>
          </a:bodyPr>
          <a:lstStyle/>
          <a:p>
            <a:r>
              <a:rPr lang="de-DE" sz="3200" b="1" dirty="0" smtClean="0"/>
              <a:t>Die Ur-Geldmacht-</a:t>
            </a:r>
            <a:r>
              <a:rPr lang="de-DE" sz="3200" b="1" dirty="0" err="1" smtClean="0"/>
              <a:t>SoFi</a:t>
            </a:r>
            <a:r>
              <a:rPr lang="de-DE" sz="3200" b="1" dirty="0" smtClean="0"/>
              <a:t> des Old Money</a:t>
            </a:r>
            <a:br>
              <a:rPr lang="de-DE" sz="3200" b="1" dirty="0" smtClean="0"/>
            </a:br>
            <a:r>
              <a:rPr lang="de-DE" sz="3200" b="1" dirty="0" smtClean="0"/>
              <a:t>06.11.1771 auf der Fixen SKO-Klimax </a:t>
            </a:r>
            <a:r>
              <a:rPr lang="de-DE" sz="1800" b="1" dirty="0" smtClean="0"/>
              <a:t>(</a:t>
            </a:r>
            <a:r>
              <a:rPr lang="de-DE" sz="1800" b="1" dirty="0"/>
              <a:t>18:46 UT, New York) </a:t>
            </a:r>
            <a:endParaRPr lang="de-DE" sz="3200" b="1" dirty="0"/>
          </a:p>
        </p:txBody>
      </p:sp>
      <p:pic>
        <p:nvPicPr>
          <p:cNvPr id="1026" name="Picture 2" descr="C:\Users\Werner Held\Desktop\DAV 06.11.17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688" y="1340768"/>
            <a:ext cx="5540600" cy="544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887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354162"/>
          </a:xfrm>
        </p:spPr>
        <p:txBody>
          <a:bodyPr>
            <a:normAutofit fontScale="90000"/>
          </a:bodyPr>
          <a:lstStyle/>
          <a:p>
            <a:r>
              <a:rPr lang="de-DE" sz="2700" b="1" dirty="0"/>
              <a:t>Die Geldmacht-</a:t>
            </a:r>
            <a:r>
              <a:rPr lang="de-DE" sz="2700" b="1" dirty="0" err="1"/>
              <a:t>SoFi</a:t>
            </a:r>
            <a:r>
              <a:rPr lang="de-DE" sz="2700" b="1" dirty="0"/>
              <a:t> vom 06.11.1771 </a:t>
            </a:r>
            <a:r>
              <a:rPr lang="de-DE" sz="2700" b="1" dirty="0" smtClean="0"/>
              <a:t>der </a:t>
            </a:r>
            <a:r>
              <a:rPr lang="de-DE" sz="2700" b="1" dirty="0"/>
              <a:t>Kapitalismusära: Industriepioniere- und Old </a:t>
            </a:r>
            <a:r>
              <a:rPr lang="de-DE" sz="2700" b="1" dirty="0" smtClean="0"/>
              <a:t>Money-Familienclans</a:t>
            </a:r>
            <a:r>
              <a:rPr lang="de-DE" dirty="0"/>
              <a:t/>
            </a:r>
            <a:br>
              <a:rPr lang="de-DE" dirty="0"/>
            </a:br>
            <a:endParaRPr lang="de-DE" dirty="0"/>
          </a:p>
        </p:txBody>
      </p:sp>
      <p:sp>
        <p:nvSpPr>
          <p:cNvPr id="3" name="Inhaltsplatzhalter 2"/>
          <p:cNvSpPr>
            <a:spLocks noGrp="1"/>
          </p:cNvSpPr>
          <p:nvPr>
            <p:ph idx="1"/>
          </p:nvPr>
        </p:nvSpPr>
        <p:spPr>
          <a:xfrm>
            <a:off x="467544" y="1052736"/>
            <a:ext cx="8229600" cy="5760640"/>
          </a:xfrm>
        </p:spPr>
        <p:txBody>
          <a:bodyPr>
            <a:normAutofit fontScale="25000" lnSpcReduction="20000"/>
          </a:bodyPr>
          <a:lstStyle/>
          <a:p>
            <a:endParaRPr lang="de-DE" dirty="0" smtClean="0"/>
          </a:p>
          <a:p>
            <a:r>
              <a:rPr lang="de-DE" sz="5200" dirty="0" smtClean="0"/>
              <a:t>Die </a:t>
            </a:r>
            <a:r>
              <a:rPr lang="de-DE" sz="5200" dirty="0" err="1" smtClean="0"/>
              <a:t>Sonnenfinsternisgrade</a:t>
            </a:r>
            <a:r>
              <a:rPr lang="de-DE" sz="5200" dirty="0" smtClean="0"/>
              <a:t> - insbesondere das bis heute nicht  wiederholte, maximal revierstarke </a:t>
            </a:r>
            <a:r>
              <a:rPr lang="de-DE" sz="5200" dirty="0" err="1" smtClean="0"/>
              <a:t>Langsamläufertrigon</a:t>
            </a:r>
            <a:r>
              <a:rPr lang="de-DE" sz="5200" dirty="0" smtClean="0"/>
              <a:t> in der Mitte der </a:t>
            </a:r>
            <a:r>
              <a:rPr lang="de-DE" sz="5200" dirty="0" err="1" smtClean="0"/>
              <a:t>Erdgrade</a:t>
            </a:r>
            <a:r>
              <a:rPr lang="de-DE" sz="5200" dirty="0" smtClean="0"/>
              <a:t> - zeigen signifikante Interaspekte zu den großen Old-Money-Institutionen und Vorreitern: damit wirkt diese </a:t>
            </a:r>
            <a:r>
              <a:rPr lang="de-DE" sz="5200" dirty="0" err="1" smtClean="0"/>
              <a:t>SoFi</a:t>
            </a:r>
            <a:r>
              <a:rPr lang="de-DE" sz="5200" dirty="0" smtClean="0"/>
              <a:t> ungehindert bis 1979 als Geldmacht-</a:t>
            </a:r>
            <a:r>
              <a:rPr lang="de-DE" sz="5200" dirty="0" err="1" smtClean="0"/>
              <a:t>Superattraktor</a:t>
            </a:r>
            <a:r>
              <a:rPr lang="de-DE" sz="5200" dirty="0" smtClean="0"/>
              <a:t> – </a:t>
            </a:r>
            <a:r>
              <a:rPr lang="de-DE" sz="5200" b="1" dirty="0" smtClean="0"/>
              <a:t>sie wurde durch das Erdepochenhoroskop 17.07.1802 – 2020 aufgegriffen</a:t>
            </a:r>
          </a:p>
          <a:p>
            <a:endParaRPr lang="de-DE" sz="5200" dirty="0"/>
          </a:p>
          <a:p>
            <a:r>
              <a:rPr lang="de-DE" sz="5200" b="1" dirty="0" err="1"/>
              <a:t>Coinage</a:t>
            </a:r>
            <a:r>
              <a:rPr lang="de-DE" sz="5200" b="1" dirty="0"/>
              <a:t> Act </a:t>
            </a:r>
            <a:r>
              <a:rPr lang="de-DE" sz="5200" dirty="0"/>
              <a:t>02.04.1792 (Dollar)</a:t>
            </a:r>
          </a:p>
          <a:p>
            <a:r>
              <a:rPr lang="de-DE" sz="5200" b="1" dirty="0"/>
              <a:t>NYSE </a:t>
            </a:r>
            <a:r>
              <a:rPr lang="de-DE" sz="5200" dirty="0" smtClean="0"/>
              <a:t>17.05.1792</a:t>
            </a:r>
            <a:endParaRPr lang="de-DE" sz="5200" dirty="0"/>
          </a:p>
          <a:p>
            <a:r>
              <a:rPr lang="de-DE" sz="5200" b="1" dirty="0"/>
              <a:t>Federal Reserve </a:t>
            </a:r>
            <a:r>
              <a:rPr lang="de-DE" sz="5200" b="1" dirty="0" smtClean="0"/>
              <a:t>System </a:t>
            </a:r>
            <a:r>
              <a:rPr lang="de-DE" sz="5200" dirty="0" smtClean="0"/>
              <a:t>23.12.1913</a:t>
            </a:r>
            <a:endParaRPr lang="de-DE" sz="5200" dirty="0"/>
          </a:p>
          <a:p>
            <a:r>
              <a:rPr lang="de-DE" sz="5200" dirty="0" err="1" smtClean="0"/>
              <a:t>Eleuthere</a:t>
            </a:r>
            <a:r>
              <a:rPr lang="de-DE" sz="5200" dirty="0" smtClean="0"/>
              <a:t> </a:t>
            </a:r>
            <a:r>
              <a:rPr lang="de-DE" sz="5200" dirty="0"/>
              <a:t>du Pont (DuPont </a:t>
            </a:r>
            <a:r>
              <a:rPr lang="de-DE" sz="5200" dirty="0" smtClean="0"/>
              <a:t>Chemie) *24.06.1771</a:t>
            </a:r>
            <a:endParaRPr lang="de-DE" sz="5200" dirty="0"/>
          </a:p>
          <a:p>
            <a:r>
              <a:rPr lang="de-DE" sz="5200" dirty="0" smtClean="0"/>
              <a:t>David Rockefeller (Öl-Magnat, Trust-System) *08.07.1839</a:t>
            </a:r>
          </a:p>
          <a:p>
            <a:r>
              <a:rPr lang="de-DE" sz="5200" dirty="0" smtClean="0"/>
              <a:t>Paul </a:t>
            </a:r>
            <a:r>
              <a:rPr lang="de-DE" sz="5200" dirty="0"/>
              <a:t>Warburg (Banker, Federal Reserve </a:t>
            </a:r>
            <a:r>
              <a:rPr lang="de-DE" sz="5200" dirty="0" smtClean="0"/>
              <a:t>Bank-Initiator) *10.08.1968</a:t>
            </a:r>
            <a:endParaRPr lang="de-DE" sz="5200" dirty="0"/>
          </a:p>
          <a:p>
            <a:r>
              <a:rPr lang="de-DE" sz="5200" dirty="0"/>
              <a:t>Mayer Amschel Rothschild (Banker</a:t>
            </a:r>
            <a:r>
              <a:rPr lang="de-DE" sz="5200" dirty="0" smtClean="0"/>
              <a:t>) *23.02.1744</a:t>
            </a:r>
          </a:p>
          <a:p>
            <a:r>
              <a:rPr lang="de-DE" sz="5200" dirty="0" smtClean="0"/>
              <a:t>Nathan Mayer Rothschild (Banker) *16.09.1777</a:t>
            </a:r>
          </a:p>
          <a:p>
            <a:r>
              <a:rPr lang="de-DE" sz="5200" dirty="0" smtClean="0"/>
              <a:t>Nathaniel de Rothschild (Banker) *02.07.1812</a:t>
            </a:r>
            <a:endParaRPr lang="de-DE" sz="5200" dirty="0"/>
          </a:p>
          <a:p>
            <a:r>
              <a:rPr lang="de-DE" sz="5200" dirty="0" smtClean="0"/>
              <a:t>William Huntington Russell </a:t>
            </a:r>
            <a:r>
              <a:rPr lang="de-DE" sz="5200" dirty="0"/>
              <a:t>(</a:t>
            </a:r>
            <a:r>
              <a:rPr lang="de-DE" sz="5200" dirty="0" smtClean="0"/>
              <a:t>Yale-Gründer, </a:t>
            </a:r>
            <a:r>
              <a:rPr lang="de-DE" sz="5200" dirty="0"/>
              <a:t>Skull </a:t>
            </a:r>
            <a:r>
              <a:rPr lang="de-DE" sz="5200" dirty="0" err="1"/>
              <a:t>and</a:t>
            </a:r>
            <a:r>
              <a:rPr lang="de-DE" sz="5200" dirty="0"/>
              <a:t> Bones</a:t>
            </a:r>
            <a:r>
              <a:rPr lang="de-DE" sz="5200" dirty="0" smtClean="0"/>
              <a:t>) *12.08.1909</a:t>
            </a:r>
          </a:p>
          <a:p>
            <a:r>
              <a:rPr lang="de-DE" sz="5200" dirty="0" smtClean="0"/>
              <a:t>Cornelius </a:t>
            </a:r>
            <a:r>
              <a:rPr lang="de-DE" sz="5200" dirty="0"/>
              <a:t>Vanderbilt (Reederei</a:t>
            </a:r>
            <a:r>
              <a:rPr lang="de-DE" sz="5200" dirty="0" smtClean="0"/>
              <a:t>, Eisenbahn) *27.05.1794</a:t>
            </a:r>
            <a:endParaRPr lang="de-DE" sz="5200" dirty="0"/>
          </a:p>
          <a:p>
            <a:r>
              <a:rPr lang="de-DE" sz="5200" dirty="0"/>
              <a:t>William Vanderbilt (Eisenbahn</a:t>
            </a:r>
            <a:r>
              <a:rPr lang="de-DE" sz="5200" dirty="0" smtClean="0"/>
              <a:t>) *08.05.1821</a:t>
            </a:r>
            <a:endParaRPr lang="de-DE" sz="5200" dirty="0"/>
          </a:p>
          <a:p>
            <a:r>
              <a:rPr lang="de-DE" sz="5200" dirty="0" err="1"/>
              <a:t>Junius</a:t>
            </a:r>
            <a:r>
              <a:rPr lang="de-DE" sz="5200" dirty="0"/>
              <a:t> Spencer Morgan (Banker</a:t>
            </a:r>
            <a:r>
              <a:rPr lang="de-DE" sz="5200" dirty="0" smtClean="0"/>
              <a:t>) *04.04.1913</a:t>
            </a:r>
            <a:endParaRPr lang="de-DE" sz="5200" dirty="0"/>
          </a:p>
          <a:p>
            <a:r>
              <a:rPr lang="de-DE" sz="5200" dirty="0"/>
              <a:t>JP Morgan (Banker</a:t>
            </a:r>
            <a:r>
              <a:rPr lang="de-DE" sz="5200" dirty="0" smtClean="0"/>
              <a:t>) *17.04.1837</a:t>
            </a:r>
          </a:p>
          <a:p>
            <a:r>
              <a:rPr lang="de-DE" sz="5200" dirty="0" smtClean="0"/>
              <a:t>Henry Ford (Autobauer) *30.07.1863</a:t>
            </a:r>
          </a:p>
          <a:p>
            <a:r>
              <a:rPr lang="de-DE" sz="5200" dirty="0" smtClean="0"/>
              <a:t>Marcus Goldman (Banker) *09.12.1821</a:t>
            </a:r>
          </a:p>
          <a:p>
            <a:r>
              <a:rPr lang="de-DE" sz="5200" dirty="0" smtClean="0"/>
              <a:t>Andrew Carnegie (Stahl) *25.11.1835</a:t>
            </a:r>
          </a:p>
          <a:p>
            <a:r>
              <a:rPr lang="de-DE" sz="5200" dirty="0" smtClean="0"/>
              <a:t>Friedrich Krupp (Stahl) *17.07.1787</a:t>
            </a:r>
          </a:p>
          <a:p>
            <a:r>
              <a:rPr lang="de-DE" sz="5200" dirty="0" smtClean="0"/>
              <a:t>John Murray Forbes (USA/China-Handel, Forbes Familie) *23.02.1813</a:t>
            </a:r>
          </a:p>
          <a:p>
            <a:r>
              <a:rPr lang="de-DE" sz="5200" dirty="0" smtClean="0"/>
              <a:t>John Jacob Astor (Real Estate Astor-Family) *17.07.1763</a:t>
            </a:r>
          </a:p>
          <a:p>
            <a:r>
              <a:rPr lang="de-DE" sz="5200" dirty="0" smtClean="0"/>
              <a:t>Alfred </a:t>
            </a:r>
            <a:r>
              <a:rPr lang="de-DE" sz="5200" dirty="0" err="1" smtClean="0"/>
              <a:t>Hugenberg</a:t>
            </a:r>
            <a:r>
              <a:rPr lang="de-DE" sz="5200" dirty="0" smtClean="0"/>
              <a:t> (deutscher Montan-, Rüstungs- und Medienunternehmer, Politiker) *19.06.1865</a:t>
            </a:r>
          </a:p>
          <a:p>
            <a:r>
              <a:rPr lang="de-DE" sz="5200" dirty="0" smtClean="0"/>
              <a:t>Leo Kirch (Medienmogul) *21.10.1926</a:t>
            </a:r>
          </a:p>
          <a:p>
            <a:r>
              <a:rPr lang="de-DE" sz="5200" dirty="0" smtClean="0"/>
              <a:t>Randolf Hearst (Verleger und Medientycoon) *29.04.1863</a:t>
            </a:r>
          </a:p>
          <a:p>
            <a:r>
              <a:rPr lang="de-DE" sz="5200" dirty="0" smtClean="0"/>
              <a:t>Larry Fink (</a:t>
            </a:r>
            <a:r>
              <a:rPr lang="de-DE" sz="5200" dirty="0" err="1" smtClean="0"/>
              <a:t>Blackrock</a:t>
            </a:r>
            <a:r>
              <a:rPr lang="de-DE" sz="5200" dirty="0" smtClean="0"/>
              <a:t>-Vermögensverwaltung) *02.11.1952</a:t>
            </a:r>
          </a:p>
          <a:p>
            <a:endParaRPr lang="de-DE" dirty="0"/>
          </a:p>
        </p:txBody>
      </p:sp>
    </p:spTree>
    <p:extLst>
      <p:ext uri="{BB962C8B-B14F-4D97-AF65-F5344CB8AC3E}">
        <p14:creationId xmlns:p14="http://schemas.microsoft.com/office/powerpoint/2010/main" val="2795752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Die Luftepochen-</a:t>
            </a:r>
            <a:r>
              <a:rPr lang="de-DE" sz="3200" b="1" dirty="0"/>
              <a:t>New Money </a:t>
            </a:r>
            <a:r>
              <a:rPr lang="de-DE" sz="3200" b="1" dirty="0" smtClean="0"/>
              <a:t>Venus-</a:t>
            </a:r>
            <a:r>
              <a:rPr lang="de-DE" sz="3200" b="1" dirty="0" err="1" smtClean="0"/>
              <a:t>SoFi</a:t>
            </a:r>
            <a:r>
              <a:rPr lang="de-DE" sz="3200" b="1" dirty="0" smtClean="0"/>
              <a:t> vom 22.08.1979 der </a:t>
            </a:r>
            <a:r>
              <a:rPr lang="de-DE" sz="3200" b="1" dirty="0" err="1" smtClean="0"/>
              <a:t>ComTech</a:t>
            </a:r>
            <a:r>
              <a:rPr lang="de-DE" sz="3200" b="1" dirty="0" smtClean="0"/>
              <a:t>- und </a:t>
            </a:r>
            <a:r>
              <a:rPr lang="de-DE" sz="3200" b="1" dirty="0" err="1" smtClean="0"/>
              <a:t>Internetkrösuse</a:t>
            </a:r>
            <a:r>
              <a:rPr lang="de-DE" sz="3200" b="1" dirty="0" smtClean="0"/>
              <a:t/>
            </a:r>
            <a:br>
              <a:rPr lang="de-DE" sz="3200" b="1" dirty="0" smtClean="0"/>
            </a:br>
            <a:r>
              <a:rPr lang="de-DE" sz="2000" b="1" dirty="0" smtClean="0"/>
              <a:t>auf Regulus: die weitreichende Wachablösung des Old Money</a:t>
            </a:r>
            <a:endParaRPr lang="de-DE" sz="3200" b="1" dirty="0"/>
          </a:p>
        </p:txBody>
      </p:sp>
      <p:sp>
        <p:nvSpPr>
          <p:cNvPr id="3" name="Inhaltsplatzhalter 2"/>
          <p:cNvSpPr>
            <a:spLocks noGrp="1"/>
          </p:cNvSpPr>
          <p:nvPr>
            <p:ph idx="1"/>
          </p:nvPr>
        </p:nvSpPr>
        <p:spPr>
          <a:xfrm>
            <a:off x="6588224" y="1988840"/>
            <a:ext cx="2304256" cy="4137323"/>
          </a:xfrm>
        </p:spPr>
        <p:txBody>
          <a:bodyPr>
            <a:normAutofit/>
          </a:bodyPr>
          <a:lstStyle/>
          <a:p>
            <a:pPr marL="0" indent="0">
              <a:buNone/>
            </a:pPr>
            <a:r>
              <a:rPr lang="de-DE" sz="1600" b="1" dirty="0" err="1" smtClean="0"/>
              <a:t>SoFi</a:t>
            </a:r>
            <a:r>
              <a:rPr lang="de-DE" sz="1600" b="1" dirty="0" smtClean="0"/>
              <a:t> 22.08.1979, 17:10 UT, Silicon Valley (innen) – 06.11.1771, 19:23 UT, NYC (außen)</a:t>
            </a:r>
          </a:p>
          <a:p>
            <a:pPr marL="0" indent="0">
              <a:buNone/>
            </a:pPr>
            <a:r>
              <a:rPr lang="de-DE" sz="1600" b="1" dirty="0" smtClean="0"/>
              <a:t>Starke Verbindung zum </a:t>
            </a:r>
            <a:r>
              <a:rPr lang="de-DE" sz="1600" b="1" dirty="0" err="1" smtClean="0"/>
              <a:t>ComTech</a:t>
            </a:r>
            <a:r>
              <a:rPr lang="de-DE" sz="1600" b="1" dirty="0" smtClean="0"/>
              <a:t>-Uranus-Pluto-</a:t>
            </a:r>
            <a:r>
              <a:rPr lang="de-DE" sz="1600" b="1" dirty="0" err="1" smtClean="0"/>
              <a:t>Konjunktionsgrad</a:t>
            </a:r>
            <a:r>
              <a:rPr lang="de-DE" sz="1600" b="1" dirty="0" smtClean="0"/>
              <a:t> 1966 auf 16 Grad Jungfrau</a:t>
            </a:r>
            <a:endParaRPr lang="de-DE" sz="1600" b="1" dirty="0"/>
          </a:p>
        </p:txBody>
      </p:sp>
      <p:pic>
        <p:nvPicPr>
          <p:cNvPr id="4098" name="Picture 2" descr="C:\Users\Werner Held\Desktop\DAV 1979 - 17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5448328" cy="53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377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229600" cy="720080"/>
          </a:xfrm>
        </p:spPr>
        <p:txBody>
          <a:bodyPr>
            <a:normAutofit/>
          </a:bodyPr>
          <a:lstStyle/>
          <a:p>
            <a:r>
              <a:rPr lang="de-DE" sz="3200" b="1" dirty="0" smtClean="0"/>
              <a:t>Macht</a:t>
            </a:r>
            <a:endParaRPr lang="de-DE" sz="3200" b="1" dirty="0"/>
          </a:p>
        </p:txBody>
      </p:sp>
      <p:sp>
        <p:nvSpPr>
          <p:cNvPr id="3" name="Inhaltsplatzhalter 2"/>
          <p:cNvSpPr>
            <a:spLocks noGrp="1"/>
          </p:cNvSpPr>
          <p:nvPr>
            <p:ph idx="1"/>
          </p:nvPr>
        </p:nvSpPr>
        <p:spPr>
          <a:xfrm>
            <a:off x="323528" y="1556792"/>
            <a:ext cx="8579296" cy="5301208"/>
          </a:xfrm>
        </p:spPr>
        <p:txBody>
          <a:bodyPr>
            <a:noAutofit/>
          </a:bodyPr>
          <a:lstStyle/>
          <a:p>
            <a:pPr marL="0" indent="0">
              <a:buNone/>
            </a:pPr>
            <a:r>
              <a:rPr lang="de-DE" sz="2400" dirty="0"/>
              <a:t>Macht bezeichnet lt. Wikipedia „die Fähigkeit das Verhalten und Denken Anderer so zu beeinflussen, dass diese sich ihren Ansichten oder Wünschen unterordnen und sich danach verhalten</a:t>
            </a:r>
            <a:r>
              <a:rPr lang="de-DE" sz="2400" dirty="0" smtClean="0"/>
              <a:t>“</a:t>
            </a:r>
          </a:p>
          <a:p>
            <a:pPr marL="0" indent="0">
              <a:buNone/>
            </a:pPr>
            <a:r>
              <a:rPr lang="de-DE" sz="2400" dirty="0" smtClean="0"/>
              <a:t>und </a:t>
            </a:r>
            <a:r>
              <a:rPr lang="de-DE" sz="2400" dirty="0"/>
              <a:t>benötigt in der Regel eine Strafandrohung bzw. einen unterdrückenden Zwang. </a:t>
            </a:r>
            <a:endParaRPr lang="de-DE" sz="2400" dirty="0" smtClean="0"/>
          </a:p>
          <a:p>
            <a:pPr marL="0" indent="0">
              <a:buNone/>
            </a:pPr>
            <a:endParaRPr lang="de-DE" sz="2400" dirty="0" smtClean="0"/>
          </a:p>
          <a:p>
            <a:pPr marL="0" indent="0">
              <a:buNone/>
            </a:pPr>
            <a:r>
              <a:rPr lang="de-DE" sz="2400" dirty="0" smtClean="0"/>
              <a:t>Macht </a:t>
            </a:r>
            <a:r>
              <a:rPr lang="de-DE" sz="2400" dirty="0"/>
              <a:t>bedeutet auch </a:t>
            </a:r>
            <a:r>
              <a:rPr lang="de-DE" sz="2400" dirty="0" smtClean="0"/>
              <a:t>gesammelte Kräfte, etwas </a:t>
            </a:r>
            <a:r>
              <a:rPr lang="de-DE" sz="2400" dirty="0"/>
              <a:t>bewirken zu </a:t>
            </a:r>
            <a:r>
              <a:rPr lang="de-DE" sz="2400" dirty="0" smtClean="0"/>
              <a:t>können.  </a:t>
            </a:r>
          </a:p>
          <a:p>
            <a:pPr marL="0" indent="0">
              <a:buNone/>
            </a:pPr>
            <a:endParaRPr lang="de-DE" sz="600" b="1" dirty="0"/>
          </a:p>
          <a:p>
            <a:endParaRPr lang="de-DE" sz="1800" b="1" dirty="0"/>
          </a:p>
          <a:p>
            <a:pPr marL="0" indent="0">
              <a:buNone/>
            </a:pPr>
            <a:endParaRPr lang="de-DE" sz="1200" b="1" dirty="0" smtClean="0"/>
          </a:p>
        </p:txBody>
      </p:sp>
    </p:spTree>
    <p:extLst>
      <p:ext uri="{BB962C8B-B14F-4D97-AF65-F5344CB8AC3E}">
        <p14:creationId xmlns:p14="http://schemas.microsoft.com/office/powerpoint/2010/main" val="28068512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Die Protagonisten der New Money-Venus-</a:t>
            </a:r>
            <a:r>
              <a:rPr lang="de-DE" sz="3200" b="1" dirty="0" err="1" smtClean="0"/>
              <a:t>SoFi</a:t>
            </a:r>
            <a:r>
              <a:rPr lang="de-DE" sz="3200" b="1" dirty="0" smtClean="0"/>
              <a:t> 22.08.1979 </a:t>
            </a:r>
            <a:endParaRPr lang="de-DE" sz="3200" b="1" dirty="0"/>
          </a:p>
        </p:txBody>
      </p:sp>
      <p:sp>
        <p:nvSpPr>
          <p:cNvPr id="3" name="Inhaltsplatzhalter 2"/>
          <p:cNvSpPr>
            <a:spLocks noGrp="1"/>
          </p:cNvSpPr>
          <p:nvPr>
            <p:ph idx="1"/>
          </p:nvPr>
        </p:nvSpPr>
        <p:spPr>
          <a:xfrm>
            <a:off x="457200" y="1600200"/>
            <a:ext cx="8229600" cy="5141168"/>
          </a:xfrm>
        </p:spPr>
        <p:txBody>
          <a:bodyPr>
            <a:normAutofit fontScale="40000" lnSpcReduction="20000"/>
          </a:bodyPr>
          <a:lstStyle/>
          <a:p>
            <a:pPr marL="0" indent="0">
              <a:buNone/>
            </a:pPr>
            <a:r>
              <a:rPr lang="de-DE" b="1" dirty="0" smtClean="0"/>
              <a:t>Starke Interaspekte weisen bspw. auf:</a:t>
            </a:r>
          </a:p>
          <a:p>
            <a:pPr marL="0" indent="0">
              <a:buNone/>
            </a:pPr>
            <a:endParaRPr lang="de-DE" b="1" dirty="0" smtClean="0"/>
          </a:p>
          <a:p>
            <a:r>
              <a:rPr lang="de-DE" b="1" dirty="0" smtClean="0"/>
              <a:t>Bill Gates (Microsoft) auch Neptun-Pluto 1892</a:t>
            </a:r>
          </a:p>
          <a:p>
            <a:r>
              <a:rPr lang="de-DE" b="1" dirty="0" smtClean="0"/>
              <a:t>Mark Zuckerberg (Facebook)</a:t>
            </a:r>
          </a:p>
          <a:p>
            <a:r>
              <a:rPr lang="de-DE" b="1" dirty="0" smtClean="0"/>
              <a:t>das WWW 06.08.1991 16:56 MEZ/S, Genf</a:t>
            </a:r>
          </a:p>
          <a:p>
            <a:r>
              <a:rPr lang="de-DE" b="1" dirty="0" smtClean="0"/>
              <a:t>Deng </a:t>
            </a:r>
            <a:r>
              <a:rPr lang="de-DE" b="1" dirty="0" err="1" smtClean="0"/>
              <a:t>Xiaoping</a:t>
            </a:r>
            <a:r>
              <a:rPr lang="de-DE" b="1" dirty="0" smtClean="0"/>
              <a:t> (wirtschaftlicher Öffner Chinas zu dieser Zeit)</a:t>
            </a:r>
          </a:p>
          <a:p>
            <a:r>
              <a:rPr lang="de-DE" b="1" dirty="0" smtClean="0"/>
              <a:t>Michael Dell (Dell)</a:t>
            </a:r>
          </a:p>
          <a:p>
            <a:r>
              <a:rPr lang="de-DE" b="1" dirty="0" smtClean="0"/>
              <a:t>Jack Ma </a:t>
            </a:r>
            <a:r>
              <a:rPr lang="de-DE" b="1" dirty="0"/>
              <a:t>(</a:t>
            </a:r>
            <a:r>
              <a:rPr lang="de-DE" b="1" dirty="0" err="1" smtClean="0"/>
              <a:t>Alibaba</a:t>
            </a:r>
            <a:r>
              <a:rPr lang="de-DE" b="1" dirty="0" smtClean="0"/>
              <a:t>)</a:t>
            </a:r>
          </a:p>
          <a:p>
            <a:r>
              <a:rPr lang="de-DE" b="1" dirty="0" smtClean="0"/>
              <a:t>Carlos </a:t>
            </a:r>
            <a:r>
              <a:rPr lang="de-DE" b="1" dirty="0" err="1" smtClean="0"/>
              <a:t>Helu</a:t>
            </a:r>
            <a:r>
              <a:rPr lang="de-DE" b="1" dirty="0" smtClean="0"/>
              <a:t> Slim (</a:t>
            </a:r>
            <a:r>
              <a:rPr lang="de-DE" b="1" dirty="0" err="1" smtClean="0"/>
              <a:t>TelMex</a:t>
            </a:r>
            <a:r>
              <a:rPr lang="de-DE" b="1" dirty="0" smtClean="0"/>
              <a:t>)</a:t>
            </a:r>
          </a:p>
          <a:p>
            <a:r>
              <a:rPr lang="de-DE" b="1" dirty="0" smtClean="0"/>
              <a:t>Jeff Bezos (Amazon)</a:t>
            </a:r>
          </a:p>
          <a:p>
            <a:r>
              <a:rPr lang="de-DE" b="1" dirty="0" smtClean="0"/>
              <a:t>Larry Fink (</a:t>
            </a:r>
            <a:r>
              <a:rPr lang="de-DE" b="1" dirty="0" err="1" smtClean="0"/>
              <a:t>BlackRock</a:t>
            </a:r>
            <a:r>
              <a:rPr lang="de-DE" b="1" dirty="0" smtClean="0"/>
              <a:t> Vermögensverwaltung)</a:t>
            </a:r>
          </a:p>
          <a:p>
            <a:r>
              <a:rPr lang="de-DE" b="1" dirty="0" smtClean="0"/>
              <a:t>Steve Ballmer (Microsoft)</a:t>
            </a:r>
          </a:p>
          <a:p>
            <a:r>
              <a:rPr lang="de-DE" b="1" dirty="0" smtClean="0"/>
              <a:t>Bernard Arnault (Dior, Moet Hennessy-Vuitton)</a:t>
            </a:r>
          </a:p>
          <a:p>
            <a:r>
              <a:rPr lang="de-DE" b="1" dirty="0" smtClean="0"/>
              <a:t>Tim Cook (Apple)</a:t>
            </a:r>
          </a:p>
          <a:p>
            <a:r>
              <a:rPr lang="de-DE" b="1" dirty="0" smtClean="0"/>
              <a:t>David Filo (Yahoo)</a:t>
            </a:r>
          </a:p>
          <a:p>
            <a:r>
              <a:rPr lang="de-DE" b="1" dirty="0" err="1" smtClean="0"/>
              <a:t>Elon</a:t>
            </a:r>
            <a:r>
              <a:rPr lang="de-DE" b="1" dirty="0" smtClean="0"/>
              <a:t> </a:t>
            </a:r>
            <a:r>
              <a:rPr lang="de-DE" b="1" dirty="0" err="1" smtClean="0"/>
              <a:t>Musk</a:t>
            </a:r>
            <a:r>
              <a:rPr lang="de-DE" b="1" dirty="0" smtClean="0"/>
              <a:t> (Tesla, Space X)</a:t>
            </a:r>
          </a:p>
          <a:p>
            <a:r>
              <a:rPr lang="de-DE" b="1" dirty="0" smtClean="0"/>
              <a:t>Michael Bloomberg (Bloomberg TV) auch Neptun-Pluto 1892</a:t>
            </a:r>
          </a:p>
          <a:p>
            <a:r>
              <a:rPr lang="de-DE" b="1" dirty="0" smtClean="0"/>
              <a:t>Larry Page (Google) auch Neptun-Pluto 1892</a:t>
            </a:r>
          </a:p>
          <a:p>
            <a:r>
              <a:rPr lang="de-DE" b="1" dirty="0" smtClean="0"/>
              <a:t>Sergey </a:t>
            </a:r>
            <a:r>
              <a:rPr lang="de-DE" b="1" dirty="0" err="1" smtClean="0"/>
              <a:t>Brin</a:t>
            </a:r>
            <a:r>
              <a:rPr lang="de-DE" b="1" dirty="0" smtClean="0"/>
              <a:t> (Google) auch Neptun-Pluto 1892</a:t>
            </a:r>
          </a:p>
          <a:p>
            <a:r>
              <a:rPr lang="de-DE" b="1" dirty="0" smtClean="0"/>
              <a:t>Yang </a:t>
            </a:r>
            <a:r>
              <a:rPr lang="de-DE" b="1" dirty="0" err="1" smtClean="0"/>
              <a:t>Yuanqing</a:t>
            </a:r>
            <a:r>
              <a:rPr lang="de-DE" b="1" dirty="0" smtClean="0"/>
              <a:t> (Lenovo)</a:t>
            </a:r>
          </a:p>
          <a:p>
            <a:r>
              <a:rPr lang="de-DE" b="1" dirty="0" err="1" smtClean="0"/>
              <a:t>Mukesh</a:t>
            </a:r>
            <a:r>
              <a:rPr lang="de-DE" b="1" dirty="0" smtClean="0"/>
              <a:t> </a:t>
            </a:r>
            <a:r>
              <a:rPr lang="de-DE" b="1" dirty="0" err="1" smtClean="0"/>
              <a:t>Ambani</a:t>
            </a:r>
            <a:r>
              <a:rPr lang="de-DE" b="1" dirty="0" smtClean="0"/>
              <a:t> (</a:t>
            </a:r>
            <a:r>
              <a:rPr lang="de-DE" b="1" dirty="0" err="1" smtClean="0"/>
              <a:t>Reliance</a:t>
            </a:r>
            <a:r>
              <a:rPr lang="de-DE" b="1" dirty="0" smtClean="0"/>
              <a:t> Industries – Petrochemie)</a:t>
            </a:r>
          </a:p>
          <a:p>
            <a:r>
              <a:rPr lang="de-DE" b="1" dirty="0" smtClean="0"/>
              <a:t>Ma </a:t>
            </a:r>
            <a:r>
              <a:rPr lang="de-DE" b="1" dirty="0" err="1" smtClean="0"/>
              <a:t>Huateng</a:t>
            </a:r>
            <a:r>
              <a:rPr lang="de-DE" b="1" dirty="0" smtClean="0"/>
              <a:t> (Chinese Internet Media)</a:t>
            </a:r>
          </a:p>
          <a:p>
            <a:r>
              <a:rPr lang="de-DE" b="1" dirty="0" smtClean="0"/>
              <a:t>Colin Huang (Chinese E-Commerce)</a:t>
            </a:r>
            <a:endParaRPr lang="de-DE" b="1" dirty="0"/>
          </a:p>
        </p:txBody>
      </p:sp>
    </p:spTree>
    <p:extLst>
      <p:ext uri="{BB962C8B-B14F-4D97-AF65-F5344CB8AC3E}">
        <p14:creationId xmlns:p14="http://schemas.microsoft.com/office/powerpoint/2010/main" val="33823772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29600" cy="562074"/>
          </a:xfrm>
        </p:spPr>
        <p:txBody>
          <a:bodyPr>
            <a:normAutofit fontScale="90000"/>
          </a:bodyPr>
          <a:lstStyle/>
          <a:p>
            <a:r>
              <a:rPr lang="de-DE" sz="3600" b="1" dirty="0"/>
              <a:t>Individuelle Geldkonstellationen</a:t>
            </a:r>
            <a:r>
              <a:rPr lang="de-DE" dirty="0"/>
              <a:t/>
            </a:r>
            <a:br>
              <a:rPr lang="de-DE" dirty="0"/>
            </a:br>
            <a:endParaRPr lang="de-DE" dirty="0"/>
          </a:p>
        </p:txBody>
      </p:sp>
      <p:sp>
        <p:nvSpPr>
          <p:cNvPr id="4" name="Inhaltsplatzhalter 3"/>
          <p:cNvSpPr>
            <a:spLocks noGrp="1"/>
          </p:cNvSpPr>
          <p:nvPr>
            <p:ph idx="1"/>
          </p:nvPr>
        </p:nvSpPr>
        <p:spPr>
          <a:xfrm>
            <a:off x="457200" y="908720"/>
            <a:ext cx="8229600" cy="5760640"/>
          </a:xfrm>
        </p:spPr>
        <p:txBody>
          <a:bodyPr>
            <a:normAutofit fontScale="47500" lnSpcReduction="20000"/>
          </a:bodyPr>
          <a:lstStyle/>
          <a:p>
            <a:pPr lvl="0"/>
            <a:r>
              <a:rPr lang="de-DE" dirty="0" smtClean="0"/>
              <a:t>Venus </a:t>
            </a:r>
            <a:r>
              <a:rPr lang="de-DE" dirty="0"/>
              <a:t>/ Jupiter </a:t>
            </a:r>
            <a:r>
              <a:rPr lang="de-DE" dirty="0" smtClean="0"/>
              <a:t>, Jupiter </a:t>
            </a:r>
            <a:r>
              <a:rPr lang="de-DE" dirty="0"/>
              <a:t>/ Pluto, Venus / Pluto, Jupiter / </a:t>
            </a:r>
            <a:r>
              <a:rPr lang="de-DE" dirty="0" err="1"/>
              <a:t>Haumea</a:t>
            </a:r>
            <a:r>
              <a:rPr lang="de-DE" dirty="0"/>
              <a:t>, Venus / </a:t>
            </a:r>
            <a:r>
              <a:rPr lang="de-DE" dirty="0" err="1"/>
              <a:t>Haumea</a:t>
            </a:r>
            <a:r>
              <a:rPr lang="de-DE" dirty="0"/>
              <a:t>, </a:t>
            </a:r>
            <a:r>
              <a:rPr lang="de-DE" dirty="0" smtClean="0"/>
              <a:t>Jupiter vor allem wenn im 2.Haus</a:t>
            </a:r>
            <a:r>
              <a:rPr lang="de-DE" dirty="0"/>
              <a:t>, Jupiter </a:t>
            </a:r>
            <a:r>
              <a:rPr lang="de-DE" dirty="0" smtClean="0"/>
              <a:t>oder Venus </a:t>
            </a:r>
            <a:r>
              <a:rPr lang="de-DE" dirty="0"/>
              <a:t>als Herrscher </a:t>
            </a:r>
            <a:r>
              <a:rPr lang="de-DE" dirty="0" smtClean="0"/>
              <a:t>des </a:t>
            </a:r>
            <a:r>
              <a:rPr lang="de-DE" dirty="0"/>
              <a:t>2. </a:t>
            </a:r>
            <a:r>
              <a:rPr lang="de-DE" dirty="0" smtClean="0"/>
              <a:t>Haus.</a:t>
            </a:r>
            <a:endParaRPr lang="de-DE" dirty="0"/>
          </a:p>
          <a:p>
            <a:pPr lvl="0"/>
            <a:r>
              <a:rPr lang="de-DE" b="1" dirty="0"/>
              <a:t>Planeten im </a:t>
            </a:r>
            <a:r>
              <a:rPr lang="de-DE" b="1" dirty="0" smtClean="0"/>
              <a:t>Hauptaspekt, v.a. Konjunktion </a:t>
            </a:r>
            <a:r>
              <a:rPr lang="de-DE" b="1" dirty="0"/>
              <a:t>zu den </a:t>
            </a:r>
            <a:r>
              <a:rPr lang="de-DE" b="1" dirty="0" err="1" smtClean="0"/>
              <a:t>Reichtumsfixsternen</a:t>
            </a:r>
            <a:r>
              <a:rPr lang="de-DE" b="1" dirty="0" smtClean="0"/>
              <a:t>:</a:t>
            </a:r>
            <a:r>
              <a:rPr lang="de-DE" dirty="0" smtClean="0"/>
              <a:t> </a:t>
            </a:r>
            <a:r>
              <a:rPr lang="de-DE" b="1" dirty="0" err="1"/>
              <a:t>Spica</a:t>
            </a:r>
            <a:r>
              <a:rPr lang="de-DE" b="1" dirty="0"/>
              <a:t> / </a:t>
            </a:r>
            <a:r>
              <a:rPr lang="de-DE" b="1" dirty="0" err="1" smtClean="0"/>
              <a:t>Arcturus</a:t>
            </a:r>
            <a:r>
              <a:rPr lang="de-DE" b="1" dirty="0" smtClean="0"/>
              <a:t> </a:t>
            </a:r>
            <a:r>
              <a:rPr lang="de-DE" dirty="0" smtClean="0"/>
              <a:t>23 </a:t>
            </a:r>
            <a:r>
              <a:rPr lang="de-DE" dirty="0"/>
              <a:t>Grad Waage </a:t>
            </a:r>
            <a:r>
              <a:rPr lang="de-DE" dirty="0" smtClean="0"/>
              <a:t>und </a:t>
            </a:r>
            <a:r>
              <a:rPr lang="de-DE" b="1" dirty="0" smtClean="0"/>
              <a:t>Regulus</a:t>
            </a:r>
            <a:r>
              <a:rPr lang="de-DE" dirty="0" smtClean="0"/>
              <a:t> 29 </a:t>
            </a:r>
            <a:r>
              <a:rPr lang="de-DE" dirty="0"/>
              <a:t>Grad Löwe / jetzt 0 Grad Jungfrau </a:t>
            </a:r>
            <a:r>
              <a:rPr lang="de-DE" dirty="0" smtClean="0"/>
              <a:t>()</a:t>
            </a:r>
            <a:endParaRPr lang="de-DE" dirty="0"/>
          </a:p>
          <a:p>
            <a:pPr lvl="0"/>
            <a:r>
              <a:rPr lang="de-DE" b="1" dirty="0"/>
              <a:t>Stierplaneten</a:t>
            </a:r>
            <a:r>
              <a:rPr lang="de-DE" dirty="0"/>
              <a:t>, vor allem Jupiter, Mars, Venus, Merkur und Sonne im Stier</a:t>
            </a:r>
          </a:p>
          <a:p>
            <a:pPr lvl="0"/>
            <a:r>
              <a:rPr lang="de-DE" b="1" dirty="0"/>
              <a:t>Der schicksalhafte, äußerst starke Geldmachtrahmen: </a:t>
            </a:r>
            <a:r>
              <a:rPr lang="de-DE" b="1" dirty="0" smtClean="0"/>
              <a:t>fördernde </a:t>
            </a:r>
            <a:r>
              <a:rPr lang="de-DE" b="1" dirty="0"/>
              <a:t>Einbindung in vor- und nachgeburtliche Finsternisse mit deutlichem Geldbezug</a:t>
            </a:r>
            <a:r>
              <a:rPr lang="de-DE" dirty="0"/>
              <a:t> (Stierplaneten, Venus-Jupiter-Pluto-Bezüge </a:t>
            </a:r>
            <a:r>
              <a:rPr lang="de-DE" dirty="0" smtClean="0"/>
              <a:t>– v.a. dann </a:t>
            </a:r>
            <a:r>
              <a:rPr lang="de-DE" dirty="0"/>
              <a:t>kann man superreich werden)</a:t>
            </a:r>
          </a:p>
          <a:p>
            <a:pPr marL="0" indent="0">
              <a:buNone/>
            </a:pPr>
            <a:r>
              <a:rPr lang="de-DE" dirty="0" smtClean="0"/>
              <a:t>        - Die </a:t>
            </a:r>
            <a:r>
              <a:rPr lang="de-DE" b="1" dirty="0" smtClean="0"/>
              <a:t>Finsternisse vor </a:t>
            </a:r>
            <a:r>
              <a:rPr lang="de-DE" b="1" dirty="0"/>
              <a:t>der </a:t>
            </a:r>
            <a:r>
              <a:rPr lang="de-DE" b="1" dirty="0" smtClean="0"/>
              <a:t>Geburt </a:t>
            </a:r>
            <a:r>
              <a:rPr lang="de-DE" dirty="0" smtClean="0"/>
              <a:t>während der Schwangerschaft werden </a:t>
            </a:r>
            <a:r>
              <a:rPr lang="de-DE" dirty="0"/>
              <a:t>symbiotisch innerlich, </a:t>
            </a:r>
            <a:r>
              <a:rPr lang="de-DE" dirty="0" smtClean="0"/>
              <a:t>  </a:t>
            </a:r>
          </a:p>
          <a:p>
            <a:pPr marL="0" indent="0">
              <a:buNone/>
            </a:pPr>
            <a:r>
              <a:rPr lang="de-DE" dirty="0"/>
              <a:t> </a:t>
            </a:r>
            <a:r>
              <a:rPr lang="de-DE" dirty="0" smtClean="0"/>
              <a:t>       gefühlt </a:t>
            </a:r>
            <a:r>
              <a:rPr lang="de-DE" dirty="0" err="1"/>
              <a:t>mondisch</a:t>
            </a:r>
            <a:r>
              <a:rPr lang="de-DE" dirty="0"/>
              <a:t>-mütterlich geschützt oder allüberflutend (Mond-Neptun- oder </a:t>
            </a:r>
            <a:r>
              <a:rPr lang="de-DE" dirty="0" smtClean="0"/>
              <a:t>Mond-Pluto-</a:t>
            </a:r>
          </a:p>
          <a:p>
            <a:pPr marL="0" indent="0">
              <a:buNone/>
            </a:pPr>
            <a:r>
              <a:rPr lang="de-DE" dirty="0"/>
              <a:t> </a:t>
            </a:r>
            <a:r>
              <a:rPr lang="de-DE" dirty="0" smtClean="0"/>
              <a:t>       Archetyp</a:t>
            </a:r>
            <a:r>
              <a:rPr lang="de-DE" dirty="0"/>
              <a:t>) </a:t>
            </a:r>
            <a:r>
              <a:rPr lang="de-DE" dirty="0" smtClean="0"/>
              <a:t>erlebt</a:t>
            </a:r>
          </a:p>
          <a:p>
            <a:pPr marL="0" indent="0">
              <a:buNone/>
            </a:pPr>
            <a:r>
              <a:rPr lang="de-DE" dirty="0"/>
              <a:t> </a:t>
            </a:r>
            <a:r>
              <a:rPr lang="de-DE" dirty="0" smtClean="0"/>
              <a:t>       - Die </a:t>
            </a:r>
            <a:r>
              <a:rPr lang="de-DE" b="1" dirty="0"/>
              <a:t>Finsternisse nach der Geburt </a:t>
            </a:r>
            <a:r>
              <a:rPr lang="de-DE" dirty="0"/>
              <a:t>stoßen zur individuell-herausfordernden Meisterung dieser </a:t>
            </a:r>
            <a:endParaRPr lang="de-DE" dirty="0" smtClean="0"/>
          </a:p>
          <a:p>
            <a:pPr marL="0" indent="0">
              <a:buNone/>
            </a:pPr>
            <a:r>
              <a:rPr lang="de-DE" dirty="0"/>
              <a:t> </a:t>
            </a:r>
            <a:r>
              <a:rPr lang="de-DE" dirty="0" smtClean="0"/>
              <a:t>       Traumatisierung </a:t>
            </a:r>
            <a:r>
              <a:rPr lang="de-DE" dirty="0"/>
              <a:t>im Leben an (Sonne-Mars-Saturn-Archetyp). </a:t>
            </a:r>
          </a:p>
          <a:p>
            <a:pPr lvl="0"/>
            <a:r>
              <a:rPr lang="de-DE" b="1" dirty="0" err="1" smtClean="0"/>
              <a:t>Synastrie-Aspekteinbindung</a:t>
            </a:r>
            <a:r>
              <a:rPr lang="de-DE" b="1" dirty="0" smtClean="0"/>
              <a:t> </a:t>
            </a:r>
            <a:r>
              <a:rPr lang="de-DE" b="1" dirty="0"/>
              <a:t>in die </a:t>
            </a:r>
            <a:r>
              <a:rPr lang="de-DE" b="1" dirty="0" smtClean="0"/>
              <a:t>großen, übergreifenden Geld-Venus-</a:t>
            </a:r>
            <a:r>
              <a:rPr lang="de-DE" b="1" dirty="0" err="1" smtClean="0"/>
              <a:t>SoFis</a:t>
            </a:r>
            <a:r>
              <a:rPr lang="de-DE" b="1" dirty="0" smtClean="0"/>
              <a:t> </a:t>
            </a:r>
          </a:p>
          <a:p>
            <a:pPr marL="0" lvl="0" indent="0">
              <a:buNone/>
            </a:pPr>
            <a:r>
              <a:rPr lang="de-DE" b="1" dirty="0"/>
              <a:t> </a:t>
            </a:r>
            <a:r>
              <a:rPr lang="de-DE" b="1" dirty="0" smtClean="0"/>
              <a:t>       06.11.1771</a:t>
            </a:r>
            <a:r>
              <a:rPr lang="de-DE" dirty="0" smtClean="0"/>
              <a:t> (v.a. für </a:t>
            </a:r>
            <a:r>
              <a:rPr lang="de-DE" dirty="0"/>
              <a:t>die </a:t>
            </a:r>
            <a:r>
              <a:rPr lang="de-DE" dirty="0" smtClean="0"/>
              <a:t>Erdepoche der Großen Konjunktionen 1802 - 2020</a:t>
            </a:r>
            <a:r>
              <a:rPr lang="de-DE" dirty="0"/>
              <a:t>, </a:t>
            </a:r>
            <a:r>
              <a:rPr lang="de-DE" dirty="0" smtClean="0"/>
              <a:t>Mitte fixe Zeichen) </a:t>
            </a:r>
          </a:p>
          <a:p>
            <a:pPr marL="0" lvl="0" indent="0">
              <a:buNone/>
            </a:pPr>
            <a:r>
              <a:rPr lang="de-DE" b="1" dirty="0"/>
              <a:t> </a:t>
            </a:r>
            <a:r>
              <a:rPr lang="de-DE" b="1" dirty="0" smtClean="0"/>
              <a:t>       22.08.1979</a:t>
            </a:r>
            <a:r>
              <a:rPr lang="de-DE" dirty="0" smtClean="0"/>
              <a:t> (für die </a:t>
            </a:r>
            <a:r>
              <a:rPr lang="de-DE" dirty="0"/>
              <a:t>Luftepoche </a:t>
            </a:r>
            <a:r>
              <a:rPr lang="de-DE" dirty="0" smtClean="0"/>
              <a:t>der Großen </a:t>
            </a:r>
            <a:r>
              <a:rPr lang="de-DE" dirty="0"/>
              <a:t>Konjunktionen 1980 </a:t>
            </a:r>
            <a:r>
              <a:rPr lang="de-DE" dirty="0" smtClean="0"/>
              <a:t>- 2159/2219) und </a:t>
            </a:r>
          </a:p>
          <a:p>
            <a:pPr marL="0" lvl="0" indent="0">
              <a:buNone/>
            </a:pPr>
            <a:r>
              <a:rPr lang="de-DE" b="1" dirty="0"/>
              <a:t> </a:t>
            </a:r>
            <a:r>
              <a:rPr lang="de-DE" b="1" dirty="0" smtClean="0"/>
              <a:t>       20.05.1966</a:t>
            </a:r>
            <a:r>
              <a:rPr lang="de-DE" dirty="0" smtClean="0"/>
              <a:t> die </a:t>
            </a:r>
            <a:r>
              <a:rPr lang="de-DE" dirty="0" err="1" smtClean="0"/>
              <a:t>uranisch</a:t>
            </a:r>
            <a:r>
              <a:rPr lang="de-DE" dirty="0" smtClean="0"/>
              <a:t>-plutonische </a:t>
            </a:r>
            <a:r>
              <a:rPr lang="de-DE" dirty="0"/>
              <a:t>Jahrhundertfinsternis </a:t>
            </a:r>
            <a:r>
              <a:rPr lang="de-DE" dirty="0" smtClean="0"/>
              <a:t> - 2104 (v.a. China)</a:t>
            </a:r>
          </a:p>
          <a:p>
            <a:r>
              <a:rPr lang="de-DE" b="1" dirty="0" smtClean="0"/>
              <a:t>man </a:t>
            </a:r>
            <a:r>
              <a:rPr lang="de-DE" b="1" dirty="0"/>
              <a:t>kann sehr reich werden, wenn man der Vorreiter seiner </a:t>
            </a:r>
            <a:r>
              <a:rPr lang="de-DE" b="1" dirty="0" err="1"/>
              <a:t>Langsamläuferzyklen</a:t>
            </a:r>
            <a:r>
              <a:rPr lang="de-DE" b="1" dirty="0"/>
              <a:t> im Chart wird</a:t>
            </a:r>
            <a:r>
              <a:rPr lang="de-DE" dirty="0"/>
              <a:t> (z.B. des gnadenlos ehrgeizigen Neuorders Jupiter-Chaos-Eris Qua. Orcus bei Jeff Bezos, des Kapitalismuszyklus Neptun </a:t>
            </a:r>
            <a:r>
              <a:rPr lang="de-DE" dirty="0" err="1"/>
              <a:t>Opp</a:t>
            </a:r>
            <a:r>
              <a:rPr lang="de-DE" dirty="0"/>
              <a:t>. Chaos bei Warren </a:t>
            </a:r>
            <a:r>
              <a:rPr lang="de-DE" dirty="0" err="1"/>
              <a:t>Buffett</a:t>
            </a:r>
            <a:r>
              <a:rPr lang="de-DE" dirty="0"/>
              <a:t>, Uranus </a:t>
            </a:r>
            <a:r>
              <a:rPr lang="de-DE" dirty="0" err="1"/>
              <a:t>Opp</a:t>
            </a:r>
            <a:r>
              <a:rPr lang="de-DE" dirty="0"/>
              <a:t>. Chaos bei Larry Page; Uranus-Pluto-Computerzyklus bei Michael </a:t>
            </a:r>
            <a:r>
              <a:rPr lang="de-DE" dirty="0" smtClean="0"/>
              <a:t>Dell)</a:t>
            </a:r>
            <a:endParaRPr lang="de-DE" dirty="0"/>
          </a:p>
          <a:p>
            <a:pPr lvl="0"/>
            <a:r>
              <a:rPr lang="de-DE" b="1" dirty="0" err="1" smtClean="0"/>
              <a:t>Aspektbezüge</a:t>
            </a:r>
            <a:r>
              <a:rPr lang="de-DE" b="1" dirty="0" smtClean="0"/>
              <a:t> zu Venus-Finsternissen </a:t>
            </a:r>
            <a:r>
              <a:rPr lang="de-DE" b="1" dirty="0"/>
              <a:t>rund um die Geburt als Cultural Communities, in denen man sich sozial integriert aufhält und Geld verdient</a:t>
            </a:r>
            <a:endParaRPr lang="de-DE" dirty="0"/>
          </a:p>
          <a:p>
            <a:pPr lvl="0"/>
            <a:r>
              <a:rPr lang="de-DE" dirty="0" smtClean="0"/>
              <a:t>das </a:t>
            </a:r>
            <a:r>
              <a:rPr lang="de-DE" b="1" dirty="0" smtClean="0"/>
              <a:t>Venus-Finsternis-Starthoroskops </a:t>
            </a:r>
            <a:r>
              <a:rPr lang="de-DE" b="1" dirty="0"/>
              <a:t>des sozialen Erwerbsbereichs, in dem man beruflich tätig ist</a:t>
            </a:r>
            <a:r>
              <a:rPr lang="de-DE" dirty="0"/>
              <a:t>: das </a:t>
            </a:r>
            <a:r>
              <a:rPr lang="de-DE" dirty="0" smtClean="0"/>
              <a:t>Venus-Horoskop</a:t>
            </a:r>
            <a:r>
              <a:rPr lang="de-DE" dirty="0"/>
              <a:t>, das auf einen gewartet hat</a:t>
            </a:r>
          </a:p>
          <a:p>
            <a:endParaRPr lang="de-DE" dirty="0"/>
          </a:p>
        </p:txBody>
      </p:sp>
    </p:spTree>
    <p:extLst>
      <p:ext uri="{BB962C8B-B14F-4D97-AF65-F5344CB8AC3E}">
        <p14:creationId xmlns:p14="http://schemas.microsoft.com/office/powerpoint/2010/main" val="28116897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Autofit/>
          </a:bodyPr>
          <a:lstStyle/>
          <a:p>
            <a:r>
              <a:rPr lang="de-DE" sz="3200" b="1" dirty="0"/>
              <a:t>Individuelle </a:t>
            </a:r>
            <a:r>
              <a:rPr lang="de-DE" sz="3200" b="1" dirty="0" smtClean="0"/>
              <a:t>Geldkonstellationen</a:t>
            </a:r>
            <a:endParaRPr lang="de-DE" sz="3200" dirty="0"/>
          </a:p>
        </p:txBody>
      </p:sp>
      <p:sp>
        <p:nvSpPr>
          <p:cNvPr id="3" name="Inhaltsplatzhalter 2"/>
          <p:cNvSpPr>
            <a:spLocks noGrp="1"/>
          </p:cNvSpPr>
          <p:nvPr>
            <p:ph idx="1"/>
          </p:nvPr>
        </p:nvSpPr>
        <p:spPr>
          <a:xfrm>
            <a:off x="457200" y="1052736"/>
            <a:ext cx="8229600" cy="5616624"/>
          </a:xfrm>
        </p:spPr>
        <p:txBody>
          <a:bodyPr>
            <a:noAutofit/>
          </a:bodyPr>
          <a:lstStyle/>
          <a:p>
            <a:pPr lvl="0"/>
            <a:r>
              <a:rPr lang="de-DE" sz="1400" b="1" dirty="0"/>
              <a:t>Venus- und Jupiterstellungen von gegenwärtigen und auch vorgeburtlichen </a:t>
            </a:r>
            <a:r>
              <a:rPr lang="de-DE" sz="1400" b="1" dirty="0" err="1"/>
              <a:t>Langsamläuferzyklen</a:t>
            </a:r>
            <a:r>
              <a:rPr lang="de-DE" sz="1400" b="1" dirty="0"/>
              <a:t> auf </a:t>
            </a:r>
            <a:r>
              <a:rPr lang="de-DE" sz="1400" b="1" dirty="0" err="1"/>
              <a:t>Radixfaktoren</a:t>
            </a:r>
            <a:r>
              <a:rPr lang="de-DE" sz="1400" b="1" dirty="0"/>
              <a:t> ermöglichen finanzielle Förderungen in diesem archetypischen Bereich</a:t>
            </a:r>
            <a:r>
              <a:rPr lang="de-DE" sz="1400" dirty="0"/>
              <a:t>, vor allem mit 2.Haus und Stier-Bezug</a:t>
            </a:r>
          </a:p>
          <a:p>
            <a:pPr lvl="0"/>
            <a:r>
              <a:rPr lang="de-DE" sz="1400" b="1" dirty="0"/>
              <a:t>Zyklen, die ins 2.Radix-Haus fallen</a:t>
            </a:r>
          </a:p>
          <a:p>
            <a:pPr lvl="0"/>
            <a:r>
              <a:rPr lang="de-DE" sz="1400" b="1" dirty="0" smtClean="0"/>
              <a:t>Öffnende </a:t>
            </a:r>
            <a:r>
              <a:rPr lang="de-DE" sz="1400" b="1" dirty="0"/>
              <a:t>Saturn-Pluto-Quadrate und Saturn-Pluto-Konjunktionen, wenn zusätzlich mit Geldbezug </a:t>
            </a:r>
            <a:r>
              <a:rPr lang="de-DE" sz="1400" b="1" dirty="0" smtClean="0"/>
              <a:t>die großen Lebenswerke</a:t>
            </a:r>
          </a:p>
          <a:p>
            <a:r>
              <a:rPr lang="de-DE" sz="1400" b="1" dirty="0"/>
              <a:t>fördernde Einbindung zu den Venus-Jupiter-Konjunktionen vor und nach der Geburt</a:t>
            </a:r>
            <a:endParaRPr lang="de-DE" sz="1400" dirty="0"/>
          </a:p>
          <a:p>
            <a:pPr lvl="0"/>
            <a:r>
              <a:rPr lang="de-DE" sz="1400" b="1" dirty="0" smtClean="0"/>
              <a:t>Jupiter</a:t>
            </a:r>
            <a:r>
              <a:rPr lang="de-DE" sz="1400" dirty="0" smtClean="0"/>
              <a:t> </a:t>
            </a:r>
            <a:r>
              <a:rPr lang="de-DE" sz="1400" dirty="0"/>
              <a:t>oder </a:t>
            </a:r>
            <a:r>
              <a:rPr lang="de-DE" sz="1400" b="1" dirty="0"/>
              <a:t>Venus</a:t>
            </a:r>
            <a:r>
              <a:rPr lang="de-DE" sz="1400" dirty="0"/>
              <a:t> auf dem immer mehr wollenden </a:t>
            </a:r>
            <a:r>
              <a:rPr lang="de-DE" sz="1400" b="1" dirty="0"/>
              <a:t>Supergalaktischen Zentrum</a:t>
            </a:r>
            <a:r>
              <a:rPr lang="de-DE" sz="1400" dirty="0"/>
              <a:t> 2 Grad Waage</a:t>
            </a:r>
          </a:p>
          <a:p>
            <a:pPr lvl="0"/>
            <a:r>
              <a:rPr lang="de-DE" sz="1400" b="1" dirty="0"/>
              <a:t>Einbindung in die Jupiter-Saturn-, Jupiter-Uranus-, Jupiter-Pluto- und Jupiter-Chaos-Zyklen</a:t>
            </a:r>
          </a:p>
          <a:p>
            <a:pPr lvl="0"/>
            <a:r>
              <a:rPr lang="de-DE" sz="1400" dirty="0"/>
              <a:t>Die </a:t>
            </a:r>
            <a:r>
              <a:rPr lang="de-DE" sz="1400" b="1" dirty="0"/>
              <a:t>G</a:t>
            </a:r>
            <a:r>
              <a:rPr lang="de-DE" sz="1400" b="1" dirty="0" smtClean="0"/>
              <a:t>lücksasteroiden</a:t>
            </a:r>
            <a:r>
              <a:rPr lang="de-DE" sz="1400" dirty="0" smtClean="0"/>
              <a:t> </a:t>
            </a:r>
            <a:r>
              <a:rPr lang="de-DE" sz="1400" b="1" dirty="0"/>
              <a:t>Tyche, Fortuna</a:t>
            </a:r>
            <a:r>
              <a:rPr lang="de-DE" sz="1400" dirty="0"/>
              <a:t> und </a:t>
            </a:r>
            <a:r>
              <a:rPr lang="de-DE" sz="1400" b="1" dirty="0"/>
              <a:t>Felicitas</a:t>
            </a:r>
            <a:r>
              <a:rPr lang="de-DE" sz="1400" dirty="0"/>
              <a:t> (besonders bei Glückspiel und Spekulationen - zusätzlich zum Jupiter-Uranus-Archetyp im 5. Haus) und </a:t>
            </a:r>
            <a:r>
              <a:rPr lang="de-DE" sz="1400" b="1" dirty="0" err="1" smtClean="0"/>
              <a:t>Abundantia</a:t>
            </a:r>
            <a:r>
              <a:rPr lang="de-DE" sz="1400" dirty="0" smtClean="0"/>
              <a:t> und </a:t>
            </a:r>
            <a:r>
              <a:rPr lang="de-DE" sz="1400" b="1" dirty="0" smtClean="0"/>
              <a:t>Goldstone</a:t>
            </a:r>
            <a:endParaRPr lang="de-DE" sz="1400" b="1" dirty="0"/>
          </a:p>
          <a:p>
            <a:pPr lvl="0"/>
            <a:r>
              <a:rPr lang="de-DE" sz="1400" b="1" dirty="0"/>
              <a:t>Grad der stationären Venus im Jahr rund um die Geburt</a:t>
            </a:r>
            <a:r>
              <a:rPr lang="de-DE" sz="1400" dirty="0"/>
              <a:t> als Punkt, wo sich das Geld niederlässt. Vor allem </a:t>
            </a:r>
            <a:r>
              <a:rPr lang="de-DE" sz="1400" b="1" dirty="0"/>
              <a:t>das stationär-direkte</a:t>
            </a:r>
            <a:r>
              <a:rPr lang="de-DE" sz="1400" dirty="0"/>
              <a:t> </a:t>
            </a:r>
            <a:r>
              <a:rPr lang="de-DE" sz="1400" b="1" dirty="0"/>
              <a:t>Horoskop</a:t>
            </a:r>
            <a:r>
              <a:rPr lang="de-DE" sz="1400" dirty="0"/>
              <a:t> mit allen Aspekten zeigt schicksalhaft eine besondere Geldansammlungsmöglichkeit an. Dies ist umso </a:t>
            </a:r>
            <a:r>
              <a:rPr lang="de-DE" sz="1400" dirty="0" smtClean="0"/>
              <a:t>günstiger, wenn dieser </a:t>
            </a:r>
            <a:r>
              <a:rPr lang="de-DE" sz="1400" dirty="0"/>
              <a:t>Grad ins </a:t>
            </a:r>
            <a:r>
              <a:rPr lang="de-DE" sz="1400" dirty="0" err="1"/>
              <a:t>Aspektmuster</a:t>
            </a:r>
            <a:r>
              <a:rPr lang="de-DE" sz="1400" dirty="0"/>
              <a:t> eingebunden ist. Das stationär-rückläufige Chart hat oft </a:t>
            </a:r>
            <a:r>
              <a:rPr lang="de-DE" sz="1400" dirty="0" smtClean="0"/>
              <a:t>verinnerlichende bzw. </a:t>
            </a:r>
            <a:r>
              <a:rPr lang="de-DE" sz="1400" dirty="0"/>
              <a:t>karmische Bezüge.</a:t>
            </a:r>
          </a:p>
          <a:p>
            <a:pPr lvl="0"/>
            <a:r>
              <a:rPr lang="de-DE" sz="1400" b="1" dirty="0"/>
              <a:t>Venus-Perigäum rund um die Geburt</a:t>
            </a:r>
            <a:r>
              <a:rPr lang="de-DE" sz="1400" dirty="0"/>
              <a:t>: auf diesem Grad mittels der Interaspekte zum Perigäums-Chart drängen sich oft die Gelder bzw. die </a:t>
            </a:r>
            <a:r>
              <a:rPr lang="de-DE" sz="1400" dirty="0" smtClean="0"/>
              <a:t>Frauen abhängig vom Chart </a:t>
            </a:r>
            <a:r>
              <a:rPr lang="de-DE" sz="1400" dirty="0"/>
              <a:t>geradezu schnell auf.</a:t>
            </a:r>
          </a:p>
          <a:p>
            <a:pPr lvl="0"/>
            <a:r>
              <a:rPr lang="de-DE" sz="1400" b="1" dirty="0"/>
              <a:t>Geld durch Erben bzw. Verträge bzw. Bindungen mit anderen:</a:t>
            </a:r>
            <a:r>
              <a:rPr lang="de-DE" sz="1400" dirty="0"/>
              <a:t> Jupiter / Venus / Mars / Sonne in 8 vor allem im Stier </a:t>
            </a:r>
          </a:p>
          <a:p>
            <a:pPr lvl="0"/>
            <a:r>
              <a:rPr lang="de-DE" sz="1400" b="1" dirty="0"/>
              <a:t>Erfolg mit Medien:</a:t>
            </a:r>
            <a:r>
              <a:rPr lang="de-DE" sz="1400" dirty="0"/>
              <a:t> Planeten im </a:t>
            </a:r>
            <a:r>
              <a:rPr lang="de-DE" sz="1400" dirty="0" smtClean="0"/>
              <a:t>Hauptaspekt zum Neptun-Pluto-Grad </a:t>
            </a:r>
            <a:r>
              <a:rPr lang="de-DE" sz="1400" dirty="0"/>
              <a:t>7-8 Grad Zwillinge</a:t>
            </a:r>
          </a:p>
          <a:p>
            <a:pPr lvl="0"/>
            <a:r>
              <a:rPr lang="de-DE" sz="1400" b="1" dirty="0"/>
              <a:t>Kosmisches Einfallstor des Geldes: </a:t>
            </a:r>
            <a:r>
              <a:rPr lang="de-DE" sz="1400" b="1" dirty="0" smtClean="0"/>
              <a:t>Häuserspitze, </a:t>
            </a:r>
            <a:r>
              <a:rPr lang="de-DE" sz="1400" b="1" dirty="0"/>
              <a:t>an dem </a:t>
            </a:r>
            <a:r>
              <a:rPr lang="de-DE" sz="1400" b="1" dirty="0" smtClean="0"/>
              <a:t>der Stier </a:t>
            </a:r>
            <a:r>
              <a:rPr lang="de-DE" sz="1400" b="1" dirty="0"/>
              <a:t>anliegt</a:t>
            </a:r>
            <a:r>
              <a:rPr lang="de-DE" sz="1400" dirty="0"/>
              <a:t>, wo die </a:t>
            </a:r>
            <a:r>
              <a:rPr lang="de-DE" sz="1400" dirty="0" smtClean="0"/>
              <a:t>Herrscherin Venus dann liegt, </a:t>
            </a:r>
            <a:r>
              <a:rPr lang="de-DE" sz="1400" dirty="0"/>
              <a:t>lässt </a:t>
            </a:r>
            <a:r>
              <a:rPr lang="de-DE" sz="1400" dirty="0" smtClean="0"/>
              <a:t>es sich </a:t>
            </a:r>
            <a:r>
              <a:rPr lang="de-DE" sz="1400" dirty="0"/>
              <a:t>nieder, kommt es an</a:t>
            </a:r>
          </a:p>
          <a:p>
            <a:endParaRPr lang="de-DE" sz="1400" dirty="0"/>
          </a:p>
        </p:txBody>
      </p:sp>
    </p:spTree>
    <p:extLst>
      <p:ext uri="{BB962C8B-B14F-4D97-AF65-F5344CB8AC3E}">
        <p14:creationId xmlns:p14="http://schemas.microsoft.com/office/powerpoint/2010/main" val="40010604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64288" y="476672"/>
            <a:ext cx="1522512" cy="3600400"/>
          </a:xfrm>
        </p:spPr>
        <p:txBody>
          <a:bodyPr>
            <a:normAutofit/>
          </a:bodyPr>
          <a:lstStyle/>
          <a:p>
            <a:r>
              <a:rPr lang="de-DE" sz="1400" b="1" dirty="0"/>
              <a:t>Warren </a:t>
            </a:r>
            <a:r>
              <a:rPr lang="de-DE" sz="1400" b="1" dirty="0" err="1"/>
              <a:t>Buffett</a:t>
            </a:r>
            <a:r>
              <a:rPr lang="de-DE" sz="1400" b="1" dirty="0"/>
              <a:t> am 30.08.1930, 15h CST, Omaha, ND </a:t>
            </a:r>
            <a:endParaRPr lang="de-DE" sz="1400" dirty="0"/>
          </a:p>
        </p:txBody>
      </p:sp>
      <p:sp>
        <p:nvSpPr>
          <p:cNvPr id="3" name="Inhaltsplatzhalter 2"/>
          <p:cNvSpPr>
            <a:spLocks noGrp="1"/>
          </p:cNvSpPr>
          <p:nvPr>
            <p:ph idx="1"/>
          </p:nvPr>
        </p:nvSpPr>
        <p:spPr>
          <a:xfrm>
            <a:off x="467544" y="3717032"/>
            <a:ext cx="8229600" cy="3024336"/>
          </a:xfrm>
        </p:spPr>
        <p:txBody>
          <a:bodyPr>
            <a:normAutofit fontScale="32500" lnSpcReduction="20000"/>
          </a:bodyPr>
          <a:lstStyle/>
          <a:p>
            <a:endParaRPr lang="de-DE" b="1" dirty="0" smtClean="0"/>
          </a:p>
          <a:p>
            <a:endParaRPr lang="de-DE" b="1" dirty="0"/>
          </a:p>
          <a:p>
            <a:endParaRPr lang="de-DE" sz="3700" b="1" dirty="0" smtClean="0"/>
          </a:p>
          <a:p>
            <a:r>
              <a:rPr lang="de-DE" sz="3700" b="1" dirty="0" smtClean="0"/>
              <a:t>als Sohn eines Brokers geboren zur Deflationsperiode der Weltwirtschaftskrise ‚Great Depression‘ mit Venus in </a:t>
            </a:r>
            <a:r>
              <a:rPr lang="de-DE" sz="3700" b="1" dirty="0" err="1" smtClean="0"/>
              <a:t>Konj</a:t>
            </a:r>
            <a:r>
              <a:rPr lang="de-DE" sz="3700" b="1" dirty="0" smtClean="0"/>
              <a:t>. der </a:t>
            </a:r>
            <a:r>
              <a:rPr lang="de-DE" sz="3700" b="1" dirty="0" err="1" smtClean="0"/>
              <a:t>Reichtumsfixsterne</a:t>
            </a:r>
            <a:r>
              <a:rPr lang="de-DE" sz="3700" b="1" dirty="0" smtClean="0"/>
              <a:t> </a:t>
            </a:r>
            <a:r>
              <a:rPr lang="de-DE" sz="3700" b="1" dirty="0" err="1" smtClean="0"/>
              <a:t>Spica</a:t>
            </a:r>
            <a:r>
              <a:rPr lang="de-DE" sz="3700" b="1" dirty="0" smtClean="0"/>
              <a:t> /</a:t>
            </a:r>
            <a:r>
              <a:rPr lang="de-DE" sz="3700" b="1" dirty="0" err="1" smtClean="0"/>
              <a:t>Arcturus</a:t>
            </a:r>
            <a:r>
              <a:rPr lang="de-DE" sz="3700" b="1" dirty="0" smtClean="0"/>
              <a:t> auf dem Südknoten (schon karmischer Geldexperte) zur Kapitalismus-Halbzeit-Opposition Neptun-Chaos (</a:t>
            </a:r>
            <a:r>
              <a:rPr lang="de-DE" sz="3700" b="1" dirty="0" err="1" smtClean="0"/>
              <a:t>Konj</a:t>
            </a:r>
            <a:r>
              <a:rPr lang="de-DE" sz="3700" b="1" dirty="0" smtClean="0"/>
              <a:t>. 1776 USA / Nationalökonom Adam Smith‘ </a:t>
            </a:r>
            <a:r>
              <a:rPr lang="de-DE" sz="3700" b="1" dirty="0" err="1" smtClean="0"/>
              <a:t>Wealth</a:t>
            </a:r>
            <a:r>
              <a:rPr lang="de-DE" sz="3700" b="1" dirty="0" smtClean="0"/>
              <a:t> </a:t>
            </a:r>
            <a:r>
              <a:rPr lang="de-DE" sz="3700" b="1" dirty="0" err="1" smtClean="0"/>
              <a:t>of</a:t>
            </a:r>
            <a:r>
              <a:rPr lang="de-DE" sz="3700" b="1" dirty="0" smtClean="0"/>
              <a:t> </a:t>
            </a:r>
            <a:r>
              <a:rPr lang="de-DE" sz="3700" b="1" dirty="0" err="1" smtClean="0"/>
              <a:t>Nations</a:t>
            </a:r>
            <a:r>
              <a:rPr lang="de-DE" sz="3700" b="1" dirty="0" smtClean="0"/>
              <a:t>) in </a:t>
            </a:r>
            <a:r>
              <a:rPr lang="de-DE" sz="3700" b="1" dirty="0" err="1" smtClean="0"/>
              <a:t>Konj</a:t>
            </a:r>
            <a:r>
              <a:rPr lang="de-DE" sz="3700" b="1" dirty="0" smtClean="0"/>
              <a:t>. zu seiner Sonne. Mars </a:t>
            </a:r>
            <a:r>
              <a:rPr lang="de-DE" sz="3700" b="1" dirty="0" err="1" smtClean="0"/>
              <a:t>Konj</a:t>
            </a:r>
            <a:r>
              <a:rPr lang="de-DE" sz="3700" b="1" dirty="0" smtClean="0"/>
              <a:t>. Tyche </a:t>
            </a:r>
            <a:r>
              <a:rPr lang="de-DE" sz="3700" b="1" dirty="0" err="1" smtClean="0"/>
              <a:t>Sextil</a:t>
            </a:r>
            <a:r>
              <a:rPr lang="de-DE" sz="3700" b="1" dirty="0" smtClean="0"/>
              <a:t> Neptun, Uranus Qua. Jupiter (Glückspielglück, Spekulationsglück), setzte mit seiner äußerst erfolgreichen Holding </a:t>
            </a:r>
            <a:r>
              <a:rPr lang="de-DE" sz="3700" b="1" dirty="0" err="1" smtClean="0"/>
              <a:t>Berkshire</a:t>
            </a:r>
            <a:r>
              <a:rPr lang="de-DE" sz="3700" b="1" dirty="0" smtClean="0"/>
              <a:t> Hathaway auf langfristige Investments, oft auf Marktführer (Stier)</a:t>
            </a:r>
            <a:endParaRPr lang="de-DE" sz="3700" dirty="0" smtClean="0"/>
          </a:p>
          <a:p>
            <a:pPr lvl="0"/>
            <a:r>
              <a:rPr lang="de-DE" sz="3700" b="1" dirty="0" err="1" smtClean="0"/>
              <a:t>MoFi</a:t>
            </a:r>
            <a:r>
              <a:rPr lang="de-DE" sz="3700" b="1" dirty="0" smtClean="0"/>
              <a:t> vor der Geburt</a:t>
            </a:r>
            <a:r>
              <a:rPr lang="de-DE" sz="3700" dirty="0" smtClean="0"/>
              <a:t> </a:t>
            </a:r>
            <a:r>
              <a:rPr lang="de-DE" sz="3700" b="1" dirty="0" smtClean="0"/>
              <a:t>12.04.1930</a:t>
            </a:r>
            <a:r>
              <a:rPr lang="de-DE" sz="3700" dirty="0" smtClean="0"/>
              <a:t> auf R-Venus-</a:t>
            </a:r>
            <a:r>
              <a:rPr lang="de-DE" sz="3700" dirty="0" err="1" smtClean="0"/>
              <a:t>Spica</a:t>
            </a:r>
            <a:r>
              <a:rPr lang="de-DE" sz="3700" dirty="0" smtClean="0"/>
              <a:t>-Südknoten und </a:t>
            </a:r>
            <a:r>
              <a:rPr lang="de-DE" sz="3700" dirty="0" err="1" smtClean="0"/>
              <a:t>MoFi</a:t>
            </a:r>
            <a:r>
              <a:rPr lang="de-DE" sz="3700" dirty="0" smtClean="0"/>
              <a:t> auf Tyche. Jupiter </a:t>
            </a:r>
            <a:r>
              <a:rPr lang="de-DE" sz="3700" dirty="0" err="1" smtClean="0"/>
              <a:t>Sextil</a:t>
            </a:r>
            <a:r>
              <a:rPr lang="de-DE" sz="3700" dirty="0" smtClean="0"/>
              <a:t> R-Uranus</a:t>
            </a:r>
          </a:p>
          <a:p>
            <a:pPr lvl="0"/>
            <a:r>
              <a:rPr lang="de-DE" sz="3700" b="1" dirty="0" err="1" smtClean="0"/>
              <a:t>SoFi</a:t>
            </a:r>
            <a:r>
              <a:rPr lang="de-DE" sz="3700" b="1" dirty="0" smtClean="0"/>
              <a:t> vor der Geburt im Stier</a:t>
            </a:r>
            <a:r>
              <a:rPr lang="de-DE" sz="3700" dirty="0" smtClean="0"/>
              <a:t> </a:t>
            </a:r>
            <a:r>
              <a:rPr lang="de-DE" sz="3700" b="1" dirty="0" smtClean="0"/>
              <a:t>28.04.1930</a:t>
            </a:r>
            <a:r>
              <a:rPr lang="de-DE" sz="3700" dirty="0" smtClean="0"/>
              <a:t> Tyche auf dem Nordknoten </a:t>
            </a:r>
            <a:r>
              <a:rPr lang="de-DE" sz="3700" dirty="0" err="1" smtClean="0"/>
              <a:t>Trigon</a:t>
            </a:r>
            <a:r>
              <a:rPr lang="de-DE" sz="3700" dirty="0" smtClean="0"/>
              <a:t> R-Sonne, Venus-</a:t>
            </a:r>
            <a:r>
              <a:rPr lang="de-DE" sz="3700" dirty="0" err="1" smtClean="0"/>
              <a:t>Abundantia</a:t>
            </a:r>
            <a:r>
              <a:rPr lang="de-DE" sz="3700" dirty="0" smtClean="0"/>
              <a:t>-Merkur-</a:t>
            </a:r>
            <a:r>
              <a:rPr lang="de-DE" sz="3700" dirty="0" err="1" smtClean="0"/>
              <a:t>Konj</a:t>
            </a:r>
            <a:r>
              <a:rPr lang="de-DE" sz="3700" dirty="0" smtClean="0"/>
              <a:t>. im Stier Qua. Regulus, Mars </a:t>
            </a:r>
            <a:r>
              <a:rPr lang="de-DE" sz="3700" dirty="0" err="1" smtClean="0"/>
              <a:t>Konj</a:t>
            </a:r>
            <a:r>
              <a:rPr lang="de-DE" sz="3700" dirty="0" smtClean="0"/>
              <a:t>. Eris </a:t>
            </a:r>
            <a:r>
              <a:rPr lang="de-DE" sz="3700" dirty="0" err="1" smtClean="0"/>
              <a:t>Opp</a:t>
            </a:r>
            <a:r>
              <a:rPr lang="de-DE" sz="3700" dirty="0" smtClean="0"/>
              <a:t>. Merkur, Saturn </a:t>
            </a:r>
            <a:r>
              <a:rPr lang="de-DE" sz="3700" dirty="0" err="1" smtClean="0"/>
              <a:t>Opp</a:t>
            </a:r>
            <a:r>
              <a:rPr lang="de-DE" sz="3700" dirty="0" smtClean="0"/>
              <a:t>. R-Jupiter, Felicitas auf R-Saturn</a:t>
            </a:r>
          </a:p>
          <a:p>
            <a:pPr lvl="0"/>
            <a:r>
              <a:rPr lang="de-DE" sz="3700" b="1" dirty="0" err="1" smtClean="0"/>
              <a:t>MoFi</a:t>
            </a:r>
            <a:r>
              <a:rPr lang="de-DE" sz="3700" b="1" dirty="0" smtClean="0"/>
              <a:t> nach der Geburt 30.08.1930</a:t>
            </a:r>
            <a:r>
              <a:rPr lang="de-DE" sz="3700" dirty="0" smtClean="0"/>
              <a:t> auf </a:t>
            </a:r>
            <a:r>
              <a:rPr lang="de-DE" sz="3700" dirty="0" err="1" smtClean="0"/>
              <a:t>MoFi</a:t>
            </a:r>
            <a:r>
              <a:rPr lang="de-DE" sz="3700" dirty="0" smtClean="0"/>
              <a:t>- und R-Uranus T-Qua. Jupiter </a:t>
            </a:r>
            <a:r>
              <a:rPr lang="de-DE" sz="3700" dirty="0" err="1" smtClean="0"/>
              <a:t>Konj</a:t>
            </a:r>
            <a:r>
              <a:rPr lang="de-DE" sz="3700" dirty="0" smtClean="0"/>
              <a:t>. </a:t>
            </a:r>
            <a:r>
              <a:rPr lang="de-DE" sz="3700" dirty="0" err="1" smtClean="0"/>
              <a:t>SoFi</a:t>
            </a:r>
            <a:r>
              <a:rPr lang="de-DE" sz="3700" dirty="0" smtClean="0"/>
              <a:t> Tyche, Mars / Jupiter HS auf Pluto </a:t>
            </a:r>
            <a:r>
              <a:rPr lang="de-DE" sz="3700" dirty="0" err="1" smtClean="0"/>
              <a:t>Konj</a:t>
            </a:r>
            <a:r>
              <a:rPr lang="de-DE" sz="3700" dirty="0" smtClean="0"/>
              <a:t>. R-Pluto, Felicitas </a:t>
            </a:r>
            <a:r>
              <a:rPr lang="de-DE" sz="3700" dirty="0" err="1" smtClean="0"/>
              <a:t>Konj</a:t>
            </a:r>
            <a:r>
              <a:rPr lang="de-DE" sz="3700" dirty="0" smtClean="0"/>
              <a:t>. AC</a:t>
            </a:r>
          </a:p>
          <a:p>
            <a:pPr lvl="0"/>
            <a:r>
              <a:rPr lang="de-DE" sz="3700" b="1" dirty="0" err="1" smtClean="0"/>
              <a:t>SoFi</a:t>
            </a:r>
            <a:r>
              <a:rPr lang="de-DE" sz="3700" b="1" dirty="0" smtClean="0"/>
              <a:t> nach der Geburt 21.10.1930</a:t>
            </a:r>
            <a:r>
              <a:rPr lang="de-DE" sz="3700" dirty="0" smtClean="0"/>
              <a:t> in der Waage </a:t>
            </a:r>
            <a:r>
              <a:rPr lang="de-DE" sz="3700" dirty="0" err="1" smtClean="0"/>
              <a:t>Opp</a:t>
            </a:r>
            <a:r>
              <a:rPr lang="de-DE" sz="3700" dirty="0" smtClean="0"/>
              <a:t>. R-Zeus, Jupiter-Pluto </a:t>
            </a:r>
            <a:r>
              <a:rPr lang="de-DE" sz="3700" dirty="0" err="1" smtClean="0"/>
              <a:t>Konj</a:t>
            </a:r>
            <a:r>
              <a:rPr lang="de-DE" sz="3700" dirty="0" smtClean="0"/>
              <a:t>. R-Pluto, Venus </a:t>
            </a:r>
            <a:r>
              <a:rPr lang="de-DE" sz="3700" dirty="0" err="1" smtClean="0"/>
              <a:t>Konj</a:t>
            </a:r>
            <a:r>
              <a:rPr lang="de-DE" sz="3700" dirty="0" smtClean="0"/>
              <a:t>. R- Mond</a:t>
            </a:r>
          </a:p>
          <a:p>
            <a:pPr lvl="0"/>
            <a:r>
              <a:rPr lang="de-DE" sz="3700" b="1" dirty="0" smtClean="0"/>
              <a:t>Venus-</a:t>
            </a:r>
            <a:r>
              <a:rPr lang="de-DE" sz="3700" b="1" dirty="0" err="1" smtClean="0"/>
              <a:t>SoFi</a:t>
            </a:r>
            <a:r>
              <a:rPr lang="de-DE" sz="3700" b="1" dirty="0" smtClean="0"/>
              <a:t> nach der Geburt 12.09.1931</a:t>
            </a:r>
            <a:r>
              <a:rPr lang="de-DE" sz="3700" dirty="0" smtClean="0"/>
              <a:t> die Neptun-Chaos (Kapitalismus-Archetyp Neptun </a:t>
            </a:r>
            <a:r>
              <a:rPr lang="de-DE" sz="3700" dirty="0" err="1" smtClean="0"/>
              <a:t>Opp</a:t>
            </a:r>
            <a:r>
              <a:rPr lang="de-DE" sz="3700" dirty="0" smtClean="0"/>
              <a:t>. Chaos zur Weltwirtschaftskrise in HS Sonne/Merkur, Uranus </a:t>
            </a:r>
            <a:r>
              <a:rPr lang="de-DE" sz="3700" dirty="0" err="1" smtClean="0"/>
              <a:t>Konj</a:t>
            </a:r>
            <a:r>
              <a:rPr lang="de-DE" sz="3700" dirty="0" smtClean="0"/>
              <a:t> R-IC. Jupiter </a:t>
            </a:r>
            <a:r>
              <a:rPr lang="de-DE" sz="3700" dirty="0" err="1" smtClean="0"/>
              <a:t>Trigon</a:t>
            </a:r>
            <a:r>
              <a:rPr lang="de-DE" sz="3700" dirty="0" smtClean="0"/>
              <a:t> R-Uranus (Glück beim Spekulieren), Merkur/Neptun auf R-Sonne </a:t>
            </a:r>
            <a:r>
              <a:rPr lang="de-DE" sz="3700" dirty="0" err="1" smtClean="0"/>
              <a:t>Opp</a:t>
            </a:r>
            <a:r>
              <a:rPr lang="de-DE" sz="3700" dirty="0" smtClean="0"/>
              <a:t>. Chaos / R-Chaos</a:t>
            </a:r>
          </a:p>
          <a:p>
            <a:pPr lvl="0"/>
            <a:r>
              <a:rPr lang="de-DE" sz="3700" b="1" dirty="0" smtClean="0"/>
              <a:t>Venus-</a:t>
            </a:r>
            <a:r>
              <a:rPr lang="de-DE" sz="3700" b="1" dirty="0" err="1" smtClean="0"/>
              <a:t>MoFi</a:t>
            </a:r>
            <a:r>
              <a:rPr lang="de-DE" sz="3700" b="1" dirty="0" smtClean="0"/>
              <a:t> nach der Geburt 26.09.1931</a:t>
            </a:r>
            <a:r>
              <a:rPr lang="de-DE" sz="3700" dirty="0" smtClean="0"/>
              <a:t> auf seinem R-Merkur </a:t>
            </a:r>
            <a:r>
              <a:rPr lang="de-DE" sz="3700" dirty="0" err="1" smtClean="0"/>
              <a:t>Opp</a:t>
            </a:r>
            <a:r>
              <a:rPr lang="de-DE" sz="3700" dirty="0" smtClean="0"/>
              <a:t>. R-Eris</a:t>
            </a:r>
          </a:p>
          <a:p>
            <a:endParaRPr lang="de-DE" dirty="0"/>
          </a:p>
        </p:txBody>
      </p:sp>
      <p:pic>
        <p:nvPicPr>
          <p:cNvPr id="3074" name="Picture 2" descr="C:\Users\Werner Held\Desktop\DAV Buffet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697" y="13874"/>
            <a:ext cx="4198533" cy="411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159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19256" cy="1066130"/>
          </a:xfrm>
        </p:spPr>
        <p:txBody>
          <a:bodyPr>
            <a:noAutofit/>
          </a:bodyPr>
          <a:lstStyle/>
          <a:p>
            <a:r>
              <a:rPr lang="de-DE" sz="3200" b="1" dirty="0" smtClean="0"/>
              <a:t>Endgültiger Uranus-Ingress im Stier 06.03.2019, 08:27 UT, Berlin</a:t>
            </a:r>
            <a:endParaRPr lang="de-DE" sz="3200" b="1" dirty="0"/>
          </a:p>
        </p:txBody>
      </p:sp>
      <p:pic>
        <p:nvPicPr>
          <p:cNvPr id="1026" name="Picture 2" descr="C:\Users\Werner Held\Desktop\DAV Charts\DAV 06.03.20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3" y="1252558"/>
            <a:ext cx="5616624" cy="550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355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9001000" cy="1143000"/>
          </a:xfrm>
        </p:spPr>
        <p:txBody>
          <a:bodyPr>
            <a:noAutofit/>
          </a:bodyPr>
          <a:lstStyle/>
          <a:p>
            <a:pPr algn="l"/>
            <a:r>
              <a:rPr lang="de-DE" sz="2800" b="1" dirty="0" smtClean="0"/>
              <a:t>Luftepochenhoroskop Jupiter-Saturn 31.12.1980</a:t>
            </a:r>
            <a:r>
              <a:rPr lang="de-DE" sz="2000" b="1" dirty="0" smtClean="0"/>
              <a:t>, </a:t>
            </a:r>
            <a:r>
              <a:rPr lang="de-DE" sz="1600" b="1" dirty="0" smtClean="0"/>
              <a:t>22:23 MEZ, Berlin: </a:t>
            </a:r>
            <a:r>
              <a:rPr lang="de-DE" sz="2800" b="1" dirty="0" smtClean="0"/>
              <a:t/>
            </a:r>
            <a:br>
              <a:rPr lang="de-DE" sz="2800" b="1" dirty="0" smtClean="0"/>
            </a:br>
            <a:r>
              <a:rPr lang="de-DE" sz="2800" b="1" dirty="0" smtClean="0"/>
              <a:t>Beginn des Kommunikationszeitalters durch den erdfernen In </a:t>
            </a:r>
            <a:r>
              <a:rPr lang="de-DE" sz="2800" b="1" dirty="0" err="1" smtClean="0"/>
              <a:t>Cazimi</a:t>
            </a:r>
            <a:r>
              <a:rPr lang="de-DE" sz="2800" b="1" dirty="0" smtClean="0"/>
              <a:t>-Merkur - </a:t>
            </a:r>
            <a:r>
              <a:rPr lang="de-DE" sz="2000" b="1" dirty="0" smtClean="0"/>
              <a:t>wird wieder wichtiger durch endgültige Luftepoche 2020</a:t>
            </a:r>
            <a:endParaRPr lang="de-DE" sz="2000" b="1" dirty="0"/>
          </a:p>
        </p:txBody>
      </p:sp>
      <p:pic>
        <p:nvPicPr>
          <p:cNvPr id="5122" name="Picture 2" descr="C:\Users\Werner Held\Desktop\DAV Charts\DAV 31.12.1980 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57029"/>
            <a:ext cx="5472608" cy="5271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434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397" y="116632"/>
            <a:ext cx="9036496" cy="1143000"/>
          </a:xfrm>
        </p:spPr>
        <p:txBody>
          <a:bodyPr>
            <a:noAutofit/>
          </a:bodyPr>
          <a:lstStyle/>
          <a:p>
            <a:r>
              <a:rPr lang="de-DE" sz="2800" b="1" dirty="0" smtClean="0"/>
              <a:t>Letztes supermaterialistisches Aufbäumen der Erdepoche – der Neumond vor dem Jupiter-Saturn-Zyklus 04.05.2000, </a:t>
            </a:r>
            <a:r>
              <a:rPr lang="de-DE" sz="1800" b="1" dirty="0" smtClean="0"/>
              <a:t>06:12 MEZ/S Berlin</a:t>
            </a:r>
            <a:endParaRPr lang="de-DE" sz="1800" b="1" dirty="0"/>
          </a:p>
        </p:txBody>
      </p:sp>
      <p:pic>
        <p:nvPicPr>
          <p:cNvPr id="1026" name="Picture 2" descr="C:\Users\Werner Held\Desktop\2000 NM 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644" y="1340768"/>
            <a:ext cx="5275611" cy="506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73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Jupiter-Saturn-Konjunktion 28.05.2000, 18:04 MEZ/S Berlin – 21.12.2020</a:t>
            </a:r>
            <a:endParaRPr lang="de-DE" sz="3200" b="1" dirty="0"/>
          </a:p>
        </p:txBody>
      </p:sp>
      <p:pic>
        <p:nvPicPr>
          <p:cNvPr id="1026" name="Picture 2" descr="C:\Users\Werner Held\Desktop\DAV Charts\28.05.2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68760"/>
            <a:ext cx="5790618" cy="556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7825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3" y="2924944"/>
            <a:ext cx="9144000" cy="998984"/>
          </a:xfrm>
        </p:spPr>
        <p:txBody>
          <a:bodyPr>
            <a:noAutofit/>
          </a:bodyPr>
          <a:lstStyle/>
          <a:p>
            <a:pPr algn="l"/>
            <a:r>
              <a:rPr lang="de-DE" sz="2000" b="1" dirty="0" smtClean="0"/>
              <a:t>Die hochproblematische, machtvollste, klimatotalitäre neue Uranus-Epochen-Venus-</a:t>
            </a:r>
            <a:r>
              <a:rPr lang="de-DE" sz="2000" b="1" dirty="0" err="1" smtClean="0"/>
              <a:t>SoFi</a:t>
            </a:r>
            <a:r>
              <a:rPr lang="de-DE" sz="2000" b="1" dirty="0" smtClean="0"/>
              <a:t> vom 15.01.2010, 08:11 MEZ, Berlin </a:t>
            </a:r>
            <a:r>
              <a:rPr lang="de-DE" sz="2400" b="1" dirty="0" smtClean="0"/>
              <a:t/>
            </a:r>
            <a:br>
              <a:rPr lang="de-DE" sz="2400" b="1" dirty="0" smtClean="0"/>
            </a:br>
            <a:r>
              <a:rPr lang="de-DE" sz="1200" b="1" dirty="0" smtClean="0"/>
              <a:t>– </a:t>
            </a:r>
            <a:r>
              <a:rPr lang="de-DE" sz="1200" b="1" dirty="0"/>
              <a:t>Die </a:t>
            </a:r>
            <a:r>
              <a:rPr lang="de-DE" sz="1200" b="1" dirty="0" err="1" smtClean="0"/>
              <a:t>steinböckische</a:t>
            </a:r>
            <a:r>
              <a:rPr lang="de-DE" sz="1200" b="1" dirty="0" smtClean="0"/>
              <a:t>, zulaufstarke, verdienstprofitable (Venus) CO2 </a:t>
            </a:r>
            <a:r>
              <a:rPr lang="de-DE" sz="1200" b="1" dirty="0"/>
              <a:t>(Arrhenius) </a:t>
            </a:r>
            <a:r>
              <a:rPr lang="de-DE" sz="1200" b="1" dirty="0" smtClean="0"/>
              <a:t>- </a:t>
            </a:r>
            <a:r>
              <a:rPr lang="de-DE" sz="1200" b="1" dirty="0" err="1" smtClean="0"/>
              <a:t>Alarmismus</a:t>
            </a:r>
            <a:r>
              <a:rPr lang="de-DE" sz="1200" b="1" dirty="0" smtClean="0"/>
              <a:t> </a:t>
            </a:r>
            <a:r>
              <a:rPr lang="de-DE" sz="1200" b="1" dirty="0"/>
              <a:t>(</a:t>
            </a:r>
            <a:r>
              <a:rPr lang="de-DE" sz="1200" b="1" dirty="0" err="1"/>
              <a:t>Hazard</a:t>
            </a:r>
            <a:r>
              <a:rPr lang="de-DE" sz="1200" b="1" dirty="0" smtClean="0"/>
              <a:t>)-</a:t>
            </a:r>
            <a:r>
              <a:rPr lang="de-DE" sz="1200" b="1" dirty="0" err="1" smtClean="0"/>
              <a:t>SoFi</a:t>
            </a:r>
            <a:r>
              <a:rPr lang="de-DE" sz="1200" b="1" dirty="0" smtClean="0"/>
              <a:t>, die zu polarisierenden (Eris) mit profikriminell ausgefeilter trojanischer Kriegslist (Widder-</a:t>
            </a:r>
            <a:r>
              <a:rPr lang="de-DE" sz="1200" b="1" dirty="0" err="1" smtClean="0"/>
              <a:t>Sinon</a:t>
            </a:r>
            <a:r>
              <a:rPr lang="de-DE" sz="1200" b="1" dirty="0" smtClean="0"/>
              <a:t>) </a:t>
            </a:r>
            <a:r>
              <a:rPr lang="de-DE" sz="1200" b="1" dirty="0"/>
              <a:t>betriebenen </a:t>
            </a:r>
            <a:r>
              <a:rPr lang="de-DE" sz="1200" b="1" dirty="0" smtClean="0"/>
              <a:t>Erdklima</a:t>
            </a:r>
            <a:r>
              <a:rPr lang="de-DE" sz="1200" b="1" dirty="0"/>
              <a:t> (Gaea) </a:t>
            </a:r>
            <a:r>
              <a:rPr lang="de-DE" sz="1200" b="1" dirty="0" smtClean="0"/>
              <a:t>– Schutz  bzw. -Profit (Haus </a:t>
            </a:r>
            <a:r>
              <a:rPr lang="de-DE" sz="1200" b="1" dirty="0"/>
              <a:t>2) </a:t>
            </a:r>
            <a:r>
              <a:rPr lang="de-DE" sz="1200" b="1" dirty="0" smtClean="0"/>
              <a:t>- Anstrengungen (Widder-Eris) führt.  Auf denselben Gradzahlen damit verknüpft steht </a:t>
            </a:r>
            <a:r>
              <a:rPr lang="de-DE" sz="1200" b="1" dirty="0" err="1" smtClean="0"/>
              <a:t>Thunberg</a:t>
            </a:r>
            <a:r>
              <a:rPr lang="de-DE" sz="1200" b="1" dirty="0" smtClean="0"/>
              <a:t> </a:t>
            </a:r>
            <a:r>
              <a:rPr lang="de-DE" sz="1200" b="1" dirty="0"/>
              <a:t>als Homonym auf der rasenden, </a:t>
            </a:r>
            <a:r>
              <a:rPr lang="de-DE" sz="1200" b="1" dirty="0" smtClean="0"/>
              <a:t>mitunter kriegsauslösenden</a:t>
            </a:r>
            <a:r>
              <a:rPr lang="de-DE" sz="1200" b="1" dirty="0"/>
              <a:t>, auch Quantensprünge erwirkenden </a:t>
            </a:r>
            <a:r>
              <a:rPr lang="de-DE" sz="1200" b="1" dirty="0" err="1"/>
              <a:t>karmaerschreckenden</a:t>
            </a:r>
            <a:r>
              <a:rPr lang="de-DE" sz="1200" b="1" dirty="0"/>
              <a:t> Höllenfackel Alekto </a:t>
            </a:r>
            <a:r>
              <a:rPr lang="de-DE" sz="1200" b="1" dirty="0" err="1"/>
              <a:t>Opp</a:t>
            </a:r>
            <a:r>
              <a:rPr lang="de-DE" sz="1200" b="1" dirty="0"/>
              <a:t>. </a:t>
            </a:r>
            <a:r>
              <a:rPr lang="de-DE" sz="1200" b="1" dirty="0" smtClean="0"/>
              <a:t>Klimathema- </a:t>
            </a:r>
            <a:r>
              <a:rPr lang="de-DE" sz="1200" b="1" dirty="0"/>
              <a:t>bzw. </a:t>
            </a:r>
            <a:r>
              <a:rPr lang="de-DE" sz="1200" b="1" dirty="0" err="1"/>
              <a:t>Flüchtlingsentgrenzung</a:t>
            </a:r>
            <a:r>
              <a:rPr lang="de-DE" sz="1200" b="1" dirty="0"/>
              <a:t> Neptun-</a:t>
            </a:r>
            <a:r>
              <a:rPr lang="de-DE" sz="1200" b="1" dirty="0" err="1"/>
              <a:t>Chiron</a:t>
            </a:r>
            <a:r>
              <a:rPr lang="de-DE" sz="1200" b="1" dirty="0"/>
              <a:t> </a:t>
            </a:r>
            <a:r>
              <a:rPr lang="de-DE" sz="1200" b="1" dirty="0" smtClean="0"/>
              <a:t>ebenso in </a:t>
            </a:r>
            <a:r>
              <a:rPr lang="de-DE" sz="1200" b="1" dirty="0" err="1"/>
              <a:t>Aspektverbindung</a:t>
            </a:r>
            <a:r>
              <a:rPr lang="de-DE" sz="1200" b="1" dirty="0"/>
              <a:t> mit verblendeten Uranus </a:t>
            </a:r>
            <a:r>
              <a:rPr lang="de-DE" sz="1200" b="1" dirty="0" err="1"/>
              <a:t>Opp</a:t>
            </a:r>
            <a:r>
              <a:rPr lang="de-DE" sz="1200" b="1" dirty="0"/>
              <a:t>. Typhon-</a:t>
            </a:r>
            <a:r>
              <a:rPr lang="de-DE" sz="1200" b="1" dirty="0" err="1"/>
              <a:t>Sisyphus</a:t>
            </a:r>
            <a:r>
              <a:rPr lang="de-DE" sz="1200" b="1" dirty="0"/>
              <a:t> auf Ate antreibend: </a:t>
            </a:r>
            <a:r>
              <a:rPr lang="de-DE" sz="1200" b="1" dirty="0" smtClean="0"/>
              <a:t>Gott </a:t>
            </a:r>
            <a:r>
              <a:rPr lang="de-DE" sz="1200" b="1" dirty="0"/>
              <a:t>schickte seine </a:t>
            </a:r>
            <a:r>
              <a:rPr lang="de-DE" sz="1200" b="1" dirty="0" err="1" smtClean="0"/>
              <a:t>typhongruppenergrei-fende</a:t>
            </a:r>
            <a:r>
              <a:rPr lang="de-DE" sz="1200" b="1" dirty="0" smtClean="0"/>
              <a:t> </a:t>
            </a:r>
            <a:r>
              <a:rPr lang="de-DE" sz="1200" b="1" dirty="0"/>
              <a:t>Höllenfackel des Wahnsinns. Die </a:t>
            </a:r>
            <a:r>
              <a:rPr lang="de-DE" sz="1200" b="1" dirty="0" err="1" smtClean="0"/>
              <a:t>SoFi</a:t>
            </a:r>
            <a:r>
              <a:rPr lang="de-DE" sz="1200" b="1" dirty="0" smtClean="0"/>
              <a:t> ist auch deswegen plutonisch-saturnisch machtstrukturell absolut zentral,  da der </a:t>
            </a:r>
            <a:r>
              <a:rPr lang="de-DE" sz="1200" b="1" dirty="0" err="1" smtClean="0"/>
              <a:t>Finsternisgrad</a:t>
            </a:r>
            <a:r>
              <a:rPr lang="de-DE" sz="1200" b="1" dirty="0" smtClean="0"/>
              <a:t> manifestierend aufgegriffen wird durch die Sonne-Merkur-Ceres-</a:t>
            </a:r>
            <a:br>
              <a:rPr lang="de-DE" sz="1200" b="1" dirty="0" smtClean="0"/>
            </a:br>
            <a:r>
              <a:rPr lang="de-DE" sz="1200" b="1" dirty="0" smtClean="0"/>
              <a:t>Saturn-Pluto-</a:t>
            </a:r>
            <a:r>
              <a:rPr lang="de-DE" sz="1200" b="1" dirty="0" err="1" smtClean="0"/>
              <a:t>Konj</a:t>
            </a:r>
            <a:r>
              <a:rPr lang="de-DE" sz="1200" b="1" dirty="0" smtClean="0"/>
              <a:t>. ab 12.01.2020. Ebenso bestätigt  merkur-</a:t>
            </a:r>
            <a:br>
              <a:rPr lang="de-DE" sz="1200" b="1" dirty="0" smtClean="0"/>
            </a:br>
            <a:r>
              <a:rPr lang="de-DE" sz="1200" b="1" dirty="0" smtClean="0"/>
              <a:t>plutonisch-arsenalbildend das verheerende gottspielerhafte-</a:t>
            </a:r>
            <a:br>
              <a:rPr lang="de-DE" sz="1200" b="1" dirty="0" smtClean="0"/>
            </a:br>
            <a:r>
              <a:rPr lang="de-DE" sz="1200" b="1" dirty="0" smtClean="0"/>
              <a:t>fanatische-ideologische-hypnotische-lügenfassadenhafte (Lance-</a:t>
            </a:r>
            <a:br>
              <a:rPr lang="de-DE" sz="1200" b="1" dirty="0" smtClean="0"/>
            </a:br>
            <a:r>
              <a:rPr lang="de-DE" sz="1200" b="1" dirty="0" err="1" smtClean="0"/>
              <a:t>armstrong</a:t>
            </a:r>
            <a:r>
              <a:rPr lang="de-DE" sz="1200" b="1" dirty="0" smtClean="0"/>
              <a:t>)-naturmenschenhafte-totalitäre schwarze Großkreuz</a:t>
            </a:r>
            <a:br>
              <a:rPr lang="de-DE" sz="1200" b="1" dirty="0" smtClean="0"/>
            </a:br>
            <a:r>
              <a:rPr lang="de-DE" sz="1200" b="1" dirty="0" smtClean="0"/>
              <a:t>(plus lügenhaft-übertreibenden Münchhausen)  die schon seit</a:t>
            </a:r>
            <a:br>
              <a:rPr lang="de-DE" sz="1200" b="1" dirty="0" smtClean="0"/>
            </a:br>
            <a:r>
              <a:rPr lang="de-DE" sz="1200" b="1" dirty="0" smtClean="0"/>
              <a:t> 9.9.1930 perennierende Herrschaftsmacht des Saturn-Stand </a:t>
            </a:r>
            <a:br>
              <a:rPr lang="de-DE" sz="1200" b="1" dirty="0" smtClean="0"/>
            </a:br>
            <a:r>
              <a:rPr lang="de-DE" sz="1200" b="1" dirty="0" smtClean="0"/>
              <a:t>5 </a:t>
            </a:r>
            <a:r>
              <a:rPr lang="de-DE" sz="1200" b="1" dirty="0"/>
              <a:t>Grad </a:t>
            </a:r>
            <a:r>
              <a:rPr lang="de-DE" sz="1200" b="1" dirty="0" smtClean="0"/>
              <a:t>Steinbock (ab den 22.12.1770er Pluto-</a:t>
            </a:r>
            <a:r>
              <a:rPr lang="de-DE" sz="1200" b="1" dirty="0" err="1" smtClean="0"/>
              <a:t>Touchdown</a:t>
            </a:r>
            <a:r>
              <a:rPr lang="de-DE" sz="1200" b="1" dirty="0" smtClean="0"/>
              <a:t> stand </a:t>
            </a:r>
            <a:br>
              <a:rPr lang="de-DE" sz="1200" b="1" dirty="0" smtClean="0"/>
            </a:br>
            <a:r>
              <a:rPr lang="de-DE" sz="1200" b="1" dirty="0" smtClean="0"/>
              <a:t>schon Jupiter-Nemesis dort) – Saturn stand ab dem plutonisch </a:t>
            </a:r>
            <a:br>
              <a:rPr lang="de-DE" sz="1200" b="1" dirty="0" smtClean="0"/>
            </a:br>
            <a:r>
              <a:rPr lang="de-DE" sz="1200" b="1" dirty="0" smtClean="0"/>
              <a:t>interaktiv dominanten Pluto-Ekliptik-</a:t>
            </a:r>
            <a:r>
              <a:rPr lang="de-DE" sz="1200" b="1" dirty="0" err="1" smtClean="0"/>
              <a:t>Touchdown</a:t>
            </a:r>
            <a:r>
              <a:rPr lang="de-DE" sz="1200" b="1" dirty="0" smtClean="0"/>
              <a:t> 24.10.2018 </a:t>
            </a:r>
            <a:br>
              <a:rPr lang="de-DE" sz="1200" b="1" dirty="0" smtClean="0"/>
            </a:br>
            <a:r>
              <a:rPr lang="de-DE" sz="1200" b="1" dirty="0" smtClean="0"/>
              <a:t>erneut dort. Die manifestierend umsetzende Kraft war die </a:t>
            </a:r>
            <a:br>
              <a:rPr lang="de-DE" sz="1200" b="1" dirty="0" smtClean="0"/>
            </a:br>
            <a:r>
              <a:rPr lang="de-DE" sz="1200" b="1" dirty="0" smtClean="0"/>
              <a:t>ebenso verknüpfte </a:t>
            </a:r>
            <a:r>
              <a:rPr lang="de-DE" sz="1200" b="1" dirty="0" err="1" smtClean="0"/>
              <a:t>Fridays</a:t>
            </a:r>
            <a:r>
              <a:rPr lang="de-DE" sz="1200" b="1" dirty="0" smtClean="0"/>
              <a:t> </a:t>
            </a:r>
            <a:r>
              <a:rPr lang="de-DE" sz="1200" b="1" dirty="0" err="1" smtClean="0"/>
              <a:t>for</a:t>
            </a:r>
            <a:r>
              <a:rPr lang="de-DE" sz="1200" b="1" dirty="0" smtClean="0"/>
              <a:t> Future - Venus-SK-</a:t>
            </a:r>
            <a:r>
              <a:rPr lang="de-DE" sz="1200" b="1" dirty="0" err="1" smtClean="0"/>
              <a:t>MoFi</a:t>
            </a:r>
            <a:r>
              <a:rPr lang="de-DE" sz="1200" b="1" dirty="0" smtClean="0"/>
              <a:t> </a:t>
            </a:r>
            <a:r>
              <a:rPr lang="de-DE" sz="1200" b="1" dirty="0"/>
              <a:t>(Kinder, </a:t>
            </a:r>
            <a:r>
              <a:rPr lang="de-DE" sz="1200" b="1" dirty="0" smtClean="0"/>
              <a:t/>
            </a:r>
            <a:br>
              <a:rPr lang="de-DE" sz="1200" b="1" dirty="0" smtClean="0"/>
            </a:br>
            <a:r>
              <a:rPr lang="de-DE" sz="1200" b="1" dirty="0" smtClean="0"/>
              <a:t>Frauen </a:t>
            </a:r>
            <a:r>
              <a:rPr lang="de-DE" sz="1200" b="1" dirty="0"/>
              <a:t>und Bevölkerungen </a:t>
            </a:r>
            <a:r>
              <a:rPr lang="de-DE" sz="1200" b="1" dirty="0" smtClean="0"/>
              <a:t>betreffend, vor allem Greta </a:t>
            </a:r>
            <a:br>
              <a:rPr lang="de-DE" sz="1200" b="1" dirty="0" smtClean="0"/>
            </a:br>
            <a:r>
              <a:rPr lang="de-DE" sz="1200" b="1" dirty="0" err="1" smtClean="0"/>
              <a:t>Thunberg</a:t>
            </a:r>
            <a:r>
              <a:rPr lang="de-DE" sz="1200" b="1" dirty="0" smtClean="0"/>
              <a:t>) </a:t>
            </a:r>
            <a:r>
              <a:rPr lang="de-DE" sz="1200" b="1" dirty="0"/>
              <a:t>vom 31.01.2018 mit </a:t>
            </a:r>
            <a:r>
              <a:rPr lang="de-DE" sz="1200" b="1" dirty="0" smtClean="0"/>
              <a:t>Saturn </a:t>
            </a:r>
            <a:r>
              <a:rPr lang="de-DE" sz="1200" b="1" dirty="0"/>
              <a:t>auf 5 Grad </a:t>
            </a:r>
            <a:r>
              <a:rPr lang="de-DE" sz="1200" b="1" dirty="0" smtClean="0"/>
              <a:t>Steinbock. Deren die </a:t>
            </a:r>
            <a:br>
              <a:rPr lang="de-DE" sz="1200" b="1" dirty="0" smtClean="0"/>
            </a:br>
            <a:r>
              <a:rPr lang="de-DE" sz="1200" b="1" dirty="0" smtClean="0"/>
              <a:t>hypnotisierende (Hypnos), überrennend </a:t>
            </a:r>
            <a:r>
              <a:rPr lang="de-DE" sz="1200" b="1" dirty="0" err="1" smtClean="0"/>
              <a:t>schreckenshordenhafte</a:t>
            </a:r>
            <a:r>
              <a:rPr lang="de-DE" sz="1200" b="1" dirty="0" smtClean="0"/>
              <a:t/>
            </a:r>
            <a:br>
              <a:rPr lang="de-DE" sz="1200" b="1" dirty="0" smtClean="0"/>
            </a:br>
            <a:r>
              <a:rPr lang="de-DE" sz="1200" b="1" dirty="0" smtClean="0"/>
              <a:t>(</a:t>
            </a:r>
            <a:r>
              <a:rPr lang="de-DE" sz="1200" b="1" dirty="0" err="1" smtClean="0"/>
              <a:t>Sauron</a:t>
            </a:r>
            <a:r>
              <a:rPr lang="de-DE" sz="1200" b="1" dirty="0" smtClean="0"/>
              <a:t>) umweltheroische (Ceres) elitenfanatische (Zeus-</a:t>
            </a:r>
            <a:r>
              <a:rPr lang="de-DE" sz="1200" b="1" dirty="0" err="1" smtClean="0"/>
              <a:t>Fanatica</a:t>
            </a:r>
            <a:r>
              <a:rPr lang="de-DE" sz="1200" b="1" dirty="0" smtClean="0"/>
              <a:t>) </a:t>
            </a:r>
            <a:br>
              <a:rPr lang="de-DE" sz="1200" b="1" dirty="0" smtClean="0"/>
            </a:br>
            <a:r>
              <a:rPr lang="de-DE" sz="1200" b="1" dirty="0" smtClean="0"/>
              <a:t>revolutionäre </a:t>
            </a:r>
            <a:r>
              <a:rPr lang="de-DE" sz="1200" b="1" dirty="0" err="1" smtClean="0"/>
              <a:t>Opp</a:t>
            </a:r>
            <a:r>
              <a:rPr lang="de-DE" sz="1200" b="1" dirty="0" smtClean="0"/>
              <a:t>.-Achse liegt auf der dämonisch </a:t>
            </a:r>
            <a:r>
              <a:rPr lang="de-DE" sz="1200" b="1" dirty="0" err="1" smtClean="0"/>
              <a:t>rachenden</a:t>
            </a:r>
            <a:r>
              <a:rPr lang="de-DE" sz="1200" b="1" smtClean="0"/>
              <a:t>,</a:t>
            </a:r>
            <a:r>
              <a:rPr lang="de-DE" sz="1200" b="1" dirty="0" smtClean="0"/>
              <a:t/>
            </a:r>
            <a:br>
              <a:rPr lang="de-DE" sz="1200" b="1" dirty="0" smtClean="0"/>
            </a:br>
            <a:r>
              <a:rPr lang="de-DE" sz="1200" b="1" dirty="0"/>
              <a:t>total destruktiven </a:t>
            </a:r>
            <a:r>
              <a:rPr lang="de-DE" sz="1200" b="1" dirty="0" smtClean="0"/>
              <a:t>Löwe-Mars </a:t>
            </a:r>
            <a:r>
              <a:rPr lang="de-DE" sz="1200" b="1" dirty="0" err="1" smtClean="0"/>
              <a:t>Opp</a:t>
            </a:r>
            <a:r>
              <a:rPr lang="de-DE" sz="1200" b="1" dirty="0" smtClean="0"/>
              <a:t>. Wassermann-</a:t>
            </a:r>
            <a:r>
              <a:rPr lang="de-DE" sz="1200" b="1" dirty="0" err="1" smtClean="0"/>
              <a:t>Nessus</a:t>
            </a:r>
            <a:r>
              <a:rPr lang="de-DE" sz="1200" b="1" dirty="0" smtClean="0"/>
              <a:t>-</a:t>
            </a:r>
            <a:r>
              <a:rPr lang="de-DE" sz="1200" b="1" dirty="0" err="1" smtClean="0"/>
              <a:t>Int.Lilith</a:t>
            </a:r>
            <a:r>
              <a:rPr lang="de-DE" sz="1200" b="1" dirty="0" smtClean="0"/>
              <a:t>-</a:t>
            </a:r>
            <a:br>
              <a:rPr lang="de-DE" sz="1200" b="1" dirty="0" smtClean="0"/>
            </a:br>
            <a:r>
              <a:rPr lang="de-DE" sz="1200" b="1" dirty="0" smtClean="0"/>
              <a:t>Hecuba-Heracles im T-Qua. zur machtkämpferischen Skorpion-</a:t>
            </a:r>
            <a:br>
              <a:rPr lang="de-DE" sz="1200" b="1" dirty="0" smtClean="0"/>
            </a:br>
            <a:r>
              <a:rPr lang="de-DE" sz="1200" b="1" dirty="0" smtClean="0"/>
              <a:t>Pallas.</a:t>
            </a:r>
            <a:r>
              <a:rPr lang="de-DE" sz="1200" b="1" dirty="0"/>
              <a:t> </a:t>
            </a:r>
            <a:r>
              <a:rPr lang="de-DE" sz="1200" b="1" dirty="0" smtClean="0"/>
              <a:t>Ebenso besteht eine teuflisch-tricksend (</a:t>
            </a:r>
            <a:r>
              <a:rPr lang="de-DE" sz="1200" b="1" dirty="0" err="1" smtClean="0"/>
              <a:t>Loke</a:t>
            </a:r>
            <a:r>
              <a:rPr lang="de-DE" sz="1200" b="1" dirty="0" smtClean="0"/>
              <a:t>) </a:t>
            </a:r>
            <a:r>
              <a:rPr lang="de-DE" sz="1200" b="1" dirty="0" err="1" smtClean="0"/>
              <a:t>angetriebe</a:t>
            </a:r>
            <a:r>
              <a:rPr lang="de-DE" sz="1200" b="1" dirty="0" smtClean="0"/>
              <a:t>-</a:t>
            </a:r>
            <a:br>
              <a:rPr lang="de-DE" sz="1200" b="1" dirty="0" smtClean="0"/>
            </a:br>
            <a:r>
              <a:rPr lang="de-DE" sz="1200" b="1" dirty="0" smtClean="0"/>
              <a:t>ne chaotische Neuordnung durch den </a:t>
            </a:r>
            <a:r>
              <a:rPr lang="de-DE" sz="1200" b="1" dirty="0"/>
              <a:t>Verbund </a:t>
            </a:r>
            <a:r>
              <a:rPr lang="de-DE" sz="1200" b="1" dirty="0" smtClean="0"/>
              <a:t>der </a:t>
            </a:r>
            <a:r>
              <a:rPr lang="de-DE" sz="1200" b="1" dirty="0"/>
              <a:t>fesselnden </a:t>
            </a:r>
            <a:r>
              <a:rPr lang="de-DE" sz="1200" b="1" dirty="0" smtClean="0"/>
              <a:t/>
            </a:r>
            <a:br>
              <a:rPr lang="de-DE" sz="1200" b="1" dirty="0" smtClean="0"/>
            </a:br>
            <a:r>
              <a:rPr lang="de-DE" sz="1200" b="1" dirty="0" smtClean="0"/>
              <a:t>Redner </a:t>
            </a:r>
            <a:r>
              <a:rPr lang="de-DE" sz="1200" b="1" dirty="0"/>
              <a:t>bzw. Artikulierten (</a:t>
            </a:r>
            <a:r>
              <a:rPr lang="de-DE" sz="1200" b="1" dirty="0" err="1"/>
              <a:t>Ogmios</a:t>
            </a:r>
            <a:r>
              <a:rPr lang="de-DE" sz="1200" b="1" dirty="0"/>
              <a:t>)</a:t>
            </a:r>
            <a:r>
              <a:rPr lang="de-DE" sz="1200" b="1" dirty="0" smtClean="0"/>
              <a:t> der den Treibhauseffekt</a:t>
            </a:r>
            <a:br>
              <a:rPr lang="de-DE" sz="1200" b="1" dirty="0" smtClean="0"/>
            </a:br>
            <a:r>
              <a:rPr lang="de-DE" sz="1200" b="1" dirty="0" smtClean="0"/>
              <a:t>(Fourier) heroisch bekämpfenden Umweltschützer (Ceres) </a:t>
            </a:r>
            <a:br>
              <a:rPr lang="de-DE" sz="1200" b="1" dirty="0" smtClean="0"/>
            </a:br>
            <a:r>
              <a:rPr lang="de-DE" sz="1200" b="1" dirty="0" smtClean="0"/>
              <a:t>Die </a:t>
            </a:r>
            <a:r>
              <a:rPr lang="de-DE" sz="1200" b="1" dirty="0" err="1" smtClean="0"/>
              <a:t>traumaflüchtend</a:t>
            </a:r>
            <a:r>
              <a:rPr lang="de-DE" sz="1200" b="1" dirty="0" smtClean="0"/>
              <a:t> fehlreagierende </a:t>
            </a:r>
            <a:r>
              <a:rPr lang="de-DE" sz="1200" b="1" dirty="0"/>
              <a:t>Eurydike als Resultat am </a:t>
            </a:r>
            <a:r>
              <a:rPr lang="de-DE" sz="1200" b="1" dirty="0" smtClean="0"/>
              <a:t/>
            </a:r>
            <a:br>
              <a:rPr lang="de-DE" sz="1200" b="1" dirty="0" smtClean="0"/>
            </a:br>
            <a:r>
              <a:rPr lang="de-DE" sz="1200" b="1" dirty="0" smtClean="0"/>
              <a:t>MC Qua. gruppenexpansiver Jupiter. Wer diese höllenhafte, die </a:t>
            </a:r>
            <a:br>
              <a:rPr lang="de-DE" sz="1200" b="1" dirty="0" smtClean="0"/>
            </a:br>
            <a:r>
              <a:rPr lang="de-DE" sz="1200" b="1" dirty="0" smtClean="0"/>
              <a:t>Luft zum Atmen nehmende und die Köpfe angstsuizidal </a:t>
            </a:r>
            <a:r>
              <a:rPr lang="de-DE" sz="1200" b="1" dirty="0" err="1" smtClean="0"/>
              <a:t>fanatisie</a:t>
            </a:r>
            <a:r>
              <a:rPr lang="de-DE" sz="1200" b="1" dirty="0" smtClean="0"/>
              <a:t>-</a:t>
            </a:r>
            <a:br>
              <a:rPr lang="de-DE" sz="1200" b="1" dirty="0" smtClean="0"/>
            </a:br>
            <a:r>
              <a:rPr lang="de-DE" sz="1200" b="1" dirty="0" err="1" smtClean="0"/>
              <a:t>rende</a:t>
            </a:r>
            <a:r>
              <a:rPr lang="de-DE" sz="1200" b="1" dirty="0" smtClean="0"/>
              <a:t> Verblendung (Merkur-Pluto-Saturn-</a:t>
            </a:r>
            <a:r>
              <a:rPr lang="de-DE" sz="1200" b="1" dirty="0" err="1" smtClean="0"/>
              <a:t>Fanatica</a:t>
            </a:r>
            <a:r>
              <a:rPr lang="de-DE" sz="1200" b="1" dirty="0" smtClean="0"/>
              <a:t> </a:t>
            </a:r>
            <a:r>
              <a:rPr lang="de-DE" sz="1200" b="1" dirty="0" err="1" smtClean="0"/>
              <a:t>Trigon</a:t>
            </a:r>
            <a:r>
              <a:rPr lang="de-DE" sz="1200" b="1" dirty="0" smtClean="0"/>
              <a:t> Orcus) verharmlost, dem ist nicht mehr zu helfen. Dieses Horoskop ist eindeutig die Top-</a:t>
            </a:r>
            <a:r>
              <a:rPr lang="de-DE" sz="1200" b="1" dirty="0" err="1" smtClean="0"/>
              <a:t>Klimatotalitarismusgefahr</a:t>
            </a:r>
            <a:r>
              <a:rPr lang="de-DE" sz="1200" b="1" dirty="0" smtClean="0"/>
              <a:t> Nr. 1 - vielfach eingebunden / aufgegriffen (auch durch die NWO-Steinbockingresse 1994 und 2012)</a:t>
            </a:r>
            <a:endParaRPr lang="de-DE" sz="1200" b="1" dirty="0"/>
          </a:p>
        </p:txBody>
      </p:sp>
      <p:pic>
        <p:nvPicPr>
          <p:cNvPr id="1026" name="Picture 2" descr="C:\Users\Werner Held\Desktop\DAV Charts\DAV 15.01.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788418"/>
            <a:ext cx="4661973" cy="460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3100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74638"/>
            <a:ext cx="9036496" cy="1143000"/>
          </a:xfrm>
        </p:spPr>
        <p:txBody>
          <a:bodyPr>
            <a:noAutofit/>
          </a:bodyPr>
          <a:lstStyle/>
          <a:p>
            <a:r>
              <a:rPr lang="de-DE" sz="2400" b="1" dirty="0" smtClean="0"/>
              <a:t>Venus-SK-</a:t>
            </a:r>
            <a:r>
              <a:rPr lang="de-DE" sz="2400" b="1" dirty="0" err="1" smtClean="0"/>
              <a:t>SoFi</a:t>
            </a:r>
            <a:r>
              <a:rPr lang="de-DE" sz="2400" b="1" dirty="0" smtClean="0"/>
              <a:t> 04.06.2012, 13:12 MEZ/S, Berlin: Startschuss zum </a:t>
            </a:r>
            <a:r>
              <a:rPr lang="de-DE" sz="2400" b="1" dirty="0" err="1" smtClean="0"/>
              <a:t>nemesishaft-zeushaften</a:t>
            </a:r>
            <a:r>
              <a:rPr lang="de-DE" sz="2400" b="1" dirty="0" smtClean="0"/>
              <a:t> Quadrat-Uranus-Pluto-Kulturkampf mit ‚</a:t>
            </a:r>
            <a:r>
              <a:rPr lang="de-DE" sz="2400" b="1" dirty="0" err="1" smtClean="0"/>
              <a:t>Fake</a:t>
            </a:r>
            <a:r>
              <a:rPr lang="de-DE" sz="2400" b="1" dirty="0" smtClean="0"/>
              <a:t> News‘ (Ate) um ans Geld zu kommen (</a:t>
            </a:r>
            <a:r>
              <a:rPr lang="de-DE" sz="2400" b="1" dirty="0" err="1" smtClean="0"/>
              <a:t>Robinhood</a:t>
            </a:r>
            <a:r>
              <a:rPr lang="de-DE" sz="2400" b="1" dirty="0" smtClean="0"/>
              <a:t>) </a:t>
            </a:r>
            <a:endParaRPr lang="de-DE" sz="2400" b="1" dirty="0"/>
          </a:p>
        </p:txBody>
      </p:sp>
      <p:pic>
        <p:nvPicPr>
          <p:cNvPr id="9219" name="Picture 3" descr="C:\Users\Werner Held\Desktop\DAV 04.06.20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5" y="1340768"/>
            <a:ext cx="5695917"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183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p:spPr>
        <p:txBody>
          <a:bodyPr>
            <a:normAutofit/>
          </a:bodyPr>
          <a:lstStyle/>
          <a:p>
            <a:r>
              <a:rPr lang="de-DE" sz="3200" b="1" dirty="0" smtClean="0"/>
              <a:t>Machtmechanismen</a:t>
            </a:r>
            <a:endParaRPr lang="de-DE" sz="3200" b="1" dirty="0"/>
          </a:p>
        </p:txBody>
      </p:sp>
      <p:sp>
        <p:nvSpPr>
          <p:cNvPr id="3" name="Inhaltsplatzhalter 2"/>
          <p:cNvSpPr>
            <a:spLocks noGrp="1"/>
          </p:cNvSpPr>
          <p:nvPr>
            <p:ph idx="1"/>
          </p:nvPr>
        </p:nvSpPr>
        <p:spPr>
          <a:xfrm>
            <a:off x="395536" y="980728"/>
            <a:ext cx="8229600" cy="4857403"/>
          </a:xfrm>
        </p:spPr>
        <p:txBody>
          <a:bodyPr>
            <a:noAutofit/>
          </a:bodyPr>
          <a:lstStyle/>
          <a:p>
            <a:pPr marL="0" indent="0">
              <a:buNone/>
            </a:pPr>
            <a:r>
              <a:rPr lang="de-DE" sz="1800" dirty="0"/>
              <a:t>Zu unterscheiden sind </a:t>
            </a:r>
            <a:r>
              <a:rPr lang="de-DE" sz="1800" dirty="0" smtClean="0"/>
              <a:t>daher die</a:t>
            </a:r>
            <a:r>
              <a:rPr lang="de-DE" sz="1800" dirty="0"/>
              <a:t>:</a:t>
            </a:r>
          </a:p>
          <a:p>
            <a:pPr marL="0" indent="0">
              <a:buNone/>
            </a:pPr>
            <a:endParaRPr lang="de-DE" sz="1100" b="1" dirty="0"/>
          </a:p>
          <a:p>
            <a:pPr>
              <a:buFont typeface="+mj-lt"/>
              <a:buAutoNum type="arabicPeriod"/>
            </a:pPr>
            <a:r>
              <a:rPr lang="de-DE" sz="1800" b="1" dirty="0"/>
              <a:t>Machtmethoden: </a:t>
            </a:r>
          </a:p>
          <a:p>
            <a:pPr>
              <a:buFont typeface="+mj-lt"/>
              <a:buAutoNum type="arabicPeriod"/>
            </a:pPr>
            <a:endParaRPr lang="de-DE" sz="200" b="1" dirty="0" smtClean="0"/>
          </a:p>
          <a:p>
            <a:pPr>
              <a:buFont typeface="Symbol" panose="05050102010706020507" pitchFamily="18" charset="2"/>
              <a:buChar char="-"/>
            </a:pPr>
            <a:r>
              <a:rPr lang="de-DE" sz="1800" dirty="0" smtClean="0"/>
              <a:t>Kollektiv erfolgreich als Führungsmacht wird man z.B. als Politiker wenn man sich (z.B. über das energieaufsammelnde Händeschütteln) zum </a:t>
            </a:r>
            <a:r>
              <a:rPr lang="de-DE" sz="1800" dirty="0"/>
              <a:t>glaubhaften </a:t>
            </a:r>
            <a:r>
              <a:rPr lang="de-DE" sz="1800" dirty="0" smtClean="0"/>
              <a:t>oder </a:t>
            </a:r>
            <a:r>
              <a:rPr lang="de-DE" sz="1800" dirty="0" err="1" smtClean="0"/>
              <a:t>idolhaften</a:t>
            </a:r>
            <a:r>
              <a:rPr lang="de-DE" sz="1800" dirty="0" smtClean="0"/>
              <a:t> </a:t>
            </a:r>
            <a:r>
              <a:rPr lang="de-DE" sz="1800" dirty="0"/>
              <a:t>Akteur des Willens zur Macht der </a:t>
            </a:r>
            <a:r>
              <a:rPr lang="de-DE" sz="1800" dirty="0" smtClean="0"/>
              <a:t>anderen machen kann und quantitativ Energie über </a:t>
            </a:r>
            <a:r>
              <a:rPr lang="de-DE" sz="1800" dirty="0"/>
              <a:t>gemeinsam wirkende Vorstellungen </a:t>
            </a:r>
            <a:r>
              <a:rPr lang="de-DE" sz="1800" dirty="0" smtClean="0"/>
              <a:t>intensiv bindet </a:t>
            </a:r>
          </a:p>
          <a:p>
            <a:pPr>
              <a:buFont typeface="Symbol" panose="05050102010706020507" pitchFamily="18" charset="2"/>
              <a:buChar char="-"/>
            </a:pPr>
            <a:r>
              <a:rPr lang="de-DE" sz="1800" dirty="0" smtClean="0"/>
              <a:t>Dazu wird oft das Hypnotische, </a:t>
            </a:r>
            <a:r>
              <a:rPr lang="de-DE" sz="1800" dirty="0"/>
              <a:t>Manipulative</a:t>
            </a:r>
            <a:r>
              <a:rPr lang="de-DE" sz="1800" dirty="0" smtClean="0"/>
              <a:t>, gewinnend Vereinnahmende eingesetzt</a:t>
            </a:r>
          </a:p>
          <a:p>
            <a:pPr>
              <a:buFont typeface="Symbol" panose="05050102010706020507" pitchFamily="18" charset="2"/>
              <a:buChar char="-"/>
            </a:pPr>
            <a:r>
              <a:rPr lang="de-DE" sz="1800" dirty="0" smtClean="0"/>
              <a:t>Macht gewinnt man aus der Instrumentalisierung von Tabus </a:t>
            </a:r>
            <a:r>
              <a:rPr lang="de-DE" sz="1800" dirty="0"/>
              <a:t>und </a:t>
            </a:r>
            <a:r>
              <a:rPr lang="de-DE" sz="1800" dirty="0" smtClean="0"/>
              <a:t>Unerlöstem bzw. indem man Angst macht und sich zugleich als die Lösung anbietet</a:t>
            </a:r>
          </a:p>
          <a:p>
            <a:pPr>
              <a:buFont typeface="Symbol" panose="05050102010706020507" pitchFamily="18" charset="2"/>
              <a:buChar char="-"/>
            </a:pPr>
            <a:r>
              <a:rPr lang="de-DE" sz="1800" dirty="0" smtClean="0"/>
              <a:t>Oft wird die bedrohliche</a:t>
            </a:r>
            <a:r>
              <a:rPr lang="de-DE" sz="1800" dirty="0"/>
              <a:t>, teils psychopathische Bereitschaft </a:t>
            </a:r>
            <a:r>
              <a:rPr lang="de-DE" sz="1800" dirty="0" smtClean="0"/>
              <a:t>eingesetzt, extremer </a:t>
            </a:r>
            <a:r>
              <a:rPr lang="de-DE" sz="1800" dirty="0"/>
              <a:t>zu handeln als der andere</a:t>
            </a:r>
            <a:r>
              <a:rPr lang="de-DE" sz="1800" dirty="0" smtClean="0"/>
              <a:t>. Wird Macht mit allgemeiner Herrschaft verbunden, kann sie sich zur kollektiven Unterdrückung verstärken.</a:t>
            </a:r>
            <a:r>
              <a:rPr lang="de-DE" sz="1800" dirty="0"/>
              <a:t> </a:t>
            </a:r>
            <a:r>
              <a:rPr lang="de-DE" sz="1800" dirty="0" smtClean="0"/>
              <a:t>In der Demokratie ist die Macht verpackter, gibt sich einen unverfänglicheren Anschein.</a:t>
            </a:r>
          </a:p>
          <a:p>
            <a:pPr lvl="0">
              <a:buFont typeface="Symbol" panose="05050102010706020507" pitchFamily="18" charset="2"/>
              <a:buChar char="-"/>
            </a:pPr>
            <a:r>
              <a:rPr lang="de-DE" sz="1800" dirty="0"/>
              <a:t>Macht bezieht ihre Wirkung aus dem gesammelt Dunklen, Ungefähren, </a:t>
            </a:r>
            <a:r>
              <a:rPr lang="de-DE" sz="1800" dirty="0" smtClean="0"/>
              <a:t>Tabuisierten und noch </a:t>
            </a:r>
            <a:r>
              <a:rPr lang="de-DE" sz="1800" dirty="0"/>
              <a:t>Unbewussten. Hebt man das alles ans Licht, löst sich die Macht </a:t>
            </a:r>
            <a:r>
              <a:rPr lang="de-DE" sz="1800" dirty="0" smtClean="0"/>
              <a:t>auf</a:t>
            </a:r>
            <a:endParaRPr lang="de-DE" sz="1800" dirty="0"/>
          </a:p>
        </p:txBody>
      </p:sp>
    </p:spTree>
    <p:extLst>
      <p:ext uri="{BB962C8B-B14F-4D97-AF65-F5344CB8AC3E}">
        <p14:creationId xmlns:p14="http://schemas.microsoft.com/office/powerpoint/2010/main" val="28148671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74638"/>
            <a:ext cx="8507288" cy="778098"/>
          </a:xfrm>
        </p:spPr>
        <p:txBody>
          <a:bodyPr>
            <a:noAutofit/>
          </a:bodyPr>
          <a:lstStyle/>
          <a:p>
            <a:r>
              <a:rPr lang="de-DE" sz="3200" b="1" dirty="0" smtClean="0"/>
              <a:t>Jupiter-Saturn-Konjunktion 21.12.2020, </a:t>
            </a:r>
            <a:r>
              <a:rPr lang="de-DE" sz="1600" b="1" dirty="0" smtClean="0"/>
              <a:t>19:21 MEZ, Berlin wieder mit Löwe-Widder, aber hier gewaltsam oder zumindest streitbare </a:t>
            </a:r>
            <a:r>
              <a:rPr lang="de-DE" sz="1600" b="1" dirty="0" err="1" smtClean="0"/>
              <a:t>phaetonische</a:t>
            </a:r>
            <a:r>
              <a:rPr lang="de-DE" sz="1600" b="1" dirty="0" smtClean="0"/>
              <a:t> Crashfahrt erscheint unausweichlich: Mars-Eris Qua. Zeus-Pluto-Phaeton incl. der kriminellen Hypnose (</a:t>
            </a:r>
            <a:r>
              <a:rPr lang="de-DE" sz="1600" b="1" dirty="0" err="1" smtClean="0"/>
              <a:t>Laverna</a:t>
            </a:r>
            <a:r>
              <a:rPr lang="de-DE" sz="1600" b="1" dirty="0" smtClean="0"/>
              <a:t>-Hypnos)</a:t>
            </a:r>
            <a:endParaRPr lang="de-DE" sz="1600" b="1" dirty="0"/>
          </a:p>
        </p:txBody>
      </p:sp>
      <p:pic>
        <p:nvPicPr>
          <p:cNvPr id="5122" name="Picture 2" descr="C:\Users\Werner Held\Desktop\DAV 21.12.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626532"/>
            <a:ext cx="5184576" cy="51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9687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404664"/>
            <a:ext cx="9036496" cy="634082"/>
          </a:xfrm>
        </p:spPr>
        <p:txBody>
          <a:bodyPr>
            <a:normAutofit fontScale="90000"/>
          </a:bodyPr>
          <a:lstStyle/>
          <a:p>
            <a:r>
              <a:rPr lang="de-DE" sz="3100" b="1" dirty="0"/>
              <a:t>Wichtige Klimawandelhoroskope </a:t>
            </a:r>
            <a:r>
              <a:rPr lang="de-DE" sz="3100" b="1" dirty="0" smtClean="0"/>
              <a:t/>
            </a:r>
            <a:br>
              <a:rPr lang="de-DE" sz="3100" b="1" dirty="0" smtClean="0"/>
            </a:br>
            <a:r>
              <a:rPr lang="de-DE" sz="1800" b="1" dirty="0" smtClean="0"/>
              <a:t>- </a:t>
            </a:r>
            <a:r>
              <a:rPr lang="de-DE" sz="1600" b="1" dirty="0"/>
              <a:t>stets enger Zusammenhang mit </a:t>
            </a:r>
            <a:r>
              <a:rPr lang="de-DE" sz="1600" b="1" dirty="0" smtClean="0"/>
              <a:t>zahlreichen unehrlichen bzw. </a:t>
            </a:r>
            <a:r>
              <a:rPr lang="de-DE" sz="1600" b="1" dirty="0" err="1" smtClean="0"/>
              <a:t>Trickster</a:t>
            </a:r>
            <a:r>
              <a:rPr lang="de-DE" sz="1600" b="1" dirty="0" smtClean="0"/>
              <a:t>-Asteroiden, daher sind Aussagen und Vorgehen der Protagonisten aus Sicht der Asteroidenfeinanalyse </a:t>
            </a:r>
            <a:r>
              <a:rPr lang="de-DE" sz="1600" b="1" dirty="0" err="1" smtClean="0"/>
              <a:t>realistischerweise</a:t>
            </a:r>
            <a:r>
              <a:rPr lang="de-DE" sz="1600" b="1" dirty="0" smtClean="0"/>
              <a:t> stark anzuzweifeln</a:t>
            </a:r>
            <a:r>
              <a:rPr lang="de-DE" dirty="0"/>
              <a:t/>
            </a:r>
            <a:br>
              <a:rPr lang="de-DE" dirty="0"/>
            </a:br>
            <a:endParaRPr lang="de-DE" dirty="0"/>
          </a:p>
        </p:txBody>
      </p:sp>
      <p:sp>
        <p:nvSpPr>
          <p:cNvPr id="3" name="Inhaltsplatzhalter 2"/>
          <p:cNvSpPr>
            <a:spLocks noGrp="1"/>
          </p:cNvSpPr>
          <p:nvPr>
            <p:ph idx="1"/>
          </p:nvPr>
        </p:nvSpPr>
        <p:spPr>
          <a:xfrm>
            <a:off x="395536" y="1052736"/>
            <a:ext cx="8229600" cy="5904656"/>
          </a:xfrm>
        </p:spPr>
        <p:txBody>
          <a:bodyPr>
            <a:normAutofit fontScale="25000" lnSpcReduction="20000"/>
          </a:bodyPr>
          <a:lstStyle/>
          <a:p>
            <a:r>
              <a:rPr lang="de-DE" sz="7200" b="1" dirty="0" smtClean="0"/>
              <a:t>2. Uranus-Pluto-Konjunktion 04.04.1966, 19:30 UT, Berlin </a:t>
            </a:r>
            <a:r>
              <a:rPr lang="de-DE" sz="4800" b="1" dirty="0" smtClean="0"/>
              <a:t>(</a:t>
            </a:r>
            <a:r>
              <a:rPr lang="de-DE" sz="4800" b="1" dirty="0"/>
              <a:t>max. Interaspekte mit Greta)</a:t>
            </a:r>
          </a:p>
          <a:p>
            <a:pPr marL="0" indent="0">
              <a:buNone/>
            </a:pPr>
            <a:endParaRPr lang="de-DE" sz="4800" b="1" dirty="0"/>
          </a:p>
          <a:p>
            <a:pPr marL="0" indent="0">
              <a:buNone/>
            </a:pPr>
            <a:r>
              <a:rPr lang="de-DE" sz="4800" b="1" dirty="0" smtClean="0"/>
              <a:t>Merkur-Saturn-</a:t>
            </a:r>
            <a:r>
              <a:rPr lang="de-DE" sz="4800" b="1" dirty="0" err="1" smtClean="0"/>
              <a:t>Chiron</a:t>
            </a:r>
            <a:r>
              <a:rPr lang="de-DE" sz="4800" b="1" dirty="0" smtClean="0"/>
              <a:t>-Tyndall Qua. Jupiter, Sonne </a:t>
            </a:r>
            <a:r>
              <a:rPr lang="de-DE" sz="4800" b="1" dirty="0" err="1" smtClean="0"/>
              <a:t>Konj</a:t>
            </a:r>
            <a:r>
              <a:rPr lang="de-DE" sz="4800" b="1" dirty="0" smtClean="0"/>
              <a:t>. Rhea-Chaos Qua. </a:t>
            </a:r>
            <a:r>
              <a:rPr lang="de-DE" sz="4800" b="1" dirty="0" smtClean="0">
                <a:solidFill>
                  <a:srgbClr val="92D050"/>
                </a:solidFill>
              </a:rPr>
              <a:t>Orcus</a:t>
            </a:r>
            <a:r>
              <a:rPr lang="de-DE" sz="4800" b="1" dirty="0" smtClean="0"/>
              <a:t>-Lucifer. Demeter auf MC. Skorpion-AC Qua. Utopia-</a:t>
            </a:r>
            <a:r>
              <a:rPr lang="de-DE" sz="4800" b="1" dirty="0" err="1" smtClean="0">
                <a:solidFill>
                  <a:schemeClr val="accent2"/>
                </a:solidFill>
              </a:rPr>
              <a:t>Swindle</a:t>
            </a:r>
            <a:r>
              <a:rPr lang="de-DE" sz="4800" b="1" dirty="0" smtClean="0"/>
              <a:t>. </a:t>
            </a:r>
            <a:r>
              <a:rPr lang="de-DE" sz="4800" b="1" dirty="0" smtClean="0">
                <a:solidFill>
                  <a:srgbClr val="FF0000"/>
                </a:solidFill>
              </a:rPr>
              <a:t>Arrhenius</a:t>
            </a:r>
            <a:r>
              <a:rPr lang="de-DE" sz="4800" b="1" dirty="0" smtClean="0"/>
              <a:t> am Widderpunkt. Mars </a:t>
            </a:r>
            <a:r>
              <a:rPr lang="de-DE" sz="4800" b="1" dirty="0" err="1" smtClean="0"/>
              <a:t>Opp</a:t>
            </a:r>
            <a:r>
              <a:rPr lang="de-DE" sz="4800" b="1" dirty="0" smtClean="0"/>
              <a:t>. </a:t>
            </a:r>
            <a:r>
              <a:rPr lang="de-DE" sz="4800" b="1" dirty="0" err="1" smtClean="0">
                <a:solidFill>
                  <a:schemeClr val="bg1">
                    <a:lumMod val="65000"/>
                  </a:schemeClr>
                </a:solidFill>
              </a:rPr>
              <a:t>Laverna</a:t>
            </a:r>
            <a:r>
              <a:rPr lang="de-DE" sz="4800" b="1" dirty="0" smtClean="0">
                <a:solidFill>
                  <a:schemeClr val="bg1">
                    <a:lumMod val="65000"/>
                  </a:schemeClr>
                </a:solidFill>
              </a:rPr>
              <a:t>. </a:t>
            </a:r>
            <a:r>
              <a:rPr lang="de-DE" sz="4800" b="1" dirty="0" smtClean="0"/>
              <a:t>Uranus-Pluto Qua. Fourier</a:t>
            </a:r>
          </a:p>
          <a:p>
            <a:pPr marL="0" indent="0">
              <a:buNone/>
            </a:pPr>
            <a:endParaRPr lang="de-DE" sz="3600" b="1" dirty="0" smtClean="0"/>
          </a:p>
          <a:p>
            <a:r>
              <a:rPr lang="de-DE" sz="7200" b="1" dirty="0" smtClean="0"/>
              <a:t>1</a:t>
            </a:r>
            <a:r>
              <a:rPr lang="de-DE" sz="7200" b="1" dirty="0"/>
              <a:t>. UN-Konferenz über die Umwelt des Menschen Stockholm 05.06.1972 (Beginn</a:t>
            </a:r>
            <a:r>
              <a:rPr lang="de-DE" sz="7200" b="1" dirty="0" smtClean="0"/>
              <a:t>)</a:t>
            </a:r>
          </a:p>
          <a:p>
            <a:endParaRPr lang="de-DE" sz="2800" dirty="0"/>
          </a:p>
          <a:p>
            <a:pPr marL="0" lvl="0" indent="0">
              <a:buNone/>
            </a:pPr>
            <a:r>
              <a:rPr lang="de-DE" sz="4800" b="1" dirty="0"/>
              <a:t>mit kardinalen Großkreuz Anfang kardinal: </a:t>
            </a:r>
            <a:r>
              <a:rPr lang="de-DE" sz="4800" b="1" dirty="0" err="1">
                <a:solidFill>
                  <a:schemeClr val="accent6">
                    <a:lumMod val="75000"/>
                  </a:schemeClr>
                </a:solidFill>
              </a:rPr>
              <a:t>Fanatica</a:t>
            </a:r>
            <a:r>
              <a:rPr lang="de-DE" sz="4800" b="1" dirty="0">
                <a:solidFill>
                  <a:schemeClr val="accent6">
                    <a:lumMod val="75000"/>
                  </a:schemeClr>
                </a:solidFill>
              </a:rPr>
              <a:t> </a:t>
            </a:r>
            <a:r>
              <a:rPr lang="de-DE" sz="4800" b="1" dirty="0"/>
              <a:t>1°24 / </a:t>
            </a:r>
            <a:r>
              <a:rPr lang="de-DE" sz="4800" b="1" dirty="0">
                <a:solidFill>
                  <a:schemeClr val="accent4">
                    <a:lumMod val="60000"/>
                    <a:lumOff val="40000"/>
                  </a:schemeClr>
                </a:solidFill>
              </a:rPr>
              <a:t>Hermes</a:t>
            </a:r>
            <a:r>
              <a:rPr lang="de-DE" sz="4800" b="1" dirty="0"/>
              <a:t> 2°13 Grad Steinbock </a:t>
            </a:r>
            <a:r>
              <a:rPr lang="de-DE" sz="4800" b="1" dirty="0" err="1"/>
              <a:t>Opp</a:t>
            </a:r>
            <a:r>
              <a:rPr lang="de-DE" sz="4800" b="1" dirty="0"/>
              <a:t>. Krebs-</a:t>
            </a:r>
            <a:r>
              <a:rPr lang="de-DE" sz="4800" b="1" dirty="0">
                <a:solidFill>
                  <a:schemeClr val="bg2">
                    <a:lumMod val="50000"/>
                  </a:schemeClr>
                </a:solidFill>
              </a:rPr>
              <a:t>Ate</a:t>
            </a:r>
            <a:r>
              <a:rPr lang="de-DE" sz="4800" b="1" dirty="0"/>
              <a:t> 29°55 Zwillinge / </a:t>
            </a:r>
            <a:r>
              <a:rPr lang="de-DE" sz="4800" b="1" dirty="0" smtClean="0"/>
              <a:t>Venus 3° Grad </a:t>
            </a:r>
            <a:r>
              <a:rPr lang="de-DE" sz="4800" b="1" dirty="0"/>
              <a:t>Waage Qua. </a:t>
            </a:r>
            <a:r>
              <a:rPr lang="de-DE" sz="4800" b="1" dirty="0" err="1">
                <a:solidFill>
                  <a:schemeClr val="tx2"/>
                </a:solidFill>
              </a:rPr>
              <a:t>Loke</a:t>
            </a:r>
            <a:r>
              <a:rPr lang="de-DE" sz="4800" b="1" dirty="0">
                <a:solidFill>
                  <a:schemeClr val="tx2"/>
                </a:solidFill>
              </a:rPr>
              <a:t> </a:t>
            </a:r>
            <a:r>
              <a:rPr lang="de-DE" sz="4800" b="1" dirty="0"/>
              <a:t>1°54 Widder – </a:t>
            </a:r>
            <a:r>
              <a:rPr lang="de-DE" sz="4800" b="1" dirty="0" err="1">
                <a:solidFill>
                  <a:srgbClr val="FFC000"/>
                </a:solidFill>
              </a:rPr>
              <a:t>Sinon</a:t>
            </a:r>
            <a:r>
              <a:rPr lang="de-DE" sz="4800" b="1" dirty="0">
                <a:solidFill>
                  <a:srgbClr val="FFC000"/>
                </a:solidFill>
              </a:rPr>
              <a:t> </a:t>
            </a:r>
            <a:r>
              <a:rPr lang="de-DE" sz="4800" b="1" dirty="0"/>
              <a:t>29°59 Fische </a:t>
            </a:r>
            <a:r>
              <a:rPr lang="de-DE" sz="4800" b="1" dirty="0" err="1"/>
              <a:t>Opp</a:t>
            </a:r>
            <a:r>
              <a:rPr lang="de-DE" sz="4800" b="1" dirty="0"/>
              <a:t>. Pluto 29°18 Jungfrau / </a:t>
            </a:r>
            <a:r>
              <a:rPr lang="de-DE" sz="4800" b="1" dirty="0" err="1">
                <a:solidFill>
                  <a:schemeClr val="accent2"/>
                </a:solidFill>
              </a:rPr>
              <a:t>Swindle</a:t>
            </a:r>
            <a:r>
              <a:rPr lang="de-DE" sz="4800" b="1" dirty="0">
                <a:solidFill>
                  <a:schemeClr val="accent2"/>
                </a:solidFill>
              </a:rPr>
              <a:t> </a:t>
            </a:r>
            <a:r>
              <a:rPr lang="de-DE" sz="4800" b="1" dirty="0"/>
              <a:t>1°32 Waage </a:t>
            </a:r>
            <a:endParaRPr lang="de-DE" sz="4800" dirty="0"/>
          </a:p>
          <a:p>
            <a:pPr marL="0" lvl="0" indent="0">
              <a:buNone/>
            </a:pPr>
            <a:r>
              <a:rPr lang="de-DE" sz="4800" b="1" dirty="0"/>
              <a:t>Großkreuz mit Zwillinge-Saturn </a:t>
            </a:r>
            <a:r>
              <a:rPr lang="de-DE" sz="4800" b="1" dirty="0" err="1"/>
              <a:t>Opp</a:t>
            </a:r>
            <a:r>
              <a:rPr lang="de-DE" sz="4800" b="1" dirty="0"/>
              <a:t>. Schütze-Fama Qua. Jungfrau-Fourier </a:t>
            </a:r>
            <a:r>
              <a:rPr lang="de-DE" sz="4800" b="1" dirty="0" err="1"/>
              <a:t>Opp</a:t>
            </a:r>
            <a:r>
              <a:rPr lang="de-DE" sz="4800" b="1" dirty="0"/>
              <a:t>. Fische-</a:t>
            </a:r>
            <a:r>
              <a:rPr lang="de-DE" sz="4800" b="1" dirty="0" err="1">
                <a:solidFill>
                  <a:schemeClr val="accent5">
                    <a:lumMod val="60000"/>
                    <a:lumOff val="40000"/>
                  </a:schemeClr>
                </a:solidFill>
              </a:rPr>
              <a:t>Hasek</a:t>
            </a:r>
            <a:endParaRPr lang="de-DE" sz="4800" dirty="0">
              <a:solidFill>
                <a:schemeClr val="accent5">
                  <a:lumMod val="60000"/>
                  <a:lumOff val="40000"/>
                </a:schemeClr>
              </a:solidFill>
            </a:endParaRPr>
          </a:p>
          <a:p>
            <a:pPr marL="0" lvl="0" indent="0">
              <a:buNone/>
            </a:pPr>
            <a:r>
              <a:rPr lang="de-DE" sz="4800" b="1" dirty="0"/>
              <a:t>Waage-Uranus </a:t>
            </a:r>
            <a:r>
              <a:rPr lang="de-DE" sz="4800" b="1" dirty="0" err="1"/>
              <a:t>Opp</a:t>
            </a:r>
            <a:r>
              <a:rPr lang="de-DE" sz="4800" b="1" dirty="0"/>
              <a:t>. Widder-</a:t>
            </a:r>
            <a:r>
              <a:rPr lang="de-DE" sz="4800" b="1" dirty="0">
                <a:solidFill>
                  <a:srgbClr val="0070C0"/>
                </a:solidFill>
              </a:rPr>
              <a:t>Hypnos</a:t>
            </a:r>
            <a:r>
              <a:rPr lang="de-DE" sz="4800" b="1" dirty="0"/>
              <a:t> / </a:t>
            </a:r>
            <a:r>
              <a:rPr lang="de-DE" sz="4800" b="1" dirty="0" err="1"/>
              <a:t>Chiron</a:t>
            </a:r>
            <a:r>
              <a:rPr lang="de-DE" sz="4800" b="1" dirty="0"/>
              <a:t> T-Qua. Krebs-Mars und </a:t>
            </a:r>
            <a:r>
              <a:rPr lang="de-DE" sz="4800" b="1" dirty="0" err="1"/>
              <a:t>Trigon</a:t>
            </a:r>
            <a:r>
              <a:rPr lang="de-DE" sz="4800" b="1" dirty="0"/>
              <a:t> / </a:t>
            </a:r>
            <a:r>
              <a:rPr lang="de-DE" sz="4800" b="1" dirty="0" err="1"/>
              <a:t>Sextil</a:t>
            </a:r>
            <a:r>
              <a:rPr lang="de-DE" sz="4800" b="1" dirty="0"/>
              <a:t> Sonne-Merkur-Demeter-Machiavelli im </a:t>
            </a:r>
            <a:r>
              <a:rPr lang="de-DE" sz="4800" b="1" dirty="0" smtClean="0"/>
              <a:t>Zwilling, Schütze-Neptun </a:t>
            </a:r>
            <a:r>
              <a:rPr lang="de-DE" sz="4800" b="1" dirty="0" err="1"/>
              <a:t>Konj</a:t>
            </a:r>
            <a:r>
              <a:rPr lang="de-DE" sz="4800" b="1" dirty="0"/>
              <a:t>. Zeus Qua. Fische-</a:t>
            </a:r>
            <a:r>
              <a:rPr lang="de-DE" sz="4800" b="1" dirty="0" err="1">
                <a:solidFill>
                  <a:srgbClr val="C00000"/>
                </a:solidFill>
              </a:rPr>
              <a:t>Pholus</a:t>
            </a:r>
            <a:endParaRPr lang="de-DE" sz="4800" dirty="0">
              <a:solidFill>
                <a:srgbClr val="C00000"/>
              </a:solidFill>
            </a:endParaRPr>
          </a:p>
          <a:p>
            <a:pPr marL="0" lvl="0" indent="0">
              <a:buNone/>
            </a:pPr>
            <a:r>
              <a:rPr lang="de-DE" sz="4800" b="1" dirty="0"/>
              <a:t>Jupiter </a:t>
            </a:r>
            <a:r>
              <a:rPr lang="de-DE" sz="4800" b="1" dirty="0" err="1"/>
              <a:t>Konj</a:t>
            </a:r>
            <a:r>
              <a:rPr lang="de-DE" sz="4800" b="1" dirty="0"/>
              <a:t>. </a:t>
            </a:r>
            <a:r>
              <a:rPr lang="de-DE" sz="4800" b="1" dirty="0" smtClean="0"/>
              <a:t>Fantasia, </a:t>
            </a:r>
            <a:r>
              <a:rPr lang="de-DE" sz="4800" b="1" dirty="0" err="1" smtClean="0">
                <a:solidFill>
                  <a:schemeClr val="bg1">
                    <a:lumMod val="65000"/>
                  </a:schemeClr>
                </a:solidFill>
              </a:rPr>
              <a:t>Laverna</a:t>
            </a:r>
            <a:r>
              <a:rPr lang="de-DE" sz="4800" b="1" dirty="0" smtClean="0">
                <a:solidFill>
                  <a:schemeClr val="bg1">
                    <a:lumMod val="65000"/>
                  </a:schemeClr>
                </a:solidFill>
              </a:rPr>
              <a:t> </a:t>
            </a:r>
            <a:r>
              <a:rPr lang="de-DE" sz="4800" b="1" dirty="0"/>
              <a:t>Qua. Gaea / </a:t>
            </a:r>
            <a:r>
              <a:rPr lang="de-DE" sz="4800" b="1" dirty="0" smtClean="0"/>
              <a:t>Ceres, </a:t>
            </a:r>
            <a:r>
              <a:rPr lang="de-DE" sz="4800" b="1" dirty="0" smtClean="0">
                <a:solidFill>
                  <a:srgbClr val="FF0000"/>
                </a:solidFill>
              </a:rPr>
              <a:t>Arrhenius</a:t>
            </a:r>
            <a:r>
              <a:rPr lang="de-DE" sz="4800" b="1" dirty="0" smtClean="0"/>
              <a:t> (CO2-Pionier) in </a:t>
            </a:r>
            <a:r>
              <a:rPr lang="de-DE" sz="4800" b="1" dirty="0"/>
              <a:t>HS Sonne-Merkur-Demeter-Machiavelli </a:t>
            </a:r>
            <a:r>
              <a:rPr lang="de-DE" sz="4800" b="1" dirty="0" smtClean="0"/>
              <a:t>– </a:t>
            </a:r>
            <a:r>
              <a:rPr lang="de-DE" sz="4800" b="1" dirty="0" err="1" smtClean="0">
                <a:solidFill>
                  <a:srgbClr val="7030A0"/>
                </a:solidFill>
              </a:rPr>
              <a:t>Lancearmstrong</a:t>
            </a:r>
            <a:endParaRPr lang="de-DE" sz="4800" b="1" dirty="0" smtClean="0">
              <a:solidFill>
                <a:srgbClr val="7030A0"/>
              </a:solidFill>
            </a:endParaRPr>
          </a:p>
          <a:p>
            <a:pPr lvl="0"/>
            <a:endParaRPr lang="de-DE" sz="4400" dirty="0">
              <a:solidFill>
                <a:srgbClr val="0070C0"/>
              </a:solidFill>
            </a:endParaRPr>
          </a:p>
          <a:p>
            <a:r>
              <a:rPr lang="de-DE" sz="7200" b="1" dirty="0"/>
              <a:t>IPCC Gründungs-NM 09.11.1988, 15:20 MEZ, Genf, Gründung am Tag des </a:t>
            </a:r>
            <a:r>
              <a:rPr lang="de-DE" sz="7200" b="1" dirty="0" smtClean="0"/>
              <a:t>NM </a:t>
            </a:r>
          </a:p>
          <a:p>
            <a:endParaRPr lang="de-DE" sz="2800" dirty="0"/>
          </a:p>
          <a:p>
            <a:pPr marL="0" lvl="0" indent="0">
              <a:buNone/>
            </a:pPr>
            <a:r>
              <a:rPr lang="de-DE" sz="4800" b="1" dirty="0"/>
              <a:t>Mars-</a:t>
            </a:r>
            <a:r>
              <a:rPr lang="de-DE" sz="4800" b="1" dirty="0">
                <a:solidFill>
                  <a:srgbClr val="FF0000"/>
                </a:solidFill>
              </a:rPr>
              <a:t>Arrhenius</a:t>
            </a:r>
            <a:r>
              <a:rPr lang="de-DE" sz="4800" b="1" dirty="0"/>
              <a:t>-AC alles exakt auf 0 Grad Widder Qua. Steinbock-Saturn exakt auf dem Steinbock-MC 0 </a:t>
            </a:r>
            <a:r>
              <a:rPr lang="de-DE" sz="4800" b="1" dirty="0" smtClean="0"/>
              <a:t>Grad </a:t>
            </a:r>
            <a:r>
              <a:rPr lang="de-DE" sz="4800" b="1" dirty="0" err="1"/>
              <a:t>Konj</a:t>
            </a:r>
            <a:r>
              <a:rPr lang="de-DE" sz="4800" b="1" dirty="0"/>
              <a:t>. </a:t>
            </a:r>
            <a:r>
              <a:rPr lang="de-DE" sz="4800" b="1" dirty="0" err="1"/>
              <a:t>Mauna</a:t>
            </a:r>
            <a:r>
              <a:rPr lang="de-DE" sz="4800" b="1" dirty="0"/>
              <a:t> </a:t>
            </a:r>
            <a:r>
              <a:rPr lang="de-DE" sz="4800" b="1" dirty="0" err="1" smtClean="0"/>
              <a:t>Loa</a:t>
            </a:r>
            <a:r>
              <a:rPr lang="de-DE" sz="4800" b="1" dirty="0" smtClean="0"/>
              <a:t> (berühmte Messstation) -Uranus </a:t>
            </a:r>
            <a:r>
              <a:rPr lang="de-DE" sz="4800" b="1" dirty="0"/>
              <a:t>29 Schütze (Qua. Jungfrau anhängerstarke </a:t>
            </a:r>
            <a:r>
              <a:rPr lang="de-DE" sz="4800" b="1" dirty="0" err="1"/>
              <a:t>Haumea</a:t>
            </a:r>
            <a:r>
              <a:rPr lang="de-DE" sz="4800" b="1" dirty="0"/>
              <a:t>-Demeter in 6) </a:t>
            </a:r>
            <a:r>
              <a:rPr lang="de-DE" sz="4800" b="1" dirty="0" smtClean="0"/>
              <a:t>&amp; im </a:t>
            </a:r>
            <a:r>
              <a:rPr lang="de-DE" sz="4800" b="1" dirty="0"/>
              <a:t>prosperierenden </a:t>
            </a:r>
            <a:r>
              <a:rPr lang="de-DE" sz="4800" b="1" dirty="0" err="1"/>
              <a:t>Sextil</a:t>
            </a:r>
            <a:r>
              <a:rPr lang="de-DE" sz="4800" b="1" dirty="0"/>
              <a:t> Stier-</a:t>
            </a:r>
            <a:r>
              <a:rPr lang="de-DE" sz="4800" b="1" dirty="0" err="1">
                <a:solidFill>
                  <a:schemeClr val="accent6">
                    <a:lumMod val="75000"/>
                  </a:schemeClr>
                </a:solidFill>
              </a:rPr>
              <a:t>Fanatica</a:t>
            </a:r>
            <a:r>
              <a:rPr lang="de-DE" sz="4800" b="1" dirty="0"/>
              <a:t> 29°48 in 2.</a:t>
            </a:r>
            <a:endParaRPr lang="de-DE" sz="4800" dirty="0"/>
          </a:p>
          <a:p>
            <a:pPr marL="0" lvl="0" indent="0">
              <a:buNone/>
            </a:pPr>
            <a:r>
              <a:rPr lang="de-DE" sz="4800" b="1" dirty="0"/>
              <a:t>Neptun-</a:t>
            </a:r>
            <a:r>
              <a:rPr lang="de-DE" sz="4800" b="1" dirty="0" err="1">
                <a:solidFill>
                  <a:schemeClr val="accent5">
                    <a:lumMod val="60000"/>
                    <a:lumOff val="40000"/>
                  </a:schemeClr>
                </a:solidFill>
              </a:rPr>
              <a:t>Hasek</a:t>
            </a:r>
            <a:r>
              <a:rPr lang="de-DE" sz="4800" b="1" dirty="0"/>
              <a:t> </a:t>
            </a:r>
            <a:r>
              <a:rPr lang="de-DE" sz="4800" b="1" dirty="0" err="1"/>
              <a:t>Opp</a:t>
            </a:r>
            <a:r>
              <a:rPr lang="de-DE" sz="4800" b="1" dirty="0"/>
              <a:t>. </a:t>
            </a:r>
            <a:r>
              <a:rPr lang="de-DE" sz="4800" b="1" dirty="0" err="1"/>
              <a:t>Chiron-</a:t>
            </a:r>
            <a:r>
              <a:rPr lang="de-DE" sz="4800" b="1" dirty="0" err="1">
                <a:solidFill>
                  <a:schemeClr val="tx2"/>
                </a:solidFill>
              </a:rPr>
              <a:t>Loke</a:t>
            </a:r>
            <a:r>
              <a:rPr lang="de-DE" sz="4800" b="1" dirty="0" err="1"/>
              <a:t>-</a:t>
            </a:r>
            <a:r>
              <a:rPr lang="de-DE" sz="4800" b="1" dirty="0" err="1">
                <a:solidFill>
                  <a:srgbClr val="7030A0"/>
                </a:solidFill>
              </a:rPr>
              <a:t>Lancearmstrong</a:t>
            </a:r>
            <a:r>
              <a:rPr lang="de-DE" sz="4800" b="1" dirty="0" err="1"/>
              <a:t>-Lie</a:t>
            </a:r>
            <a:r>
              <a:rPr lang="de-DE" sz="4800" b="1" dirty="0"/>
              <a:t> T-Qua. Widder-Zeus in 1.</a:t>
            </a:r>
            <a:endParaRPr lang="de-DE" sz="4800" dirty="0"/>
          </a:p>
          <a:p>
            <a:pPr marL="0" lvl="0" indent="0">
              <a:buNone/>
            </a:pPr>
            <a:r>
              <a:rPr lang="de-DE" sz="4800" b="1" dirty="0"/>
              <a:t>GK mit Skorpion-NM auf Fama </a:t>
            </a:r>
            <a:r>
              <a:rPr lang="de-DE" sz="4800" b="1" dirty="0" err="1"/>
              <a:t>Opp</a:t>
            </a:r>
            <a:r>
              <a:rPr lang="de-DE" sz="4800" b="1" dirty="0"/>
              <a:t>. Erdmutter Stier-Rhea Qua. Löwe-Pan </a:t>
            </a:r>
            <a:r>
              <a:rPr lang="de-DE" sz="4800" b="1" dirty="0" err="1"/>
              <a:t>Opp</a:t>
            </a:r>
            <a:r>
              <a:rPr lang="de-DE" sz="4800" b="1" dirty="0"/>
              <a:t>. Wassermann-Lucifer</a:t>
            </a:r>
            <a:endParaRPr lang="de-DE" sz="4800" dirty="0"/>
          </a:p>
          <a:p>
            <a:pPr marL="0" lvl="0" indent="0">
              <a:buNone/>
            </a:pPr>
            <a:r>
              <a:rPr lang="de-DE" sz="4800" b="1" dirty="0"/>
              <a:t>Jupiter Qua. </a:t>
            </a:r>
            <a:r>
              <a:rPr lang="de-DE" sz="4800" b="1" dirty="0" err="1" smtClean="0">
                <a:solidFill>
                  <a:srgbClr val="FFC000"/>
                </a:solidFill>
              </a:rPr>
              <a:t>Sinon</a:t>
            </a:r>
            <a:r>
              <a:rPr lang="de-DE" sz="4800" b="1" dirty="0" smtClean="0">
                <a:solidFill>
                  <a:srgbClr val="FFC000"/>
                </a:solidFill>
              </a:rPr>
              <a:t>, </a:t>
            </a:r>
            <a:r>
              <a:rPr lang="de-DE" sz="4800" b="1" dirty="0" smtClean="0"/>
              <a:t>Skorpion-Merkur-</a:t>
            </a:r>
            <a:r>
              <a:rPr lang="de-DE" sz="4800" b="1" dirty="0" err="1" smtClean="0">
                <a:solidFill>
                  <a:schemeClr val="bg1">
                    <a:lumMod val="65000"/>
                  </a:schemeClr>
                </a:solidFill>
              </a:rPr>
              <a:t>Laverna</a:t>
            </a:r>
            <a:r>
              <a:rPr lang="de-DE" sz="4800" b="1" dirty="0" smtClean="0"/>
              <a:t> </a:t>
            </a:r>
            <a:r>
              <a:rPr lang="de-DE" sz="4800" b="1" dirty="0"/>
              <a:t>T-Qua. Wassermann-</a:t>
            </a:r>
            <a:r>
              <a:rPr lang="de-DE" sz="4800" b="1" dirty="0" err="1">
                <a:solidFill>
                  <a:schemeClr val="accent2"/>
                </a:solidFill>
              </a:rPr>
              <a:t>Swindle</a:t>
            </a:r>
            <a:r>
              <a:rPr lang="de-DE" sz="4800" b="1" dirty="0"/>
              <a:t> </a:t>
            </a:r>
            <a:r>
              <a:rPr lang="de-DE" sz="4800" b="1" dirty="0" err="1"/>
              <a:t>Opp</a:t>
            </a:r>
            <a:r>
              <a:rPr lang="de-DE" sz="4800" b="1" dirty="0"/>
              <a:t>. Löwe-</a:t>
            </a:r>
            <a:r>
              <a:rPr lang="de-DE" sz="4800" b="1" dirty="0">
                <a:solidFill>
                  <a:srgbClr val="0070C0"/>
                </a:solidFill>
              </a:rPr>
              <a:t>Hypnos</a:t>
            </a:r>
            <a:endParaRPr lang="de-DE" sz="4800" dirty="0">
              <a:solidFill>
                <a:srgbClr val="0070C0"/>
              </a:solidFill>
            </a:endParaRPr>
          </a:p>
          <a:p>
            <a:pPr marL="0" lvl="0" indent="0">
              <a:buNone/>
            </a:pPr>
            <a:r>
              <a:rPr lang="de-DE" sz="4800" b="1" dirty="0"/>
              <a:t>Pluto </a:t>
            </a:r>
            <a:r>
              <a:rPr lang="de-DE" sz="4800" b="1" dirty="0" err="1"/>
              <a:t>Opp</a:t>
            </a:r>
            <a:r>
              <a:rPr lang="de-DE" sz="4800" b="1" dirty="0"/>
              <a:t>. Chaos </a:t>
            </a:r>
            <a:r>
              <a:rPr lang="de-DE" sz="4800" b="1" dirty="0" err="1" smtClean="0"/>
              <a:t>Trigon</a:t>
            </a:r>
            <a:r>
              <a:rPr lang="de-DE" sz="4800" b="1" dirty="0" smtClean="0"/>
              <a:t>/</a:t>
            </a:r>
            <a:r>
              <a:rPr lang="de-DE" sz="4800" b="1" dirty="0" err="1" smtClean="0"/>
              <a:t>Sextil</a:t>
            </a:r>
            <a:r>
              <a:rPr lang="de-DE" sz="4800" b="1" dirty="0" smtClean="0"/>
              <a:t> </a:t>
            </a:r>
            <a:r>
              <a:rPr lang="de-DE" sz="4800" b="1" dirty="0"/>
              <a:t>Fourier </a:t>
            </a:r>
            <a:r>
              <a:rPr lang="de-DE" sz="4800" b="1" dirty="0" smtClean="0"/>
              <a:t>(Treibhaus-Effekt-Pionier) auf </a:t>
            </a:r>
            <a:r>
              <a:rPr lang="de-DE" sz="4800" b="1" dirty="0"/>
              <a:t>Südknoten </a:t>
            </a:r>
            <a:r>
              <a:rPr lang="de-DE" sz="4800" b="1" dirty="0" err="1"/>
              <a:t>Opp</a:t>
            </a:r>
            <a:r>
              <a:rPr lang="de-DE" sz="4800" b="1" dirty="0"/>
              <a:t>. Damocles auf dem </a:t>
            </a:r>
            <a:r>
              <a:rPr lang="de-DE" sz="4800" b="1" dirty="0" smtClean="0"/>
              <a:t>Nordknoten</a:t>
            </a:r>
          </a:p>
          <a:p>
            <a:pPr lvl="0"/>
            <a:endParaRPr lang="de-DE" sz="4400" dirty="0"/>
          </a:p>
          <a:p>
            <a:r>
              <a:rPr lang="de-DE" sz="7200" b="1" dirty="0"/>
              <a:t>IPCC UN-Vollversammlung </a:t>
            </a:r>
            <a:r>
              <a:rPr lang="de-DE" sz="7200" b="1" dirty="0" smtClean="0"/>
              <a:t>06.12.1988</a:t>
            </a:r>
          </a:p>
          <a:p>
            <a:endParaRPr lang="de-DE" sz="2800" dirty="0"/>
          </a:p>
          <a:p>
            <a:pPr marL="0" lvl="0" indent="0">
              <a:buNone/>
            </a:pPr>
            <a:r>
              <a:rPr lang="de-DE" sz="4800" b="1" dirty="0"/>
              <a:t>Schütze-Sonne </a:t>
            </a:r>
            <a:r>
              <a:rPr lang="de-DE" sz="4800" b="1" dirty="0" err="1"/>
              <a:t>Opp</a:t>
            </a:r>
            <a:r>
              <a:rPr lang="de-DE" sz="4800" b="1" dirty="0"/>
              <a:t>. Zwillinge-</a:t>
            </a:r>
            <a:r>
              <a:rPr lang="de-DE" sz="4800" b="1" dirty="0">
                <a:solidFill>
                  <a:schemeClr val="bg2">
                    <a:lumMod val="50000"/>
                  </a:schemeClr>
                </a:solidFill>
              </a:rPr>
              <a:t>Ate</a:t>
            </a:r>
            <a:r>
              <a:rPr lang="de-DE" sz="4800" b="1" dirty="0"/>
              <a:t> T-Qua. </a:t>
            </a:r>
            <a:r>
              <a:rPr lang="de-DE" sz="4800" b="1" dirty="0" smtClean="0"/>
              <a:t>Jungfrau-</a:t>
            </a:r>
            <a:r>
              <a:rPr lang="de-DE" sz="4800" b="1" dirty="0" smtClean="0">
                <a:solidFill>
                  <a:srgbClr val="00B050"/>
                </a:solidFill>
              </a:rPr>
              <a:t>Münchhausen</a:t>
            </a:r>
            <a:r>
              <a:rPr lang="de-DE" sz="4800" b="1" dirty="0" smtClean="0"/>
              <a:t> (=eine  rechthaberisch verblendete, großübertriebene Lügengeschichte). </a:t>
            </a:r>
            <a:r>
              <a:rPr lang="de-DE" sz="4800" b="1" dirty="0"/>
              <a:t>Uranus 0 Grad Steinbock </a:t>
            </a:r>
            <a:r>
              <a:rPr lang="de-DE" sz="4800" b="1" dirty="0" err="1"/>
              <a:t>Konj</a:t>
            </a:r>
            <a:r>
              <a:rPr lang="de-DE" sz="4800" b="1" dirty="0"/>
              <a:t>. Saturn </a:t>
            </a:r>
            <a:r>
              <a:rPr lang="de-DE" sz="4800" b="1" dirty="0" err="1"/>
              <a:t>Opp</a:t>
            </a:r>
            <a:r>
              <a:rPr lang="de-DE" sz="4800" b="1" dirty="0"/>
              <a:t>. </a:t>
            </a:r>
            <a:r>
              <a:rPr lang="de-DE" sz="4800" b="1" dirty="0" err="1"/>
              <a:t>Lie</a:t>
            </a:r>
            <a:r>
              <a:rPr lang="de-DE" sz="4800" b="1" dirty="0"/>
              <a:t> T-Qua. Zeus 0 Grad Widder </a:t>
            </a:r>
            <a:r>
              <a:rPr lang="de-DE" sz="4800" b="1" dirty="0" err="1"/>
              <a:t>Konj</a:t>
            </a:r>
            <a:r>
              <a:rPr lang="de-DE" sz="4800" b="1" dirty="0"/>
              <a:t>.  </a:t>
            </a:r>
            <a:r>
              <a:rPr lang="de-DE" sz="4800" b="1" dirty="0">
                <a:solidFill>
                  <a:srgbClr val="FF0000"/>
                </a:solidFill>
              </a:rPr>
              <a:t>Arrhenius</a:t>
            </a:r>
            <a:r>
              <a:rPr lang="de-DE" sz="4800" b="1" dirty="0"/>
              <a:t> und </a:t>
            </a:r>
            <a:r>
              <a:rPr lang="de-DE" sz="4800" b="1" dirty="0" err="1"/>
              <a:t>Trigon</a:t>
            </a:r>
            <a:r>
              <a:rPr lang="de-DE" sz="4800" b="1" dirty="0"/>
              <a:t> </a:t>
            </a:r>
            <a:r>
              <a:rPr lang="de-DE" sz="4800" b="1" dirty="0" smtClean="0"/>
              <a:t>Jungfrau-Pan. Krebs-</a:t>
            </a:r>
            <a:r>
              <a:rPr lang="de-DE" sz="4800" b="1" dirty="0" err="1" smtClean="0"/>
              <a:t>Chiron</a:t>
            </a:r>
            <a:r>
              <a:rPr lang="de-DE" sz="4800" b="1" dirty="0" smtClean="0"/>
              <a:t>-</a:t>
            </a:r>
            <a:r>
              <a:rPr lang="de-DE" sz="4800" b="1" dirty="0" err="1" smtClean="0">
                <a:solidFill>
                  <a:schemeClr val="tx2"/>
                </a:solidFill>
              </a:rPr>
              <a:t>Loke</a:t>
            </a:r>
            <a:r>
              <a:rPr lang="de-DE" sz="4800" b="1" dirty="0" smtClean="0"/>
              <a:t> </a:t>
            </a:r>
            <a:r>
              <a:rPr lang="de-DE" sz="4800" b="1" dirty="0"/>
              <a:t>5 Grad </a:t>
            </a:r>
            <a:r>
              <a:rPr lang="de-DE" sz="4800" b="1" dirty="0" err="1"/>
              <a:t>Opp</a:t>
            </a:r>
            <a:r>
              <a:rPr lang="de-DE" sz="4800" b="1" dirty="0"/>
              <a:t>. HS Neptun / Saturn 5 Steinbock </a:t>
            </a:r>
            <a:r>
              <a:rPr lang="de-DE" sz="4800" b="1" dirty="0" err="1"/>
              <a:t>Trigon-Sextil</a:t>
            </a:r>
            <a:r>
              <a:rPr lang="de-DE" sz="4800" b="1" dirty="0"/>
              <a:t> Jungfrau-</a:t>
            </a:r>
            <a:r>
              <a:rPr lang="de-DE" sz="4800" b="1" dirty="0" err="1">
                <a:solidFill>
                  <a:srgbClr val="FFC000"/>
                </a:solidFill>
              </a:rPr>
              <a:t>Sinon</a:t>
            </a:r>
            <a:endParaRPr lang="de-DE" sz="4800" dirty="0">
              <a:solidFill>
                <a:srgbClr val="FFC000"/>
              </a:solidFill>
            </a:endParaRPr>
          </a:p>
          <a:p>
            <a:pPr marL="0" lvl="0" indent="0">
              <a:buNone/>
            </a:pPr>
            <a:r>
              <a:rPr lang="de-DE" sz="4800" b="1" dirty="0"/>
              <a:t>Damocles </a:t>
            </a:r>
            <a:r>
              <a:rPr lang="de-DE" sz="4800" b="1" dirty="0" err="1"/>
              <a:t>Konj</a:t>
            </a:r>
            <a:r>
              <a:rPr lang="de-DE" sz="4800" b="1" dirty="0"/>
              <a:t>. </a:t>
            </a:r>
            <a:r>
              <a:rPr lang="de-DE" sz="4800" b="1" dirty="0" smtClean="0"/>
              <a:t>Nordknoten, Stier-Jupiter </a:t>
            </a:r>
            <a:r>
              <a:rPr lang="de-DE" sz="4800" b="1" dirty="0" err="1"/>
              <a:t>Opp</a:t>
            </a:r>
            <a:r>
              <a:rPr lang="de-DE" sz="4800" b="1" dirty="0"/>
              <a:t>. Skorpion-</a:t>
            </a:r>
            <a:r>
              <a:rPr lang="de-DE" sz="4800" b="1" dirty="0" err="1"/>
              <a:t>Drakonia</a:t>
            </a:r>
            <a:r>
              <a:rPr lang="de-DE" sz="4800" b="1" dirty="0"/>
              <a:t> T-Qua. Wassermann-</a:t>
            </a:r>
            <a:r>
              <a:rPr lang="de-DE" sz="4800" b="1" dirty="0">
                <a:solidFill>
                  <a:schemeClr val="accent4">
                    <a:lumMod val="60000"/>
                    <a:lumOff val="40000"/>
                  </a:schemeClr>
                </a:solidFill>
              </a:rPr>
              <a:t>Hermes</a:t>
            </a:r>
            <a:r>
              <a:rPr lang="de-DE" sz="4800" b="1" dirty="0"/>
              <a:t> </a:t>
            </a:r>
            <a:r>
              <a:rPr lang="de-DE" sz="4800" b="1" dirty="0" err="1"/>
              <a:t>Opp</a:t>
            </a:r>
            <a:r>
              <a:rPr lang="de-DE" sz="4800" b="1" dirty="0"/>
              <a:t>. Jungfrau-Pan </a:t>
            </a:r>
            <a:endParaRPr lang="de-DE" sz="4800" dirty="0"/>
          </a:p>
          <a:p>
            <a:pPr marL="0" lvl="0" indent="0">
              <a:buNone/>
            </a:pPr>
            <a:r>
              <a:rPr lang="de-DE" sz="4800" b="1" dirty="0"/>
              <a:t>Skorpion-Venus </a:t>
            </a:r>
            <a:r>
              <a:rPr lang="de-DE" sz="4800" b="1" dirty="0" err="1"/>
              <a:t>Konj</a:t>
            </a:r>
            <a:r>
              <a:rPr lang="de-DE" sz="4800" b="1" dirty="0"/>
              <a:t>. </a:t>
            </a:r>
            <a:r>
              <a:rPr lang="de-DE" sz="4800" b="1" dirty="0" err="1"/>
              <a:t>Kriminellenschutzgöttin</a:t>
            </a:r>
            <a:r>
              <a:rPr lang="de-DE" sz="4800" b="1" dirty="0"/>
              <a:t> </a:t>
            </a:r>
            <a:r>
              <a:rPr lang="de-DE" sz="4800" b="1" dirty="0" err="1">
                <a:solidFill>
                  <a:schemeClr val="bg1">
                    <a:lumMod val="65000"/>
                  </a:schemeClr>
                </a:solidFill>
              </a:rPr>
              <a:t>Laverna</a:t>
            </a:r>
            <a:r>
              <a:rPr lang="de-DE" sz="4800" b="1" dirty="0"/>
              <a:t> </a:t>
            </a:r>
            <a:r>
              <a:rPr lang="de-DE" sz="4800" b="1" dirty="0" err="1"/>
              <a:t>Konj</a:t>
            </a:r>
            <a:r>
              <a:rPr lang="de-DE" sz="4800" b="1" dirty="0"/>
              <a:t>. Mond (Mittagsstand) / Pluto </a:t>
            </a:r>
            <a:r>
              <a:rPr lang="de-DE" sz="4800" b="1" dirty="0" err="1"/>
              <a:t>Opp</a:t>
            </a:r>
            <a:r>
              <a:rPr lang="de-DE" sz="4800" b="1" dirty="0"/>
              <a:t>. Chaos-Rhea T-Qua. </a:t>
            </a:r>
            <a:r>
              <a:rPr lang="de-DE" sz="4800" b="1" dirty="0" smtClean="0"/>
              <a:t>Wassermann-Utopia-</a:t>
            </a:r>
            <a:r>
              <a:rPr lang="de-DE" sz="4800" b="1" dirty="0" err="1" smtClean="0">
                <a:solidFill>
                  <a:schemeClr val="accent2"/>
                </a:solidFill>
              </a:rPr>
              <a:t>Swindle</a:t>
            </a:r>
            <a:r>
              <a:rPr lang="de-DE" sz="4800" b="1" dirty="0" smtClean="0">
                <a:solidFill>
                  <a:schemeClr val="accent2"/>
                </a:solidFill>
              </a:rPr>
              <a:t>, </a:t>
            </a:r>
            <a:r>
              <a:rPr lang="de-DE" sz="4800" b="1" dirty="0" smtClean="0"/>
              <a:t>Neptun </a:t>
            </a:r>
            <a:r>
              <a:rPr lang="de-DE" sz="4800" b="1" dirty="0" err="1"/>
              <a:t>Opp</a:t>
            </a:r>
            <a:r>
              <a:rPr lang="de-DE" sz="4800" b="1" dirty="0"/>
              <a:t>. Rousseau T-Qua. Mars</a:t>
            </a:r>
            <a:endParaRPr lang="de-DE" sz="4800" dirty="0"/>
          </a:p>
          <a:p>
            <a:endParaRPr lang="de-DE" dirty="0"/>
          </a:p>
        </p:txBody>
      </p:sp>
    </p:spTree>
    <p:extLst>
      <p:ext uri="{BB962C8B-B14F-4D97-AF65-F5344CB8AC3E}">
        <p14:creationId xmlns:p14="http://schemas.microsoft.com/office/powerpoint/2010/main" val="34181032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59025" y="188640"/>
            <a:ext cx="8784976" cy="6447919"/>
          </a:xfrm>
          <a:prstGeom prst="rect">
            <a:avLst/>
          </a:prstGeom>
        </p:spPr>
        <p:txBody>
          <a:bodyPr wrap="square">
            <a:spAutoFit/>
          </a:bodyPr>
          <a:lstStyle/>
          <a:p>
            <a:pPr marL="285750" indent="-285750">
              <a:buFont typeface="Arial" panose="020B0604020202020204" pitchFamily="34" charset="0"/>
              <a:buChar char="•"/>
            </a:pPr>
            <a:r>
              <a:rPr lang="de-DE" sz="1400" b="1" dirty="0"/>
              <a:t>Michael Manns Nature-Veröffentlichung mit ‚Hockeystick-Kurve‘ </a:t>
            </a:r>
            <a:r>
              <a:rPr lang="de-DE" sz="1400" b="1" dirty="0" smtClean="0"/>
              <a:t>23.04.1998</a:t>
            </a:r>
          </a:p>
          <a:p>
            <a:endParaRPr lang="de-DE" sz="600" dirty="0"/>
          </a:p>
          <a:p>
            <a:pPr lvl="0"/>
            <a:r>
              <a:rPr lang="de-DE" sz="1200" b="1" dirty="0"/>
              <a:t>Fische-Tyndall-Nordknoten </a:t>
            </a:r>
            <a:r>
              <a:rPr lang="de-DE" sz="1200" b="1" dirty="0" err="1"/>
              <a:t>Opp</a:t>
            </a:r>
            <a:r>
              <a:rPr lang="de-DE" sz="1200" b="1" dirty="0"/>
              <a:t>. </a:t>
            </a:r>
            <a:r>
              <a:rPr lang="de-DE" sz="1200" b="1" dirty="0">
                <a:solidFill>
                  <a:schemeClr val="accent3">
                    <a:lumMod val="75000"/>
                  </a:schemeClr>
                </a:solidFill>
              </a:rPr>
              <a:t>Ate</a:t>
            </a:r>
            <a:r>
              <a:rPr lang="de-DE" sz="1200" b="1" dirty="0"/>
              <a:t>-</a:t>
            </a:r>
            <a:r>
              <a:rPr lang="de-DE" sz="1200" b="1" dirty="0" err="1">
                <a:solidFill>
                  <a:schemeClr val="accent5">
                    <a:lumMod val="60000"/>
                    <a:lumOff val="40000"/>
                  </a:schemeClr>
                </a:solidFill>
              </a:rPr>
              <a:t>Hasek</a:t>
            </a:r>
            <a:r>
              <a:rPr lang="de-DE" sz="1200" b="1" dirty="0"/>
              <a:t>-Nordknoten T-Qua. Pluto-</a:t>
            </a:r>
            <a:r>
              <a:rPr lang="de-DE" sz="1200" b="1" dirty="0" err="1">
                <a:solidFill>
                  <a:schemeClr val="accent6">
                    <a:lumMod val="75000"/>
                  </a:schemeClr>
                </a:solidFill>
              </a:rPr>
              <a:t>Fanatica</a:t>
            </a:r>
            <a:endParaRPr lang="de-DE" sz="1200" dirty="0">
              <a:solidFill>
                <a:schemeClr val="accent6">
                  <a:lumMod val="75000"/>
                </a:schemeClr>
              </a:solidFill>
            </a:endParaRPr>
          </a:p>
          <a:p>
            <a:pPr lvl="0"/>
            <a:r>
              <a:rPr lang="de-DE" sz="1200" b="1" dirty="0"/>
              <a:t>Wassermann-Neptun </a:t>
            </a:r>
            <a:r>
              <a:rPr lang="de-DE" sz="1200" b="1" dirty="0" err="1"/>
              <a:t>Opp</a:t>
            </a:r>
            <a:r>
              <a:rPr lang="de-DE" sz="1200" b="1" dirty="0"/>
              <a:t>. Löwe-Gaea T-Qua. Stier-Sonne, letztere in </a:t>
            </a:r>
            <a:r>
              <a:rPr lang="de-DE" sz="1200" b="1" dirty="0" err="1"/>
              <a:t>Trigon</a:t>
            </a:r>
            <a:r>
              <a:rPr lang="de-DE" sz="1200" b="1" dirty="0"/>
              <a:t> Steinbock-</a:t>
            </a:r>
            <a:r>
              <a:rPr lang="de-DE" sz="1200" b="1" dirty="0">
                <a:solidFill>
                  <a:srgbClr val="FF0000"/>
                </a:solidFill>
              </a:rPr>
              <a:t>Arrhenius</a:t>
            </a:r>
            <a:endParaRPr lang="de-DE" sz="1200" dirty="0">
              <a:solidFill>
                <a:srgbClr val="FF0000"/>
              </a:solidFill>
            </a:endParaRPr>
          </a:p>
          <a:p>
            <a:pPr lvl="0"/>
            <a:r>
              <a:rPr lang="de-DE" sz="1200" b="1" dirty="0"/>
              <a:t>Skorpion-</a:t>
            </a:r>
            <a:r>
              <a:rPr lang="de-DE" sz="1200" b="1" dirty="0" err="1">
                <a:solidFill>
                  <a:schemeClr val="accent2">
                    <a:lumMod val="60000"/>
                    <a:lumOff val="40000"/>
                  </a:schemeClr>
                </a:solidFill>
              </a:rPr>
              <a:t>Peitho</a:t>
            </a:r>
            <a:r>
              <a:rPr lang="de-DE" sz="1200" b="1" dirty="0"/>
              <a:t> </a:t>
            </a:r>
            <a:r>
              <a:rPr lang="de-DE" sz="1200" b="1" dirty="0" err="1"/>
              <a:t>Opp</a:t>
            </a:r>
            <a:r>
              <a:rPr lang="de-DE" sz="1200" b="1" dirty="0"/>
              <a:t>. Stier-</a:t>
            </a:r>
            <a:r>
              <a:rPr lang="de-DE" sz="1200" b="1" dirty="0">
                <a:solidFill>
                  <a:srgbClr val="00B050"/>
                </a:solidFill>
              </a:rPr>
              <a:t>Münchhausen</a:t>
            </a:r>
            <a:r>
              <a:rPr lang="de-DE" sz="1200" b="1" dirty="0"/>
              <a:t> T-Qua. Uranus-</a:t>
            </a:r>
            <a:r>
              <a:rPr lang="de-DE" sz="1200" b="1" dirty="0">
                <a:solidFill>
                  <a:schemeClr val="accent4">
                    <a:lumMod val="60000"/>
                    <a:lumOff val="40000"/>
                  </a:schemeClr>
                </a:solidFill>
              </a:rPr>
              <a:t>Hermes</a:t>
            </a:r>
            <a:r>
              <a:rPr lang="de-DE" sz="1200" b="1" dirty="0"/>
              <a:t>-Damocles</a:t>
            </a:r>
            <a:endParaRPr lang="de-DE" sz="1200" dirty="0"/>
          </a:p>
          <a:p>
            <a:pPr lvl="0"/>
            <a:r>
              <a:rPr lang="de-DE" sz="1200" b="1" dirty="0"/>
              <a:t>Stier-Fourier-</a:t>
            </a:r>
            <a:r>
              <a:rPr lang="de-DE" sz="1200" b="1" dirty="0" err="1">
                <a:solidFill>
                  <a:srgbClr val="FFC000"/>
                </a:solidFill>
              </a:rPr>
              <a:t>Sinon</a:t>
            </a:r>
            <a:r>
              <a:rPr lang="de-DE" sz="1200" b="1" dirty="0"/>
              <a:t> </a:t>
            </a:r>
            <a:r>
              <a:rPr lang="de-DE" sz="1200" b="1" dirty="0" err="1"/>
              <a:t>Opp</a:t>
            </a:r>
            <a:r>
              <a:rPr lang="de-DE" sz="1200" b="1" dirty="0"/>
              <a:t>. Skorpion-</a:t>
            </a:r>
            <a:r>
              <a:rPr lang="de-DE" sz="1200" b="1" dirty="0" err="1"/>
              <a:t>Chiron</a:t>
            </a:r>
            <a:r>
              <a:rPr lang="de-DE" sz="1200" b="1" dirty="0"/>
              <a:t> T-Qua. Löwe-Orcus und </a:t>
            </a:r>
            <a:r>
              <a:rPr lang="de-DE" sz="1200" b="1" dirty="0" err="1"/>
              <a:t>Trigon</a:t>
            </a:r>
            <a:r>
              <a:rPr lang="de-DE" sz="1200" b="1" dirty="0"/>
              <a:t>/</a:t>
            </a:r>
            <a:r>
              <a:rPr lang="de-DE" sz="1200" b="1" dirty="0" err="1"/>
              <a:t>Sextil</a:t>
            </a:r>
            <a:r>
              <a:rPr lang="de-DE" sz="1200" b="1" dirty="0"/>
              <a:t> Fische-Venus-Zeus-Jupiter-Machiavelli Qua. </a:t>
            </a:r>
            <a:r>
              <a:rPr lang="de-DE" sz="1200" b="1" dirty="0" err="1" smtClean="0">
                <a:solidFill>
                  <a:srgbClr val="7030A0"/>
                </a:solidFill>
              </a:rPr>
              <a:t>Lancearmstrong</a:t>
            </a:r>
            <a:endParaRPr lang="de-DE" sz="1200" b="1" dirty="0" smtClean="0">
              <a:solidFill>
                <a:srgbClr val="7030A0"/>
              </a:solidFill>
            </a:endParaRPr>
          </a:p>
          <a:p>
            <a:pPr lvl="0"/>
            <a:endParaRPr lang="de-DE" sz="800" dirty="0" smtClean="0">
              <a:solidFill>
                <a:schemeClr val="bg1">
                  <a:lumMod val="75000"/>
                </a:schemeClr>
              </a:solidFill>
            </a:endParaRPr>
          </a:p>
          <a:p>
            <a:pPr lvl="0"/>
            <a:r>
              <a:rPr lang="de-DE" sz="1400" b="1" dirty="0" smtClean="0"/>
              <a:t>Al Gore - An </a:t>
            </a:r>
            <a:r>
              <a:rPr lang="de-DE" sz="1400" b="1" dirty="0" err="1" smtClean="0"/>
              <a:t>Inconvenient</a:t>
            </a:r>
            <a:r>
              <a:rPr lang="de-DE" sz="1400" b="1" dirty="0" smtClean="0"/>
              <a:t> </a:t>
            </a:r>
            <a:r>
              <a:rPr lang="de-DE" sz="1400" b="1" dirty="0" err="1" smtClean="0"/>
              <a:t>Truth</a:t>
            </a:r>
            <a:r>
              <a:rPr lang="de-DE" sz="1400" b="1" dirty="0" smtClean="0"/>
              <a:t> (Filmstart 24.05.2006)</a:t>
            </a:r>
          </a:p>
          <a:p>
            <a:pPr lvl="0"/>
            <a:endParaRPr lang="de-DE" sz="600" b="1" dirty="0" smtClean="0"/>
          </a:p>
          <a:p>
            <a:pPr lvl="0"/>
            <a:r>
              <a:rPr lang="de-DE" sz="1200" b="1" dirty="0" smtClean="0"/>
              <a:t>Sonne </a:t>
            </a:r>
            <a:r>
              <a:rPr lang="de-DE" sz="1200" b="1" dirty="0" err="1" smtClean="0"/>
              <a:t>Opp</a:t>
            </a:r>
            <a:r>
              <a:rPr lang="de-DE" sz="1200" b="1" dirty="0" smtClean="0"/>
              <a:t>. </a:t>
            </a:r>
            <a:r>
              <a:rPr lang="de-DE" sz="1200" b="1" dirty="0" smtClean="0">
                <a:solidFill>
                  <a:srgbClr val="FF0000"/>
                </a:solidFill>
              </a:rPr>
              <a:t>Arrhenius</a:t>
            </a:r>
            <a:r>
              <a:rPr lang="de-DE" sz="1200" b="1" dirty="0" smtClean="0"/>
              <a:t> </a:t>
            </a:r>
            <a:r>
              <a:rPr lang="de-DE" sz="1200" b="1" dirty="0" err="1" smtClean="0"/>
              <a:t>Opp</a:t>
            </a:r>
            <a:r>
              <a:rPr lang="de-DE" sz="1200" b="1" dirty="0" smtClean="0"/>
              <a:t>. </a:t>
            </a:r>
            <a:r>
              <a:rPr lang="de-DE" sz="1200" b="1" dirty="0" err="1" smtClean="0">
                <a:solidFill>
                  <a:srgbClr val="C00000"/>
                </a:solidFill>
              </a:rPr>
              <a:t>Pholus</a:t>
            </a:r>
            <a:r>
              <a:rPr lang="de-DE" sz="1200" b="1" dirty="0" smtClean="0">
                <a:solidFill>
                  <a:srgbClr val="C00000"/>
                </a:solidFill>
              </a:rPr>
              <a:t>, </a:t>
            </a:r>
            <a:r>
              <a:rPr lang="de-DE" sz="1200" b="1" dirty="0" smtClean="0"/>
              <a:t>Uranus </a:t>
            </a:r>
            <a:r>
              <a:rPr lang="de-DE" sz="1200" b="1" dirty="0" err="1" smtClean="0"/>
              <a:t>Konj</a:t>
            </a:r>
            <a:r>
              <a:rPr lang="de-DE" sz="1200" b="1" dirty="0" smtClean="0"/>
              <a:t>. Tyndall, Neptun </a:t>
            </a:r>
            <a:r>
              <a:rPr lang="de-DE" sz="1200" b="1" dirty="0" err="1" smtClean="0"/>
              <a:t>Konj</a:t>
            </a:r>
            <a:r>
              <a:rPr lang="de-DE" sz="1200" b="1" dirty="0" smtClean="0"/>
              <a:t>. Damocles, Pluto </a:t>
            </a:r>
            <a:r>
              <a:rPr lang="de-DE" sz="1200" b="1" dirty="0" err="1" smtClean="0"/>
              <a:t>Konj</a:t>
            </a:r>
            <a:r>
              <a:rPr lang="de-DE" sz="1200" b="1" dirty="0" smtClean="0"/>
              <a:t>. </a:t>
            </a:r>
            <a:r>
              <a:rPr lang="de-DE" sz="1200" b="1" dirty="0" smtClean="0">
                <a:solidFill>
                  <a:schemeClr val="accent4">
                    <a:lumMod val="60000"/>
                    <a:lumOff val="40000"/>
                  </a:schemeClr>
                </a:solidFill>
              </a:rPr>
              <a:t>Hermes</a:t>
            </a:r>
            <a:r>
              <a:rPr lang="de-DE" sz="1200" b="1" dirty="0" smtClean="0"/>
              <a:t> </a:t>
            </a:r>
            <a:r>
              <a:rPr lang="de-DE" sz="1200" b="1" dirty="0" err="1" smtClean="0"/>
              <a:t>Trigon</a:t>
            </a:r>
            <a:r>
              <a:rPr lang="de-DE" sz="1200" b="1" dirty="0" smtClean="0"/>
              <a:t> </a:t>
            </a:r>
            <a:r>
              <a:rPr lang="de-DE" sz="1200" b="1" dirty="0" smtClean="0">
                <a:solidFill>
                  <a:srgbClr val="92D050"/>
                </a:solidFill>
              </a:rPr>
              <a:t>Orcus</a:t>
            </a:r>
            <a:r>
              <a:rPr lang="de-DE" sz="1200" b="1" dirty="0" smtClean="0"/>
              <a:t>-Typhon</a:t>
            </a:r>
          </a:p>
          <a:p>
            <a:r>
              <a:rPr lang="de-DE" sz="1200" b="1" dirty="0" err="1" smtClean="0"/>
              <a:t>Chiron</a:t>
            </a:r>
            <a:r>
              <a:rPr lang="de-DE" sz="1200" b="1" dirty="0" smtClean="0"/>
              <a:t> </a:t>
            </a:r>
            <a:r>
              <a:rPr lang="de-DE" sz="1200" b="1" dirty="0" err="1" smtClean="0"/>
              <a:t>Opp</a:t>
            </a:r>
            <a:r>
              <a:rPr lang="de-DE" sz="1200" b="1" dirty="0" smtClean="0"/>
              <a:t>. </a:t>
            </a:r>
            <a:r>
              <a:rPr lang="de-DE" sz="1200" b="1" dirty="0" smtClean="0">
                <a:solidFill>
                  <a:schemeClr val="bg2">
                    <a:lumMod val="50000"/>
                  </a:schemeClr>
                </a:solidFill>
              </a:rPr>
              <a:t>Ate</a:t>
            </a:r>
            <a:r>
              <a:rPr lang="de-DE" sz="1200" b="1" dirty="0" smtClean="0"/>
              <a:t> T-Qua. Skorpion-Jupiter und im </a:t>
            </a:r>
            <a:r>
              <a:rPr lang="de-DE" sz="1200" b="1" dirty="0" err="1" smtClean="0"/>
              <a:t>Trigon</a:t>
            </a:r>
            <a:r>
              <a:rPr lang="de-DE" sz="1200" b="1" dirty="0" smtClean="0"/>
              <a:t> /</a:t>
            </a:r>
            <a:r>
              <a:rPr lang="de-DE" sz="1200" b="1" dirty="0" err="1" smtClean="0"/>
              <a:t>Sextil</a:t>
            </a:r>
            <a:r>
              <a:rPr lang="de-DE" sz="1200" b="1" dirty="0" smtClean="0"/>
              <a:t> auf Merkur-Demeter-</a:t>
            </a:r>
            <a:r>
              <a:rPr lang="de-DE" sz="1200" b="1" dirty="0" err="1" smtClean="0"/>
              <a:t>Skepticus</a:t>
            </a:r>
            <a:endParaRPr lang="de-DE" sz="1200" b="1" dirty="0"/>
          </a:p>
          <a:p>
            <a:pPr lvl="0"/>
            <a:r>
              <a:rPr lang="de-DE" sz="1200" b="1" dirty="0" smtClean="0"/>
              <a:t>Saturn </a:t>
            </a:r>
            <a:r>
              <a:rPr lang="de-DE" sz="1200" b="1" dirty="0" err="1" smtClean="0"/>
              <a:t>Opp</a:t>
            </a:r>
            <a:r>
              <a:rPr lang="de-DE" sz="1200" b="1" dirty="0" smtClean="0"/>
              <a:t>. </a:t>
            </a:r>
            <a:r>
              <a:rPr lang="de-DE" sz="1200" b="1" dirty="0" err="1" smtClean="0">
                <a:solidFill>
                  <a:schemeClr val="tx2">
                    <a:lumMod val="75000"/>
                  </a:schemeClr>
                </a:solidFill>
              </a:rPr>
              <a:t>Nessus</a:t>
            </a:r>
            <a:r>
              <a:rPr lang="de-DE" sz="1200" b="1" dirty="0" smtClean="0">
                <a:solidFill>
                  <a:schemeClr val="tx2">
                    <a:lumMod val="75000"/>
                  </a:schemeClr>
                </a:solidFill>
              </a:rPr>
              <a:t> </a:t>
            </a:r>
            <a:r>
              <a:rPr lang="de-DE" sz="1200" b="1" dirty="0" err="1" smtClean="0"/>
              <a:t>Trigon</a:t>
            </a:r>
            <a:r>
              <a:rPr lang="de-DE" sz="1200" b="1" dirty="0" smtClean="0"/>
              <a:t>/</a:t>
            </a:r>
            <a:r>
              <a:rPr lang="de-DE" sz="1200" b="1" dirty="0" err="1" smtClean="0"/>
              <a:t>Sextil</a:t>
            </a:r>
            <a:r>
              <a:rPr lang="de-DE" sz="1200" b="1" dirty="0" smtClean="0"/>
              <a:t> auf Fourier</a:t>
            </a:r>
          </a:p>
          <a:p>
            <a:pPr lvl="0"/>
            <a:endParaRPr lang="de-DE" sz="800" b="1" dirty="0"/>
          </a:p>
          <a:p>
            <a:pPr marL="285750" indent="-285750">
              <a:buFont typeface="Arial" panose="020B0604020202020204" pitchFamily="34" charset="0"/>
              <a:buChar char="•"/>
            </a:pPr>
            <a:r>
              <a:rPr lang="de-DE" sz="1400" b="1" smtClean="0"/>
              <a:t>Hypnotisch-ideologische </a:t>
            </a:r>
            <a:r>
              <a:rPr lang="de-DE" sz="1400" b="1" dirty="0"/>
              <a:t>CO2-Fanatismus-SoFi 15.01.2010, 07:06 </a:t>
            </a:r>
            <a:r>
              <a:rPr lang="de-DE" sz="1400" b="1" dirty="0" smtClean="0"/>
              <a:t>UT</a:t>
            </a:r>
          </a:p>
          <a:p>
            <a:endParaRPr lang="de-DE" sz="600" dirty="0"/>
          </a:p>
          <a:p>
            <a:pPr lvl="0"/>
            <a:r>
              <a:rPr lang="de-DE" sz="1200" b="1" dirty="0" err="1"/>
              <a:t>SoFi</a:t>
            </a:r>
            <a:r>
              <a:rPr lang="de-DE" sz="1200" b="1" dirty="0"/>
              <a:t> auf </a:t>
            </a:r>
            <a:r>
              <a:rPr lang="de-DE" sz="1200" b="1" dirty="0">
                <a:solidFill>
                  <a:srgbClr val="FF0000"/>
                </a:solidFill>
              </a:rPr>
              <a:t>Arrhenius </a:t>
            </a:r>
            <a:r>
              <a:rPr lang="de-DE" sz="1200" b="1" dirty="0"/>
              <a:t>Qua. </a:t>
            </a:r>
            <a:r>
              <a:rPr lang="de-DE" sz="1200" b="1" dirty="0" err="1">
                <a:solidFill>
                  <a:srgbClr val="FFC000"/>
                </a:solidFill>
              </a:rPr>
              <a:t>Sinon</a:t>
            </a:r>
            <a:r>
              <a:rPr lang="de-DE" sz="1200" b="1" dirty="0"/>
              <a:t>-Gaea </a:t>
            </a:r>
            <a:r>
              <a:rPr lang="de-DE" sz="1200" b="1" dirty="0" err="1"/>
              <a:t>Halbsextil</a:t>
            </a:r>
            <a:r>
              <a:rPr lang="de-DE" sz="1200" b="1" dirty="0"/>
              <a:t> Wassermann-Neptun-</a:t>
            </a:r>
            <a:r>
              <a:rPr lang="de-DE" sz="1200" b="1" dirty="0" err="1"/>
              <a:t>Chiron</a:t>
            </a:r>
            <a:r>
              <a:rPr lang="de-DE" sz="1200" b="1" dirty="0"/>
              <a:t> </a:t>
            </a:r>
            <a:r>
              <a:rPr lang="de-DE" sz="1200" b="1" dirty="0" err="1"/>
              <a:t>Qcx</a:t>
            </a:r>
            <a:r>
              <a:rPr lang="de-DE" sz="1200" b="1" dirty="0"/>
              <a:t>. Zwillinge-</a:t>
            </a:r>
            <a:r>
              <a:rPr lang="de-DE" sz="1200" b="1" dirty="0">
                <a:solidFill>
                  <a:schemeClr val="bg2">
                    <a:lumMod val="50000"/>
                  </a:schemeClr>
                </a:solidFill>
              </a:rPr>
              <a:t>Ate</a:t>
            </a:r>
            <a:endParaRPr lang="de-DE" sz="1200" dirty="0">
              <a:solidFill>
                <a:schemeClr val="bg2">
                  <a:lumMod val="50000"/>
                </a:schemeClr>
              </a:solidFill>
            </a:endParaRPr>
          </a:p>
          <a:p>
            <a:pPr lvl="0"/>
            <a:r>
              <a:rPr lang="de-DE" sz="1200" b="1" dirty="0"/>
              <a:t>Merkur-</a:t>
            </a:r>
            <a:r>
              <a:rPr lang="de-DE" sz="1200" b="1" dirty="0">
                <a:solidFill>
                  <a:srgbClr val="0070C0"/>
                </a:solidFill>
              </a:rPr>
              <a:t>Hypnos</a:t>
            </a:r>
            <a:r>
              <a:rPr lang="de-DE" sz="1200" b="1" dirty="0"/>
              <a:t>-</a:t>
            </a:r>
            <a:r>
              <a:rPr lang="de-DE" sz="1200" b="1" dirty="0" err="1">
                <a:solidFill>
                  <a:schemeClr val="accent6">
                    <a:lumMod val="75000"/>
                  </a:schemeClr>
                </a:solidFill>
              </a:rPr>
              <a:t>Fanatica</a:t>
            </a:r>
            <a:r>
              <a:rPr lang="de-DE" sz="1200" b="1" dirty="0"/>
              <a:t>-</a:t>
            </a:r>
            <a:r>
              <a:rPr lang="de-DE" sz="1200" b="1" dirty="0" err="1">
                <a:solidFill>
                  <a:srgbClr val="7030A0"/>
                </a:solidFill>
              </a:rPr>
              <a:t>Lancearmstrong</a:t>
            </a:r>
            <a:r>
              <a:rPr lang="de-DE" sz="1200" b="1" dirty="0"/>
              <a:t>-Pluto-Zeus auf 5 Steinbock, Qua. Waage-Saturn </a:t>
            </a:r>
            <a:r>
              <a:rPr lang="de-DE" sz="1200" b="1" dirty="0" err="1"/>
              <a:t>Sextil</a:t>
            </a:r>
            <a:r>
              <a:rPr lang="de-DE" sz="1200" b="1" dirty="0"/>
              <a:t> Fische-Uranus </a:t>
            </a:r>
            <a:r>
              <a:rPr lang="de-DE" sz="1200" b="1" dirty="0" smtClean="0"/>
              <a:t>&amp; </a:t>
            </a:r>
            <a:r>
              <a:rPr lang="de-DE" sz="1200" b="1" dirty="0" err="1" smtClean="0"/>
              <a:t>Qcx</a:t>
            </a:r>
            <a:r>
              <a:rPr lang="de-DE" sz="1200" b="1" dirty="0"/>
              <a:t>. </a:t>
            </a:r>
            <a:r>
              <a:rPr lang="de-DE" sz="1200" b="1" dirty="0" smtClean="0"/>
              <a:t>Löwe</a:t>
            </a:r>
            <a:r>
              <a:rPr lang="de-DE" sz="1200" b="1" dirty="0" smtClean="0">
                <a:solidFill>
                  <a:srgbClr val="00B050"/>
                </a:solidFill>
              </a:rPr>
              <a:t>-Münchhausen, </a:t>
            </a:r>
            <a:r>
              <a:rPr lang="de-DE" sz="1200" b="1" dirty="0" smtClean="0"/>
              <a:t>Mars </a:t>
            </a:r>
            <a:r>
              <a:rPr lang="de-DE" sz="1200" b="1" dirty="0" err="1"/>
              <a:t>Opp</a:t>
            </a:r>
            <a:r>
              <a:rPr lang="de-DE" sz="1200" b="1" dirty="0"/>
              <a:t>. </a:t>
            </a:r>
            <a:r>
              <a:rPr lang="de-DE" sz="1200" b="1" dirty="0" err="1">
                <a:solidFill>
                  <a:schemeClr val="tx2">
                    <a:lumMod val="75000"/>
                  </a:schemeClr>
                </a:solidFill>
              </a:rPr>
              <a:t>Nessus</a:t>
            </a:r>
            <a:r>
              <a:rPr lang="de-DE" sz="1200" b="1" dirty="0"/>
              <a:t>-Damocles T-Qua. </a:t>
            </a:r>
            <a:r>
              <a:rPr lang="de-DE" sz="1200" b="1" dirty="0" err="1">
                <a:solidFill>
                  <a:schemeClr val="accent5">
                    <a:lumMod val="60000"/>
                    <a:lumOff val="40000"/>
                  </a:schemeClr>
                </a:solidFill>
              </a:rPr>
              <a:t>Hasek</a:t>
            </a:r>
            <a:r>
              <a:rPr lang="de-DE" sz="1200" b="1" dirty="0">
                <a:solidFill>
                  <a:schemeClr val="accent5">
                    <a:lumMod val="60000"/>
                    <a:lumOff val="40000"/>
                  </a:schemeClr>
                </a:solidFill>
              </a:rPr>
              <a:t> </a:t>
            </a:r>
            <a:r>
              <a:rPr lang="de-DE" sz="1200" b="1" dirty="0"/>
              <a:t>und </a:t>
            </a:r>
            <a:r>
              <a:rPr lang="de-DE" sz="1200" b="1" dirty="0" err="1"/>
              <a:t>Sextil</a:t>
            </a:r>
            <a:r>
              <a:rPr lang="de-DE" sz="1200" b="1" dirty="0"/>
              <a:t>/</a:t>
            </a:r>
            <a:r>
              <a:rPr lang="de-DE" sz="1200" b="1" dirty="0" err="1"/>
              <a:t>Trigon</a:t>
            </a:r>
            <a:r>
              <a:rPr lang="de-DE" sz="1200" b="1" dirty="0"/>
              <a:t> </a:t>
            </a:r>
            <a:r>
              <a:rPr lang="de-DE" sz="1200" b="1" dirty="0" smtClean="0"/>
              <a:t>Schütze-</a:t>
            </a:r>
            <a:r>
              <a:rPr lang="de-DE" sz="1200" b="1" dirty="0" err="1" smtClean="0"/>
              <a:t>Pholus</a:t>
            </a:r>
            <a:r>
              <a:rPr lang="de-DE" sz="1200" b="1" dirty="0" smtClean="0"/>
              <a:t>-</a:t>
            </a:r>
            <a:r>
              <a:rPr lang="de-DE" sz="1200" b="1" dirty="0" err="1" smtClean="0">
                <a:solidFill>
                  <a:schemeClr val="accent2">
                    <a:lumMod val="60000"/>
                    <a:lumOff val="40000"/>
                  </a:schemeClr>
                </a:solidFill>
              </a:rPr>
              <a:t>Peitho</a:t>
            </a:r>
            <a:endParaRPr lang="de-DE" sz="1200" b="1" dirty="0" smtClean="0">
              <a:solidFill>
                <a:schemeClr val="accent2">
                  <a:lumMod val="60000"/>
                  <a:lumOff val="40000"/>
                </a:schemeClr>
              </a:solidFill>
            </a:endParaRPr>
          </a:p>
          <a:p>
            <a:pPr lvl="0"/>
            <a:endParaRPr lang="de-DE" sz="800" dirty="0"/>
          </a:p>
          <a:p>
            <a:pPr marL="285750" indent="-285750">
              <a:buFont typeface="Arial" panose="020B0604020202020204" pitchFamily="34" charset="0"/>
              <a:buChar char="•"/>
            </a:pPr>
            <a:r>
              <a:rPr lang="de-DE" sz="1400" b="1" dirty="0"/>
              <a:t>Neue Weltordnung Steinbock-Ingress 21.12.2012, 11:11:40 UT, </a:t>
            </a:r>
            <a:r>
              <a:rPr lang="de-DE" sz="1400" b="1" dirty="0" smtClean="0"/>
              <a:t>NYC</a:t>
            </a:r>
          </a:p>
          <a:p>
            <a:endParaRPr lang="de-DE" sz="600" dirty="0"/>
          </a:p>
          <a:p>
            <a:pPr lvl="0"/>
            <a:r>
              <a:rPr lang="de-DE" sz="1200" b="1" dirty="0" smtClean="0"/>
              <a:t>Skorpion-Saturn-Zeus-</a:t>
            </a:r>
            <a:r>
              <a:rPr lang="de-DE" sz="1200" b="1" dirty="0" err="1" smtClean="0">
                <a:solidFill>
                  <a:schemeClr val="accent6">
                    <a:lumMod val="75000"/>
                  </a:schemeClr>
                </a:solidFill>
              </a:rPr>
              <a:t>Fanatica</a:t>
            </a:r>
            <a:r>
              <a:rPr lang="de-DE" sz="1200" b="1" dirty="0" smtClean="0">
                <a:solidFill>
                  <a:schemeClr val="accent6">
                    <a:lumMod val="75000"/>
                  </a:schemeClr>
                </a:solidFill>
              </a:rPr>
              <a:t>. </a:t>
            </a:r>
            <a:r>
              <a:rPr lang="de-DE" sz="1200" b="1" dirty="0" smtClean="0"/>
              <a:t>Großes </a:t>
            </a:r>
            <a:r>
              <a:rPr lang="de-DE" sz="1200" b="1" dirty="0"/>
              <a:t>Feuer-Luft-</a:t>
            </a:r>
            <a:r>
              <a:rPr lang="de-DE" sz="1200" b="1" dirty="0" err="1"/>
              <a:t>Sextil</a:t>
            </a:r>
            <a:r>
              <a:rPr lang="de-DE" sz="1200" b="1" dirty="0"/>
              <a:t> mit: </a:t>
            </a:r>
            <a:r>
              <a:rPr lang="de-DE" sz="1200" b="1" dirty="0" smtClean="0"/>
              <a:t>Schütze-Merkur-AC-Hagar-Great </a:t>
            </a:r>
            <a:r>
              <a:rPr lang="de-DE" sz="1200" b="1" dirty="0" err="1"/>
              <a:t>Attractor</a:t>
            </a:r>
            <a:r>
              <a:rPr lang="de-DE" sz="1200" b="1" dirty="0"/>
              <a:t> </a:t>
            </a:r>
            <a:r>
              <a:rPr lang="de-DE" sz="1200" b="1" dirty="0" err="1"/>
              <a:t>Trigon</a:t>
            </a:r>
            <a:r>
              <a:rPr lang="de-DE" sz="1200" b="1" dirty="0"/>
              <a:t> Löwe-</a:t>
            </a:r>
            <a:r>
              <a:rPr lang="de-DE" sz="1200" b="1" dirty="0">
                <a:solidFill>
                  <a:srgbClr val="0070C0"/>
                </a:solidFill>
              </a:rPr>
              <a:t>Hypnos</a:t>
            </a:r>
            <a:r>
              <a:rPr lang="de-DE" sz="1200" b="1" dirty="0"/>
              <a:t>-</a:t>
            </a:r>
            <a:r>
              <a:rPr lang="de-DE" sz="1200" b="1" dirty="0">
                <a:solidFill>
                  <a:srgbClr val="FF0000"/>
                </a:solidFill>
              </a:rPr>
              <a:t>Arrhenius</a:t>
            </a:r>
            <a:r>
              <a:rPr lang="de-DE" sz="1200" b="1" dirty="0"/>
              <a:t> in 8 </a:t>
            </a:r>
            <a:r>
              <a:rPr lang="de-DE" sz="1200" b="1" dirty="0" err="1"/>
              <a:t>Trigon</a:t>
            </a:r>
            <a:r>
              <a:rPr lang="de-DE" sz="1200" b="1" dirty="0"/>
              <a:t> Widder-Mond-</a:t>
            </a:r>
            <a:r>
              <a:rPr lang="de-DE" sz="1200" b="1" dirty="0" err="1">
                <a:solidFill>
                  <a:schemeClr val="accent5">
                    <a:lumMod val="60000"/>
                    <a:lumOff val="40000"/>
                  </a:schemeClr>
                </a:solidFill>
              </a:rPr>
              <a:t>Hasek</a:t>
            </a:r>
            <a:r>
              <a:rPr lang="de-DE" sz="1200" b="1" dirty="0"/>
              <a:t> in 4 plus Zwillinge-Chaos auf DC </a:t>
            </a:r>
            <a:r>
              <a:rPr lang="de-DE" sz="1200" b="1" dirty="0" err="1"/>
              <a:t>Trigon</a:t>
            </a:r>
            <a:r>
              <a:rPr lang="de-DE" sz="1200" b="1" dirty="0"/>
              <a:t> </a:t>
            </a:r>
            <a:r>
              <a:rPr lang="de-DE" sz="1200" b="1" dirty="0" err="1">
                <a:solidFill>
                  <a:schemeClr val="accent2">
                    <a:lumMod val="60000"/>
                    <a:lumOff val="40000"/>
                  </a:schemeClr>
                </a:solidFill>
              </a:rPr>
              <a:t>Peitho</a:t>
            </a:r>
            <a:r>
              <a:rPr lang="de-DE" sz="1200" b="1" dirty="0">
                <a:solidFill>
                  <a:schemeClr val="accent2">
                    <a:lumMod val="60000"/>
                    <a:lumOff val="40000"/>
                  </a:schemeClr>
                </a:solidFill>
              </a:rPr>
              <a:t> </a:t>
            </a:r>
            <a:r>
              <a:rPr lang="de-DE" sz="1200" b="1" dirty="0" err="1"/>
              <a:t>Trigon</a:t>
            </a:r>
            <a:r>
              <a:rPr lang="de-DE" sz="1200" b="1" dirty="0"/>
              <a:t> Wassermann-</a:t>
            </a:r>
            <a:r>
              <a:rPr lang="de-DE" sz="1200" b="1" dirty="0" err="1">
                <a:solidFill>
                  <a:schemeClr val="bg1">
                    <a:lumMod val="65000"/>
                  </a:schemeClr>
                </a:solidFill>
              </a:rPr>
              <a:t>Laverna</a:t>
            </a:r>
            <a:r>
              <a:rPr lang="de-DE" sz="1200" b="1" dirty="0"/>
              <a:t>, Merkur-AC </a:t>
            </a:r>
            <a:r>
              <a:rPr lang="de-DE" sz="1200" b="1" dirty="0" err="1"/>
              <a:t>Opp</a:t>
            </a:r>
            <a:r>
              <a:rPr lang="de-DE" sz="1200" b="1" dirty="0"/>
              <a:t>. Chaos-DC im T-Qua. </a:t>
            </a:r>
            <a:r>
              <a:rPr lang="de-DE" sz="1200" b="1" dirty="0" err="1" smtClean="0"/>
              <a:t>Drakonia</a:t>
            </a:r>
            <a:r>
              <a:rPr lang="de-DE" sz="1200" b="1" dirty="0" smtClean="0"/>
              <a:t>. Steinbock-Sonne-</a:t>
            </a:r>
            <a:r>
              <a:rPr lang="de-DE" sz="1200" b="1" dirty="0" err="1" smtClean="0"/>
              <a:t>Narcissus</a:t>
            </a:r>
            <a:r>
              <a:rPr lang="de-DE" sz="1200" b="1" dirty="0" smtClean="0"/>
              <a:t>-</a:t>
            </a:r>
            <a:r>
              <a:rPr lang="de-DE" sz="1200" b="1" dirty="0" smtClean="0">
                <a:solidFill>
                  <a:schemeClr val="accent4">
                    <a:lumMod val="60000"/>
                    <a:lumOff val="40000"/>
                  </a:schemeClr>
                </a:solidFill>
              </a:rPr>
              <a:t>Hermes </a:t>
            </a:r>
            <a:r>
              <a:rPr lang="de-DE" sz="1200" b="1" dirty="0" err="1"/>
              <a:t>Opp</a:t>
            </a:r>
            <a:r>
              <a:rPr lang="de-DE" sz="1200" b="1" dirty="0"/>
              <a:t>. Krebs-Pan. Pluto-Medusa Qua. Tyndall (Treibhauseffekt</a:t>
            </a:r>
            <a:r>
              <a:rPr lang="de-DE" sz="1200" b="1" dirty="0" smtClean="0"/>
              <a:t>), </a:t>
            </a:r>
            <a:r>
              <a:rPr lang="de-DE" sz="1200" b="1" dirty="0" err="1" smtClean="0"/>
              <a:t>angsttraumairres</a:t>
            </a:r>
            <a:r>
              <a:rPr lang="de-DE" sz="1200" b="1" dirty="0" smtClean="0"/>
              <a:t> Großkreuz </a:t>
            </a:r>
            <a:r>
              <a:rPr lang="de-DE" sz="1200" b="1" dirty="0" smtClean="0">
                <a:solidFill>
                  <a:srgbClr val="92D050"/>
                </a:solidFill>
              </a:rPr>
              <a:t>Orcus</a:t>
            </a:r>
            <a:r>
              <a:rPr lang="de-DE" sz="1200" b="1" dirty="0" smtClean="0"/>
              <a:t>-</a:t>
            </a:r>
            <a:r>
              <a:rPr lang="de-DE" sz="1200" b="1" dirty="0" err="1" smtClean="0"/>
              <a:t>Chiron</a:t>
            </a:r>
            <a:r>
              <a:rPr lang="de-DE" sz="1200" b="1" dirty="0" smtClean="0"/>
              <a:t>-Venus-Lilith/Jupiter</a:t>
            </a:r>
          </a:p>
          <a:p>
            <a:pPr lvl="0"/>
            <a:endParaRPr lang="de-DE" sz="800" dirty="0"/>
          </a:p>
          <a:p>
            <a:pPr marL="285750" indent="-285750">
              <a:buFont typeface="Arial" panose="020B0604020202020204" pitchFamily="34" charset="0"/>
              <a:buChar char="•"/>
            </a:pPr>
            <a:r>
              <a:rPr lang="de-DE" sz="1400" b="1" dirty="0"/>
              <a:t>97 Prozent-Cook-Studie veröffentlicht: 15.05.2013: </a:t>
            </a:r>
            <a:endParaRPr lang="de-DE" sz="1400" b="1" dirty="0" smtClean="0"/>
          </a:p>
          <a:p>
            <a:endParaRPr lang="de-DE" sz="600" dirty="0"/>
          </a:p>
          <a:p>
            <a:r>
              <a:rPr lang="de-DE" sz="1200" b="1" dirty="0"/>
              <a:t>Saturn-</a:t>
            </a:r>
            <a:r>
              <a:rPr lang="de-DE" sz="1200" b="1" dirty="0" err="1">
                <a:solidFill>
                  <a:schemeClr val="accent2"/>
                </a:solidFill>
              </a:rPr>
              <a:t>Swindle</a:t>
            </a:r>
            <a:r>
              <a:rPr lang="de-DE" sz="1200" b="1" dirty="0"/>
              <a:t> Qua. </a:t>
            </a:r>
            <a:r>
              <a:rPr lang="de-DE" sz="1200" b="1" dirty="0" smtClean="0">
                <a:solidFill>
                  <a:srgbClr val="FF0000"/>
                </a:solidFill>
              </a:rPr>
              <a:t>Arrhenius</a:t>
            </a:r>
            <a:r>
              <a:rPr lang="de-DE" sz="1200" b="1" dirty="0" smtClean="0"/>
              <a:t>,  </a:t>
            </a:r>
            <a:r>
              <a:rPr lang="de-DE" sz="1200" b="1" dirty="0"/>
              <a:t>Neptun-Gaea. </a:t>
            </a:r>
            <a:r>
              <a:rPr lang="de-DE" sz="1200" b="1" dirty="0" smtClean="0"/>
              <a:t>Sonne-</a:t>
            </a:r>
            <a:r>
              <a:rPr lang="de-DE" sz="1200" b="1" dirty="0" err="1" smtClean="0"/>
              <a:t>Drakonia</a:t>
            </a:r>
            <a:r>
              <a:rPr lang="de-DE" sz="1200" b="1" dirty="0" smtClean="0"/>
              <a:t>-</a:t>
            </a:r>
            <a:r>
              <a:rPr lang="de-DE" sz="1200" b="1" dirty="0" err="1" smtClean="0">
                <a:solidFill>
                  <a:schemeClr val="accent5">
                    <a:lumMod val="60000"/>
                    <a:lumOff val="40000"/>
                  </a:schemeClr>
                </a:solidFill>
              </a:rPr>
              <a:t>Hasek</a:t>
            </a:r>
            <a:r>
              <a:rPr lang="de-DE" sz="1200" b="1" dirty="0" err="1" smtClean="0"/>
              <a:t>-Sedna</a:t>
            </a:r>
            <a:r>
              <a:rPr lang="de-DE" sz="1200" b="1" dirty="0" smtClean="0"/>
              <a:t> </a:t>
            </a:r>
            <a:r>
              <a:rPr lang="de-DE" sz="1200" b="1" dirty="0"/>
              <a:t>Qua. </a:t>
            </a:r>
            <a:r>
              <a:rPr lang="de-DE" sz="1200" b="1" dirty="0" err="1"/>
              <a:t>Ogmios</a:t>
            </a:r>
            <a:r>
              <a:rPr lang="de-DE" sz="1200" b="1" dirty="0"/>
              <a:t> und </a:t>
            </a:r>
            <a:r>
              <a:rPr lang="de-DE" sz="1200" b="1" dirty="0" err="1"/>
              <a:t>Sextil</a:t>
            </a:r>
            <a:r>
              <a:rPr lang="de-DE" sz="1200" b="1" dirty="0"/>
              <a:t> </a:t>
            </a:r>
            <a:r>
              <a:rPr lang="de-DE" sz="1200" b="1" dirty="0" err="1">
                <a:solidFill>
                  <a:schemeClr val="bg1">
                    <a:lumMod val="65000"/>
                  </a:schemeClr>
                </a:solidFill>
              </a:rPr>
              <a:t>Laverna</a:t>
            </a:r>
            <a:r>
              <a:rPr lang="de-DE" sz="1200" b="1" dirty="0"/>
              <a:t>. </a:t>
            </a:r>
            <a:endParaRPr lang="de-DE" sz="1200" dirty="0"/>
          </a:p>
          <a:p>
            <a:pPr lvl="0"/>
            <a:r>
              <a:rPr lang="de-DE" sz="1200" b="1" dirty="0" err="1" smtClean="0">
                <a:solidFill>
                  <a:schemeClr val="accent6">
                    <a:lumMod val="75000"/>
                  </a:schemeClr>
                </a:solidFill>
              </a:rPr>
              <a:t>Fanatica</a:t>
            </a:r>
            <a:r>
              <a:rPr lang="de-DE" sz="1200" b="1" dirty="0" smtClean="0">
                <a:solidFill>
                  <a:schemeClr val="accent6">
                    <a:lumMod val="75000"/>
                  </a:schemeClr>
                </a:solidFill>
              </a:rPr>
              <a:t> </a:t>
            </a:r>
            <a:r>
              <a:rPr lang="de-DE" sz="1200" b="1" dirty="0" err="1"/>
              <a:t>Konj</a:t>
            </a:r>
            <a:r>
              <a:rPr lang="de-DE" sz="1200" b="1" dirty="0"/>
              <a:t>. Nordknoten </a:t>
            </a:r>
            <a:r>
              <a:rPr lang="de-DE" sz="1200" b="1" dirty="0" err="1"/>
              <a:t>Opp</a:t>
            </a:r>
            <a:r>
              <a:rPr lang="de-DE" sz="1200" b="1" dirty="0"/>
              <a:t>. Mars-Südknoten T-Qua. </a:t>
            </a:r>
            <a:r>
              <a:rPr lang="de-DE" sz="1200" b="1" dirty="0" err="1">
                <a:solidFill>
                  <a:srgbClr val="FFC000"/>
                </a:solidFill>
              </a:rPr>
              <a:t>Sinon</a:t>
            </a:r>
            <a:r>
              <a:rPr lang="de-DE" sz="1200" b="1" dirty="0">
                <a:solidFill>
                  <a:srgbClr val="FFC000"/>
                </a:solidFill>
              </a:rPr>
              <a:t> </a:t>
            </a:r>
            <a:r>
              <a:rPr lang="de-DE" sz="1200" b="1" dirty="0" err="1"/>
              <a:t>Opp</a:t>
            </a:r>
            <a:r>
              <a:rPr lang="de-DE" sz="1200" b="1" dirty="0"/>
              <a:t>. </a:t>
            </a:r>
            <a:r>
              <a:rPr lang="de-DE" sz="1200" b="1" dirty="0">
                <a:solidFill>
                  <a:schemeClr val="accent4">
                    <a:lumMod val="60000"/>
                    <a:lumOff val="40000"/>
                  </a:schemeClr>
                </a:solidFill>
              </a:rPr>
              <a:t>Hermes</a:t>
            </a:r>
            <a:r>
              <a:rPr lang="de-DE" sz="1200" b="1" dirty="0"/>
              <a:t>. </a:t>
            </a:r>
            <a:r>
              <a:rPr lang="de-DE" sz="1200" b="1" dirty="0" smtClean="0"/>
              <a:t>Pluto </a:t>
            </a:r>
            <a:r>
              <a:rPr lang="de-DE" sz="1200" b="1" dirty="0" err="1"/>
              <a:t>Konj</a:t>
            </a:r>
            <a:r>
              <a:rPr lang="de-DE" sz="1200" b="1" dirty="0"/>
              <a:t>. Zeus </a:t>
            </a:r>
            <a:r>
              <a:rPr lang="de-DE" sz="1200" b="1" dirty="0" err="1"/>
              <a:t>Opp</a:t>
            </a:r>
            <a:r>
              <a:rPr lang="de-DE" sz="1200" b="1" dirty="0"/>
              <a:t>. Pan Qua. Uranus </a:t>
            </a:r>
            <a:r>
              <a:rPr lang="de-DE" sz="1200" b="1" dirty="0" err="1"/>
              <a:t>Opp</a:t>
            </a:r>
            <a:r>
              <a:rPr lang="de-DE" sz="1200" b="1" dirty="0"/>
              <a:t>. Rousseau. </a:t>
            </a:r>
            <a:endParaRPr lang="de-DE" sz="1200" dirty="0"/>
          </a:p>
          <a:p>
            <a:pPr lvl="0"/>
            <a:r>
              <a:rPr lang="de-DE" sz="1200" b="1" dirty="0"/>
              <a:t>Jupiter </a:t>
            </a:r>
            <a:r>
              <a:rPr lang="de-DE" sz="1200" b="1" dirty="0" err="1"/>
              <a:t>Opp</a:t>
            </a:r>
            <a:r>
              <a:rPr lang="de-DE" sz="1200" b="1" dirty="0"/>
              <a:t>. </a:t>
            </a:r>
            <a:r>
              <a:rPr lang="de-DE" sz="1200" b="1" dirty="0" err="1">
                <a:solidFill>
                  <a:srgbClr val="C00000"/>
                </a:solidFill>
              </a:rPr>
              <a:t>Pholus</a:t>
            </a:r>
            <a:r>
              <a:rPr lang="de-DE" sz="1200" b="1" dirty="0">
                <a:solidFill>
                  <a:srgbClr val="C00000"/>
                </a:solidFill>
              </a:rPr>
              <a:t> </a:t>
            </a:r>
            <a:r>
              <a:rPr lang="de-DE" sz="1200" b="1" dirty="0"/>
              <a:t>T-Qua. </a:t>
            </a:r>
            <a:r>
              <a:rPr lang="de-DE" sz="1200" b="1" dirty="0" smtClean="0">
                <a:solidFill>
                  <a:srgbClr val="00B050"/>
                </a:solidFill>
              </a:rPr>
              <a:t>Münchhausen</a:t>
            </a:r>
            <a:r>
              <a:rPr lang="de-DE" sz="1200" b="1" dirty="0" smtClean="0"/>
              <a:t>-Fama</a:t>
            </a:r>
          </a:p>
          <a:p>
            <a:pPr lvl="0"/>
            <a:endParaRPr lang="de-DE" sz="800" dirty="0"/>
          </a:p>
          <a:p>
            <a:pPr marL="285750" indent="-285750">
              <a:buFont typeface="Arial" panose="020B0604020202020204" pitchFamily="34" charset="0"/>
              <a:buChar char="•"/>
            </a:pPr>
            <a:r>
              <a:rPr lang="de-DE" sz="1400" b="1" dirty="0" err="1"/>
              <a:t>Fridays</a:t>
            </a:r>
            <a:r>
              <a:rPr lang="de-DE" sz="1400" b="1" dirty="0"/>
              <a:t> </a:t>
            </a:r>
            <a:r>
              <a:rPr lang="de-DE" sz="1400" b="1" dirty="0" err="1"/>
              <a:t>for</a:t>
            </a:r>
            <a:r>
              <a:rPr lang="de-DE" sz="1400" b="1" dirty="0"/>
              <a:t> Future Venus-</a:t>
            </a:r>
            <a:r>
              <a:rPr lang="de-DE" sz="1400" b="1" dirty="0" err="1"/>
              <a:t>MoFi</a:t>
            </a:r>
            <a:r>
              <a:rPr lang="de-DE" sz="1400" b="1" dirty="0"/>
              <a:t> 31.01.2018 </a:t>
            </a:r>
            <a:endParaRPr lang="de-DE" sz="1400" b="1" dirty="0" smtClean="0"/>
          </a:p>
          <a:p>
            <a:endParaRPr lang="de-DE" sz="600" dirty="0"/>
          </a:p>
          <a:p>
            <a:pPr lvl="0"/>
            <a:r>
              <a:rPr lang="de-DE" sz="1200" b="1" dirty="0"/>
              <a:t>Mond </a:t>
            </a:r>
            <a:r>
              <a:rPr lang="de-DE" sz="1200" b="1" dirty="0" err="1"/>
              <a:t>Konj</a:t>
            </a:r>
            <a:r>
              <a:rPr lang="de-DE" sz="1200" b="1" dirty="0"/>
              <a:t>. Ceres-</a:t>
            </a:r>
            <a:r>
              <a:rPr lang="de-DE" sz="1200" b="1" dirty="0">
                <a:solidFill>
                  <a:srgbClr val="0070C0"/>
                </a:solidFill>
              </a:rPr>
              <a:t>Hypnos</a:t>
            </a:r>
            <a:r>
              <a:rPr lang="de-DE" sz="1200" b="1" dirty="0"/>
              <a:t>-Nordknoten-</a:t>
            </a:r>
            <a:r>
              <a:rPr lang="de-DE" sz="1200" b="1" dirty="0" err="1"/>
              <a:t>Drakonia</a:t>
            </a:r>
            <a:r>
              <a:rPr lang="de-DE" sz="1200" b="1" dirty="0"/>
              <a:t> </a:t>
            </a:r>
            <a:r>
              <a:rPr lang="de-DE" sz="1200" b="1" dirty="0" err="1"/>
              <a:t>Opp</a:t>
            </a:r>
            <a:r>
              <a:rPr lang="de-DE" sz="1200" b="1" dirty="0"/>
              <a:t>. Sonne </a:t>
            </a:r>
            <a:r>
              <a:rPr lang="de-DE" sz="1200" b="1" dirty="0" err="1"/>
              <a:t>Konj</a:t>
            </a:r>
            <a:r>
              <a:rPr lang="de-DE" sz="1200" b="1" dirty="0"/>
              <a:t>. Venus-Zeus-</a:t>
            </a:r>
            <a:r>
              <a:rPr lang="de-DE" sz="1200" b="1" dirty="0" err="1">
                <a:solidFill>
                  <a:schemeClr val="accent6">
                    <a:lumMod val="75000"/>
                  </a:schemeClr>
                </a:solidFill>
              </a:rPr>
              <a:t>Fanatica</a:t>
            </a:r>
            <a:r>
              <a:rPr lang="de-DE" sz="1200" b="1" dirty="0"/>
              <a:t>-Südknoten </a:t>
            </a:r>
            <a:r>
              <a:rPr lang="de-DE" sz="1200" b="1" dirty="0" err="1"/>
              <a:t>Qcx</a:t>
            </a:r>
            <a:r>
              <a:rPr lang="de-DE" sz="1200" b="1" dirty="0"/>
              <a:t>/</a:t>
            </a:r>
            <a:r>
              <a:rPr lang="de-DE" sz="1200" b="1" dirty="0" err="1"/>
              <a:t>Halbsextil</a:t>
            </a:r>
            <a:r>
              <a:rPr lang="de-DE" sz="1200" b="1" dirty="0"/>
              <a:t> Neptun </a:t>
            </a:r>
            <a:r>
              <a:rPr lang="de-DE" sz="1200" b="1" dirty="0" err="1"/>
              <a:t>Konj</a:t>
            </a:r>
            <a:r>
              <a:rPr lang="de-DE" sz="1200" b="1" dirty="0"/>
              <a:t>. Fourier</a:t>
            </a:r>
            <a:endParaRPr lang="de-DE" sz="1200" dirty="0"/>
          </a:p>
          <a:p>
            <a:pPr lvl="0"/>
            <a:r>
              <a:rPr lang="de-DE" sz="1200" b="1" dirty="0"/>
              <a:t>Merkur </a:t>
            </a:r>
            <a:r>
              <a:rPr lang="de-DE" sz="1200" b="1" dirty="0" err="1"/>
              <a:t>Konj</a:t>
            </a:r>
            <a:r>
              <a:rPr lang="de-DE" sz="1200" b="1" dirty="0"/>
              <a:t>. </a:t>
            </a:r>
            <a:r>
              <a:rPr lang="de-DE" sz="1200" b="1" dirty="0">
                <a:solidFill>
                  <a:srgbClr val="00B050"/>
                </a:solidFill>
              </a:rPr>
              <a:t>Münchhausen</a:t>
            </a:r>
            <a:r>
              <a:rPr lang="de-DE" sz="1200" b="1" dirty="0"/>
              <a:t> Qua. </a:t>
            </a:r>
            <a:r>
              <a:rPr lang="de-DE" sz="1200" b="1" dirty="0" err="1" smtClean="0">
                <a:solidFill>
                  <a:schemeClr val="tx2"/>
                </a:solidFill>
              </a:rPr>
              <a:t>Loke</a:t>
            </a:r>
            <a:r>
              <a:rPr lang="de-DE" sz="1200" b="1" dirty="0" smtClean="0">
                <a:solidFill>
                  <a:schemeClr val="tx2"/>
                </a:solidFill>
              </a:rPr>
              <a:t>, </a:t>
            </a:r>
            <a:r>
              <a:rPr lang="de-DE" sz="1200" b="1" dirty="0" smtClean="0"/>
              <a:t>Uranus </a:t>
            </a:r>
            <a:r>
              <a:rPr lang="de-DE" sz="1200" b="1" dirty="0" err="1"/>
              <a:t>Opp</a:t>
            </a:r>
            <a:r>
              <a:rPr lang="de-DE" sz="1200" b="1" dirty="0"/>
              <a:t>. </a:t>
            </a:r>
            <a:r>
              <a:rPr lang="de-DE" sz="1200" b="1" dirty="0" err="1" smtClean="0"/>
              <a:t>Haumea</a:t>
            </a:r>
            <a:r>
              <a:rPr lang="de-DE" sz="1200" b="1" dirty="0" smtClean="0"/>
              <a:t>, Löwe-</a:t>
            </a:r>
            <a:r>
              <a:rPr lang="de-DE" sz="1200" b="1" dirty="0" err="1" smtClean="0"/>
              <a:t>Drakonia</a:t>
            </a:r>
            <a:r>
              <a:rPr lang="de-DE" sz="1200" b="1" dirty="0" smtClean="0"/>
              <a:t> </a:t>
            </a:r>
            <a:r>
              <a:rPr lang="de-DE" sz="1200" b="1" dirty="0" err="1"/>
              <a:t>Opp</a:t>
            </a:r>
            <a:r>
              <a:rPr lang="de-DE" sz="1200" b="1" dirty="0"/>
              <a:t>. Wassermann-</a:t>
            </a:r>
            <a:r>
              <a:rPr lang="de-DE" sz="1200" b="1" dirty="0">
                <a:solidFill>
                  <a:schemeClr val="accent4">
                    <a:lumMod val="60000"/>
                    <a:lumOff val="40000"/>
                  </a:schemeClr>
                </a:solidFill>
              </a:rPr>
              <a:t>Hermes</a:t>
            </a:r>
            <a:r>
              <a:rPr lang="de-DE" sz="1200" b="1" dirty="0"/>
              <a:t> T-Qua. Skorpion-Jupiter-Rousseau und </a:t>
            </a:r>
            <a:r>
              <a:rPr lang="de-DE" sz="1200" b="1" dirty="0" err="1"/>
              <a:t>Sextil</a:t>
            </a:r>
            <a:r>
              <a:rPr lang="de-DE" sz="1200" b="1" dirty="0"/>
              <a:t>/</a:t>
            </a:r>
            <a:r>
              <a:rPr lang="de-DE" sz="1200" b="1" dirty="0" err="1"/>
              <a:t>Trigon</a:t>
            </a:r>
            <a:r>
              <a:rPr lang="de-DE" sz="1200" b="1" dirty="0"/>
              <a:t> Zwillinge Demeter-</a:t>
            </a:r>
            <a:r>
              <a:rPr lang="de-DE" sz="1200" b="1" dirty="0">
                <a:solidFill>
                  <a:srgbClr val="FF0000"/>
                </a:solidFill>
              </a:rPr>
              <a:t>Arrhenius</a:t>
            </a:r>
            <a:r>
              <a:rPr lang="de-DE" sz="1200" b="1" dirty="0"/>
              <a:t>-Chaos </a:t>
            </a:r>
            <a:r>
              <a:rPr lang="de-DE" sz="1200" b="1" dirty="0" err="1"/>
              <a:t>Opp</a:t>
            </a:r>
            <a:r>
              <a:rPr lang="de-DE" sz="1200" b="1" dirty="0"/>
              <a:t>. Schütze-Machiavelli</a:t>
            </a:r>
            <a:endParaRPr lang="de-DE" sz="1200" dirty="0"/>
          </a:p>
        </p:txBody>
      </p:sp>
    </p:spTree>
    <p:extLst>
      <p:ext uri="{BB962C8B-B14F-4D97-AF65-F5344CB8AC3E}">
        <p14:creationId xmlns:p14="http://schemas.microsoft.com/office/powerpoint/2010/main" val="24758709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fontScale="90000"/>
          </a:bodyPr>
          <a:lstStyle/>
          <a:p>
            <a:r>
              <a:rPr lang="de-DE" sz="2700" b="1" dirty="0" smtClean="0"/>
              <a:t>Venus-NK-</a:t>
            </a:r>
            <a:r>
              <a:rPr lang="de-DE" sz="2700" b="1" dirty="0" err="1" smtClean="0"/>
              <a:t>MoFi</a:t>
            </a:r>
            <a:r>
              <a:rPr lang="de-DE" sz="2700" b="1" dirty="0" smtClean="0"/>
              <a:t> 05.06.2020, 21:12 MEZ, Berlin, die 2.Uranus-Pluto</a:t>
            </a:r>
            <a:r>
              <a:rPr lang="de-DE" sz="2700" b="1" dirty="0" smtClean="0">
                <a:latin typeface="+mn-lt"/>
              </a:rPr>
              <a:t>-</a:t>
            </a:r>
            <a:r>
              <a:rPr lang="de-DE" sz="2700" b="1" dirty="0" smtClean="0"/>
              <a:t>Kulturkampfaktivierung nach 2012</a:t>
            </a:r>
            <a:br>
              <a:rPr lang="de-DE" sz="2700" b="1" dirty="0" smtClean="0"/>
            </a:br>
            <a:r>
              <a:rPr lang="de-DE" sz="1300" b="1" dirty="0" smtClean="0"/>
              <a:t>vorwiegend 3. </a:t>
            </a:r>
            <a:r>
              <a:rPr lang="de-DE" sz="1300" b="1" dirty="0" err="1" smtClean="0"/>
              <a:t>Konj</a:t>
            </a:r>
            <a:r>
              <a:rPr lang="de-DE" sz="1300" b="1" dirty="0"/>
              <a:t>:</a:t>
            </a:r>
            <a:r>
              <a:rPr lang="de-DE" sz="2000" b="1" dirty="0" smtClean="0"/>
              <a:t> </a:t>
            </a:r>
            <a:r>
              <a:rPr lang="de-DE" sz="1300" b="1" dirty="0" smtClean="0"/>
              <a:t>starke KI-Robotik-Computer (hypnotisch betriebener </a:t>
            </a:r>
            <a:r>
              <a:rPr lang="de-DE" sz="1300" b="1" dirty="0" err="1" smtClean="0"/>
              <a:t>Lamettrie</a:t>
            </a:r>
            <a:r>
              <a:rPr lang="de-DE" sz="1300" b="1" dirty="0" smtClean="0"/>
              <a:t>, Robot, </a:t>
            </a:r>
            <a:r>
              <a:rPr lang="de-DE" sz="1300" b="1" dirty="0" err="1" smtClean="0"/>
              <a:t>Mathesis</a:t>
            </a:r>
            <a:r>
              <a:rPr lang="de-DE" sz="1300" b="1" dirty="0" smtClean="0"/>
              <a:t>), vorwiegend 2. Konjunktion: Klimaasteroiden (Arrhenius, Fourier, Tyndall, machtgetrieben eloquent durch Lucifer, </a:t>
            </a:r>
            <a:r>
              <a:rPr lang="de-DE" sz="1300" b="1" dirty="0" err="1" smtClean="0"/>
              <a:t>Ogmios</a:t>
            </a:r>
            <a:r>
              <a:rPr lang="de-DE" sz="1300" b="1" dirty="0" smtClean="0"/>
              <a:t>, Machiavelli) und für die 1. und 2.Konj: provokativ kämpferisch (</a:t>
            </a:r>
            <a:r>
              <a:rPr lang="de-DE" sz="1300" b="1" dirty="0" err="1" smtClean="0"/>
              <a:t>Nessus</a:t>
            </a:r>
            <a:r>
              <a:rPr lang="de-DE" sz="1300" b="1" dirty="0" smtClean="0"/>
              <a:t>, Ajax, Schreihals Stentor </a:t>
            </a:r>
            <a:r>
              <a:rPr lang="de-DE" sz="1300" b="1" dirty="0" err="1" smtClean="0"/>
              <a:t>Opp</a:t>
            </a:r>
            <a:r>
              <a:rPr lang="de-DE" sz="1300" b="1" dirty="0" smtClean="0"/>
              <a:t>. Nemesis, </a:t>
            </a:r>
            <a:r>
              <a:rPr lang="de-DE" sz="1300" b="1" dirty="0" err="1" smtClean="0"/>
              <a:t>entgrenzt</a:t>
            </a:r>
            <a:r>
              <a:rPr lang="de-DE" sz="1300" b="1" dirty="0" smtClean="0"/>
              <a:t> fanatisch Neptun-</a:t>
            </a:r>
            <a:r>
              <a:rPr lang="de-DE" sz="1300" b="1" dirty="0" err="1" smtClean="0"/>
              <a:t>Fanatica</a:t>
            </a:r>
            <a:r>
              <a:rPr lang="de-DE" sz="1300" b="1" dirty="0" smtClean="0"/>
              <a:t> auf dem Kontrapunkt der Konjunktion) und die zentrale Jupiter-Chaos-</a:t>
            </a:r>
            <a:r>
              <a:rPr lang="de-DE" sz="1300" b="1" dirty="0" err="1" smtClean="0"/>
              <a:t>Konj</a:t>
            </a:r>
            <a:r>
              <a:rPr lang="de-DE" sz="1300" b="1" dirty="0" smtClean="0"/>
              <a:t>. der AfD auf der Sonne! (1.Konj + 3.Konj.)</a:t>
            </a:r>
            <a:endParaRPr lang="de-DE" sz="1300" b="1" dirty="0"/>
          </a:p>
        </p:txBody>
      </p:sp>
      <p:pic>
        <p:nvPicPr>
          <p:cNvPr id="3075" name="Picture 3" descr="C:\Users\Werner Held\Desktop\DAV 05.06.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566026"/>
            <a:ext cx="5472607" cy="529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122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706090"/>
          </a:xfrm>
        </p:spPr>
        <p:txBody>
          <a:bodyPr>
            <a:normAutofit fontScale="90000"/>
          </a:bodyPr>
          <a:lstStyle/>
          <a:p>
            <a:r>
              <a:rPr lang="de-DE" sz="3600" b="1" dirty="0"/>
              <a:t>Archetypen und Asteroiden der Diktatur bzw. der totalitären Systeme</a:t>
            </a:r>
            <a:r>
              <a:rPr lang="de-DE" dirty="0"/>
              <a:t/>
            </a:r>
            <a:br>
              <a:rPr lang="de-DE" dirty="0"/>
            </a:br>
            <a:endParaRPr lang="de-DE" dirty="0"/>
          </a:p>
        </p:txBody>
      </p:sp>
      <p:sp>
        <p:nvSpPr>
          <p:cNvPr id="3" name="Inhaltsplatzhalter 2"/>
          <p:cNvSpPr>
            <a:spLocks noGrp="1"/>
          </p:cNvSpPr>
          <p:nvPr>
            <p:ph idx="1"/>
          </p:nvPr>
        </p:nvSpPr>
        <p:spPr>
          <a:xfrm>
            <a:off x="457200" y="1124744"/>
            <a:ext cx="8229600" cy="5616624"/>
          </a:xfrm>
        </p:spPr>
        <p:txBody>
          <a:bodyPr>
            <a:normAutofit fontScale="32500" lnSpcReduction="20000"/>
          </a:bodyPr>
          <a:lstStyle/>
          <a:p>
            <a:r>
              <a:rPr lang="de-DE" sz="4900" b="1" dirty="0"/>
              <a:t>Saturn-Pluto </a:t>
            </a:r>
            <a:r>
              <a:rPr lang="de-DE" sz="4900" dirty="0"/>
              <a:t>(im Machtletzterhaltungszwang ungerecht verfolgender Staat, der Aufstieg zur letztendlichen Herrschaft, Normierungszwang) </a:t>
            </a:r>
          </a:p>
          <a:p>
            <a:r>
              <a:rPr lang="de-DE" sz="4900" b="1" dirty="0"/>
              <a:t>Jupiter-Saturn-Pluto</a:t>
            </a:r>
            <a:r>
              <a:rPr lang="de-DE" sz="4900" dirty="0"/>
              <a:t> (religiöse und quasi-religiöse Inquisition, die plutonische Gesamtgesellschaft)</a:t>
            </a:r>
          </a:p>
          <a:p>
            <a:r>
              <a:rPr lang="de-DE" sz="4900" b="1" dirty="0"/>
              <a:t>Merkur-Pluto</a:t>
            </a:r>
            <a:r>
              <a:rPr lang="de-DE" sz="4900" dirty="0"/>
              <a:t> (</a:t>
            </a:r>
            <a:r>
              <a:rPr lang="de-DE" sz="4900" dirty="0" smtClean="0"/>
              <a:t>Ideologie, das kollektiv vorstellungsfixierte Denken)</a:t>
            </a:r>
            <a:endParaRPr lang="de-DE" sz="4900" dirty="0"/>
          </a:p>
          <a:p>
            <a:r>
              <a:rPr lang="de-DE" sz="4900" b="1" dirty="0"/>
              <a:t>Merkur-Saturn-Pluto</a:t>
            </a:r>
            <a:r>
              <a:rPr lang="de-DE" sz="4900" dirty="0"/>
              <a:t> (Zensur, die rigorose Ideologie)</a:t>
            </a:r>
          </a:p>
          <a:p>
            <a:r>
              <a:rPr lang="de-DE" sz="4900" b="1" dirty="0"/>
              <a:t>Saturn-Orcus-Zyklus und -</a:t>
            </a:r>
            <a:r>
              <a:rPr lang="de-DE" sz="4900" b="1" dirty="0" err="1"/>
              <a:t>Radixaspekt</a:t>
            </a:r>
            <a:r>
              <a:rPr lang="de-DE" sz="4900" b="1" dirty="0"/>
              <a:t> bzw. Orcus am MC</a:t>
            </a:r>
            <a:r>
              <a:rPr lang="de-DE" sz="4900" dirty="0"/>
              <a:t> (Staat biegt schuldunerlöst in selbstmörderische, diktatorisch-autoritäre Abwärtsentwicklung ein)</a:t>
            </a:r>
          </a:p>
          <a:p>
            <a:r>
              <a:rPr lang="de-DE" sz="4900" b="1" dirty="0"/>
              <a:t>Orcus Nr. 90482</a:t>
            </a:r>
            <a:r>
              <a:rPr lang="de-DE" sz="4900" dirty="0"/>
              <a:t> (Altes Karma holt einen ein, Angstüberflutung und Rückzugsentwicklung, kindlich-regressiver Wunsch zu bestrafen und nach unbedingter Regeleinhaltung)</a:t>
            </a:r>
          </a:p>
          <a:p>
            <a:r>
              <a:rPr lang="de-DE" sz="4900" b="1" dirty="0" err="1"/>
              <a:t>Drakonia</a:t>
            </a:r>
            <a:r>
              <a:rPr lang="de-DE" sz="4900" dirty="0"/>
              <a:t> </a:t>
            </a:r>
            <a:r>
              <a:rPr lang="de-DE" sz="4900" b="1" dirty="0"/>
              <a:t>Nr. 620</a:t>
            </a:r>
            <a:r>
              <a:rPr lang="de-DE" sz="4900" dirty="0"/>
              <a:t> (übergroße Strenge)</a:t>
            </a:r>
          </a:p>
          <a:p>
            <a:r>
              <a:rPr lang="de-DE" sz="4900" b="1" dirty="0" err="1"/>
              <a:t>Sado</a:t>
            </a:r>
            <a:r>
              <a:rPr lang="de-DE" sz="4900" dirty="0"/>
              <a:t> </a:t>
            </a:r>
            <a:r>
              <a:rPr lang="de-DE" sz="4900" b="1" dirty="0"/>
              <a:t>Nr. 118230</a:t>
            </a:r>
            <a:r>
              <a:rPr lang="de-DE" sz="4900" dirty="0"/>
              <a:t> (Sadismus, ungerührte Grausamkeit)</a:t>
            </a:r>
          </a:p>
          <a:p>
            <a:r>
              <a:rPr lang="de-DE" sz="4900" b="1" dirty="0" err="1"/>
              <a:t>Fanatica</a:t>
            </a:r>
            <a:r>
              <a:rPr lang="de-DE" sz="4900" b="1" dirty="0"/>
              <a:t> Nr. 1589 </a:t>
            </a:r>
            <a:r>
              <a:rPr lang="de-DE" sz="4900" dirty="0"/>
              <a:t>(Fanatismus, meist unmöglich mit diesen offen zu reden, frühkindlich tiefe Angstvermeidungsmechanismen, die zur rigoroser Leistungsüberkompensation und unabänderlichen Zielvorstellungen führen)</a:t>
            </a:r>
          </a:p>
          <a:p>
            <a:r>
              <a:rPr lang="de-DE" sz="4900" b="1" dirty="0"/>
              <a:t>Hypnos</a:t>
            </a:r>
            <a:r>
              <a:rPr lang="de-DE" sz="4900" dirty="0"/>
              <a:t> </a:t>
            </a:r>
            <a:r>
              <a:rPr lang="de-DE" sz="4900" b="1" dirty="0"/>
              <a:t>Nr. 14827</a:t>
            </a:r>
            <a:r>
              <a:rPr lang="de-DE" sz="4900" dirty="0"/>
              <a:t> (</a:t>
            </a:r>
            <a:r>
              <a:rPr lang="de-DE" sz="4900" dirty="0" smtClean="0"/>
              <a:t>keine </a:t>
            </a:r>
            <a:r>
              <a:rPr lang="de-DE" sz="4900" dirty="0"/>
              <a:t>Diktatur ohne eingesetzte Hypnose)</a:t>
            </a:r>
          </a:p>
          <a:p>
            <a:r>
              <a:rPr lang="de-DE" sz="4900" b="1" dirty="0" err="1"/>
              <a:t>Varuna</a:t>
            </a:r>
            <a:r>
              <a:rPr lang="de-DE" sz="4900" dirty="0"/>
              <a:t> </a:t>
            </a:r>
            <a:r>
              <a:rPr lang="de-DE" sz="4900" b="1" dirty="0"/>
              <a:t>Nr. 20000</a:t>
            </a:r>
            <a:r>
              <a:rPr lang="de-DE" sz="4900" dirty="0"/>
              <a:t> (Geheimdienst)- </a:t>
            </a:r>
            <a:r>
              <a:rPr lang="de-DE" sz="4900" b="1" dirty="0"/>
              <a:t>Orwell</a:t>
            </a:r>
            <a:r>
              <a:rPr lang="de-DE" sz="4900" dirty="0"/>
              <a:t> </a:t>
            </a:r>
            <a:r>
              <a:rPr lang="de-DE" sz="4900" b="1" dirty="0"/>
              <a:t>Nr. 11020</a:t>
            </a:r>
            <a:r>
              <a:rPr lang="de-DE" sz="4900" dirty="0"/>
              <a:t> (Überwachungsstaat), </a:t>
            </a:r>
            <a:r>
              <a:rPr lang="de-DE" sz="4900" b="1" dirty="0"/>
              <a:t>Kafka</a:t>
            </a:r>
            <a:r>
              <a:rPr lang="de-DE" sz="4900" dirty="0"/>
              <a:t> </a:t>
            </a:r>
            <a:r>
              <a:rPr lang="de-DE" sz="4900" b="1" dirty="0"/>
              <a:t>Nr. 3412</a:t>
            </a:r>
            <a:r>
              <a:rPr lang="de-DE" sz="4900" dirty="0"/>
              <a:t> (paranoide Überwachungsgefühle)</a:t>
            </a:r>
          </a:p>
          <a:p>
            <a:r>
              <a:rPr lang="de-DE" sz="4900" b="1" dirty="0"/>
              <a:t>Orcus-Pluto</a:t>
            </a:r>
            <a:r>
              <a:rPr lang="de-DE" sz="4900" dirty="0"/>
              <a:t> (Terror- bzw. Schreckenssystem, Kollektivstrafen), </a:t>
            </a:r>
            <a:r>
              <a:rPr lang="de-DE" sz="4900" b="1" dirty="0"/>
              <a:t>Vesta-Saturn</a:t>
            </a:r>
            <a:r>
              <a:rPr lang="de-DE" sz="4900" dirty="0"/>
              <a:t> (Mauer), </a:t>
            </a:r>
            <a:r>
              <a:rPr lang="de-DE" sz="4900" b="1" dirty="0"/>
              <a:t>Neptun-Vesta</a:t>
            </a:r>
            <a:r>
              <a:rPr lang="de-DE" sz="4900" dirty="0"/>
              <a:t> (heimliche Lager), </a:t>
            </a:r>
            <a:r>
              <a:rPr lang="de-DE" sz="4900" b="1" dirty="0"/>
              <a:t>Orcus-Vesta</a:t>
            </a:r>
            <a:r>
              <a:rPr lang="de-DE" sz="4900" dirty="0"/>
              <a:t> (Straflager)</a:t>
            </a:r>
          </a:p>
          <a:p>
            <a:r>
              <a:rPr lang="de-DE" sz="4900" b="1" dirty="0" err="1"/>
              <a:t>Educatio</a:t>
            </a:r>
            <a:r>
              <a:rPr lang="de-DE" sz="4900" b="1" dirty="0"/>
              <a:t> Nr. 2440 - Saturn </a:t>
            </a:r>
            <a:r>
              <a:rPr lang="de-DE" sz="4900" dirty="0"/>
              <a:t>(normierte, dogmatische Erziehung), </a:t>
            </a:r>
            <a:r>
              <a:rPr lang="de-DE" sz="4900" b="1" dirty="0" err="1"/>
              <a:t>Educatio</a:t>
            </a:r>
            <a:r>
              <a:rPr lang="de-DE" sz="4900" b="1" dirty="0"/>
              <a:t>-Pluto </a:t>
            </a:r>
            <a:r>
              <a:rPr lang="de-DE" sz="4900" dirty="0"/>
              <a:t>(Erziehungszwang, Zwangserziehung, kollektiv verordnete Massenerziehung)</a:t>
            </a:r>
          </a:p>
          <a:p>
            <a:r>
              <a:rPr lang="de-DE" sz="4900" b="1" dirty="0" err="1"/>
              <a:t>Lebon</a:t>
            </a:r>
            <a:r>
              <a:rPr lang="de-DE" sz="4900" b="1" dirty="0"/>
              <a:t> Nr. 10838</a:t>
            </a:r>
            <a:r>
              <a:rPr lang="de-DE" sz="4900" dirty="0"/>
              <a:t> (Massenpsychologie, nicht mehr der einzelne, sondern die Masse zählt)</a:t>
            </a:r>
          </a:p>
          <a:p>
            <a:endParaRPr lang="de-DE" dirty="0"/>
          </a:p>
        </p:txBody>
      </p:sp>
    </p:spTree>
    <p:extLst>
      <p:ext uri="{BB962C8B-B14F-4D97-AF65-F5344CB8AC3E}">
        <p14:creationId xmlns:p14="http://schemas.microsoft.com/office/powerpoint/2010/main" val="40619750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Die Islam-Ursprungsfinsternis vom 01.08.566, 07:17 UT, Mekka</a:t>
            </a:r>
            <a:endParaRPr lang="de-DE" sz="3200" b="1" dirty="0"/>
          </a:p>
        </p:txBody>
      </p:sp>
      <p:pic>
        <p:nvPicPr>
          <p:cNvPr id="1027" name="Picture 3" descr="C:\Users\Werner Held\Desktop\DAV 01.08.5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1330846"/>
            <a:ext cx="5588143" cy="552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11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p:spPr>
        <p:txBody>
          <a:bodyPr>
            <a:noAutofit/>
          </a:bodyPr>
          <a:lstStyle/>
          <a:p>
            <a:r>
              <a:rPr lang="de-DE" sz="2800" dirty="0" smtClean="0"/>
              <a:t>Vortrags-Chart 29.09.2019, 11:45 MEZ, Bad Kissingen</a:t>
            </a:r>
            <a:endParaRPr lang="de-DE" sz="2800" dirty="0"/>
          </a:p>
        </p:txBody>
      </p:sp>
      <p:pic>
        <p:nvPicPr>
          <p:cNvPr id="4098" name="Picture 2" descr="C:\Users\Werner Held\Desktop\DAV Vortr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236" y="897741"/>
            <a:ext cx="6016785" cy="595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5625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04664"/>
            <a:ext cx="8229600" cy="850106"/>
          </a:xfrm>
        </p:spPr>
        <p:txBody>
          <a:bodyPr>
            <a:normAutofit fontScale="90000"/>
          </a:bodyPr>
          <a:lstStyle/>
          <a:p>
            <a:r>
              <a:rPr lang="de-DE" sz="3600" b="1" dirty="0"/>
              <a:t>Orcus und die deutsche </a:t>
            </a:r>
            <a:r>
              <a:rPr lang="de-DE" sz="3600" b="1" dirty="0" smtClean="0"/>
              <a:t>Wahn-, Angst-und  </a:t>
            </a:r>
            <a:r>
              <a:rPr lang="de-DE" sz="3600" b="1" dirty="0" err="1" smtClean="0"/>
              <a:t>Autoritarismusanfälligkeit</a:t>
            </a:r>
            <a:r>
              <a:rPr lang="de-DE" dirty="0"/>
              <a:t/>
            </a:r>
            <a:br>
              <a:rPr lang="de-DE" dirty="0"/>
            </a:br>
            <a:endParaRPr lang="de-DE" sz="1800" dirty="0"/>
          </a:p>
        </p:txBody>
      </p:sp>
      <p:sp>
        <p:nvSpPr>
          <p:cNvPr id="3" name="Inhaltsplatzhalter 2"/>
          <p:cNvSpPr>
            <a:spLocks noGrp="1"/>
          </p:cNvSpPr>
          <p:nvPr>
            <p:ph idx="1"/>
          </p:nvPr>
        </p:nvSpPr>
        <p:spPr>
          <a:xfrm>
            <a:off x="457200" y="1268760"/>
            <a:ext cx="8229600" cy="5328592"/>
          </a:xfrm>
        </p:spPr>
        <p:txBody>
          <a:bodyPr>
            <a:normAutofit fontScale="47500" lnSpcReduction="20000"/>
          </a:bodyPr>
          <a:lstStyle/>
          <a:p>
            <a:r>
              <a:rPr lang="de-DE" sz="2900" b="1" dirty="0" smtClean="0"/>
              <a:t>Deutsches </a:t>
            </a:r>
            <a:r>
              <a:rPr lang="de-DE" sz="2900" b="1" dirty="0"/>
              <a:t>Reich-Rechtsgültigkeit 1.1.1871 0.01 LMT Berlin:</a:t>
            </a:r>
            <a:r>
              <a:rPr lang="de-DE" sz="2900" dirty="0"/>
              <a:t> Steinbock-Sonne Konjunktion </a:t>
            </a:r>
            <a:r>
              <a:rPr lang="de-DE" sz="2900" dirty="0" err="1"/>
              <a:t>Varuna</a:t>
            </a:r>
            <a:r>
              <a:rPr lang="de-DE" sz="2900" dirty="0"/>
              <a:t> / </a:t>
            </a:r>
            <a:r>
              <a:rPr lang="de-DE" sz="2900" b="1" dirty="0"/>
              <a:t>Orcus</a:t>
            </a:r>
            <a:r>
              <a:rPr lang="de-DE" sz="2900" dirty="0"/>
              <a:t> und Steinbock-Saturn Konjunktion </a:t>
            </a:r>
            <a:r>
              <a:rPr lang="de-DE" sz="2900" dirty="0" err="1"/>
              <a:t>Fanatica</a:t>
            </a:r>
            <a:r>
              <a:rPr lang="de-DE" sz="2900" dirty="0"/>
              <a:t> AC-Herrscher Steinbock-Venus Konjunktion Damocles 9 Tage nach einer </a:t>
            </a:r>
            <a:r>
              <a:rPr lang="de-DE" sz="2900" dirty="0" err="1"/>
              <a:t>SoFi</a:t>
            </a:r>
            <a:r>
              <a:rPr lang="de-DE" sz="2900" dirty="0"/>
              <a:t> von NM und Saturn auf 0 Steinbock in Halbsumme Venus / </a:t>
            </a:r>
            <a:r>
              <a:rPr lang="de-DE" sz="2900" dirty="0" err="1"/>
              <a:t>Fanatica</a:t>
            </a:r>
            <a:r>
              <a:rPr lang="de-DE" sz="2900" dirty="0"/>
              <a:t>. </a:t>
            </a:r>
          </a:p>
          <a:p>
            <a:r>
              <a:rPr lang="de-DE" sz="2900" dirty="0" smtClean="0"/>
              <a:t>Merkel </a:t>
            </a:r>
            <a:r>
              <a:rPr lang="de-DE" sz="2900" dirty="0"/>
              <a:t>ergänzt </a:t>
            </a:r>
            <a:r>
              <a:rPr lang="de-DE" sz="2900" dirty="0" smtClean="0"/>
              <a:t>das Kaiserreichs-T-Qua</a:t>
            </a:r>
            <a:r>
              <a:rPr lang="de-DE" sz="2900" dirty="0"/>
              <a:t>. Waage-Mars </a:t>
            </a:r>
            <a:r>
              <a:rPr lang="de-DE" sz="2900" dirty="0" err="1"/>
              <a:t>Opp</a:t>
            </a:r>
            <a:r>
              <a:rPr lang="de-DE" sz="2900" dirty="0"/>
              <a:t>. Widder-</a:t>
            </a:r>
            <a:r>
              <a:rPr lang="de-DE" sz="2900" dirty="0" err="1"/>
              <a:t>Chiron</a:t>
            </a:r>
            <a:r>
              <a:rPr lang="de-DE" sz="2900" dirty="0"/>
              <a:t> T-Qua. Steinbock-Saturn-</a:t>
            </a:r>
            <a:r>
              <a:rPr lang="de-DE" sz="2900" dirty="0" err="1"/>
              <a:t>Fanatica</a:t>
            </a:r>
            <a:r>
              <a:rPr lang="de-DE" sz="2900" dirty="0"/>
              <a:t> zum karmischen Großkreuz mit Krebs-</a:t>
            </a:r>
            <a:r>
              <a:rPr lang="de-DE" sz="2900" b="1" dirty="0"/>
              <a:t>Orcus</a:t>
            </a:r>
            <a:r>
              <a:rPr lang="de-DE" sz="2900" dirty="0"/>
              <a:t>-Hagar-</a:t>
            </a:r>
            <a:r>
              <a:rPr lang="de-DE" sz="2900" dirty="0" err="1"/>
              <a:t>Amalthea</a:t>
            </a:r>
            <a:r>
              <a:rPr lang="de-DE" sz="2900" dirty="0"/>
              <a:t> auf dem vergangenheitsbezogenen </a:t>
            </a:r>
            <a:r>
              <a:rPr lang="de-DE" sz="2900" dirty="0" err="1"/>
              <a:t>Antapex</a:t>
            </a:r>
            <a:r>
              <a:rPr lang="de-DE" sz="2900" dirty="0"/>
              <a:t>: chaotische suizidale bzw. autoritäre (Orcus) Neuordnung durch ein Füllhorn (</a:t>
            </a:r>
            <a:r>
              <a:rPr lang="de-DE" sz="2900" dirty="0" err="1"/>
              <a:t>Amalthea</a:t>
            </a:r>
            <a:r>
              <a:rPr lang="de-DE" sz="2900" dirty="0"/>
              <a:t>), das über die Muslime (Hagar) ausgeschüttet wird. </a:t>
            </a:r>
            <a:endParaRPr lang="de-DE" sz="2900" dirty="0" smtClean="0"/>
          </a:p>
          <a:p>
            <a:r>
              <a:rPr lang="de-DE" sz="2900" dirty="0" smtClean="0"/>
              <a:t>Die </a:t>
            </a:r>
            <a:r>
              <a:rPr lang="de-DE" sz="2900" dirty="0"/>
              <a:t>geschah ganz kurz vor dem </a:t>
            </a:r>
            <a:r>
              <a:rPr lang="de-DE" sz="2900" dirty="0" smtClean="0"/>
              <a:t>allseits ergreifenden </a:t>
            </a:r>
            <a:r>
              <a:rPr lang="de-DE" sz="2900" dirty="0"/>
              <a:t>rasenden (Alekto) </a:t>
            </a:r>
            <a:r>
              <a:rPr lang="de-DE" sz="2900" dirty="0" smtClean="0"/>
              <a:t>Wahn: der großen Helfer-Illusion </a:t>
            </a:r>
            <a:r>
              <a:rPr lang="de-DE" sz="2900" dirty="0"/>
              <a:t>bzw. der großen Angstüberflutung vor Flüchtlingen bzw</a:t>
            </a:r>
            <a:r>
              <a:rPr lang="de-DE" sz="2900" dirty="0" smtClean="0"/>
              <a:t>. </a:t>
            </a:r>
            <a:r>
              <a:rPr lang="de-DE" sz="2900" dirty="0"/>
              <a:t>der großen Scharia-Strafaktion ins </a:t>
            </a:r>
            <a:r>
              <a:rPr lang="de-DE" sz="2900" dirty="0" smtClean="0"/>
              <a:t>Ausland bzw. der </a:t>
            </a:r>
            <a:r>
              <a:rPr lang="de-DE" sz="2900" dirty="0"/>
              <a:t>umgekehrten Hedschra </a:t>
            </a:r>
            <a:r>
              <a:rPr lang="de-DE" sz="2900" dirty="0" smtClean="0"/>
              <a:t>(umgekehrte Aktivierung der Grade </a:t>
            </a:r>
            <a:r>
              <a:rPr lang="de-DE" sz="2900" smtClean="0"/>
              <a:t>vom 14.07.622</a:t>
            </a:r>
            <a:r>
              <a:rPr lang="de-DE" sz="2900" dirty="0" smtClean="0"/>
              <a:t>) der </a:t>
            </a:r>
            <a:r>
              <a:rPr lang="de-DE" sz="2900" b="1" dirty="0" err="1"/>
              <a:t>SoFi</a:t>
            </a:r>
            <a:r>
              <a:rPr lang="de-DE" sz="2900" b="1" dirty="0"/>
              <a:t> vom 13.09.2015</a:t>
            </a:r>
            <a:r>
              <a:rPr lang="de-DE" sz="2900" dirty="0"/>
              <a:t> mit Jupiter-</a:t>
            </a:r>
            <a:r>
              <a:rPr lang="de-DE" sz="2900" b="1" dirty="0"/>
              <a:t>Orcus-</a:t>
            </a:r>
            <a:r>
              <a:rPr lang="de-DE" sz="2900" dirty="0"/>
              <a:t>Alekto Opposition Neptun</a:t>
            </a:r>
          </a:p>
          <a:p>
            <a:r>
              <a:rPr lang="de-DE" sz="2900" b="1" dirty="0"/>
              <a:t>Zur Machtergreifung 30.01.1933, 11.15 LMT, Berlin </a:t>
            </a:r>
            <a:r>
              <a:rPr lang="de-DE" sz="2900" dirty="0"/>
              <a:t>stand die enge </a:t>
            </a:r>
            <a:r>
              <a:rPr lang="de-DE" sz="2900" dirty="0" smtClean="0"/>
              <a:t>Halbsumme</a:t>
            </a:r>
            <a:r>
              <a:rPr lang="de-DE" sz="2900" b="1" dirty="0" smtClean="0"/>
              <a:t> </a:t>
            </a:r>
            <a:r>
              <a:rPr lang="de-DE" sz="2900" b="1" dirty="0"/>
              <a:t>Orcus</a:t>
            </a:r>
            <a:r>
              <a:rPr lang="de-DE" sz="2900" dirty="0"/>
              <a:t> / Vesta am AC</a:t>
            </a:r>
          </a:p>
          <a:p>
            <a:r>
              <a:rPr lang="de-DE" sz="2900" b="1" dirty="0"/>
              <a:t>Der Mauerbau 13.08.1961, 01:05 MEZ Berlin (Lichtverlöschen am Brandenburger Tor und Baubeginn</a:t>
            </a:r>
            <a:r>
              <a:rPr lang="de-DE" sz="2900" i="1" dirty="0"/>
              <a:t>)</a:t>
            </a:r>
            <a:r>
              <a:rPr lang="de-DE" sz="2900" dirty="0"/>
              <a:t> hatte die Geiselnahme-Konstellation Venus-</a:t>
            </a:r>
            <a:r>
              <a:rPr lang="de-DE" sz="2900" b="1" dirty="0"/>
              <a:t>Orcus</a:t>
            </a:r>
            <a:r>
              <a:rPr lang="de-DE" sz="2900" dirty="0"/>
              <a:t> auf dem AC</a:t>
            </a:r>
          </a:p>
          <a:p>
            <a:r>
              <a:rPr lang="de-DE" sz="2900" b="1" dirty="0"/>
              <a:t>Uranus-Pluto-Konjunktion am 30.06.1966</a:t>
            </a:r>
            <a:r>
              <a:rPr lang="de-DE" sz="2900" dirty="0"/>
              <a:t> Qua. MC und </a:t>
            </a:r>
            <a:r>
              <a:rPr lang="de-DE" sz="2900" i="1" dirty="0"/>
              <a:t>im </a:t>
            </a:r>
            <a:r>
              <a:rPr lang="de-DE" sz="2900" i="1" dirty="0" err="1"/>
              <a:t>Sextil</a:t>
            </a:r>
            <a:r>
              <a:rPr lang="de-DE" sz="2900" i="1" dirty="0"/>
              <a:t> </a:t>
            </a:r>
            <a:r>
              <a:rPr lang="de-DE" sz="2900" b="1" i="1" dirty="0"/>
              <a:t>Orcus</a:t>
            </a:r>
            <a:r>
              <a:rPr lang="de-DE" sz="2900" i="1" dirty="0"/>
              <a:t> </a:t>
            </a:r>
            <a:r>
              <a:rPr lang="de-DE" sz="2900" dirty="0"/>
              <a:t>mit Mars Konjunktion </a:t>
            </a:r>
            <a:r>
              <a:rPr lang="de-DE" sz="2900" dirty="0" err="1"/>
              <a:t>Fanatica</a:t>
            </a:r>
            <a:r>
              <a:rPr lang="de-DE" sz="2900" dirty="0"/>
              <a:t> Qua. AC /DC bringt die Menschen immer mehr in eine generalisierte Angststörung mit suizidalen Zügen</a:t>
            </a:r>
          </a:p>
          <a:p>
            <a:r>
              <a:rPr lang="de-DE" sz="2900" b="1" dirty="0"/>
              <a:t>Steinbockingress der Galaktischen Knotenwechsels in den Steinbock 22.12.1994, 03:23 MEZ, Berlin: </a:t>
            </a:r>
            <a:r>
              <a:rPr lang="de-DE" sz="2900" dirty="0"/>
              <a:t>Löwe-</a:t>
            </a:r>
            <a:r>
              <a:rPr lang="de-DE" sz="2900" b="1" dirty="0"/>
              <a:t>Orcus</a:t>
            </a:r>
            <a:r>
              <a:rPr lang="de-DE" sz="2900" dirty="0"/>
              <a:t> Konjunktion Mond / </a:t>
            </a:r>
            <a:r>
              <a:rPr lang="de-DE" sz="2900" dirty="0" err="1"/>
              <a:t>Scientia</a:t>
            </a:r>
            <a:r>
              <a:rPr lang="de-DE" sz="2900" dirty="0"/>
              <a:t> / </a:t>
            </a:r>
            <a:r>
              <a:rPr lang="de-DE" sz="2900" dirty="0" err="1"/>
              <a:t>Megaira</a:t>
            </a:r>
            <a:r>
              <a:rPr lang="de-DE" sz="2900" dirty="0"/>
              <a:t> auf dem MC Qua. Skorpion-Venus-Nordknoten, Gretas Löwe-Jupiter steht exakt auf dem MC Greta hat ein angstüberflutetes, </a:t>
            </a:r>
            <a:r>
              <a:rPr lang="de-DE" sz="2900" dirty="0" err="1"/>
              <a:t>traumafehlreagierendes</a:t>
            </a:r>
            <a:r>
              <a:rPr lang="de-DE" sz="2900" dirty="0"/>
              <a:t> Großkreuz Orcus </a:t>
            </a:r>
            <a:r>
              <a:rPr lang="de-DE" sz="2900" dirty="0" err="1"/>
              <a:t>Opp</a:t>
            </a:r>
            <a:r>
              <a:rPr lang="de-DE" sz="2900" dirty="0"/>
              <a:t>. Uranus Qua.  Eurydike </a:t>
            </a:r>
            <a:r>
              <a:rPr lang="de-DE" sz="2900" dirty="0" err="1"/>
              <a:t>Opp</a:t>
            </a:r>
            <a:r>
              <a:rPr lang="de-DE" sz="2900" dirty="0"/>
              <a:t>. Venus und eine alles zerstörende wahnhafte </a:t>
            </a:r>
            <a:r>
              <a:rPr lang="de-DE" sz="2900" dirty="0" err="1"/>
              <a:t>Traumaerstarrung</a:t>
            </a:r>
            <a:r>
              <a:rPr lang="de-DE" sz="2900" dirty="0"/>
              <a:t> </a:t>
            </a:r>
            <a:r>
              <a:rPr lang="de-DE" sz="2900" dirty="0" smtClean="0"/>
              <a:t>Pluto-</a:t>
            </a:r>
            <a:r>
              <a:rPr lang="de-DE" sz="2900" dirty="0" err="1" smtClean="0"/>
              <a:t>Ino</a:t>
            </a:r>
            <a:r>
              <a:rPr lang="de-DE" sz="2900" dirty="0" smtClean="0"/>
              <a:t>-Medusa-Hecuba </a:t>
            </a:r>
            <a:r>
              <a:rPr lang="de-DE" sz="2900" dirty="0"/>
              <a:t>Qua. </a:t>
            </a:r>
            <a:r>
              <a:rPr lang="de-DE" sz="2900" dirty="0" err="1"/>
              <a:t>Ophelia</a:t>
            </a:r>
            <a:r>
              <a:rPr lang="de-DE" sz="2900" dirty="0"/>
              <a:t> mit einer überredungsstarken </a:t>
            </a:r>
            <a:r>
              <a:rPr lang="de-DE" sz="2900" dirty="0" smtClean="0"/>
              <a:t>luziferischen Krankheit Sonne-</a:t>
            </a:r>
            <a:r>
              <a:rPr lang="de-DE" sz="2900" dirty="0" err="1" smtClean="0"/>
              <a:t>Chiron</a:t>
            </a:r>
            <a:r>
              <a:rPr lang="de-DE" sz="2900" dirty="0" smtClean="0"/>
              <a:t>-Lucifer-</a:t>
            </a:r>
            <a:r>
              <a:rPr lang="de-DE" sz="2900" dirty="0" err="1" smtClean="0"/>
              <a:t>Peitho</a:t>
            </a:r>
            <a:r>
              <a:rPr lang="de-DE" sz="2900" dirty="0" smtClean="0"/>
              <a:t>, ihr Saturn ist von den Uranus-Orcus-Konjunktionen gefährdet</a:t>
            </a:r>
            <a:endParaRPr lang="de-DE" sz="2900" dirty="0"/>
          </a:p>
          <a:p>
            <a:r>
              <a:rPr lang="de-DE" sz="2900" b="1" dirty="0"/>
              <a:t>Die Große Konjunktion 28.05.2000, 18:04 MEZ/S Berlin – 2020 </a:t>
            </a:r>
            <a:r>
              <a:rPr lang="de-DE" sz="2900" dirty="0"/>
              <a:t>hat ein strategisch-selbstmörderisches Großkreuz </a:t>
            </a:r>
            <a:r>
              <a:rPr lang="de-DE" sz="2900" b="1" dirty="0"/>
              <a:t>Orcus</a:t>
            </a:r>
            <a:r>
              <a:rPr lang="de-DE" sz="2900" dirty="0"/>
              <a:t>-Pallas auf dem MC </a:t>
            </a:r>
            <a:r>
              <a:rPr lang="de-DE" sz="2900" dirty="0" err="1"/>
              <a:t>Opp</a:t>
            </a:r>
            <a:r>
              <a:rPr lang="de-DE" sz="2900" dirty="0"/>
              <a:t>. Uranus-Hagar Qua. Jupiter/Saturn </a:t>
            </a:r>
            <a:r>
              <a:rPr lang="de-DE" sz="2900" dirty="0" err="1"/>
              <a:t>Opp</a:t>
            </a:r>
            <a:r>
              <a:rPr lang="de-DE" sz="2900" dirty="0"/>
              <a:t>. </a:t>
            </a:r>
            <a:r>
              <a:rPr lang="de-DE" sz="2900" dirty="0" err="1" smtClean="0"/>
              <a:t>Drakonia</a:t>
            </a:r>
            <a:endParaRPr lang="de-DE" sz="2900" dirty="0" smtClean="0"/>
          </a:p>
          <a:p>
            <a:r>
              <a:rPr lang="de-DE" sz="2900" b="1" dirty="0" smtClean="0"/>
              <a:t>Die Migrations-</a:t>
            </a:r>
            <a:r>
              <a:rPr lang="de-DE" sz="2900" b="1" dirty="0" err="1" smtClean="0"/>
              <a:t>SoFi</a:t>
            </a:r>
            <a:r>
              <a:rPr lang="de-DE" sz="2900" b="1" dirty="0" smtClean="0"/>
              <a:t> 20.03.2015, 10:46 MEZ</a:t>
            </a:r>
            <a:r>
              <a:rPr lang="de-DE" sz="2900" dirty="0" smtClean="0"/>
              <a:t>, legt </a:t>
            </a:r>
            <a:r>
              <a:rPr lang="de-DE" sz="2900" b="1" dirty="0" smtClean="0"/>
              <a:t>Orcus</a:t>
            </a:r>
            <a:r>
              <a:rPr lang="de-DE" sz="2900" dirty="0" smtClean="0"/>
              <a:t> auf den IC in Berlin</a:t>
            </a:r>
            <a:endParaRPr lang="de-DE" sz="2900" dirty="0"/>
          </a:p>
          <a:p>
            <a:r>
              <a:rPr lang="de-DE" sz="2900" dirty="0"/>
              <a:t>Die dynamische </a:t>
            </a:r>
            <a:r>
              <a:rPr lang="de-DE" sz="2900" b="1" dirty="0"/>
              <a:t>1. Jupiter-Pluto-Konjunktion 05.04.2020, 04:45 MEZ/S, Berlin</a:t>
            </a:r>
            <a:r>
              <a:rPr lang="de-DE" sz="2900" dirty="0"/>
              <a:t>  hat Orcus Qua. MC in Berlin</a:t>
            </a:r>
          </a:p>
          <a:p>
            <a:endParaRPr lang="de-DE" dirty="0"/>
          </a:p>
        </p:txBody>
      </p:sp>
    </p:spTree>
    <p:extLst>
      <p:ext uri="{BB962C8B-B14F-4D97-AF65-F5344CB8AC3E}">
        <p14:creationId xmlns:p14="http://schemas.microsoft.com/office/powerpoint/2010/main" val="19847777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200" b="1" dirty="0" smtClean="0"/>
              <a:t>Orcus Entdeckungshoroskop 17.02.2004, 05:43 UT, Palomar</a:t>
            </a:r>
            <a:endParaRPr lang="de-DE" sz="3200" b="1" dirty="0"/>
          </a:p>
        </p:txBody>
      </p:sp>
      <p:pic>
        <p:nvPicPr>
          <p:cNvPr id="1026" name="Picture 2" descr="C:\Users\Werner Held\Desktop\DAV Orcus E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12776"/>
            <a:ext cx="5400600" cy="5341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1607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772816"/>
            <a:ext cx="8229600" cy="4925144"/>
          </a:xfrm>
        </p:spPr>
        <p:txBody>
          <a:bodyPr>
            <a:normAutofit fontScale="70000" lnSpcReduction="20000"/>
          </a:bodyPr>
          <a:lstStyle/>
          <a:p>
            <a:endParaRPr lang="de-DE" dirty="0" smtClean="0"/>
          </a:p>
          <a:p>
            <a:endParaRPr lang="de-DE" dirty="0"/>
          </a:p>
          <a:p>
            <a:endParaRPr lang="de-DE" dirty="0" smtClean="0"/>
          </a:p>
          <a:p>
            <a:endParaRPr lang="de-DE" dirty="0"/>
          </a:p>
          <a:p>
            <a:endParaRPr lang="de-DE" dirty="0" smtClean="0"/>
          </a:p>
          <a:p>
            <a:pPr marL="0" indent="0">
              <a:buNone/>
            </a:pPr>
            <a:endParaRPr lang="de-DE" dirty="0" smtClean="0"/>
          </a:p>
          <a:p>
            <a:pPr marL="0" indent="0">
              <a:buNone/>
            </a:pPr>
            <a:endParaRPr lang="de-DE" dirty="0"/>
          </a:p>
          <a:p>
            <a:pPr marL="0" indent="0">
              <a:buNone/>
            </a:pPr>
            <a:r>
              <a:rPr lang="de-DE" dirty="0" smtClean="0"/>
              <a:t>     </a:t>
            </a:r>
            <a:endParaRPr lang="de-DE" dirty="0"/>
          </a:p>
          <a:p>
            <a:pPr marL="0" indent="0">
              <a:buNone/>
            </a:pPr>
            <a:r>
              <a:rPr lang="de-DE" sz="2000" dirty="0" smtClean="0"/>
              <a:t>                  </a:t>
            </a:r>
            <a:r>
              <a:rPr lang="de-DE" sz="2300" b="1" dirty="0" smtClean="0"/>
              <a:t>                        </a:t>
            </a:r>
            <a:r>
              <a:rPr lang="de-DE" sz="2300" b="1" dirty="0" err="1" smtClean="0"/>
              <a:t>Nazanin</a:t>
            </a:r>
            <a:r>
              <a:rPr lang="de-DE" sz="2300" b="1" dirty="0" smtClean="0"/>
              <a:t> </a:t>
            </a:r>
            <a:r>
              <a:rPr lang="de-DE" sz="2300" b="1" dirty="0" err="1" smtClean="0"/>
              <a:t>Pouyandeh</a:t>
            </a:r>
            <a:r>
              <a:rPr lang="de-DE" sz="2300" b="1" dirty="0" smtClean="0"/>
              <a:t> - </a:t>
            </a:r>
            <a:r>
              <a:rPr lang="de-DE" sz="2300" b="1" dirty="0" err="1" smtClean="0"/>
              <a:t>Uprising</a:t>
            </a:r>
            <a:r>
              <a:rPr lang="de-DE" sz="2300" b="1" dirty="0" smtClean="0"/>
              <a:t> </a:t>
            </a:r>
            <a:r>
              <a:rPr lang="de-DE" sz="2300" b="1" dirty="0" err="1" smtClean="0"/>
              <a:t>of</a:t>
            </a:r>
            <a:r>
              <a:rPr lang="de-DE" sz="2300" b="1" dirty="0" smtClean="0"/>
              <a:t> </a:t>
            </a:r>
            <a:r>
              <a:rPr lang="de-DE" sz="2300" b="1" dirty="0"/>
              <a:t>Dark </a:t>
            </a:r>
            <a:r>
              <a:rPr lang="de-DE" sz="2300" b="1" dirty="0" err="1" smtClean="0"/>
              <a:t>Souls</a:t>
            </a:r>
            <a:r>
              <a:rPr lang="de-DE" sz="2300" b="1" dirty="0" smtClean="0"/>
              <a:t> </a:t>
            </a:r>
          </a:p>
          <a:p>
            <a:pPr marL="0" indent="0">
              <a:buNone/>
            </a:pPr>
            <a:endParaRPr lang="de-DE" sz="2000" b="1" dirty="0" smtClean="0"/>
          </a:p>
          <a:p>
            <a:pPr marL="0" indent="0">
              <a:buNone/>
            </a:pPr>
            <a:r>
              <a:rPr lang="de-DE" sz="2000" dirty="0" smtClean="0"/>
              <a:t>(Großes </a:t>
            </a:r>
            <a:r>
              <a:rPr lang="de-DE" sz="2000" dirty="0" err="1" smtClean="0"/>
              <a:t>Trigon</a:t>
            </a:r>
            <a:r>
              <a:rPr lang="de-DE" sz="2000" dirty="0" smtClean="0"/>
              <a:t> mit </a:t>
            </a:r>
            <a:r>
              <a:rPr lang="de-DE" sz="2000" dirty="0" err="1" smtClean="0"/>
              <a:t>Int.Lilith</a:t>
            </a:r>
            <a:r>
              <a:rPr lang="de-DE" sz="2000" dirty="0" smtClean="0"/>
              <a:t> - Zeus/Nemesis - Orcus/</a:t>
            </a:r>
            <a:r>
              <a:rPr lang="de-DE" sz="2000" dirty="0" err="1" smtClean="0"/>
              <a:t>Nessus</a:t>
            </a:r>
            <a:r>
              <a:rPr lang="de-DE" sz="2000" dirty="0" smtClean="0"/>
              <a:t>/</a:t>
            </a:r>
            <a:r>
              <a:rPr lang="de-DE" sz="2000" dirty="0" err="1" smtClean="0"/>
              <a:t>Fanatica</a:t>
            </a:r>
            <a:r>
              <a:rPr lang="de-DE" sz="2000" dirty="0" smtClean="0"/>
              <a:t>/Nordknoten im Drachenapex auf Jungfrau-Sonne-Cybele hinauslaufend, Merkur </a:t>
            </a:r>
            <a:r>
              <a:rPr lang="de-DE" sz="2000" dirty="0" err="1" smtClean="0"/>
              <a:t>Konj</a:t>
            </a:r>
            <a:r>
              <a:rPr lang="de-DE" sz="2000" dirty="0" smtClean="0"/>
              <a:t>. Pluto und Jupiter </a:t>
            </a:r>
            <a:r>
              <a:rPr lang="de-DE" sz="2000" dirty="0" err="1" smtClean="0"/>
              <a:t>Opp</a:t>
            </a:r>
            <a:r>
              <a:rPr lang="de-DE" sz="2000" dirty="0" smtClean="0"/>
              <a:t>. Eris)</a:t>
            </a:r>
          </a:p>
          <a:p>
            <a:pPr marL="0" indent="0">
              <a:buNone/>
            </a:pPr>
            <a:endParaRPr lang="de-DE" sz="2000" dirty="0" smtClean="0"/>
          </a:p>
          <a:p>
            <a:pPr marL="0" indent="0">
              <a:buNone/>
            </a:pPr>
            <a:r>
              <a:rPr lang="de-DE" sz="2000" dirty="0" smtClean="0"/>
              <a:t>„Allgemein </a:t>
            </a:r>
            <a:r>
              <a:rPr lang="de-DE" sz="2000" dirty="0"/>
              <a:t>lässt sich </a:t>
            </a:r>
            <a:r>
              <a:rPr lang="de-DE" sz="2000" dirty="0" err="1"/>
              <a:t>Pouyandehs</a:t>
            </a:r>
            <a:r>
              <a:rPr lang="de-DE" sz="2000" dirty="0"/>
              <a:t> sinnliche, vitale Malerei zwischen den beiden traditionellen Polen des irdischen Paradieses und der Hölle verorten. Glücksmomente können unvermittelt in Gewalt umschlagen und latente Aggressionen phantasievoll im Zusammenspiel der Bildakteure zu einem sozialen Miteinander führen. </a:t>
            </a:r>
            <a:r>
              <a:rPr lang="de-DE" sz="2000" dirty="0" smtClean="0"/>
              <a:t> ... In </a:t>
            </a:r>
            <a:r>
              <a:rPr lang="de-DE" sz="2000" dirty="0"/>
              <a:t>ihren Bildern lodert ein kaltes Feuer, das den Betrachter magisch anzieht und zugleich auf Distanz hält</a:t>
            </a:r>
            <a:r>
              <a:rPr lang="de-DE" sz="2000" dirty="0" smtClean="0"/>
              <a:t>.“</a:t>
            </a:r>
          </a:p>
          <a:p>
            <a:pPr marL="0" indent="0">
              <a:buNone/>
            </a:pPr>
            <a:endParaRPr lang="de-DE" sz="2000" dirty="0" smtClean="0"/>
          </a:p>
          <a:p>
            <a:pPr marL="0" indent="0">
              <a:buNone/>
            </a:pPr>
            <a:r>
              <a:rPr lang="de-DE" sz="1800" dirty="0" smtClean="0"/>
              <a:t>Text: https</a:t>
            </a:r>
            <a:r>
              <a:rPr lang="de-DE" sz="1800" dirty="0"/>
              <a:t>://www.engen.de/pb/engen,Lde/Startseite/Die+Stadt/Ausstellung+Pouyandeh.html</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565" y="32747"/>
            <a:ext cx="6408712" cy="439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34933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9611</Words>
  <Application>Microsoft Office PowerPoint</Application>
  <PresentationFormat>Bildschirmpräsentation (4:3)</PresentationFormat>
  <Paragraphs>851</Paragraphs>
  <Slides>99</Slides>
  <Notes>4</Notes>
  <HiddenSlides>0</HiddenSlides>
  <MMClips>0</MMClips>
  <ScaleCrop>false</ScaleCrop>
  <HeadingPairs>
    <vt:vector size="4" baseType="variant">
      <vt:variant>
        <vt:lpstr>Design</vt:lpstr>
      </vt:variant>
      <vt:variant>
        <vt:i4>1</vt:i4>
      </vt:variant>
      <vt:variant>
        <vt:lpstr>Folientitel</vt:lpstr>
      </vt:variant>
      <vt:variant>
        <vt:i4>99</vt:i4>
      </vt:variant>
    </vt:vector>
  </HeadingPairs>
  <TitlesOfParts>
    <vt:vector size="100" baseType="lpstr">
      <vt:lpstr>Larissa</vt:lpstr>
      <vt:lpstr>Was verleiht uns Macht und Geld?</vt:lpstr>
      <vt:lpstr> Archetypisch-multizyklische Astrologie astrologisches Vorgehen mit begründeter und nachprüfbarer Basis </vt:lpstr>
      <vt:lpstr>Vorgehen </vt:lpstr>
      <vt:lpstr>Wirkmechanismen der Astrologie – der Erfahrungswissenschaft des sich entfaltenden Lebens</vt:lpstr>
      <vt:lpstr>Die über die Radix hinausreichende Range  (Gesamtreichweite der Möglichkeiten und Kräfteverbindungen einer Radix)</vt:lpstr>
      <vt:lpstr>PowerPoint-Präsentation</vt:lpstr>
      <vt:lpstr>Zeitachse mit den wichtigsten Stationen einer veränderten Zeitgeist- bzw. Machtarchitektur</vt:lpstr>
      <vt:lpstr>Macht</vt:lpstr>
      <vt:lpstr>Machtmechanismen</vt:lpstr>
      <vt:lpstr>Machtmechanismen</vt:lpstr>
      <vt:lpstr>Kosmische Traumatisierung</vt:lpstr>
      <vt:lpstr>Machtdrang als Kehrseite des Traumas</vt:lpstr>
      <vt:lpstr>Traumata nach Franz Ruppert  </vt:lpstr>
      <vt:lpstr>Merkmale von gesunden seelischen Anteilen nach Ruppert</vt:lpstr>
      <vt:lpstr>Traumatisierte Anteile  nach Ruppert</vt:lpstr>
      <vt:lpstr>Das Überlebens-Ich bzw. die Überlebensstrategien teils nach Ruppert</vt:lpstr>
      <vt:lpstr>Grundsätze der Identitätsorientierten Psychotraumatherapie von Franz Ruppert  </vt:lpstr>
      <vt:lpstr>Die verschiedenen Arten von Macht</vt:lpstr>
      <vt:lpstr>Finsternismacht</vt:lpstr>
      <vt:lpstr>Deutsche Reichsgründung – SoFi 22.12.1870</vt:lpstr>
      <vt:lpstr>Die Reaktivierung des DDR-Horoskop-Schattens (07.10.1949, 13:17 MEZ, B-Ost MoFi-Tag) zu Merkels Grenzöffnung am 05.09.2015, 0 h, Berlin (außen)  in vollster Umfassendheit und Stärke: Sonne-Neptun-Saturn-Mars-Pluto-Mond-Lilith-Chiron-Indulgentia (siegt letztlich die DDR über hagar-chironhaftes Flüchtlingschaos bzw. -neuordnungen größenwahnsinnig phaetonisch und ixionisch extrapoliert als Neues Weltregierungsvorbild?) oder sind es schattenvertauschende Vereinigungsentwicklungen Ost-West, die kadavergehorsame Reise-Mauer kommt noch ab Saturn-Pluto (Vesta-Stalingrad Qua. AC)?</vt:lpstr>
      <vt:lpstr>Plutonische Macht</vt:lpstr>
      <vt:lpstr>Pluto Fotonachweis 23.01.1930, 05:28 UT, Flagstaff, AZ</vt:lpstr>
      <vt:lpstr>Asteroiden der Macht </vt:lpstr>
      <vt:lpstr>Verschiedene plutonische Machtlinien </vt:lpstr>
      <vt:lpstr>Pluto-Quartale und -Hemisphären - wer oder was hat die letztendliche Macht? </vt:lpstr>
      <vt:lpstr>1. Pluto-Ingress in Steinbock (26.01.2008, 02:38:49 UT, Berlin) kämpferische Frauenmacht nach #metoo</vt:lpstr>
      <vt:lpstr>Endgültiger Pluto-Ingress in Steinbock 27.11.2008 (01:04:30 UT, Hollywood): der Shitstorm- und Überwachungsboom-Ingress stark in Ankara, Peking, Silicon Valley, Ford Meade (NSA), bei WWW-Horoskop &amp; D-Finsternis 22.12.1870 Zu beachten ist vor allem das geistverdunkelnde bzw. hysterisch-verblendende bis suizidales Angstgefängnis bis 2023: großes Erdtrigon Orcus-Pluto(Lilith)-Vesta auf Fische-Ate im Drachenapex antreibend</vt:lpstr>
      <vt:lpstr>Die Pluto-Zyklen und ihre Reichweiten</vt:lpstr>
      <vt:lpstr>PowerPoint-Präsentation</vt:lpstr>
      <vt:lpstr>ACG-Linien der 3.Uranus-Pluto-Konj. 30.06.1966, 09:41:20 UT,  legte dieser Zyklus die Boomzentren bzw. auch die schlimmen Orte der Welt fest?</vt:lpstr>
      <vt:lpstr>Folgen der 3. Uranus-Pluto-Konjunktion 30.06.1966 – 2104 auf 16 Grad Jungfrau</vt:lpstr>
      <vt:lpstr>1. und 2. Uranus-Pluto-Konjunktion 09.10.1965, 21:06:50 MEZ  – 04.04.1966, 21:30 MEZ (beides Berlin)</vt:lpstr>
      <vt:lpstr>Verlauf der Machtpräsenz der Uranus-Pluto-Großgruppen</vt:lpstr>
      <vt:lpstr>Der ‚Kulturkampf‘ ,Wir gegen Die‘ der jungfrauhaften Uranus-Pluto-Machtgruppen</vt:lpstr>
      <vt:lpstr>Kulturrevolutions- / Wirtschaftsmotor-China- und Neue Seidenstraßen-SoFi 20.05.1966 - 2104 </vt:lpstr>
      <vt:lpstr>Fruchtbare Afrika Sonnenfinsternisse</vt:lpstr>
      <vt:lpstr>Kulturrevolutions- &amp; Neue Seidenstraßen - SoFi 20.05.1966, 17:42 CCT, Peking im Stier - 2104</vt:lpstr>
      <vt:lpstr>Die China-Finsternis vom 22.10.1911 vor der Republikgründung 1.1.1912</vt:lpstr>
      <vt:lpstr>Saturn-Pluto-Zyklus 08.11.1982, 16:59 UT, Berlin – 12.01.2020 auf 28 Grad Waage </vt:lpstr>
      <vt:lpstr>Für welche Machtstrukturen, Fundamentalrealitäten, jahrzehntelangen Leistungs-rahmen steht der endende Saturn-Pluto-Zyklus 08.11.1982, 16:59 UT – 12.01.2020 </vt:lpstr>
      <vt:lpstr>Saturn-Pluto-Zyklus ab 12.01.2020 - 2053/54, Berlin  </vt:lpstr>
      <vt:lpstr>MoFi 10.01.2020, 19:07 MEZ, Berlin, der u.a. fruchtbare Rahmen des Saturn-Pluto-Zyklus</vt:lpstr>
      <vt:lpstr>Weitere Pluto-Zyklen</vt:lpstr>
      <vt:lpstr>Die Millenniumsmacht der Chironiker: Pluto-Chiron-Konjunktion 30.12.1999, 11:50 MEZ, Berlin – 2069: Sinnbild des Zeitalters  Uranus-Pluto am MC in Marrakech (GCM), Sonne/Zeus in 1 Qua. MC in NYC, Uranus am IC &amp; Saturn auf DC im Silicon Valley, Uranus Qua. AC / DC in Hollywood, Sonne-Zeus am MC in Stockholm</vt:lpstr>
      <vt:lpstr>4 Pluto-Achsen als kosmische Rahmensetzung der Pluto - Macht</vt:lpstr>
      <vt:lpstr>Die 4 Achsen Plutos  als kosmische Rahmensetzung der Pluto- Macht</vt:lpstr>
      <vt:lpstr>Plutos Bahn und Touchdownpunkte</vt:lpstr>
      <vt:lpstr>Pluto-Touchdown-Horoskop des Ekliptikwechsels 24.10.2018 auf die Südseite</vt:lpstr>
      <vt:lpstr>Pluto-Touchdown-Horoskop des Ekliptikwechsels 24.10.2018, 12:28 MEZ/S, Berlin</vt:lpstr>
      <vt:lpstr>Uranische Macht</vt:lpstr>
      <vt:lpstr>Uranus-Epochenhoroskop: 1. Ingress in Widder 28.05.2010 01:44 UT – 2094, Berlin (als Wirkungs-Tandem bestimmend eingefasst vom endgültigen Orcus-Ingress in die Jungfrau am 21.05.2010: eine uranisch-orcische Epoche z.B. Trump und Greta) </vt:lpstr>
      <vt:lpstr>Chaotische Macht</vt:lpstr>
      <vt:lpstr>Chaos-Entdeckungshoroskop 19.11.1998, 09h52 UT, Kitt Peak, AZ (innen) vorherige Nordknoten-Löwe-SoFi vom 21.08.1998, 20:06 MDT, Kitt Peak (Mitte) nachherige Südknoten-Wassermann-SoFi vom 15.02.1999, 23:34 MST, Kitt Peak (außen)</vt:lpstr>
      <vt:lpstr>Chaos-Zyklen</vt:lpstr>
      <vt:lpstr>1. Saturn-Chaos-Konjunktion 14.08.2000 15:50 UT, Berlin die radikal-autoritären Neuordner bis suizidalen Chaosstifter</vt:lpstr>
      <vt:lpstr>Zeushafte Macht</vt:lpstr>
      <vt:lpstr>Beispiele Zeushafter Macht</vt:lpstr>
      <vt:lpstr>Interpoliert-Lilithhafte Macht </vt:lpstr>
      <vt:lpstr>Überlauf des Galaktischen Äquators im ‚Daft Rift‘ zum Ende der langen Zählung des Maya-Kalenders zum Steinbockingress am 21.12.2012</vt:lpstr>
      <vt:lpstr>Galaktischer Äquator (definiert als Linie von der Sonne zum Galaktischen Zentrum)   Nach Festlegung des galaktischen Äquators stellte sich heraus, dass er das tatsächliche galaktische Zentrum am Ort der Radioquelle Sagittarius A* um etwa 0,07° verfehlt. Die 1958 eingeführten galaktischen Koordinaten werden trotzdem weiter benutzt. </vt:lpstr>
      <vt:lpstr>Galaktischer Knotenwechsel in den Steinbock</vt:lpstr>
      <vt:lpstr>   </vt:lpstr>
      <vt:lpstr>            Initiation zur Neuen Weltordnung: der Steinbockingress 22.12.1994, 3:23 MEZ, Berlin zum Galaktischen Knotenwechsel rächende Nemesis Qua. AC und neidisch-megairisch-drohende, orcisch-autoritäre, -untergangsgeneigte Frauen / Mädchen am MC  T-Qua. Venus-kastrierende Cybele  Opp. göttlich-zerstörerischer Südknoten-Siva (Gretas Jupiter exakt auf dem MC, Merkels Radix ist stark interaspektiert z.B. Radix-Mond Opp. MC) mit der orcisch-wahnhaft-suizidalen bzw. infantil-strafenden, autoritär-diktatorischen Wissenschaft in Deutschland (Orcus-Scientia)  der Tod der ernstzunehmenden Wissenschaft?  Hat auch stärkste Bezüge zum Wikipedia-Horos- kop und einen letztlich einsperrenden Meinungs- Überwachungsstaat: Merkur-Orwell-Varuna- Vesta auf dem stärksten plutonisch-interaktiven  Herrschaftsmachtgrad 5 Steinbock.   Revolutionärer Naturmenschenphilosoph  Rousseau auf dem AC und CO2-Themen durch  narzisstische, hartnäckige, typhonisch  aufbegehrende, überwachende  Sonne- Narcissus-Perseverantia Opp. Typhon / kultur- prägende weise Athena / Varuna treibt im T-Qua.  auf Tyndall (Treibhauseffekt)  an und läuft im Trigon-Sextil auf Arrhenius  (CO2-Pionier) hinaus.  Die extreme Jupiter-Ixion-endkampfkadaver- gehorsamer Stalingrad Opp. Lucifer T-Qua. Mars  / Martin Luther (Religionsreformator): die luciferischen radikal-destruktiven Homo-Deus Religionsersatze u.a. durch  Extinction Rebellion aktiviert. Auch Björn Höcke  hat bedeutsame Interaspekte dazu. </vt:lpstr>
      <vt:lpstr>Warum begann die Neue Weltordnung am 21.12.2012?</vt:lpstr>
      <vt:lpstr>Die Neue Weltordnung 21.12.2012, 11:11:40 UT, Berlin</vt:lpstr>
      <vt:lpstr>Die Neue Weltordnung 21.12.2012, 11:11:40 UT, New York (u.a. UN, IPCC, Trump)</vt:lpstr>
      <vt:lpstr>ACG-Linien des Steinbockingresses am 21.12.2012, 11:11:40 UT</vt:lpstr>
      <vt:lpstr>Die plutonische Deklinations-MoFi vom 16.07.2019 – versklavender Ökoüberwachungsstaat zum Schutz des Planeten? :          21,3     21,1   -21,9 -22,2 -22,1 -22,1 -22,3      -22,4       22,9 </vt:lpstr>
      <vt:lpstr>Dopplungen als bedeutsame Wirkungs- verdichtungen</vt:lpstr>
      <vt:lpstr>Astrologische Architektur der Macht - Zusammenfassung:  </vt:lpstr>
      <vt:lpstr>Die traumatisierensten bzw. problematischten Wirkhoroskope</vt:lpstr>
      <vt:lpstr>Venus - Traumata und ihre Wendung zur Macht</vt:lpstr>
      <vt:lpstr>Geldmacht</vt:lpstr>
      <vt:lpstr> Die Venus-Finsternisse </vt:lpstr>
      <vt:lpstr>Die Venus-Finsternisse als zentrale  gesellschaftliche und finanzielle Attraktoren  </vt:lpstr>
      <vt:lpstr>Die Ur-Geldmacht-SoFi des Old Money 06.11.1771 auf der Fixen SKO-Klimax (18:46 UT, New York) </vt:lpstr>
      <vt:lpstr>Die Geldmacht-SoFi vom 06.11.1771 der Kapitalismusära: Industriepioniere- und Old Money-Familienclans </vt:lpstr>
      <vt:lpstr>Die Luftepochen-New Money Venus-SoFi vom 22.08.1979 der ComTech- und Internetkrösuse auf Regulus: die weitreichende Wachablösung des Old Money</vt:lpstr>
      <vt:lpstr>Die Protagonisten der New Money-Venus-SoFi 22.08.1979 </vt:lpstr>
      <vt:lpstr>Individuelle Geldkonstellationen </vt:lpstr>
      <vt:lpstr>Individuelle Geldkonstellationen</vt:lpstr>
      <vt:lpstr>Warren Buffett am 30.08.1930, 15h CST, Omaha, ND </vt:lpstr>
      <vt:lpstr>Endgültiger Uranus-Ingress im Stier 06.03.2019, 08:27 UT, Berlin</vt:lpstr>
      <vt:lpstr>Luftepochenhoroskop Jupiter-Saturn 31.12.1980, 22:23 MEZ, Berlin:  Beginn des Kommunikationszeitalters durch den erdfernen In Cazimi-Merkur - wird wieder wichtiger durch endgültige Luftepoche 2020</vt:lpstr>
      <vt:lpstr>Letztes supermaterialistisches Aufbäumen der Erdepoche – der Neumond vor dem Jupiter-Saturn-Zyklus 04.05.2000, 06:12 MEZ/S Berlin</vt:lpstr>
      <vt:lpstr>Jupiter-Saturn-Konjunktion 28.05.2000, 18:04 MEZ/S Berlin – 21.12.2020</vt:lpstr>
      <vt:lpstr>Die hochproblematische, machtvollste, klimatotalitäre neue Uranus-Epochen-Venus-SoFi vom 15.01.2010, 08:11 MEZ, Berlin  – Die steinböckische, zulaufstarke, verdienstprofitable (Venus) CO2 (Arrhenius) - Alarmismus (Hazard)-SoFi, die zu polarisierenden (Eris) mit profikriminell ausgefeilter trojanischer Kriegslist (Widder-Sinon) betriebenen Erdklima (Gaea) – Schutz  bzw. -Profit (Haus 2) - Anstrengungen (Widder-Eris) führt.  Auf denselben Gradzahlen damit verknüpft steht Thunberg als Homonym auf der rasenden, mitunter kriegsauslösenden, auch Quantensprünge erwirkenden karmaerschreckenden Höllenfackel Alekto Opp. Klimathema- bzw. Flüchtlingsentgrenzung Neptun-Chiron ebenso in Aspektverbindung mit verblendeten Uranus Opp. Typhon-Sisyphus auf Ate antreibend: Gott schickte seine typhongruppenergrei-fende Höllenfackel des Wahnsinns. Die SoFi ist auch deswegen plutonisch-saturnisch machtstrukturell absolut zentral,  da der Finsternisgrad manifestierend aufgegriffen wird durch die Sonne-Merkur-Ceres- Saturn-Pluto-Konj. ab 12.01.2020. Ebenso bestätigt  merkur- plutonisch-arsenalbildend das verheerende gottspielerhafte- fanatische-ideologische-hypnotische-lügenfassadenhafte (Lance- armstrong)-naturmenschenhafte-totalitäre schwarze Großkreuz (plus lügenhaft-übertreibenden Münchhausen)  die schon seit  9.9.1930 perennierende Herrschaftsmacht des Saturn-Stand  5 Grad Steinbock (ab den 22.12.1770er Pluto-Touchdown stand  schon Jupiter-Nemesis dort) – Saturn stand ab dem plutonisch  interaktiv dominanten Pluto-Ekliptik-Touchdown 24.10.2018  erneut dort. Die manifestierend umsetzende Kraft war die  ebenso verknüpfte Fridays for Future - Venus-SK-MoFi (Kinder,  Frauen und Bevölkerungen betreffend, vor allem Greta  Thunberg) vom 31.01.2018 mit Saturn auf 5 Grad Steinbock. Deren die  hypnotisierende (Hypnos), überrennend schreckenshordenhafte (Sauron) umweltheroische (Ceres) elitenfanatische (Zeus-Fanatica)  revolutionäre Opp.-Achse liegt auf der dämonisch rachenden, total destruktiven Löwe-Mars Opp. Wassermann-Nessus-Int.Lilith- Hecuba-Heracles im T-Qua. zur machtkämpferischen Skorpion- Pallas. Ebenso besteht eine teuflisch-tricksend (Loke) angetriebe- ne chaotische Neuordnung durch den Verbund der fesselnden  Redner bzw. Artikulierten (Ogmios) der den Treibhauseffekt (Fourier) heroisch bekämpfenden Umweltschützer (Ceres)  Die traumaflüchtend fehlreagierende Eurydike als Resultat am  MC Qua. gruppenexpansiver Jupiter. Wer diese höllenhafte, die  Luft zum Atmen nehmende und die Köpfe angstsuizidal fanatisie- rende Verblendung (Merkur-Pluto-Saturn-Fanatica Trigon Orcus) verharmlost, dem ist nicht mehr zu helfen. Dieses Horoskop ist eindeutig die Top-Klimatotalitarismusgefahr Nr. 1 - vielfach eingebunden / aufgegriffen (auch durch die NWO-Steinbockingresse 1994 und 2012)</vt:lpstr>
      <vt:lpstr>Venus-SK-SoFi 04.06.2012, 13:12 MEZ/S, Berlin: Startschuss zum nemesishaft-zeushaften Quadrat-Uranus-Pluto-Kulturkampf mit ‚Fake News‘ (Ate) um ans Geld zu kommen (Robinhood) </vt:lpstr>
      <vt:lpstr>Jupiter-Saturn-Konjunktion 21.12.2020, 19:21 MEZ, Berlin wieder mit Löwe-Widder, aber hier gewaltsam oder zumindest streitbare phaetonische Crashfahrt erscheint unausweichlich: Mars-Eris Qua. Zeus-Pluto-Phaeton incl. der kriminellen Hypnose (Laverna-Hypnos)</vt:lpstr>
      <vt:lpstr>Wichtige Klimawandelhoroskope  - stets enger Zusammenhang mit zahlreichen unehrlichen bzw. Trickster-Asteroiden, daher sind Aussagen und Vorgehen der Protagonisten aus Sicht der Asteroidenfeinanalyse realistischerweise stark anzuzweifeln </vt:lpstr>
      <vt:lpstr>PowerPoint-Präsentation</vt:lpstr>
      <vt:lpstr>Venus-NK-MoFi 05.06.2020, 21:12 MEZ, Berlin, die 2.Uranus-Pluto-Kulturkampfaktivierung nach 2012 vorwiegend 3. Konj: starke KI-Robotik-Computer (hypnotisch betriebener Lamettrie, Robot, Mathesis), vorwiegend 2. Konjunktion: Klimaasteroiden (Arrhenius, Fourier, Tyndall, machtgetrieben eloquent durch Lucifer, Ogmios, Machiavelli) und für die 1. und 2.Konj: provokativ kämpferisch (Nessus, Ajax, Schreihals Stentor Opp. Nemesis, entgrenzt fanatisch Neptun-Fanatica auf dem Kontrapunkt der Konjunktion) und die zentrale Jupiter-Chaos-Konj. der AfD auf der Sonne! (1.Konj + 3.Konj.)</vt:lpstr>
      <vt:lpstr>Archetypen und Asteroiden der Diktatur bzw. der totalitären Systeme </vt:lpstr>
      <vt:lpstr>Die Islam-Ursprungsfinsternis vom 01.08.566, 07:17 UT, Mekka</vt:lpstr>
      <vt:lpstr>Vortrags-Chart 29.09.2019, 11:45 MEZ, Bad Kissingen</vt:lpstr>
      <vt:lpstr>Orcus und die deutsche Wahn-, Angst-und  Autoritarismusanfälligkeit </vt:lpstr>
      <vt:lpstr>Orcus Entdeckungshoroskop 17.02.2004, 05:43 UT, Palomar</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verleiht uns Macht und Geld?</dc:title>
  <dc:creator>Werner Held</dc:creator>
  <cp:lastModifiedBy>Werner Held</cp:lastModifiedBy>
  <cp:revision>821</cp:revision>
  <dcterms:created xsi:type="dcterms:W3CDTF">2019-08-05T09:59:08Z</dcterms:created>
  <dcterms:modified xsi:type="dcterms:W3CDTF">2021-10-19T22:49:08Z</dcterms:modified>
</cp:coreProperties>
</file>