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324" r:id="rId4"/>
    <p:sldId id="257" r:id="rId5"/>
    <p:sldId id="322" r:id="rId6"/>
    <p:sldId id="323" r:id="rId7"/>
    <p:sldId id="319" r:id="rId8"/>
    <p:sldId id="294" r:id="rId9"/>
    <p:sldId id="292" r:id="rId10"/>
    <p:sldId id="325" r:id="rId11"/>
    <p:sldId id="295" r:id="rId12"/>
    <p:sldId id="309" r:id="rId13"/>
    <p:sldId id="326" r:id="rId14"/>
    <p:sldId id="308" r:id="rId15"/>
    <p:sldId id="312" r:id="rId16"/>
    <p:sldId id="288" r:id="rId17"/>
    <p:sldId id="291" r:id="rId18"/>
    <p:sldId id="290" r:id="rId19"/>
    <p:sldId id="311" r:id="rId20"/>
    <p:sldId id="293" r:id="rId21"/>
    <p:sldId id="310" r:id="rId22"/>
    <p:sldId id="313" r:id="rId23"/>
    <p:sldId id="314" r:id="rId24"/>
    <p:sldId id="259" r:id="rId25"/>
    <p:sldId id="262" r:id="rId26"/>
    <p:sldId id="261" r:id="rId27"/>
    <p:sldId id="266" r:id="rId28"/>
    <p:sldId id="268" r:id="rId29"/>
    <p:sldId id="267" r:id="rId30"/>
    <p:sldId id="275" r:id="rId31"/>
    <p:sldId id="276" r:id="rId32"/>
    <p:sldId id="269" r:id="rId33"/>
    <p:sldId id="274" r:id="rId34"/>
    <p:sldId id="271" r:id="rId35"/>
    <p:sldId id="277" r:id="rId36"/>
    <p:sldId id="273" r:id="rId37"/>
    <p:sldId id="272" r:id="rId38"/>
    <p:sldId id="270" r:id="rId39"/>
    <p:sldId id="258" r:id="rId40"/>
    <p:sldId id="278" r:id="rId41"/>
    <p:sldId id="279" r:id="rId42"/>
    <p:sldId id="280" r:id="rId43"/>
    <p:sldId id="264" r:id="rId44"/>
    <p:sldId id="263" r:id="rId45"/>
    <p:sldId id="281" r:id="rId46"/>
    <p:sldId id="265" r:id="rId47"/>
    <p:sldId id="315" r:id="rId48"/>
    <p:sldId id="320" r:id="rId49"/>
    <p:sldId id="316" r:id="rId50"/>
    <p:sldId id="318" r:id="rId51"/>
    <p:sldId id="317" r:id="rId52"/>
    <p:sldId id="321" r:id="rId53"/>
    <p:sldId id="284" r:id="rId54"/>
    <p:sldId id="282" r:id="rId55"/>
    <p:sldId id="283" r:id="rId56"/>
    <p:sldId id="285" r:id="rId57"/>
    <p:sldId id="287" r:id="rId58"/>
    <p:sldId id="286" r:id="rId5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rner" initials="W" lastIdx="3" clrIdx="0">
    <p:extLst>
      <p:ext uri="{19B8F6BF-5375-455C-9EA6-DF929625EA0E}">
        <p15:presenceInfo xmlns:p15="http://schemas.microsoft.com/office/powerpoint/2012/main" userId="a558faa0eaa84cd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28F828"/>
    <a:srgbClr val="F997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72" autoAdjust="0"/>
    <p:restoredTop sz="94660"/>
  </p:normalViewPr>
  <p:slideViewPr>
    <p:cSldViewPr snapToGrid="0">
      <p:cViewPr>
        <p:scale>
          <a:sx n="110" d="100"/>
          <a:sy n="110" d="100"/>
        </p:scale>
        <p:origin x="17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17F2DE-EE19-4742-8DF3-E383274A064B}"/>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485C0B7F-941F-48D6-AFD8-C824469119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D471F9D-2E8B-4D77-9B3D-4B5AFCD679BA}"/>
              </a:ext>
            </a:extLst>
          </p:cNvPr>
          <p:cNvSpPr>
            <a:spLocks noGrp="1"/>
          </p:cNvSpPr>
          <p:nvPr>
            <p:ph type="dt" sz="half" idx="10"/>
          </p:nvPr>
        </p:nvSpPr>
        <p:spPr/>
        <p:txBody>
          <a:bodyPr/>
          <a:lstStyle/>
          <a:p>
            <a:fld id="{2EB503BD-2451-40B0-B331-B9AD4738735A}" type="datetimeFigureOut">
              <a:rPr lang="de-DE" smtClean="0"/>
              <a:t>22.05.2026</a:t>
            </a:fld>
            <a:endParaRPr lang="de-DE"/>
          </a:p>
        </p:txBody>
      </p:sp>
      <p:sp>
        <p:nvSpPr>
          <p:cNvPr id="5" name="Fußzeilenplatzhalter 4">
            <a:extLst>
              <a:ext uri="{FF2B5EF4-FFF2-40B4-BE49-F238E27FC236}">
                <a16:creationId xmlns:a16="http://schemas.microsoft.com/office/drawing/2014/main" id="{6EAC58A5-AC1C-491E-94DC-A4FE87E3BF1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1A3F527-5D93-4D54-9771-308B71DC2324}"/>
              </a:ext>
            </a:extLst>
          </p:cNvPr>
          <p:cNvSpPr>
            <a:spLocks noGrp="1"/>
          </p:cNvSpPr>
          <p:nvPr>
            <p:ph type="sldNum" sz="quarter" idx="12"/>
          </p:nvPr>
        </p:nvSpPr>
        <p:spPr/>
        <p:txBody>
          <a:bodyPr/>
          <a:lstStyle/>
          <a:p>
            <a:fld id="{311EB1FD-824D-41FB-A4AB-AD2B6ABFCC0C}" type="slidenum">
              <a:rPr lang="de-DE" smtClean="0"/>
              <a:t>‹Nr.›</a:t>
            </a:fld>
            <a:endParaRPr lang="de-DE"/>
          </a:p>
        </p:txBody>
      </p:sp>
    </p:spTree>
    <p:extLst>
      <p:ext uri="{BB962C8B-B14F-4D97-AF65-F5344CB8AC3E}">
        <p14:creationId xmlns:p14="http://schemas.microsoft.com/office/powerpoint/2010/main" val="561178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EAD0F0-1060-49F7-9AB2-8B41F6FA2BA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7132D6D-12FE-4CDA-A070-15F5E4750EBC}"/>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18A3DD5-DE9A-464E-9945-7C12EBC860B5}"/>
              </a:ext>
            </a:extLst>
          </p:cNvPr>
          <p:cNvSpPr>
            <a:spLocks noGrp="1"/>
          </p:cNvSpPr>
          <p:nvPr>
            <p:ph type="dt" sz="half" idx="10"/>
          </p:nvPr>
        </p:nvSpPr>
        <p:spPr/>
        <p:txBody>
          <a:bodyPr/>
          <a:lstStyle/>
          <a:p>
            <a:fld id="{2EB503BD-2451-40B0-B331-B9AD4738735A}" type="datetimeFigureOut">
              <a:rPr lang="de-DE" smtClean="0"/>
              <a:t>22.05.2026</a:t>
            </a:fld>
            <a:endParaRPr lang="de-DE"/>
          </a:p>
        </p:txBody>
      </p:sp>
      <p:sp>
        <p:nvSpPr>
          <p:cNvPr id="5" name="Fußzeilenplatzhalter 4">
            <a:extLst>
              <a:ext uri="{FF2B5EF4-FFF2-40B4-BE49-F238E27FC236}">
                <a16:creationId xmlns:a16="http://schemas.microsoft.com/office/drawing/2014/main" id="{A3C1F755-79B8-479F-8805-59F623D1FCC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B2CB4FA-C234-459F-BF8C-01135034ED4C}"/>
              </a:ext>
            </a:extLst>
          </p:cNvPr>
          <p:cNvSpPr>
            <a:spLocks noGrp="1"/>
          </p:cNvSpPr>
          <p:nvPr>
            <p:ph type="sldNum" sz="quarter" idx="12"/>
          </p:nvPr>
        </p:nvSpPr>
        <p:spPr/>
        <p:txBody>
          <a:bodyPr/>
          <a:lstStyle/>
          <a:p>
            <a:fld id="{311EB1FD-824D-41FB-A4AB-AD2B6ABFCC0C}" type="slidenum">
              <a:rPr lang="de-DE" smtClean="0"/>
              <a:t>‹Nr.›</a:t>
            </a:fld>
            <a:endParaRPr lang="de-DE"/>
          </a:p>
        </p:txBody>
      </p:sp>
    </p:spTree>
    <p:extLst>
      <p:ext uri="{BB962C8B-B14F-4D97-AF65-F5344CB8AC3E}">
        <p14:creationId xmlns:p14="http://schemas.microsoft.com/office/powerpoint/2010/main" val="603551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A958C4D-7D89-4D6C-BBE9-2A9C6743623D}"/>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1F24AC72-62A7-4120-A145-CF0F9DE7BA50}"/>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742D4B2-1529-4FC7-9EA6-259ABF35C35C}"/>
              </a:ext>
            </a:extLst>
          </p:cNvPr>
          <p:cNvSpPr>
            <a:spLocks noGrp="1"/>
          </p:cNvSpPr>
          <p:nvPr>
            <p:ph type="dt" sz="half" idx="10"/>
          </p:nvPr>
        </p:nvSpPr>
        <p:spPr/>
        <p:txBody>
          <a:bodyPr/>
          <a:lstStyle/>
          <a:p>
            <a:fld id="{2EB503BD-2451-40B0-B331-B9AD4738735A}" type="datetimeFigureOut">
              <a:rPr lang="de-DE" smtClean="0"/>
              <a:t>22.05.2026</a:t>
            </a:fld>
            <a:endParaRPr lang="de-DE"/>
          </a:p>
        </p:txBody>
      </p:sp>
      <p:sp>
        <p:nvSpPr>
          <p:cNvPr id="5" name="Fußzeilenplatzhalter 4">
            <a:extLst>
              <a:ext uri="{FF2B5EF4-FFF2-40B4-BE49-F238E27FC236}">
                <a16:creationId xmlns:a16="http://schemas.microsoft.com/office/drawing/2014/main" id="{DDB6A8AB-8513-4CC4-B368-FBFB34E4144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5C2361B-192B-47D2-8531-1C1CE34E9007}"/>
              </a:ext>
            </a:extLst>
          </p:cNvPr>
          <p:cNvSpPr>
            <a:spLocks noGrp="1"/>
          </p:cNvSpPr>
          <p:nvPr>
            <p:ph type="sldNum" sz="quarter" idx="12"/>
          </p:nvPr>
        </p:nvSpPr>
        <p:spPr/>
        <p:txBody>
          <a:bodyPr/>
          <a:lstStyle/>
          <a:p>
            <a:fld id="{311EB1FD-824D-41FB-A4AB-AD2B6ABFCC0C}" type="slidenum">
              <a:rPr lang="de-DE" smtClean="0"/>
              <a:t>‹Nr.›</a:t>
            </a:fld>
            <a:endParaRPr lang="de-DE"/>
          </a:p>
        </p:txBody>
      </p:sp>
    </p:spTree>
    <p:extLst>
      <p:ext uri="{BB962C8B-B14F-4D97-AF65-F5344CB8AC3E}">
        <p14:creationId xmlns:p14="http://schemas.microsoft.com/office/powerpoint/2010/main" val="1004972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D026D-D93E-468B-B3F2-F7435970B3A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9677068-4C95-4AEA-9919-0B16F24CA66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63DEB2A-2832-4335-BFAD-95434ACC2666}"/>
              </a:ext>
            </a:extLst>
          </p:cNvPr>
          <p:cNvSpPr>
            <a:spLocks noGrp="1"/>
          </p:cNvSpPr>
          <p:nvPr>
            <p:ph type="dt" sz="half" idx="10"/>
          </p:nvPr>
        </p:nvSpPr>
        <p:spPr/>
        <p:txBody>
          <a:bodyPr/>
          <a:lstStyle/>
          <a:p>
            <a:fld id="{2EB503BD-2451-40B0-B331-B9AD4738735A}" type="datetimeFigureOut">
              <a:rPr lang="de-DE" smtClean="0"/>
              <a:t>22.05.2026</a:t>
            </a:fld>
            <a:endParaRPr lang="de-DE"/>
          </a:p>
        </p:txBody>
      </p:sp>
      <p:sp>
        <p:nvSpPr>
          <p:cNvPr id="5" name="Fußzeilenplatzhalter 4">
            <a:extLst>
              <a:ext uri="{FF2B5EF4-FFF2-40B4-BE49-F238E27FC236}">
                <a16:creationId xmlns:a16="http://schemas.microsoft.com/office/drawing/2014/main" id="{5C35A757-E65C-4969-B314-96477111CDD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29D4ED8-30BA-4E2D-88FB-03DECD6DEF76}"/>
              </a:ext>
            </a:extLst>
          </p:cNvPr>
          <p:cNvSpPr>
            <a:spLocks noGrp="1"/>
          </p:cNvSpPr>
          <p:nvPr>
            <p:ph type="sldNum" sz="quarter" idx="12"/>
          </p:nvPr>
        </p:nvSpPr>
        <p:spPr/>
        <p:txBody>
          <a:bodyPr/>
          <a:lstStyle/>
          <a:p>
            <a:fld id="{311EB1FD-824D-41FB-A4AB-AD2B6ABFCC0C}" type="slidenum">
              <a:rPr lang="de-DE" smtClean="0"/>
              <a:t>‹Nr.›</a:t>
            </a:fld>
            <a:endParaRPr lang="de-DE"/>
          </a:p>
        </p:txBody>
      </p:sp>
    </p:spTree>
    <p:extLst>
      <p:ext uri="{BB962C8B-B14F-4D97-AF65-F5344CB8AC3E}">
        <p14:creationId xmlns:p14="http://schemas.microsoft.com/office/powerpoint/2010/main" val="3423012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0AD5C5-8436-4E3B-B6E7-3981FD98686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451337E3-8B5C-453C-9E79-D9038B3950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6B39B54-2C77-45A8-A024-CA11B013CBBF}"/>
              </a:ext>
            </a:extLst>
          </p:cNvPr>
          <p:cNvSpPr>
            <a:spLocks noGrp="1"/>
          </p:cNvSpPr>
          <p:nvPr>
            <p:ph type="dt" sz="half" idx="10"/>
          </p:nvPr>
        </p:nvSpPr>
        <p:spPr/>
        <p:txBody>
          <a:bodyPr/>
          <a:lstStyle/>
          <a:p>
            <a:fld id="{2EB503BD-2451-40B0-B331-B9AD4738735A}" type="datetimeFigureOut">
              <a:rPr lang="de-DE" smtClean="0"/>
              <a:t>22.05.2026</a:t>
            </a:fld>
            <a:endParaRPr lang="de-DE"/>
          </a:p>
        </p:txBody>
      </p:sp>
      <p:sp>
        <p:nvSpPr>
          <p:cNvPr id="5" name="Fußzeilenplatzhalter 4">
            <a:extLst>
              <a:ext uri="{FF2B5EF4-FFF2-40B4-BE49-F238E27FC236}">
                <a16:creationId xmlns:a16="http://schemas.microsoft.com/office/drawing/2014/main" id="{84E0DD10-4E2C-4D13-BC2D-04CBFE981D3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541439B-FA45-4762-BDF4-4858F13E9E82}"/>
              </a:ext>
            </a:extLst>
          </p:cNvPr>
          <p:cNvSpPr>
            <a:spLocks noGrp="1"/>
          </p:cNvSpPr>
          <p:nvPr>
            <p:ph type="sldNum" sz="quarter" idx="12"/>
          </p:nvPr>
        </p:nvSpPr>
        <p:spPr/>
        <p:txBody>
          <a:bodyPr/>
          <a:lstStyle/>
          <a:p>
            <a:fld id="{311EB1FD-824D-41FB-A4AB-AD2B6ABFCC0C}" type="slidenum">
              <a:rPr lang="de-DE" smtClean="0"/>
              <a:t>‹Nr.›</a:t>
            </a:fld>
            <a:endParaRPr lang="de-DE"/>
          </a:p>
        </p:txBody>
      </p:sp>
    </p:spTree>
    <p:extLst>
      <p:ext uri="{BB962C8B-B14F-4D97-AF65-F5344CB8AC3E}">
        <p14:creationId xmlns:p14="http://schemas.microsoft.com/office/powerpoint/2010/main" val="3486367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9085CE-535C-4B93-B2D0-3AF3F81E047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A98E933-8E86-4020-A581-EDE253851B8D}"/>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E65C4A5-F5B6-466C-B842-A61283D0A033}"/>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2674BB2-3744-44A2-B1F9-FB1CB13306C5}"/>
              </a:ext>
            </a:extLst>
          </p:cNvPr>
          <p:cNvSpPr>
            <a:spLocks noGrp="1"/>
          </p:cNvSpPr>
          <p:nvPr>
            <p:ph type="dt" sz="half" idx="10"/>
          </p:nvPr>
        </p:nvSpPr>
        <p:spPr/>
        <p:txBody>
          <a:bodyPr/>
          <a:lstStyle/>
          <a:p>
            <a:fld id="{2EB503BD-2451-40B0-B331-B9AD4738735A}" type="datetimeFigureOut">
              <a:rPr lang="de-DE" smtClean="0"/>
              <a:t>22.05.2026</a:t>
            </a:fld>
            <a:endParaRPr lang="de-DE"/>
          </a:p>
        </p:txBody>
      </p:sp>
      <p:sp>
        <p:nvSpPr>
          <p:cNvPr id="6" name="Fußzeilenplatzhalter 5">
            <a:extLst>
              <a:ext uri="{FF2B5EF4-FFF2-40B4-BE49-F238E27FC236}">
                <a16:creationId xmlns:a16="http://schemas.microsoft.com/office/drawing/2014/main" id="{AD4A6B69-8A4D-4710-94F1-A31141861C0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60E4365-2092-4C79-88C5-F85E9EAA8193}"/>
              </a:ext>
            </a:extLst>
          </p:cNvPr>
          <p:cNvSpPr>
            <a:spLocks noGrp="1"/>
          </p:cNvSpPr>
          <p:nvPr>
            <p:ph type="sldNum" sz="quarter" idx="12"/>
          </p:nvPr>
        </p:nvSpPr>
        <p:spPr/>
        <p:txBody>
          <a:bodyPr/>
          <a:lstStyle/>
          <a:p>
            <a:fld id="{311EB1FD-824D-41FB-A4AB-AD2B6ABFCC0C}" type="slidenum">
              <a:rPr lang="de-DE" smtClean="0"/>
              <a:t>‹Nr.›</a:t>
            </a:fld>
            <a:endParaRPr lang="de-DE"/>
          </a:p>
        </p:txBody>
      </p:sp>
    </p:spTree>
    <p:extLst>
      <p:ext uri="{BB962C8B-B14F-4D97-AF65-F5344CB8AC3E}">
        <p14:creationId xmlns:p14="http://schemas.microsoft.com/office/powerpoint/2010/main" val="1300827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EF332-7F05-4123-9694-227FA5148C84}"/>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068C5EBA-72B3-44AD-B94E-B132037625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382FEDA-6C3F-4B04-8D11-8B8B1CC0327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E746E245-7712-4EED-B167-CC5AB529D3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E53538D-BE6F-43D5-A7C9-F0FB058DC4F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57E7D5E-43E7-43D3-8824-B6B17AC6B476}"/>
              </a:ext>
            </a:extLst>
          </p:cNvPr>
          <p:cNvSpPr>
            <a:spLocks noGrp="1"/>
          </p:cNvSpPr>
          <p:nvPr>
            <p:ph type="dt" sz="half" idx="10"/>
          </p:nvPr>
        </p:nvSpPr>
        <p:spPr/>
        <p:txBody>
          <a:bodyPr/>
          <a:lstStyle/>
          <a:p>
            <a:fld id="{2EB503BD-2451-40B0-B331-B9AD4738735A}" type="datetimeFigureOut">
              <a:rPr lang="de-DE" smtClean="0"/>
              <a:t>22.05.2026</a:t>
            </a:fld>
            <a:endParaRPr lang="de-DE"/>
          </a:p>
        </p:txBody>
      </p:sp>
      <p:sp>
        <p:nvSpPr>
          <p:cNvPr id="8" name="Fußzeilenplatzhalter 7">
            <a:extLst>
              <a:ext uri="{FF2B5EF4-FFF2-40B4-BE49-F238E27FC236}">
                <a16:creationId xmlns:a16="http://schemas.microsoft.com/office/drawing/2014/main" id="{05D42451-0B29-4E03-B16C-BCCE88FF88C8}"/>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A32B10A8-704F-43B5-98D5-FEAC3B1C8977}"/>
              </a:ext>
            </a:extLst>
          </p:cNvPr>
          <p:cNvSpPr>
            <a:spLocks noGrp="1"/>
          </p:cNvSpPr>
          <p:nvPr>
            <p:ph type="sldNum" sz="quarter" idx="12"/>
          </p:nvPr>
        </p:nvSpPr>
        <p:spPr/>
        <p:txBody>
          <a:bodyPr/>
          <a:lstStyle/>
          <a:p>
            <a:fld id="{311EB1FD-824D-41FB-A4AB-AD2B6ABFCC0C}" type="slidenum">
              <a:rPr lang="de-DE" smtClean="0"/>
              <a:t>‹Nr.›</a:t>
            </a:fld>
            <a:endParaRPr lang="de-DE"/>
          </a:p>
        </p:txBody>
      </p:sp>
    </p:spTree>
    <p:extLst>
      <p:ext uri="{BB962C8B-B14F-4D97-AF65-F5344CB8AC3E}">
        <p14:creationId xmlns:p14="http://schemas.microsoft.com/office/powerpoint/2010/main" val="1015562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7EA31-633D-4FDA-A59C-646D5162E2D0}"/>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2DA992F3-3E4C-4E9C-9451-D9C7520B62E6}"/>
              </a:ext>
            </a:extLst>
          </p:cNvPr>
          <p:cNvSpPr>
            <a:spLocks noGrp="1"/>
          </p:cNvSpPr>
          <p:nvPr>
            <p:ph type="dt" sz="half" idx="10"/>
          </p:nvPr>
        </p:nvSpPr>
        <p:spPr/>
        <p:txBody>
          <a:bodyPr/>
          <a:lstStyle/>
          <a:p>
            <a:fld id="{2EB503BD-2451-40B0-B331-B9AD4738735A}" type="datetimeFigureOut">
              <a:rPr lang="de-DE" smtClean="0"/>
              <a:t>22.05.2026</a:t>
            </a:fld>
            <a:endParaRPr lang="de-DE"/>
          </a:p>
        </p:txBody>
      </p:sp>
      <p:sp>
        <p:nvSpPr>
          <p:cNvPr id="4" name="Fußzeilenplatzhalter 3">
            <a:extLst>
              <a:ext uri="{FF2B5EF4-FFF2-40B4-BE49-F238E27FC236}">
                <a16:creationId xmlns:a16="http://schemas.microsoft.com/office/drawing/2014/main" id="{F53D8029-CB6B-43D2-9762-323968AFE6E1}"/>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DF0EB81C-5A44-4BD8-9480-158E04673524}"/>
              </a:ext>
            </a:extLst>
          </p:cNvPr>
          <p:cNvSpPr>
            <a:spLocks noGrp="1"/>
          </p:cNvSpPr>
          <p:nvPr>
            <p:ph type="sldNum" sz="quarter" idx="12"/>
          </p:nvPr>
        </p:nvSpPr>
        <p:spPr/>
        <p:txBody>
          <a:bodyPr/>
          <a:lstStyle/>
          <a:p>
            <a:fld id="{311EB1FD-824D-41FB-A4AB-AD2B6ABFCC0C}" type="slidenum">
              <a:rPr lang="de-DE" smtClean="0"/>
              <a:t>‹Nr.›</a:t>
            </a:fld>
            <a:endParaRPr lang="de-DE"/>
          </a:p>
        </p:txBody>
      </p:sp>
    </p:spTree>
    <p:extLst>
      <p:ext uri="{BB962C8B-B14F-4D97-AF65-F5344CB8AC3E}">
        <p14:creationId xmlns:p14="http://schemas.microsoft.com/office/powerpoint/2010/main" val="255130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731810A-A13E-480C-B027-D930B12B85C5}"/>
              </a:ext>
            </a:extLst>
          </p:cNvPr>
          <p:cNvSpPr>
            <a:spLocks noGrp="1"/>
          </p:cNvSpPr>
          <p:nvPr>
            <p:ph type="dt" sz="half" idx="10"/>
          </p:nvPr>
        </p:nvSpPr>
        <p:spPr/>
        <p:txBody>
          <a:bodyPr/>
          <a:lstStyle/>
          <a:p>
            <a:fld id="{2EB503BD-2451-40B0-B331-B9AD4738735A}" type="datetimeFigureOut">
              <a:rPr lang="de-DE" smtClean="0"/>
              <a:t>22.05.2026</a:t>
            </a:fld>
            <a:endParaRPr lang="de-DE"/>
          </a:p>
        </p:txBody>
      </p:sp>
      <p:sp>
        <p:nvSpPr>
          <p:cNvPr id="3" name="Fußzeilenplatzhalter 2">
            <a:extLst>
              <a:ext uri="{FF2B5EF4-FFF2-40B4-BE49-F238E27FC236}">
                <a16:creationId xmlns:a16="http://schemas.microsoft.com/office/drawing/2014/main" id="{59EA3B85-558D-4843-ACCF-721E369DC8F1}"/>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30874265-D4C4-4BEA-AA0E-0380DA8C40EF}"/>
              </a:ext>
            </a:extLst>
          </p:cNvPr>
          <p:cNvSpPr>
            <a:spLocks noGrp="1"/>
          </p:cNvSpPr>
          <p:nvPr>
            <p:ph type="sldNum" sz="quarter" idx="12"/>
          </p:nvPr>
        </p:nvSpPr>
        <p:spPr/>
        <p:txBody>
          <a:bodyPr/>
          <a:lstStyle/>
          <a:p>
            <a:fld id="{311EB1FD-824D-41FB-A4AB-AD2B6ABFCC0C}" type="slidenum">
              <a:rPr lang="de-DE" smtClean="0"/>
              <a:t>‹Nr.›</a:t>
            </a:fld>
            <a:endParaRPr lang="de-DE"/>
          </a:p>
        </p:txBody>
      </p:sp>
    </p:spTree>
    <p:extLst>
      <p:ext uri="{BB962C8B-B14F-4D97-AF65-F5344CB8AC3E}">
        <p14:creationId xmlns:p14="http://schemas.microsoft.com/office/powerpoint/2010/main" val="1109496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81F247-FFAF-40EE-BCE8-B72DABCB946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5AD5A637-DFD7-4CDD-8A6D-0F39A44F6E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B3865B59-E116-4DAB-9470-8D1C8BAEBC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FD61F65-EAD7-441A-A088-DFFE5B9CBF8C}"/>
              </a:ext>
            </a:extLst>
          </p:cNvPr>
          <p:cNvSpPr>
            <a:spLocks noGrp="1"/>
          </p:cNvSpPr>
          <p:nvPr>
            <p:ph type="dt" sz="half" idx="10"/>
          </p:nvPr>
        </p:nvSpPr>
        <p:spPr/>
        <p:txBody>
          <a:bodyPr/>
          <a:lstStyle/>
          <a:p>
            <a:fld id="{2EB503BD-2451-40B0-B331-B9AD4738735A}" type="datetimeFigureOut">
              <a:rPr lang="de-DE" smtClean="0"/>
              <a:t>22.05.2026</a:t>
            </a:fld>
            <a:endParaRPr lang="de-DE"/>
          </a:p>
        </p:txBody>
      </p:sp>
      <p:sp>
        <p:nvSpPr>
          <p:cNvPr id="6" name="Fußzeilenplatzhalter 5">
            <a:extLst>
              <a:ext uri="{FF2B5EF4-FFF2-40B4-BE49-F238E27FC236}">
                <a16:creationId xmlns:a16="http://schemas.microsoft.com/office/drawing/2014/main" id="{2AD0F047-244A-47FC-BAF7-010CF71A44F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031D443-858D-49ED-98DF-55FC710DBA73}"/>
              </a:ext>
            </a:extLst>
          </p:cNvPr>
          <p:cNvSpPr>
            <a:spLocks noGrp="1"/>
          </p:cNvSpPr>
          <p:nvPr>
            <p:ph type="sldNum" sz="quarter" idx="12"/>
          </p:nvPr>
        </p:nvSpPr>
        <p:spPr/>
        <p:txBody>
          <a:bodyPr/>
          <a:lstStyle/>
          <a:p>
            <a:fld id="{311EB1FD-824D-41FB-A4AB-AD2B6ABFCC0C}" type="slidenum">
              <a:rPr lang="de-DE" smtClean="0"/>
              <a:t>‹Nr.›</a:t>
            </a:fld>
            <a:endParaRPr lang="de-DE"/>
          </a:p>
        </p:txBody>
      </p:sp>
    </p:spTree>
    <p:extLst>
      <p:ext uri="{BB962C8B-B14F-4D97-AF65-F5344CB8AC3E}">
        <p14:creationId xmlns:p14="http://schemas.microsoft.com/office/powerpoint/2010/main" val="831199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33DA9B-4F51-40BF-B692-7472A305A72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0152EC6C-8C3A-4895-98FE-F3A6A55578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C231FC03-7227-46B7-8A11-723A158604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1ED732E-9BE1-4234-BC47-DE5F76C9B56D}"/>
              </a:ext>
            </a:extLst>
          </p:cNvPr>
          <p:cNvSpPr>
            <a:spLocks noGrp="1"/>
          </p:cNvSpPr>
          <p:nvPr>
            <p:ph type="dt" sz="half" idx="10"/>
          </p:nvPr>
        </p:nvSpPr>
        <p:spPr/>
        <p:txBody>
          <a:bodyPr/>
          <a:lstStyle/>
          <a:p>
            <a:fld id="{2EB503BD-2451-40B0-B331-B9AD4738735A}" type="datetimeFigureOut">
              <a:rPr lang="de-DE" smtClean="0"/>
              <a:t>22.05.2026</a:t>
            </a:fld>
            <a:endParaRPr lang="de-DE"/>
          </a:p>
        </p:txBody>
      </p:sp>
      <p:sp>
        <p:nvSpPr>
          <p:cNvPr id="6" name="Fußzeilenplatzhalter 5">
            <a:extLst>
              <a:ext uri="{FF2B5EF4-FFF2-40B4-BE49-F238E27FC236}">
                <a16:creationId xmlns:a16="http://schemas.microsoft.com/office/drawing/2014/main" id="{E210E1C3-968F-4514-B262-0D94FA49E25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D99C139-5C8E-419A-A7B0-2C7C2E0CCEF5}"/>
              </a:ext>
            </a:extLst>
          </p:cNvPr>
          <p:cNvSpPr>
            <a:spLocks noGrp="1"/>
          </p:cNvSpPr>
          <p:nvPr>
            <p:ph type="sldNum" sz="quarter" idx="12"/>
          </p:nvPr>
        </p:nvSpPr>
        <p:spPr/>
        <p:txBody>
          <a:bodyPr/>
          <a:lstStyle/>
          <a:p>
            <a:fld id="{311EB1FD-824D-41FB-A4AB-AD2B6ABFCC0C}" type="slidenum">
              <a:rPr lang="de-DE" smtClean="0"/>
              <a:t>‹Nr.›</a:t>
            </a:fld>
            <a:endParaRPr lang="de-DE"/>
          </a:p>
        </p:txBody>
      </p:sp>
    </p:spTree>
    <p:extLst>
      <p:ext uri="{BB962C8B-B14F-4D97-AF65-F5344CB8AC3E}">
        <p14:creationId xmlns:p14="http://schemas.microsoft.com/office/powerpoint/2010/main" val="736685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0B03093-1128-4ED3-98EC-33EA73BBD7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14D7E2FE-579B-4664-8242-10F1FEC686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04D97C9-0AAC-4CCB-82C0-AC248DA45E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B503BD-2451-40B0-B331-B9AD4738735A}" type="datetimeFigureOut">
              <a:rPr lang="de-DE" smtClean="0"/>
              <a:t>22.05.2026</a:t>
            </a:fld>
            <a:endParaRPr lang="de-DE"/>
          </a:p>
        </p:txBody>
      </p:sp>
      <p:sp>
        <p:nvSpPr>
          <p:cNvPr id="5" name="Fußzeilenplatzhalter 4">
            <a:extLst>
              <a:ext uri="{FF2B5EF4-FFF2-40B4-BE49-F238E27FC236}">
                <a16:creationId xmlns:a16="http://schemas.microsoft.com/office/drawing/2014/main" id="{60381BFC-31A9-4E59-9A5D-7286BA3262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83DB5775-D00F-41E1-9082-2A0A9E177D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1EB1FD-824D-41FB-A4AB-AD2B6ABFCC0C}" type="slidenum">
              <a:rPr lang="de-DE" smtClean="0"/>
              <a:t>‹Nr.›</a:t>
            </a:fld>
            <a:endParaRPr lang="de-DE"/>
          </a:p>
        </p:txBody>
      </p:sp>
    </p:spTree>
    <p:extLst>
      <p:ext uri="{BB962C8B-B14F-4D97-AF65-F5344CB8AC3E}">
        <p14:creationId xmlns:p14="http://schemas.microsoft.com/office/powerpoint/2010/main" val="1982992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upload.wikimedia.org/wikipedia/commons/3/34/Great_Comet_of_1882.jp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openxmlformats.org/officeDocument/2006/relationships/hyperlink" Target="https://de.wikipedia.org/wiki/Mars_(Planet)" TargetMode="External"/><Relationship Id="rId18" Type="http://schemas.openxmlformats.org/officeDocument/2006/relationships/hyperlink" Target="https://de.wikipedia.org/wiki/Wega" TargetMode="External"/><Relationship Id="rId26" Type="http://schemas.openxmlformats.org/officeDocument/2006/relationships/hyperlink" Target="https://de.wikipedia.org/wiki/Praesepe" TargetMode="External"/><Relationship Id="rId21" Type="http://schemas.openxmlformats.org/officeDocument/2006/relationships/hyperlink" Target="https://de.wikipedia.org/wiki/Plejaden" TargetMode="External"/><Relationship Id="rId34" Type="http://schemas.openxmlformats.org/officeDocument/2006/relationships/hyperlink" Target="https://de.wikipedia.org/wiki/Pluto" TargetMode="External"/><Relationship Id="rId7" Type="http://schemas.openxmlformats.org/officeDocument/2006/relationships/hyperlink" Target="https://de.wikipedia.org/wiki/Satellit_(Raumfahrt)" TargetMode="External"/><Relationship Id="rId12" Type="http://schemas.openxmlformats.org/officeDocument/2006/relationships/hyperlink" Target="https://de.wikipedia.org/wiki/Jupiter_(Planet)" TargetMode="External"/><Relationship Id="rId17" Type="http://schemas.openxmlformats.org/officeDocument/2006/relationships/hyperlink" Target="https://de.wikipedia.org/wiki/Saturn_(Planet)" TargetMode="External"/><Relationship Id="rId25" Type="http://schemas.openxmlformats.org/officeDocument/2006/relationships/hyperlink" Target="https://de.wikipedia.org/wiki/Galaxie" TargetMode="External"/><Relationship Id="rId33" Type="http://schemas.openxmlformats.org/officeDocument/2006/relationships/hyperlink" Target="https://de.wikipedia.org/wiki/Neptun_(Planet)" TargetMode="External"/><Relationship Id="rId38" Type="http://schemas.openxmlformats.org/officeDocument/2006/relationships/hyperlink" Target="http://www.werner-held.de/pdf/revolution.pptx" TargetMode="External"/><Relationship Id="rId2" Type="http://schemas.openxmlformats.org/officeDocument/2006/relationships/hyperlink" Target="https://de.wikipedia.org/wiki/Sonne" TargetMode="External"/><Relationship Id="rId16" Type="http://schemas.openxmlformats.org/officeDocument/2006/relationships/hyperlink" Target="https://de.wikipedia.org/wiki/Canopus" TargetMode="External"/><Relationship Id="rId20" Type="http://schemas.openxmlformats.org/officeDocument/2006/relationships/hyperlink" Target="https://de.wikipedia.org/wiki/Offener_Sternhaufen" TargetMode="External"/><Relationship Id="rId29" Type="http://schemas.openxmlformats.org/officeDocument/2006/relationships/hyperlink" Target="https://de.wikipedia.org/wiki/H_Persei" TargetMode="External"/><Relationship Id="rId1" Type="http://schemas.openxmlformats.org/officeDocument/2006/relationships/slideLayout" Target="../slideLayouts/slideLayout2.xml"/><Relationship Id="rId6" Type="http://schemas.openxmlformats.org/officeDocument/2006/relationships/hyperlink" Target="https://de.wikipedia.org/wiki/Iridium-Flare" TargetMode="External"/><Relationship Id="rId11" Type="http://schemas.openxmlformats.org/officeDocument/2006/relationships/hyperlink" Target="https://de.wikipedia.org/wiki/Planet" TargetMode="External"/><Relationship Id="rId24" Type="http://schemas.openxmlformats.org/officeDocument/2006/relationships/hyperlink" Target="https://de.wikipedia.org/wiki/Andromedagalaxie" TargetMode="External"/><Relationship Id="rId32" Type="http://schemas.openxmlformats.org/officeDocument/2006/relationships/hyperlink" Target="https://de.wikipedia.org/wiki/Zwergplanet" TargetMode="External"/><Relationship Id="rId37" Type="http://schemas.openxmlformats.org/officeDocument/2006/relationships/hyperlink" Target="http://www.werner-held.de/pdf/2020F3.pptx" TargetMode="External"/><Relationship Id="rId5" Type="http://schemas.openxmlformats.org/officeDocument/2006/relationships/hyperlink" Target="https://de.wikipedia.org/wiki/Mond" TargetMode="External"/><Relationship Id="rId15" Type="http://schemas.openxmlformats.org/officeDocument/2006/relationships/hyperlink" Target="https://de.wikipedia.org/wiki/Sirius" TargetMode="External"/><Relationship Id="rId23" Type="http://schemas.openxmlformats.org/officeDocument/2006/relationships/hyperlink" Target="https://de.wikipedia.org/wiki/Polarstern" TargetMode="External"/><Relationship Id="rId28" Type="http://schemas.openxmlformats.org/officeDocument/2006/relationships/hyperlink" Target="https://de.wikipedia.org/wiki/Emissionsnebel" TargetMode="External"/><Relationship Id="rId36" Type="http://schemas.openxmlformats.org/officeDocument/2006/relationships/hyperlink" Target="http://www.werner-held.de/pdf/kometen.pptx" TargetMode="External"/><Relationship Id="rId10" Type="http://schemas.openxmlformats.org/officeDocument/2006/relationships/hyperlink" Target="https://de.wikipedia.org/wiki/Venus_(Planet)" TargetMode="External"/><Relationship Id="rId19" Type="http://schemas.openxmlformats.org/officeDocument/2006/relationships/hyperlink" Target="https://de.wikipedia.org/wiki/Hyaden_(Astronomie)" TargetMode="External"/><Relationship Id="rId31" Type="http://schemas.openxmlformats.org/officeDocument/2006/relationships/hyperlink" Target="https://de.wikipedia.org/wiki/(1)_Ceres" TargetMode="External"/><Relationship Id="rId4" Type="http://schemas.openxmlformats.org/officeDocument/2006/relationships/hyperlink" Target="https://de.wikipedia.org/wiki/Vollmond" TargetMode="External"/><Relationship Id="rId9" Type="http://schemas.openxmlformats.org/officeDocument/2006/relationships/hyperlink" Target="https://de.wikipedia.org/wiki/Raumstation" TargetMode="External"/><Relationship Id="rId14" Type="http://schemas.openxmlformats.org/officeDocument/2006/relationships/hyperlink" Target="https://de.wikipedia.org/wiki/Merkur_(Planet)" TargetMode="External"/><Relationship Id="rId22" Type="http://schemas.openxmlformats.org/officeDocument/2006/relationships/hyperlink" Target="https://de.wikipedia.org/wiki/Coma-Sternhaufen" TargetMode="External"/><Relationship Id="rId27" Type="http://schemas.openxmlformats.org/officeDocument/2006/relationships/hyperlink" Target="https://de.wikipedia.org/wiki/Orionnebel" TargetMode="External"/><Relationship Id="rId30" Type="http://schemas.openxmlformats.org/officeDocument/2006/relationships/hyperlink" Target="https://de.wikipedia.org/wiki/Uranus_(Planet)" TargetMode="External"/><Relationship Id="rId35" Type="http://schemas.openxmlformats.org/officeDocument/2006/relationships/hyperlink" Target="https://de.wikipedia.org/wiki/(136199)_Eris" TargetMode="External"/><Relationship Id="rId8" Type="http://schemas.openxmlformats.org/officeDocument/2006/relationships/hyperlink" Target="https://de.wikipedia.org/wiki/Internationale_Raumstation" TargetMode="External"/><Relationship Id="rId3" Type="http://schemas.openxmlformats.org/officeDocument/2006/relationships/hyperlink" Target="https://de.wikipedia.org/wiki/Stern"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starobserver.org/ap241018/"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en.wikipedia.org/wiki/Orbital_eccentricity" TargetMode="External"/><Relationship Id="rId13" Type="http://schemas.openxmlformats.org/officeDocument/2006/relationships/hyperlink" Target="https://en.wikipedia.org/wiki/Minimum_orbit_intersection_distance" TargetMode="External"/><Relationship Id="rId18" Type="http://schemas.openxmlformats.org/officeDocument/2006/relationships/hyperlink" Target="https://en.wikipedia.org/wiki/Kilometre" TargetMode="External"/><Relationship Id="rId26" Type="http://schemas.openxmlformats.org/officeDocument/2006/relationships/hyperlink" Target="https://en.wikipedia.org/wiki/Conjunction_(astronomy)" TargetMode="External"/><Relationship Id="rId3" Type="http://schemas.openxmlformats.org/officeDocument/2006/relationships/hyperlink" Target="https://en.wikipedia.org/wiki/Precovery" TargetMode="External"/><Relationship Id="rId21" Type="http://schemas.openxmlformats.org/officeDocument/2006/relationships/hyperlink" Target="https://en.wikipedia.org/wiki/C/2025_R3_(PanSTARRS)#cite_note-cobs-5" TargetMode="External"/><Relationship Id="rId7" Type="http://schemas.openxmlformats.org/officeDocument/2006/relationships/hyperlink" Target="https://en.wikipedia.org/wiki/Semi-major_axis" TargetMode="External"/><Relationship Id="rId12" Type="http://schemas.openxmlformats.org/officeDocument/2006/relationships/hyperlink" Target="https://en.wikipedia.org/wiki/Tisserand%27s_parameter" TargetMode="External"/><Relationship Id="rId17" Type="http://schemas.openxmlformats.org/officeDocument/2006/relationships/hyperlink" Target="https://en.wikipedia.org/wiki/Comet" TargetMode="External"/><Relationship Id="rId25" Type="http://schemas.openxmlformats.org/officeDocument/2006/relationships/hyperlink" Target="https://en.wikipedia.org/wiki/Perihelion" TargetMode="External"/><Relationship Id="rId2" Type="http://schemas.openxmlformats.org/officeDocument/2006/relationships/hyperlink" Target="https://www.facebook.com/groups/564399700347004/user/100006736387262/" TargetMode="External"/><Relationship Id="rId16" Type="http://schemas.openxmlformats.org/officeDocument/2006/relationships/hyperlink" Target="https://en.wikipedia.org/wiki/Oort_cloud" TargetMode="External"/><Relationship Id="rId20" Type="http://schemas.openxmlformats.org/officeDocument/2006/relationships/hyperlink" Target="https://en.wikipedia.org/wiki/Naked_eye" TargetMode="External"/><Relationship Id="rId1" Type="http://schemas.openxmlformats.org/officeDocument/2006/relationships/slideLayout" Target="../slideLayouts/slideLayout2.xml"/><Relationship Id="rId6" Type="http://schemas.openxmlformats.org/officeDocument/2006/relationships/hyperlink" Target="https://en.wikipedia.org/wiki/C/2025_R3_(PanSTARRS)#cite_note-barycenter-3" TargetMode="External"/><Relationship Id="rId11" Type="http://schemas.openxmlformats.org/officeDocument/2006/relationships/hyperlink" Target="https://en.wikipedia.org/wiki/Mean_anomaly" TargetMode="External"/><Relationship Id="rId24" Type="http://schemas.openxmlformats.org/officeDocument/2006/relationships/hyperlink" Target="https://en.wikipedia.org/wiki/PanSTARRS" TargetMode="External"/><Relationship Id="rId5" Type="http://schemas.openxmlformats.org/officeDocument/2006/relationships/hyperlink" Target="https://en.wikipedia.org/wiki/Astronomical_unit" TargetMode="External"/><Relationship Id="rId15" Type="http://schemas.openxmlformats.org/officeDocument/2006/relationships/hyperlink" Target="https://en.wikipedia.org/wiki/Apparent_magnitude" TargetMode="External"/><Relationship Id="rId23" Type="http://schemas.openxmlformats.org/officeDocument/2006/relationships/hyperlink" Target="https://en.wikipedia.org/wiki/C/2025_R3_(PanSTARRS)#cite_note-Van_Buitenen-8" TargetMode="External"/><Relationship Id="rId10" Type="http://schemas.openxmlformats.org/officeDocument/2006/relationships/hyperlink" Target="https://en.wikipedia.org/wiki/Orbital_inclination" TargetMode="External"/><Relationship Id="rId19" Type="http://schemas.openxmlformats.org/officeDocument/2006/relationships/hyperlink" Target="https://en.wikipedia.org/wiki/C/2025_R3_(PanSTARRS)#cite_note-CBET_5680-6" TargetMode="External"/><Relationship Id="rId4" Type="http://schemas.openxmlformats.org/officeDocument/2006/relationships/hyperlink" Target="https://en.wikipedia.org/wiki/Apsis" TargetMode="External"/><Relationship Id="rId9" Type="http://schemas.openxmlformats.org/officeDocument/2006/relationships/hyperlink" Target="https://en.wikipedia.org/wiki/Orbital_period" TargetMode="External"/><Relationship Id="rId14" Type="http://schemas.openxmlformats.org/officeDocument/2006/relationships/hyperlink" Target="https://en.wikipedia.org/wiki/Absolute_magnitude#Cometary_magnitudes" TargetMode="External"/><Relationship Id="rId22" Type="http://schemas.openxmlformats.org/officeDocument/2006/relationships/hyperlink" Target="https://en.wikipedia.org/wiki/C/2025_R3_(PanSTARRS)#cite_note-Space.com1-7" TargetMode="External"/><Relationship Id="rId27"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cometography.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56A41D-B84B-4626-8583-D2A77F241636}"/>
              </a:ext>
            </a:extLst>
          </p:cNvPr>
          <p:cNvSpPr>
            <a:spLocks noGrp="1"/>
          </p:cNvSpPr>
          <p:nvPr>
            <p:ph type="ctrTitle"/>
          </p:nvPr>
        </p:nvSpPr>
        <p:spPr>
          <a:xfrm>
            <a:off x="1524000" y="1122363"/>
            <a:ext cx="9144000" cy="1807268"/>
          </a:xfrm>
        </p:spPr>
        <p:txBody>
          <a:bodyPr/>
          <a:lstStyle/>
          <a:p>
            <a:br>
              <a:rPr lang="de-DE" b="1" dirty="0">
                <a:latin typeface="+mn-lt"/>
              </a:rPr>
            </a:br>
            <a:endParaRPr lang="de-DE" b="1" dirty="0">
              <a:latin typeface="+mn-lt"/>
            </a:endParaRPr>
          </a:p>
        </p:txBody>
      </p:sp>
      <p:pic>
        <p:nvPicPr>
          <p:cNvPr id="1026" name="Picture 2" descr="Comet C/2025 R3 PanSTARRS">
            <a:extLst>
              <a:ext uri="{FF2B5EF4-FFF2-40B4-BE49-F238E27FC236}">
                <a16:creationId xmlns:a16="http://schemas.microsoft.com/office/drawing/2014/main" id="{4C9F7110-58F8-43C3-89CF-8C44FE2F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Untertitel 2">
            <a:extLst>
              <a:ext uri="{FF2B5EF4-FFF2-40B4-BE49-F238E27FC236}">
                <a16:creationId xmlns:a16="http://schemas.microsoft.com/office/drawing/2014/main" id="{F0B14350-286E-4548-A722-FC1CCE0D6534}"/>
              </a:ext>
            </a:extLst>
          </p:cNvPr>
          <p:cNvSpPr>
            <a:spLocks noGrp="1"/>
          </p:cNvSpPr>
          <p:nvPr>
            <p:ph type="subTitle" idx="1"/>
          </p:nvPr>
        </p:nvSpPr>
        <p:spPr>
          <a:xfrm>
            <a:off x="0" y="4907756"/>
            <a:ext cx="12192000" cy="1655762"/>
          </a:xfrm>
        </p:spPr>
        <p:txBody>
          <a:bodyPr>
            <a:noAutofit/>
          </a:bodyPr>
          <a:lstStyle/>
          <a:p>
            <a:r>
              <a:rPr lang="de-DE" sz="5800" b="1" dirty="0">
                <a:solidFill>
                  <a:srgbClr val="28F828"/>
                </a:solidFill>
              </a:rPr>
              <a:t>Kometen – </a:t>
            </a:r>
          </a:p>
          <a:p>
            <a:r>
              <a:rPr lang="de-DE" sz="5800" b="1" dirty="0">
                <a:solidFill>
                  <a:srgbClr val="28F828"/>
                </a:solidFill>
              </a:rPr>
              <a:t>der größte blinde Fleck der Astrologie?</a:t>
            </a:r>
          </a:p>
        </p:txBody>
      </p:sp>
      <p:sp>
        <p:nvSpPr>
          <p:cNvPr id="6" name="Textfeld 5">
            <a:extLst>
              <a:ext uri="{FF2B5EF4-FFF2-40B4-BE49-F238E27FC236}">
                <a16:creationId xmlns:a16="http://schemas.microsoft.com/office/drawing/2014/main" id="{C6335667-D9F7-4E10-9A59-7558B54B4D88}"/>
              </a:ext>
            </a:extLst>
          </p:cNvPr>
          <p:cNvSpPr txBox="1"/>
          <p:nvPr/>
        </p:nvSpPr>
        <p:spPr>
          <a:xfrm>
            <a:off x="3125288" y="287383"/>
            <a:ext cx="6407330" cy="1015663"/>
          </a:xfrm>
          <a:prstGeom prst="rect">
            <a:avLst/>
          </a:prstGeom>
          <a:noFill/>
        </p:spPr>
        <p:txBody>
          <a:bodyPr wrap="square">
            <a:spAutoFit/>
          </a:bodyPr>
          <a:lstStyle/>
          <a:p>
            <a:r>
              <a:rPr lang="de-DE" sz="6000" b="1" dirty="0">
                <a:solidFill>
                  <a:srgbClr val="28F828"/>
                </a:solidFill>
                <a:latin typeface="+mn-lt"/>
              </a:rPr>
              <a:t>Kosmos &amp; Psyche</a:t>
            </a:r>
            <a:endParaRPr lang="de-DE" sz="6000" dirty="0">
              <a:solidFill>
                <a:srgbClr val="28F828"/>
              </a:solidFill>
            </a:endParaRPr>
          </a:p>
        </p:txBody>
      </p:sp>
      <p:sp>
        <p:nvSpPr>
          <p:cNvPr id="5" name="Textfeld 4">
            <a:extLst>
              <a:ext uri="{FF2B5EF4-FFF2-40B4-BE49-F238E27FC236}">
                <a16:creationId xmlns:a16="http://schemas.microsoft.com/office/drawing/2014/main" id="{BE792494-00AF-4132-AC62-ADE0CCB8E092}"/>
              </a:ext>
            </a:extLst>
          </p:cNvPr>
          <p:cNvSpPr txBox="1"/>
          <p:nvPr/>
        </p:nvSpPr>
        <p:spPr>
          <a:xfrm>
            <a:off x="8117859" y="6543576"/>
            <a:ext cx="5408022" cy="307777"/>
          </a:xfrm>
          <a:prstGeom prst="rect">
            <a:avLst/>
          </a:prstGeom>
          <a:noFill/>
        </p:spPr>
        <p:txBody>
          <a:bodyPr wrap="square" rtlCol="0">
            <a:spAutoFit/>
          </a:bodyPr>
          <a:lstStyle/>
          <a:p>
            <a:r>
              <a:rPr lang="de-DE" sz="1400" dirty="0">
                <a:solidFill>
                  <a:schemeClr val="bg1"/>
                </a:solidFill>
              </a:rPr>
              <a:t>Komet C/2025 R3 </a:t>
            </a:r>
            <a:r>
              <a:rPr lang="de-DE" sz="1400" dirty="0" err="1">
                <a:solidFill>
                  <a:schemeClr val="bg1"/>
                </a:solidFill>
              </a:rPr>
              <a:t>PanSTARRS</a:t>
            </a:r>
            <a:r>
              <a:rPr lang="de-DE" sz="1400" dirty="0">
                <a:solidFill>
                  <a:schemeClr val="bg1"/>
                </a:solidFill>
              </a:rPr>
              <a:t> © Vito Technology. </a:t>
            </a:r>
            <a:r>
              <a:rPr lang="de-DE" sz="1400" dirty="0" err="1">
                <a:solidFill>
                  <a:schemeClr val="bg1"/>
                </a:solidFill>
              </a:rPr>
              <a:t>Inc</a:t>
            </a:r>
            <a:endParaRPr lang="de-DE" sz="1400" dirty="0">
              <a:solidFill>
                <a:schemeClr val="bg1"/>
              </a:solidFill>
            </a:endParaRPr>
          </a:p>
        </p:txBody>
      </p:sp>
    </p:spTree>
    <p:extLst>
      <p:ext uri="{BB962C8B-B14F-4D97-AF65-F5344CB8AC3E}">
        <p14:creationId xmlns:p14="http://schemas.microsoft.com/office/powerpoint/2010/main" val="2124379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37B3FF-7424-4EC6-AA27-0C72DCCC4C5B}"/>
              </a:ext>
            </a:extLst>
          </p:cNvPr>
          <p:cNvSpPr>
            <a:spLocks noGrp="1"/>
          </p:cNvSpPr>
          <p:nvPr>
            <p:ph type="title"/>
          </p:nvPr>
        </p:nvSpPr>
        <p:spPr>
          <a:xfrm>
            <a:off x="838200" y="0"/>
            <a:ext cx="10515600" cy="681038"/>
          </a:xfrm>
        </p:spPr>
        <p:txBody>
          <a:bodyPr>
            <a:normAutofit fontScale="90000"/>
          </a:bodyPr>
          <a:lstStyle/>
          <a:p>
            <a:pPr algn="ctr"/>
            <a:r>
              <a:rPr lang="de-DE" sz="4400" b="1" dirty="0">
                <a:latin typeface="+mn-lt"/>
              </a:rPr>
              <a:t>C/1881 </a:t>
            </a:r>
            <a:r>
              <a:rPr lang="de-DE" b="1" dirty="0">
                <a:latin typeface="+mn-lt"/>
              </a:rPr>
              <a:t>R</a:t>
            </a:r>
            <a:r>
              <a:rPr lang="de-DE" sz="4400" b="1" dirty="0">
                <a:latin typeface="+mn-lt"/>
              </a:rPr>
              <a:t>1 (Tebbutt) in 06/1881</a:t>
            </a:r>
            <a:endParaRPr lang="de-DE" dirty="0"/>
          </a:p>
        </p:txBody>
      </p:sp>
      <p:pic>
        <p:nvPicPr>
          <p:cNvPr id="1026" name="Picture 2">
            <a:extLst>
              <a:ext uri="{FF2B5EF4-FFF2-40B4-BE49-F238E27FC236}">
                <a16:creationId xmlns:a16="http://schemas.microsoft.com/office/drawing/2014/main" id="{57FD25A4-B1FB-4B4F-8598-D624E848A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712" y="586712"/>
            <a:ext cx="4462273" cy="582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14677658-FC7E-4FDF-8DD9-F070DBC5A9EF}"/>
              </a:ext>
            </a:extLst>
          </p:cNvPr>
          <p:cNvSpPr txBox="1"/>
          <p:nvPr/>
        </p:nvSpPr>
        <p:spPr>
          <a:xfrm>
            <a:off x="-60960" y="6334780"/>
            <a:ext cx="12313920" cy="523220"/>
          </a:xfrm>
          <a:prstGeom prst="rect">
            <a:avLst/>
          </a:prstGeom>
          <a:noFill/>
        </p:spPr>
        <p:txBody>
          <a:bodyPr wrap="square">
            <a:spAutoFit/>
          </a:bodyPr>
          <a:lstStyle/>
          <a:p>
            <a:r>
              <a:rPr lang="de-DE" sz="1400" dirty="0"/>
              <a:t>https://upload.wikimedia.org/wikipedia/commons/thumb/a/a6/Trouvelot_-_The_great_comet_of_1881_-_edit_1.jpg/330px-Trouvelot_-_The_great_comet_of_1881_-_edit_1.jpg</a:t>
            </a:r>
          </a:p>
        </p:txBody>
      </p:sp>
    </p:spTree>
    <p:extLst>
      <p:ext uri="{BB962C8B-B14F-4D97-AF65-F5344CB8AC3E}">
        <p14:creationId xmlns:p14="http://schemas.microsoft.com/office/powerpoint/2010/main" val="786869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C83202-7E58-471D-BDC6-2C7A33EB55E3}"/>
              </a:ext>
            </a:extLst>
          </p:cNvPr>
          <p:cNvSpPr>
            <a:spLocks noGrp="1"/>
          </p:cNvSpPr>
          <p:nvPr>
            <p:ph type="title"/>
          </p:nvPr>
        </p:nvSpPr>
        <p:spPr>
          <a:xfrm>
            <a:off x="0" y="1"/>
            <a:ext cx="12192000" cy="1117600"/>
          </a:xfrm>
        </p:spPr>
        <p:txBody>
          <a:bodyPr>
            <a:noAutofit/>
          </a:bodyPr>
          <a:lstStyle/>
          <a:p>
            <a:r>
              <a:rPr lang="de-DE" sz="3600" b="1" dirty="0">
                <a:latin typeface="+mn-lt"/>
              </a:rPr>
              <a:t>Der Große September-Komet 1882 und die harte, eugenisch menschenopfernde Saturn-Chiron-Pluto-Südknoten-Ordnung</a:t>
            </a:r>
          </a:p>
        </p:txBody>
      </p:sp>
      <p:sp>
        <p:nvSpPr>
          <p:cNvPr id="3" name="Inhaltsplatzhalter 2">
            <a:extLst>
              <a:ext uri="{FF2B5EF4-FFF2-40B4-BE49-F238E27FC236}">
                <a16:creationId xmlns:a16="http://schemas.microsoft.com/office/drawing/2014/main" id="{26178798-3F2C-43BB-A5FA-44CB34B9A3B5}"/>
              </a:ext>
            </a:extLst>
          </p:cNvPr>
          <p:cNvSpPr>
            <a:spLocks noGrp="1"/>
          </p:cNvSpPr>
          <p:nvPr>
            <p:ph idx="1"/>
          </p:nvPr>
        </p:nvSpPr>
        <p:spPr>
          <a:xfrm>
            <a:off x="0" y="1000371"/>
            <a:ext cx="5659900" cy="5740397"/>
          </a:xfrm>
        </p:spPr>
        <p:txBody>
          <a:bodyPr>
            <a:noAutofit/>
          </a:bodyPr>
          <a:lstStyle/>
          <a:p>
            <a:pPr marL="0" indent="0">
              <a:buNone/>
            </a:pPr>
            <a:r>
              <a:rPr lang="de-DE" sz="1400" dirty="0"/>
              <a:t>Entdeckt am Morgen des </a:t>
            </a:r>
            <a:r>
              <a:rPr lang="de-DE" sz="1400" b="1" dirty="0"/>
              <a:t>01.09.1882</a:t>
            </a:r>
            <a:r>
              <a:rPr lang="de-DE" sz="1400" dirty="0"/>
              <a:t> im Golf von Guinea auf ital. Schiff und am Kap der Guten Hoffnung </a:t>
            </a:r>
            <a:r>
              <a:rPr lang="de-DE" sz="1400" b="1" dirty="0"/>
              <a:t>etwa gegen 04:44 UT auf 14°06 Löwe</a:t>
            </a:r>
          </a:p>
          <a:p>
            <a:pPr marL="0" indent="0">
              <a:buNone/>
            </a:pPr>
            <a:r>
              <a:rPr lang="de-DE" sz="1400" b="1" dirty="0"/>
              <a:t>Perigäum lt. JPL Horizons am 17.09.1882 um 02.17 UT</a:t>
            </a:r>
            <a:r>
              <a:rPr lang="de-DE" sz="1400" dirty="0"/>
              <a:t> </a:t>
            </a:r>
            <a:r>
              <a:rPr lang="de-DE" sz="1400" b="1" dirty="0"/>
              <a:t>auf 21°01 JUN </a:t>
            </a:r>
            <a:r>
              <a:rPr lang="de-DE" sz="1400" dirty="0"/>
              <a:t>(0,99 AE, 1 AE = 150 </a:t>
            </a:r>
            <a:r>
              <a:rPr lang="de-DE" sz="1400" dirty="0" err="1"/>
              <a:t>Mio</a:t>
            </a:r>
            <a:r>
              <a:rPr lang="de-DE" sz="1400" dirty="0"/>
              <a:t> km)</a:t>
            </a:r>
          </a:p>
          <a:p>
            <a:pPr marL="0" indent="0">
              <a:buNone/>
            </a:pPr>
            <a:r>
              <a:rPr lang="de-DE" sz="1400" b="1" dirty="0"/>
              <a:t>Perihel lt. JPL Horizons am 17.09.1882 um 17.31, nach SBDB </a:t>
            </a:r>
            <a:r>
              <a:rPr lang="de-DE" sz="1400" dirty="0"/>
              <a:t>(damalige Festlegung) </a:t>
            </a:r>
            <a:r>
              <a:rPr lang="de-DE" sz="1400" b="1" dirty="0"/>
              <a:t>17h23 auf 25°03 JUN, mit </a:t>
            </a:r>
            <a:r>
              <a:rPr lang="de-DE" sz="1400" dirty="0"/>
              <a:t>0,007751 AE, mit -17 mag (</a:t>
            </a:r>
            <a:r>
              <a:rPr lang="de-DE" sz="1400" dirty="0" err="1"/>
              <a:t>lt</a:t>
            </a:r>
            <a:r>
              <a:rPr lang="de-DE" sz="1400" dirty="0"/>
              <a:t> engl. Wiki) wohl der leuchtkräftigste Komet, der jemals beobachtet wurde. Eine kompakte helle Kernverdichtung passt exakt zum Saturn-Chiron-Pluto-Südknoten-Zeitalter. Zerfiel in mehrere Bruchstücke mit unterschiedlichen Umlaufzeiten nach JPL Horizons.</a:t>
            </a:r>
          </a:p>
          <a:p>
            <a:pPr marL="0" indent="0">
              <a:spcBef>
                <a:spcPts val="0"/>
              </a:spcBef>
              <a:buNone/>
            </a:pPr>
            <a:r>
              <a:rPr lang="de-DE" sz="1400" dirty="0"/>
              <a:t>- A 669 Jahre Aphel 153,46 AE                       - C 874 Jahre, Aphel 182,37 AE</a:t>
            </a:r>
          </a:p>
          <a:p>
            <a:pPr marL="0" indent="0">
              <a:spcBef>
                <a:spcPts val="0"/>
              </a:spcBef>
              <a:buNone/>
            </a:pPr>
            <a:r>
              <a:rPr lang="de-DE" sz="1400" dirty="0"/>
              <a:t>- </a:t>
            </a:r>
            <a:r>
              <a:rPr lang="de-DE" sz="1400" b="1" dirty="0"/>
              <a:t>B 761 Jahre, Aphel 166,71 AE (hellstes)   </a:t>
            </a:r>
            <a:r>
              <a:rPr lang="de-DE" sz="1400" dirty="0"/>
              <a:t>- D 952 Jahre, Aphel 193,72 AE </a:t>
            </a:r>
          </a:p>
          <a:p>
            <a:pPr marL="0" indent="0">
              <a:buNone/>
            </a:pPr>
            <a:r>
              <a:rPr lang="de-DE" sz="1400" dirty="0"/>
              <a:t>Zum Vergleich: Neptun 30 AU, Pluto 39,5 AU. Bahnneigung 142°</a:t>
            </a:r>
          </a:p>
          <a:p>
            <a:pPr marL="0" indent="0">
              <a:buNone/>
            </a:pPr>
            <a:r>
              <a:rPr lang="de-DE" sz="1200" dirty="0">
                <a:hlinkClick r:id="rId2"/>
              </a:rPr>
              <a:t>https://upload.wikimedia.org/wikipedia/commons/3/34/Great_Comet_of_1882.jpg</a:t>
            </a:r>
            <a:r>
              <a:rPr lang="de-DE" sz="1200" dirty="0"/>
              <a:t> </a:t>
            </a:r>
          </a:p>
          <a:p>
            <a:pPr marL="0" indent="0">
              <a:buNone/>
            </a:pPr>
            <a:r>
              <a:rPr lang="de-DE" sz="1400" dirty="0"/>
              <a:t>„Entdeckt wurde der als </a:t>
            </a:r>
            <a:r>
              <a:rPr lang="de-DE" sz="1400" i="1" dirty="0"/>
              <a:t>Großer Septemberkomet</a:t>
            </a:r>
            <a:r>
              <a:rPr lang="de-DE" sz="1400" dirty="0"/>
              <a:t> (C/1882 R1) in die Geschichte eingegangene Schweifstern am 01.09.1882, als er bereits mit bloßem Auge sichtbar war. Er bewegte sich rasch auf die Sonne zu, wobei seine Helligkeit enorm anstieg. Am Tag seiner </a:t>
            </a:r>
            <a:r>
              <a:rPr lang="de-DE" sz="1400" dirty="0" err="1"/>
              <a:t>Perihelpassage</a:t>
            </a:r>
            <a:r>
              <a:rPr lang="de-DE" sz="1400" dirty="0"/>
              <a:t> (17.09.1882 in 0.0078 AE) konnte er mit bloßem Auge bis zum Sonnenrand verfolgt werden. Welche Helligkeit er dabei erreichte, lässt sich schwer abschätzen. </a:t>
            </a:r>
            <a:r>
              <a:rPr lang="de-DE" sz="1400" i="1" dirty="0" err="1"/>
              <a:t>Seargent</a:t>
            </a:r>
            <a:r>
              <a:rPr lang="de-DE" sz="1400" dirty="0"/>
              <a:t> (2009) gibt nach sorgfältiger Auswertung der überlieferten Beobachtungen -12.5 mag an, also so hell wie der Vollmond. C/1882 R1 ist wahrscheinlich der leuchtkräftigste Komet, welcher jemals beobachtet wurde. Insgesamt blieb er 6 Tage mit bloßem Auge am Taghimmel sichtbar.</a:t>
            </a:r>
            <a:br>
              <a:rPr lang="de-DE" sz="1400" dirty="0"/>
            </a:br>
            <a:r>
              <a:rPr lang="de-DE" sz="1400" dirty="0"/>
              <a:t>Während der </a:t>
            </a:r>
            <a:r>
              <a:rPr lang="de-DE" sz="1400" dirty="0" err="1"/>
              <a:t>Perihelpassage</a:t>
            </a:r>
            <a:r>
              <a:rPr lang="de-DE" sz="1400" dirty="0"/>
              <a:t> teilte sich der Kern des Kometen in 6 Komponenten. Die damit verbundene Staubfreisetzung verschaffte ihm einen extrem flächenhellen Schweif“</a:t>
            </a:r>
          </a:p>
        </p:txBody>
      </p:sp>
      <p:pic>
        <p:nvPicPr>
          <p:cNvPr id="5" name="Grafik 4">
            <a:extLst>
              <a:ext uri="{FF2B5EF4-FFF2-40B4-BE49-F238E27FC236}">
                <a16:creationId xmlns:a16="http://schemas.microsoft.com/office/drawing/2014/main" id="{A7B1C9A1-3999-441C-A7D6-79B5F7960A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9900" y="1117601"/>
            <a:ext cx="6532100" cy="5052060"/>
          </a:xfrm>
          <a:prstGeom prst="rect">
            <a:avLst/>
          </a:prstGeom>
        </p:spPr>
      </p:pic>
      <p:sp>
        <p:nvSpPr>
          <p:cNvPr id="4" name="Textfeld 3">
            <a:extLst>
              <a:ext uri="{FF2B5EF4-FFF2-40B4-BE49-F238E27FC236}">
                <a16:creationId xmlns:a16="http://schemas.microsoft.com/office/drawing/2014/main" id="{0BC43EAA-12AE-43AC-8ACA-B776F3D56172}"/>
              </a:ext>
            </a:extLst>
          </p:cNvPr>
          <p:cNvSpPr txBox="1"/>
          <p:nvPr/>
        </p:nvSpPr>
        <p:spPr>
          <a:xfrm>
            <a:off x="2829950" y="6601314"/>
            <a:ext cx="4970585" cy="307777"/>
          </a:xfrm>
          <a:prstGeom prst="rect">
            <a:avLst/>
          </a:prstGeom>
          <a:noFill/>
        </p:spPr>
        <p:txBody>
          <a:bodyPr wrap="square" rtlCol="0">
            <a:spAutoFit/>
          </a:bodyPr>
          <a:lstStyle/>
          <a:p>
            <a:r>
              <a:rPr lang="de-DE" sz="1400" dirty="0">
                <a:solidFill>
                  <a:srgbClr val="0000FF"/>
                </a:solidFill>
              </a:rPr>
              <a:t>(aus: http://www.kometen.info/grosse-kometen.htm)</a:t>
            </a:r>
          </a:p>
        </p:txBody>
      </p:sp>
    </p:spTree>
    <p:extLst>
      <p:ext uri="{BB962C8B-B14F-4D97-AF65-F5344CB8AC3E}">
        <p14:creationId xmlns:p14="http://schemas.microsoft.com/office/powerpoint/2010/main" val="1370118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C9BDD7-6790-4F3F-BD17-2FE78C6E61E1}"/>
              </a:ext>
            </a:extLst>
          </p:cNvPr>
          <p:cNvSpPr>
            <a:spLocks noGrp="1"/>
          </p:cNvSpPr>
          <p:nvPr>
            <p:ph type="title"/>
          </p:nvPr>
        </p:nvSpPr>
        <p:spPr>
          <a:xfrm>
            <a:off x="838199" y="18256"/>
            <a:ext cx="10515600" cy="662782"/>
          </a:xfrm>
        </p:spPr>
        <p:txBody>
          <a:bodyPr>
            <a:normAutofit/>
          </a:bodyPr>
          <a:lstStyle/>
          <a:p>
            <a:pPr algn="ctr"/>
            <a:r>
              <a:rPr lang="de-DE" sz="3200" b="1" dirty="0" err="1">
                <a:latin typeface="+mn-lt"/>
              </a:rPr>
              <a:t>Halleyscher</a:t>
            </a:r>
            <a:r>
              <a:rPr lang="de-DE" sz="3200" b="1" dirty="0">
                <a:latin typeface="+mn-lt"/>
              </a:rPr>
              <a:t> Komet 1910</a:t>
            </a:r>
          </a:p>
        </p:txBody>
      </p:sp>
      <p:pic>
        <p:nvPicPr>
          <p:cNvPr id="5" name="Inhaltsplatzhalter 4">
            <a:extLst>
              <a:ext uri="{FF2B5EF4-FFF2-40B4-BE49-F238E27FC236}">
                <a16:creationId xmlns:a16="http://schemas.microsoft.com/office/drawing/2014/main" id="{AF5A68F9-7F1D-4E4E-A806-55FBB297DA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8319" y="681038"/>
            <a:ext cx="7361829" cy="5585787"/>
          </a:xfrm>
        </p:spPr>
      </p:pic>
      <p:sp>
        <p:nvSpPr>
          <p:cNvPr id="7" name="Textfeld 6">
            <a:extLst>
              <a:ext uri="{FF2B5EF4-FFF2-40B4-BE49-F238E27FC236}">
                <a16:creationId xmlns:a16="http://schemas.microsoft.com/office/drawing/2014/main" id="{29630D28-5DD8-4333-AF48-8ED511F5AA2B}"/>
              </a:ext>
            </a:extLst>
          </p:cNvPr>
          <p:cNvSpPr txBox="1"/>
          <p:nvPr/>
        </p:nvSpPr>
        <p:spPr>
          <a:xfrm>
            <a:off x="2655065" y="6547158"/>
            <a:ext cx="8948450" cy="338554"/>
          </a:xfrm>
          <a:prstGeom prst="rect">
            <a:avLst/>
          </a:prstGeom>
          <a:noFill/>
        </p:spPr>
        <p:txBody>
          <a:bodyPr wrap="square">
            <a:spAutoFit/>
          </a:bodyPr>
          <a:lstStyle/>
          <a:p>
            <a:r>
              <a:rPr lang="de-DE" sz="1600" dirty="0"/>
              <a:t>Grafik: https://de.wikipedia.org/wiki/Datei:Halley%27s_Comet,_1910.JPG</a:t>
            </a:r>
          </a:p>
        </p:txBody>
      </p:sp>
    </p:spTree>
    <p:extLst>
      <p:ext uri="{BB962C8B-B14F-4D97-AF65-F5344CB8AC3E}">
        <p14:creationId xmlns:p14="http://schemas.microsoft.com/office/powerpoint/2010/main" val="2529568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D1A5BB-E7FF-4454-93EF-04683E237935}"/>
              </a:ext>
            </a:extLst>
          </p:cNvPr>
          <p:cNvSpPr>
            <a:spLocks noGrp="1"/>
          </p:cNvSpPr>
          <p:nvPr>
            <p:ph type="title"/>
          </p:nvPr>
        </p:nvSpPr>
        <p:spPr>
          <a:xfrm>
            <a:off x="838200" y="-78376"/>
            <a:ext cx="10515600" cy="574766"/>
          </a:xfrm>
        </p:spPr>
        <p:txBody>
          <a:bodyPr>
            <a:normAutofit/>
          </a:bodyPr>
          <a:lstStyle/>
          <a:p>
            <a:pPr algn="ctr"/>
            <a:r>
              <a:rPr lang="de-DE" sz="3200" b="1" dirty="0">
                <a:latin typeface="+mn-lt"/>
              </a:rPr>
              <a:t>C/1910 A1 Großer Januar-Komet 1910 </a:t>
            </a:r>
          </a:p>
        </p:txBody>
      </p:sp>
      <p:pic>
        <p:nvPicPr>
          <p:cNvPr id="1026" name="Picture 2" descr="Keine Fotobeschreibung verfügbar.">
            <a:extLst>
              <a:ext uri="{FF2B5EF4-FFF2-40B4-BE49-F238E27FC236}">
                <a16:creationId xmlns:a16="http://schemas.microsoft.com/office/drawing/2014/main" id="{69A01316-0BCA-4CD1-A63C-8101647BA5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00104" y="371247"/>
            <a:ext cx="6035038" cy="611550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0AC028C8-6878-4D03-B165-7A67A95FC341}"/>
              </a:ext>
            </a:extLst>
          </p:cNvPr>
          <p:cNvSpPr txBox="1"/>
          <p:nvPr/>
        </p:nvSpPr>
        <p:spPr>
          <a:xfrm>
            <a:off x="0" y="6334780"/>
            <a:ext cx="12461966" cy="523220"/>
          </a:xfrm>
          <a:prstGeom prst="rect">
            <a:avLst/>
          </a:prstGeom>
          <a:noFill/>
        </p:spPr>
        <p:txBody>
          <a:bodyPr wrap="square">
            <a:spAutoFit/>
          </a:bodyPr>
          <a:lstStyle/>
          <a:p>
            <a:r>
              <a:rPr lang="de-DE" sz="1400" dirty="0"/>
              <a:t>Grafik:</a:t>
            </a:r>
          </a:p>
          <a:p>
            <a:r>
              <a:rPr lang="de-DE" sz="1400" dirty="0"/>
              <a:t>https://www.facebook.com/140234731687/photos/comet-picture-of-the-day-october-26-2015comet-c1910-a1-great-january-comet-photo/10153048913376688/</a:t>
            </a:r>
          </a:p>
        </p:txBody>
      </p:sp>
    </p:spTree>
    <p:extLst>
      <p:ext uri="{BB962C8B-B14F-4D97-AF65-F5344CB8AC3E}">
        <p14:creationId xmlns:p14="http://schemas.microsoft.com/office/powerpoint/2010/main" val="982728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F387B-39F2-454A-8DA0-71F7D8AD4B8B}"/>
              </a:ext>
            </a:extLst>
          </p:cNvPr>
          <p:cNvSpPr>
            <a:spLocks noGrp="1"/>
          </p:cNvSpPr>
          <p:nvPr>
            <p:ph type="title"/>
          </p:nvPr>
        </p:nvSpPr>
        <p:spPr>
          <a:xfrm>
            <a:off x="0" y="85046"/>
            <a:ext cx="12415101" cy="863646"/>
          </a:xfrm>
        </p:spPr>
        <p:txBody>
          <a:bodyPr>
            <a:normAutofit/>
          </a:bodyPr>
          <a:lstStyle/>
          <a:p>
            <a:pPr algn="ctr"/>
            <a:r>
              <a:rPr lang="de-DE" sz="3200" b="1" dirty="0">
                <a:effectLst>
                  <a:outerShdw blurRad="38100" dist="38100" dir="2700000" algn="tl">
                    <a:srgbClr val="000000">
                      <a:alpha val="43137"/>
                    </a:srgbClr>
                  </a:outerShdw>
                </a:effectLst>
                <a:highlight>
                  <a:srgbClr val="C0C0C0"/>
                </a:highlight>
                <a:latin typeface="+mn-lt"/>
              </a:rPr>
              <a:t>C/1965 S1 </a:t>
            </a:r>
            <a:r>
              <a:rPr lang="de-DE" sz="3200" b="1" dirty="0" err="1">
                <a:effectLst>
                  <a:outerShdw blurRad="38100" dist="38100" dir="2700000" algn="tl">
                    <a:srgbClr val="000000">
                      <a:alpha val="43137"/>
                    </a:srgbClr>
                  </a:outerShdw>
                </a:effectLst>
                <a:highlight>
                  <a:srgbClr val="C0C0C0"/>
                </a:highlight>
                <a:latin typeface="+mn-lt"/>
              </a:rPr>
              <a:t>Ikeya-Seki</a:t>
            </a:r>
            <a:r>
              <a:rPr lang="de-DE" sz="3200" b="1" dirty="0">
                <a:effectLst>
                  <a:outerShdw blurRad="38100" dist="38100" dir="2700000" algn="tl">
                    <a:srgbClr val="000000">
                      <a:alpha val="43137"/>
                    </a:srgbClr>
                  </a:outerShdw>
                </a:effectLst>
                <a:highlight>
                  <a:srgbClr val="C0C0C0"/>
                </a:highlight>
                <a:latin typeface="+mn-lt"/>
              </a:rPr>
              <a:t> in 10/1965</a:t>
            </a:r>
            <a:endParaRPr lang="de-DE" sz="3200" dirty="0">
              <a:effectLst>
                <a:outerShdw blurRad="38100" dist="38100" dir="2700000" algn="tl">
                  <a:srgbClr val="000000">
                    <a:alpha val="43137"/>
                  </a:srgbClr>
                </a:outerShdw>
              </a:effectLst>
              <a:highlight>
                <a:srgbClr val="C0C0C0"/>
              </a:highlight>
            </a:endParaRPr>
          </a:p>
        </p:txBody>
      </p:sp>
      <p:pic>
        <p:nvPicPr>
          <p:cNvPr id="4" name="Inhaltsplatzhalter 4">
            <a:extLst>
              <a:ext uri="{FF2B5EF4-FFF2-40B4-BE49-F238E27FC236}">
                <a16:creationId xmlns:a16="http://schemas.microsoft.com/office/drawing/2014/main" id="{2CDE8F85-3DBA-4522-A10B-6C0536CB6A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6443" y="1051376"/>
            <a:ext cx="7425557" cy="5332900"/>
          </a:xfrm>
        </p:spPr>
      </p:pic>
      <p:sp>
        <p:nvSpPr>
          <p:cNvPr id="5" name="Textfeld 4">
            <a:extLst>
              <a:ext uri="{FF2B5EF4-FFF2-40B4-BE49-F238E27FC236}">
                <a16:creationId xmlns:a16="http://schemas.microsoft.com/office/drawing/2014/main" id="{848222FF-E588-4ACD-BE00-F296D1F6CE0C}"/>
              </a:ext>
            </a:extLst>
          </p:cNvPr>
          <p:cNvSpPr txBox="1"/>
          <p:nvPr/>
        </p:nvSpPr>
        <p:spPr>
          <a:xfrm>
            <a:off x="0" y="863644"/>
            <a:ext cx="4766443" cy="5909310"/>
          </a:xfrm>
          <a:prstGeom prst="rect">
            <a:avLst/>
          </a:prstGeom>
          <a:noFill/>
        </p:spPr>
        <p:txBody>
          <a:bodyPr wrap="square" rtlCol="0">
            <a:spAutoFit/>
          </a:bodyPr>
          <a:lstStyle/>
          <a:p>
            <a:pPr marL="285750" indent="-285750">
              <a:buFont typeface="Arial" panose="020B0604020202020204" pitchFamily="34" charset="0"/>
              <a:buChar char="•"/>
            </a:pPr>
            <a:r>
              <a:rPr lang="de-DE" sz="1800" b="1" dirty="0"/>
              <a:t>C/1965 S1 IKEYA-SEKI:  Der hellste Komet des 20. Jahrhunderts!</a:t>
            </a:r>
          </a:p>
          <a:p>
            <a:r>
              <a:rPr lang="de-DE" sz="1800" dirty="0"/>
              <a:t>     max. Helligkeit -15 mag, max. Schweif 45° </a:t>
            </a:r>
          </a:p>
          <a:p>
            <a:r>
              <a:rPr lang="de-DE" sz="1800" dirty="0"/>
              <a:t>     Exzentrizität 0,999915, Inklination 141,86°</a:t>
            </a:r>
          </a:p>
          <a:p>
            <a:pPr marL="285750" indent="-285750">
              <a:buFont typeface="Arial" panose="020B0604020202020204" pitchFamily="34" charset="0"/>
              <a:buChar char="•"/>
            </a:pPr>
            <a:r>
              <a:rPr lang="de-DE" sz="1800" b="1" dirty="0"/>
              <a:t>Entdeckung am 18.09.1965 um 19:12 UT (= 4:12 JST Ortszeit am 19.09.1965)</a:t>
            </a:r>
            <a:r>
              <a:rPr lang="de-DE" sz="1800" dirty="0"/>
              <a:t> </a:t>
            </a:r>
            <a:r>
              <a:rPr lang="de-DE" sz="1800" b="1" dirty="0"/>
              <a:t>auf 16°38 LÖW in der angstautoritär-digitalen HS Uranus-Pluto-</a:t>
            </a:r>
            <a:r>
              <a:rPr lang="de-DE" sz="1800" b="1" dirty="0" err="1"/>
              <a:t>Sinon</a:t>
            </a:r>
            <a:r>
              <a:rPr lang="de-DE" sz="1800" b="1" dirty="0"/>
              <a:t>-Merkur / Orcus-Lucifer </a:t>
            </a:r>
            <a:r>
              <a:rPr lang="de-DE" sz="1800" dirty="0"/>
              <a:t>morgens vor Sonnenaufgang nach </a:t>
            </a:r>
            <a:r>
              <a:rPr lang="de-DE" sz="1800" dirty="0" err="1"/>
              <a:t>luftreini-genden</a:t>
            </a:r>
            <a:r>
              <a:rPr lang="de-DE" sz="1800" dirty="0"/>
              <a:t> Typhon in Kochi, Japan durch </a:t>
            </a:r>
            <a:r>
              <a:rPr lang="de-DE" sz="1800" dirty="0" err="1"/>
              <a:t>Ikeya</a:t>
            </a:r>
            <a:r>
              <a:rPr lang="de-DE" sz="1800" dirty="0"/>
              <a:t>, 19:27 UT durch </a:t>
            </a:r>
            <a:r>
              <a:rPr lang="de-DE" sz="1800" dirty="0" err="1"/>
              <a:t>Seki</a:t>
            </a:r>
            <a:r>
              <a:rPr lang="de-DE" sz="1800" dirty="0"/>
              <a:t> im </a:t>
            </a:r>
            <a:r>
              <a:rPr lang="de-DE" sz="1800" dirty="0" err="1"/>
              <a:t>Geisei</a:t>
            </a:r>
            <a:r>
              <a:rPr lang="de-DE" sz="1800" dirty="0"/>
              <a:t> Observatorium</a:t>
            </a:r>
          </a:p>
          <a:p>
            <a:pPr marL="285750" indent="-285750">
              <a:buFont typeface="Arial" panose="020B0604020202020204" pitchFamily="34" charset="0"/>
              <a:buChar char="•"/>
            </a:pPr>
            <a:r>
              <a:rPr lang="de-DE" sz="1800" b="1" dirty="0"/>
              <a:t>Perigäum – Erdnähe 17.10.1965 um 11:06 UT auf 13°20 WAA</a:t>
            </a:r>
          </a:p>
          <a:p>
            <a:r>
              <a:rPr lang="de-DE" sz="1800" dirty="0"/>
              <a:t>     Tagessichtbarkeit 20. - 22.10.1965 </a:t>
            </a:r>
          </a:p>
          <a:p>
            <a:pPr marL="342900" indent="-342900">
              <a:buFont typeface="Arial" panose="020B0604020202020204" pitchFamily="34" charset="0"/>
              <a:buChar char="•"/>
            </a:pPr>
            <a:r>
              <a:rPr lang="de-DE" sz="1800" b="1" dirty="0" err="1"/>
              <a:t>Periheldurchgang</a:t>
            </a:r>
            <a:r>
              <a:rPr lang="de-DE" sz="1800" b="1" dirty="0"/>
              <a:t> (Sonnennähe) 21.10.1965 </a:t>
            </a:r>
            <a:r>
              <a:rPr lang="de-DE" sz="1800" dirty="0"/>
              <a:t>in</a:t>
            </a:r>
            <a:r>
              <a:rPr lang="de-DE" sz="1800" b="1" dirty="0"/>
              <a:t> </a:t>
            </a:r>
            <a:r>
              <a:rPr lang="de-DE" sz="1800" dirty="0"/>
              <a:t>0,007786 AE </a:t>
            </a:r>
            <a:r>
              <a:rPr lang="de-DE" sz="1800" b="1" dirty="0"/>
              <a:t>um 04h32 UT auf 27°55 WAA</a:t>
            </a:r>
          </a:p>
          <a:p>
            <a:pPr marL="342900" indent="-342900">
              <a:buFont typeface="Arial" panose="020B0604020202020204" pitchFamily="34" charset="0"/>
              <a:buChar char="•"/>
            </a:pPr>
            <a:r>
              <a:rPr lang="de-DE" sz="1800" b="1" dirty="0"/>
              <a:t>Zur 1. Uranus-Pluto-Konjunktion 09.10.1965 war er auf 20°44 JUN angekommen, zentral in der mächtigen </a:t>
            </a:r>
            <a:r>
              <a:rPr lang="de-DE" sz="1800" b="1" dirty="0" err="1"/>
              <a:t>Umwälzer</a:t>
            </a:r>
            <a:r>
              <a:rPr lang="de-DE" sz="1800" b="1" dirty="0"/>
              <a:t>-Halbsumme von Sonne / Uranus-Pluto-Merkur des EHs</a:t>
            </a:r>
          </a:p>
          <a:p>
            <a:endParaRPr lang="de-DE" dirty="0"/>
          </a:p>
        </p:txBody>
      </p:sp>
      <p:sp>
        <p:nvSpPr>
          <p:cNvPr id="6" name="Textfeld 5">
            <a:extLst>
              <a:ext uri="{FF2B5EF4-FFF2-40B4-BE49-F238E27FC236}">
                <a16:creationId xmlns:a16="http://schemas.microsoft.com/office/drawing/2014/main" id="{B2E560FF-6533-45D5-A3A0-7992C08D54D9}"/>
              </a:ext>
            </a:extLst>
          </p:cNvPr>
          <p:cNvSpPr txBox="1"/>
          <p:nvPr/>
        </p:nvSpPr>
        <p:spPr>
          <a:xfrm>
            <a:off x="3310759" y="6484420"/>
            <a:ext cx="11622795" cy="338554"/>
          </a:xfrm>
          <a:prstGeom prst="rect">
            <a:avLst/>
          </a:prstGeom>
          <a:noFill/>
        </p:spPr>
        <p:txBody>
          <a:bodyPr wrap="square">
            <a:spAutoFit/>
          </a:bodyPr>
          <a:lstStyle/>
          <a:p>
            <a:r>
              <a:rPr lang="de-DE" sz="1600" dirty="0"/>
              <a:t>Grafik: https://de.wikipedia.org/wiki/C/1965_S1_(Ikeya-Seki)#/media/Datei:Ikeyaseki_tail_30Oct1965.jpg</a:t>
            </a:r>
          </a:p>
        </p:txBody>
      </p:sp>
    </p:spTree>
    <p:extLst>
      <p:ext uri="{BB962C8B-B14F-4D97-AF65-F5344CB8AC3E}">
        <p14:creationId xmlns:p14="http://schemas.microsoft.com/office/powerpoint/2010/main" val="1588900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99B7BDB-28C9-4389-B626-F9012D264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4152" y="0"/>
            <a:ext cx="6858000" cy="6858000"/>
          </a:xfrm>
          <a:prstGeom prst="rect">
            <a:avLst/>
          </a:prstGeom>
        </p:spPr>
      </p:pic>
    </p:spTree>
    <p:extLst>
      <p:ext uri="{BB962C8B-B14F-4D97-AF65-F5344CB8AC3E}">
        <p14:creationId xmlns:p14="http://schemas.microsoft.com/office/powerpoint/2010/main" val="268595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0DEB65-BE94-427D-A679-E2D6A31D9360}"/>
              </a:ext>
            </a:extLst>
          </p:cNvPr>
          <p:cNvSpPr>
            <a:spLocks noGrp="1"/>
          </p:cNvSpPr>
          <p:nvPr>
            <p:ph type="title"/>
          </p:nvPr>
        </p:nvSpPr>
        <p:spPr>
          <a:xfrm>
            <a:off x="838200" y="-108601"/>
            <a:ext cx="10515600" cy="1325563"/>
          </a:xfrm>
        </p:spPr>
        <p:txBody>
          <a:bodyPr>
            <a:normAutofit/>
          </a:bodyPr>
          <a:lstStyle/>
          <a:p>
            <a:pPr algn="ctr"/>
            <a:r>
              <a:rPr lang="de-DE" sz="3200" b="1" dirty="0">
                <a:latin typeface="+mn-lt"/>
              </a:rPr>
              <a:t>1P/Halley in 03/1986</a:t>
            </a:r>
          </a:p>
        </p:txBody>
      </p:sp>
      <p:pic>
        <p:nvPicPr>
          <p:cNvPr id="17" name="Inhaltsplatzhalter 16">
            <a:extLst>
              <a:ext uri="{FF2B5EF4-FFF2-40B4-BE49-F238E27FC236}">
                <a16:creationId xmlns:a16="http://schemas.microsoft.com/office/drawing/2014/main" id="{726BDA5B-6CAA-4750-956E-EA5B66AB36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5075" y="903383"/>
            <a:ext cx="9701847" cy="5457289"/>
          </a:xfrm>
        </p:spPr>
      </p:pic>
      <p:sp>
        <p:nvSpPr>
          <p:cNvPr id="18" name="Textfeld 17">
            <a:extLst>
              <a:ext uri="{FF2B5EF4-FFF2-40B4-BE49-F238E27FC236}">
                <a16:creationId xmlns:a16="http://schemas.microsoft.com/office/drawing/2014/main" id="{266BD2D0-57FF-499A-9BF4-9EB6FE59DB5F}"/>
              </a:ext>
            </a:extLst>
          </p:cNvPr>
          <p:cNvSpPr txBox="1"/>
          <p:nvPr/>
        </p:nvSpPr>
        <p:spPr>
          <a:xfrm>
            <a:off x="2014250" y="6360672"/>
            <a:ext cx="8163499" cy="338554"/>
          </a:xfrm>
          <a:prstGeom prst="rect">
            <a:avLst/>
          </a:prstGeom>
          <a:noFill/>
        </p:spPr>
        <p:txBody>
          <a:bodyPr wrap="square" rtlCol="0">
            <a:spAutoFit/>
          </a:bodyPr>
          <a:lstStyle/>
          <a:p>
            <a:r>
              <a:rPr lang="de-DE" sz="1600" dirty="0"/>
              <a:t>Grafik aus: https://starwalk.space/gallery/images/comet-halley-and-milky-way/1920x1080.jpg</a:t>
            </a:r>
          </a:p>
        </p:txBody>
      </p:sp>
    </p:spTree>
    <p:extLst>
      <p:ext uri="{BB962C8B-B14F-4D97-AF65-F5344CB8AC3E}">
        <p14:creationId xmlns:p14="http://schemas.microsoft.com/office/powerpoint/2010/main" val="566407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019693-B56B-428C-8D76-4DB638A73AD5}"/>
              </a:ext>
            </a:extLst>
          </p:cNvPr>
          <p:cNvSpPr>
            <a:spLocks noGrp="1"/>
          </p:cNvSpPr>
          <p:nvPr>
            <p:ph type="title"/>
          </p:nvPr>
        </p:nvSpPr>
        <p:spPr>
          <a:xfrm>
            <a:off x="992436" y="-211329"/>
            <a:ext cx="10515600" cy="892366"/>
          </a:xfrm>
        </p:spPr>
        <p:txBody>
          <a:bodyPr>
            <a:normAutofit/>
          </a:bodyPr>
          <a:lstStyle/>
          <a:p>
            <a:pPr algn="ctr"/>
            <a:r>
              <a:rPr lang="de-DE" sz="3200" b="1" dirty="0">
                <a:latin typeface="+mn-lt"/>
              </a:rPr>
              <a:t>C/1995 O1 Hale-Bopp in 03/1997</a:t>
            </a:r>
          </a:p>
        </p:txBody>
      </p:sp>
      <p:pic>
        <p:nvPicPr>
          <p:cNvPr id="7" name="Grafik 6">
            <a:extLst>
              <a:ext uri="{FF2B5EF4-FFF2-40B4-BE49-F238E27FC236}">
                <a16:creationId xmlns:a16="http://schemas.microsoft.com/office/drawing/2014/main" id="{54436A8E-12D5-4175-9CB4-9F1B1AB04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6072" y="447330"/>
            <a:ext cx="4750408" cy="6032265"/>
          </a:xfrm>
          <a:prstGeom prst="rect">
            <a:avLst/>
          </a:prstGeom>
        </p:spPr>
      </p:pic>
      <p:sp>
        <p:nvSpPr>
          <p:cNvPr id="10" name="AutoShape 2" descr="Faszination Kometen">
            <a:extLst>
              <a:ext uri="{FF2B5EF4-FFF2-40B4-BE49-F238E27FC236}">
                <a16:creationId xmlns:a16="http://schemas.microsoft.com/office/drawing/2014/main" id="{AD4B7428-7007-43AD-A83C-CD1D0F5093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4" descr="Faszination Kometen">
            <a:extLst>
              <a:ext uri="{FF2B5EF4-FFF2-40B4-BE49-F238E27FC236}">
                <a16:creationId xmlns:a16="http://schemas.microsoft.com/office/drawing/2014/main" id="{8691D8B6-D05A-41A3-8D11-5A386315D5F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Textfeld 12">
            <a:extLst>
              <a:ext uri="{FF2B5EF4-FFF2-40B4-BE49-F238E27FC236}">
                <a16:creationId xmlns:a16="http://schemas.microsoft.com/office/drawing/2014/main" id="{E1FEE05F-9151-4864-9D37-81B260B1F95E}"/>
              </a:ext>
            </a:extLst>
          </p:cNvPr>
          <p:cNvSpPr txBox="1"/>
          <p:nvPr/>
        </p:nvSpPr>
        <p:spPr>
          <a:xfrm>
            <a:off x="661012" y="6519446"/>
            <a:ext cx="12192000" cy="338554"/>
          </a:xfrm>
          <a:prstGeom prst="rect">
            <a:avLst/>
          </a:prstGeom>
          <a:noFill/>
        </p:spPr>
        <p:txBody>
          <a:bodyPr wrap="square">
            <a:spAutoFit/>
          </a:bodyPr>
          <a:lstStyle/>
          <a:p>
            <a:r>
              <a:rPr lang="de-DE" sz="1600" dirty="0"/>
              <a:t>Grafik: https://www.reddit.com/r/spaceporn/comments/1rmfl5m/comet_halebopp_in_march_1997/?tl=de Bildnachweis Tony </a:t>
            </a:r>
            <a:r>
              <a:rPr lang="de-DE" sz="1600" dirty="0" err="1"/>
              <a:t>Hallas</a:t>
            </a:r>
            <a:endParaRPr lang="de-DE" sz="1600" dirty="0"/>
          </a:p>
        </p:txBody>
      </p:sp>
    </p:spTree>
    <p:extLst>
      <p:ext uri="{BB962C8B-B14F-4D97-AF65-F5344CB8AC3E}">
        <p14:creationId xmlns:p14="http://schemas.microsoft.com/office/powerpoint/2010/main" val="263181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1DCF9E-26EF-4195-8D1B-984E9CB8C12D}"/>
              </a:ext>
            </a:extLst>
          </p:cNvPr>
          <p:cNvSpPr>
            <a:spLocks noGrp="1"/>
          </p:cNvSpPr>
          <p:nvPr>
            <p:ph type="title"/>
          </p:nvPr>
        </p:nvSpPr>
        <p:spPr>
          <a:xfrm>
            <a:off x="838200" y="0"/>
            <a:ext cx="10515600" cy="1023000"/>
          </a:xfrm>
        </p:spPr>
        <p:txBody>
          <a:bodyPr>
            <a:normAutofit/>
          </a:bodyPr>
          <a:lstStyle/>
          <a:p>
            <a:pPr algn="ctr"/>
            <a:r>
              <a:rPr lang="de-DE" sz="3200" b="1" dirty="0">
                <a:latin typeface="+mn-lt"/>
              </a:rPr>
              <a:t>C/2006 P1 </a:t>
            </a:r>
            <a:r>
              <a:rPr lang="de-DE" sz="3200" b="1" dirty="0" err="1">
                <a:latin typeface="+mn-lt"/>
              </a:rPr>
              <a:t>McNaught</a:t>
            </a:r>
            <a:r>
              <a:rPr lang="de-DE" sz="3200" b="1" dirty="0">
                <a:latin typeface="+mn-lt"/>
              </a:rPr>
              <a:t> in 01/2007</a:t>
            </a:r>
          </a:p>
        </p:txBody>
      </p:sp>
      <p:pic>
        <p:nvPicPr>
          <p:cNvPr id="5" name="Inhaltsplatzhalter 4">
            <a:extLst>
              <a:ext uri="{FF2B5EF4-FFF2-40B4-BE49-F238E27FC236}">
                <a16:creationId xmlns:a16="http://schemas.microsoft.com/office/drawing/2014/main" id="{E299A930-68AC-40DF-B672-DF85770B86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8656" y="833949"/>
            <a:ext cx="8490568" cy="5654719"/>
          </a:xfrm>
        </p:spPr>
      </p:pic>
      <p:sp>
        <p:nvSpPr>
          <p:cNvPr id="6" name="Textfeld 5">
            <a:extLst>
              <a:ext uri="{FF2B5EF4-FFF2-40B4-BE49-F238E27FC236}">
                <a16:creationId xmlns:a16="http://schemas.microsoft.com/office/drawing/2014/main" id="{475D93F9-C594-4F83-BBF9-96673BFDD0D2}"/>
              </a:ext>
            </a:extLst>
          </p:cNvPr>
          <p:cNvSpPr txBox="1"/>
          <p:nvPr/>
        </p:nvSpPr>
        <p:spPr>
          <a:xfrm>
            <a:off x="3115937" y="6519446"/>
            <a:ext cx="6312665" cy="338554"/>
          </a:xfrm>
          <a:prstGeom prst="rect">
            <a:avLst/>
          </a:prstGeom>
          <a:noFill/>
        </p:spPr>
        <p:txBody>
          <a:bodyPr wrap="square" rtlCol="0">
            <a:spAutoFit/>
          </a:bodyPr>
          <a:lstStyle/>
          <a:p>
            <a:r>
              <a:rPr lang="de-DE" sz="1600" dirty="0"/>
              <a:t>Grafik aus: http://www.eso.org/public/images/mc_naught34/</a:t>
            </a:r>
          </a:p>
        </p:txBody>
      </p:sp>
    </p:spTree>
    <p:extLst>
      <p:ext uri="{BB962C8B-B14F-4D97-AF65-F5344CB8AC3E}">
        <p14:creationId xmlns:p14="http://schemas.microsoft.com/office/powerpoint/2010/main" val="3536877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722D16-822C-47C3-A47A-9541872A87C9}"/>
              </a:ext>
            </a:extLst>
          </p:cNvPr>
          <p:cNvSpPr>
            <a:spLocks noGrp="1"/>
          </p:cNvSpPr>
          <p:nvPr>
            <p:ph type="title"/>
          </p:nvPr>
        </p:nvSpPr>
        <p:spPr>
          <a:xfrm>
            <a:off x="838200" y="1"/>
            <a:ext cx="10515600" cy="638978"/>
          </a:xfrm>
        </p:spPr>
        <p:txBody>
          <a:bodyPr>
            <a:normAutofit/>
          </a:bodyPr>
          <a:lstStyle/>
          <a:p>
            <a:pPr algn="ctr"/>
            <a:r>
              <a:rPr lang="de-DE" sz="3200" b="1" dirty="0">
                <a:latin typeface="+mn-lt"/>
              </a:rPr>
              <a:t>2I/Borisov in 10/2019 </a:t>
            </a:r>
          </a:p>
        </p:txBody>
      </p:sp>
      <p:sp>
        <p:nvSpPr>
          <p:cNvPr id="3" name="Inhaltsplatzhalter 2">
            <a:extLst>
              <a:ext uri="{FF2B5EF4-FFF2-40B4-BE49-F238E27FC236}">
                <a16:creationId xmlns:a16="http://schemas.microsoft.com/office/drawing/2014/main" id="{08A90B2D-F0DF-42D3-9799-7594F028BC4B}"/>
              </a:ext>
            </a:extLst>
          </p:cNvPr>
          <p:cNvSpPr>
            <a:spLocks noGrp="1"/>
          </p:cNvSpPr>
          <p:nvPr>
            <p:ph idx="1"/>
          </p:nvPr>
        </p:nvSpPr>
        <p:spPr>
          <a:xfrm>
            <a:off x="1366091" y="6502285"/>
            <a:ext cx="12192000" cy="355715"/>
          </a:xfrm>
        </p:spPr>
        <p:txBody>
          <a:bodyPr>
            <a:normAutofit/>
          </a:bodyPr>
          <a:lstStyle/>
          <a:p>
            <a:pPr marL="0" indent="0">
              <a:buNone/>
            </a:pPr>
            <a:r>
              <a:rPr lang="de-DE" sz="1600" dirty="0"/>
              <a:t>Grafik: https://de.wikipedia.org/wiki/2I/Borisov#/media/Datei:Comet_2I-_Borisov_at_Perihelion_(2019-61-4592).png</a:t>
            </a:r>
          </a:p>
        </p:txBody>
      </p:sp>
      <p:pic>
        <p:nvPicPr>
          <p:cNvPr id="5" name="Grafik 4">
            <a:extLst>
              <a:ext uri="{FF2B5EF4-FFF2-40B4-BE49-F238E27FC236}">
                <a16:creationId xmlns:a16="http://schemas.microsoft.com/office/drawing/2014/main" id="{9A067E37-6AF5-4F68-9BF4-56FA8B630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5889" y="723914"/>
            <a:ext cx="6240222" cy="5693434"/>
          </a:xfrm>
          <a:prstGeom prst="rect">
            <a:avLst/>
          </a:prstGeom>
        </p:spPr>
      </p:pic>
    </p:spTree>
    <p:extLst>
      <p:ext uri="{BB962C8B-B14F-4D97-AF65-F5344CB8AC3E}">
        <p14:creationId xmlns:p14="http://schemas.microsoft.com/office/powerpoint/2010/main" val="217807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3D841E-2CC3-4DC4-B45F-E21B665B7F03}"/>
              </a:ext>
            </a:extLst>
          </p:cNvPr>
          <p:cNvSpPr>
            <a:spLocks noGrp="1"/>
          </p:cNvSpPr>
          <p:nvPr>
            <p:ph type="title"/>
          </p:nvPr>
        </p:nvSpPr>
        <p:spPr>
          <a:xfrm>
            <a:off x="0" y="0"/>
            <a:ext cx="4169225" cy="1336485"/>
          </a:xfrm>
        </p:spPr>
        <p:txBody>
          <a:bodyPr>
            <a:normAutofit fontScale="90000"/>
          </a:bodyPr>
          <a:lstStyle/>
          <a:p>
            <a:r>
              <a:rPr lang="de-DE" sz="3200" b="1" dirty="0">
                <a:latin typeface="+mn-lt"/>
              </a:rPr>
              <a:t>Helligkeitsskala von Himmelskörpern nach WIKI</a:t>
            </a:r>
          </a:p>
        </p:txBody>
      </p:sp>
      <p:graphicFrame>
        <p:nvGraphicFramePr>
          <p:cNvPr id="5" name="Tabelle 4">
            <a:extLst>
              <a:ext uri="{FF2B5EF4-FFF2-40B4-BE49-F238E27FC236}">
                <a16:creationId xmlns:a16="http://schemas.microsoft.com/office/drawing/2014/main" id="{F9C36776-F1A8-4B63-89B8-51BE5A4B0458}"/>
              </a:ext>
            </a:extLst>
          </p:cNvPr>
          <p:cNvGraphicFramePr>
            <a:graphicFrameLocks noGrp="1"/>
          </p:cNvGraphicFramePr>
          <p:nvPr>
            <p:extLst>
              <p:ext uri="{D42A27DB-BD31-4B8C-83A1-F6EECF244321}">
                <p14:modId xmlns:p14="http://schemas.microsoft.com/office/powerpoint/2010/main" val="2866827181"/>
              </p:ext>
            </p:extLst>
          </p:nvPr>
        </p:nvGraphicFramePr>
        <p:xfrm>
          <a:off x="4394578" y="0"/>
          <a:ext cx="5568288" cy="6858011"/>
        </p:xfrm>
        <a:graphic>
          <a:graphicData uri="http://schemas.openxmlformats.org/drawingml/2006/table">
            <a:tbl>
              <a:tblPr/>
              <a:tblGrid>
                <a:gridCol w="1719783">
                  <a:extLst>
                    <a:ext uri="{9D8B030D-6E8A-4147-A177-3AD203B41FA5}">
                      <a16:colId xmlns:a16="http://schemas.microsoft.com/office/drawing/2014/main" val="3477341606"/>
                    </a:ext>
                  </a:extLst>
                </a:gridCol>
                <a:gridCol w="2831335">
                  <a:extLst>
                    <a:ext uri="{9D8B030D-6E8A-4147-A177-3AD203B41FA5}">
                      <a16:colId xmlns:a16="http://schemas.microsoft.com/office/drawing/2014/main" val="302742010"/>
                    </a:ext>
                  </a:extLst>
                </a:gridCol>
                <a:gridCol w="1017170">
                  <a:extLst>
                    <a:ext uri="{9D8B030D-6E8A-4147-A177-3AD203B41FA5}">
                      <a16:colId xmlns:a16="http://schemas.microsoft.com/office/drawing/2014/main" val="1591402895"/>
                    </a:ext>
                  </a:extLst>
                </a:gridCol>
              </a:tblGrid>
              <a:tr h="271757">
                <a:tc>
                  <a:txBody>
                    <a:bodyPr/>
                    <a:lstStyle/>
                    <a:p>
                      <a:r>
                        <a:rPr lang="de-DE" sz="1400" dirty="0">
                          <a:hlinkClick r:id="rId2" tooltip="Sonne"/>
                        </a:rPr>
                        <a:t>Sonne</a:t>
                      </a:r>
                      <a:endParaRPr lang="de-DE" sz="1400" dirty="0"/>
                    </a:p>
                  </a:txBody>
                  <a:tcPr marL="38170" marR="38170" marT="19085" marB="19085" anchor="ctr">
                    <a:lnL>
                      <a:noFill/>
                    </a:lnL>
                    <a:lnR>
                      <a:noFill/>
                    </a:lnR>
                    <a:lnT>
                      <a:noFill/>
                    </a:lnT>
                    <a:lnB>
                      <a:noFill/>
                    </a:lnB>
                  </a:tcPr>
                </a:tc>
                <a:tc>
                  <a:txBody>
                    <a:bodyPr/>
                    <a:lstStyle/>
                    <a:p>
                      <a:r>
                        <a:rPr lang="de-DE" sz="1400">
                          <a:hlinkClick r:id="rId3" tooltip="Stern"/>
                        </a:rPr>
                        <a:t>Stern</a:t>
                      </a:r>
                      <a:endParaRPr lang="de-DE" sz="1400"/>
                    </a:p>
                  </a:txBody>
                  <a:tcPr marL="38170" marR="38170" marT="19085" marB="19085" anchor="ctr">
                    <a:lnL>
                      <a:noFill/>
                    </a:lnL>
                    <a:lnR>
                      <a:noFill/>
                    </a:lnR>
                    <a:lnT>
                      <a:noFill/>
                    </a:lnT>
                    <a:lnB>
                      <a:noFill/>
                    </a:lnB>
                  </a:tcPr>
                </a:tc>
                <a:tc>
                  <a:txBody>
                    <a:bodyPr/>
                    <a:lstStyle/>
                    <a:p>
                      <a:pPr algn="r"/>
                      <a:r>
                        <a:rPr lang="de-DE" sz="1400">
                          <a:effectLst/>
                        </a:rPr>
                        <a:t>−26,832 mag</a:t>
                      </a:r>
                    </a:p>
                  </a:txBody>
                  <a:tcPr marL="38170" marR="38170" marT="19085" marB="19085" anchor="ctr">
                    <a:lnL>
                      <a:noFill/>
                    </a:lnL>
                    <a:lnR>
                      <a:noFill/>
                    </a:lnR>
                    <a:lnT>
                      <a:noFill/>
                    </a:lnT>
                    <a:lnB>
                      <a:noFill/>
                    </a:lnB>
                  </a:tcPr>
                </a:tc>
                <a:extLst>
                  <a:ext uri="{0D108BD9-81ED-4DB2-BD59-A6C34878D82A}">
                    <a16:rowId xmlns:a16="http://schemas.microsoft.com/office/drawing/2014/main" val="1943375623"/>
                  </a:ext>
                </a:extLst>
              </a:tr>
              <a:tr h="271757">
                <a:tc>
                  <a:txBody>
                    <a:bodyPr/>
                    <a:lstStyle/>
                    <a:p>
                      <a:r>
                        <a:rPr lang="de-DE" sz="1400">
                          <a:hlinkClick r:id="rId4" tooltip="Vollmond"/>
                        </a:rPr>
                        <a:t>Vollmond</a:t>
                      </a:r>
                      <a:endParaRPr lang="de-DE" sz="1400"/>
                    </a:p>
                  </a:txBody>
                  <a:tcPr marL="38170" marR="38170" marT="19085" marB="19085" anchor="ctr">
                    <a:lnL>
                      <a:noFill/>
                    </a:lnL>
                    <a:lnR>
                      <a:noFill/>
                    </a:lnR>
                    <a:lnT>
                      <a:noFill/>
                    </a:lnT>
                    <a:lnB>
                      <a:noFill/>
                    </a:lnB>
                  </a:tcPr>
                </a:tc>
                <a:tc>
                  <a:txBody>
                    <a:bodyPr/>
                    <a:lstStyle/>
                    <a:p>
                      <a:r>
                        <a:rPr lang="de-DE" sz="1400">
                          <a:hlinkClick r:id="rId5" tooltip="Mond"/>
                        </a:rPr>
                        <a:t>Mond</a:t>
                      </a:r>
                      <a:endParaRPr lang="de-DE" sz="1400"/>
                    </a:p>
                  </a:txBody>
                  <a:tcPr marL="38170" marR="38170" marT="19085" marB="19085" anchor="ctr">
                    <a:lnL>
                      <a:noFill/>
                    </a:lnL>
                    <a:lnR>
                      <a:noFill/>
                    </a:lnR>
                    <a:lnT>
                      <a:noFill/>
                    </a:lnT>
                    <a:lnB>
                      <a:noFill/>
                    </a:lnB>
                  </a:tcPr>
                </a:tc>
                <a:tc>
                  <a:txBody>
                    <a:bodyPr/>
                    <a:lstStyle/>
                    <a:p>
                      <a:pPr algn="r"/>
                      <a:r>
                        <a:rPr lang="de-DE" sz="1400" dirty="0">
                          <a:effectLst/>
                        </a:rPr>
                        <a:t>−12,73 mag</a:t>
                      </a:r>
                    </a:p>
                  </a:txBody>
                  <a:tcPr marL="38170" marR="38170" marT="19085" marB="19085" anchor="ctr">
                    <a:lnL>
                      <a:noFill/>
                    </a:lnL>
                    <a:lnR>
                      <a:noFill/>
                    </a:lnR>
                    <a:lnT>
                      <a:noFill/>
                    </a:lnT>
                    <a:lnB>
                      <a:noFill/>
                    </a:lnB>
                  </a:tcPr>
                </a:tc>
                <a:extLst>
                  <a:ext uri="{0D108BD9-81ED-4DB2-BD59-A6C34878D82A}">
                    <a16:rowId xmlns:a16="http://schemas.microsoft.com/office/drawing/2014/main" val="403320154"/>
                  </a:ext>
                </a:extLst>
              </a:tr>
              <a:tr h="271757">
                <a:tc>
                  <a:txBody>
                    <a:bodyPr/>
                    <a:lstStyle/>
                    <a:p>
                      <a:r>
                        <a:rPr lang="de-DE" sz="1400">
                          <a:hlinkClick r:id="rId6" tooltip="Iridium-Flare"/>
                        </a:rPr>
                        <a:t>Iridium-Flare</a:t>
                      </a:r>
                      <a:endParaRPr lang="de-DE" sz="1400"/>
                    </a:p>
                  </a:txBody>
                  <a:tcPr marL="38170" marR="38170" marT="19085" marB="19085" anchor="ctr">
                    <a:lnL>
                      <a:noFill/>
                    </a:lnL>
                    <a:lnR>
                      <a:noFill/>
                    </a:lnR>
                    <a:lnT>
                      <a:noFill/>
                    </a:lnT>
                    <a:lnB>
                      <a:noFill/>
                    </a:lnB>
                  </a:tcPr>
                </a:tc>
                <a:tc>
                  <a:txBody>
                    <a:bodyPr/>
                    <a:lstStyle/>
                    <a:p>
                      <a:r>
                        <a:rPr lang="de-DE" sz="1400">
                          <a:hlinkClick r:id="rId7" tooltip="Satellit (Raumfahrt)"/>
                        </a:rPr>
                        <a:t>Satellit</a:t>
                      </a:r>
                      <a:endParaRPr lang="de-DE" sz="1400"/>
                    </a:p>
                  </a:txBody>
                  <a:tcPr marL="38170" marR="38170" marT="19085" marB="19085" anchor="ctr">
                    <a:lnL>
                      <a:noFill/>
                    </a:lnL>
                    <a:lnR>
                      <a:noFill/>
                    </a:lnR>
                    <a:lnT>
                      <a:noFill/>
                    </a:lnT>
                    <a:lnB>
                      <a:noFill/>
                    </a:lnB>
                  </a:tcPr>
                </a:tc>
                <a:tc>
                  <a:txBody>
                    <a:bodyPr/>
                    <a:lstStyle/>
                    <a:p>
                      <a:pPr algn="r"/>
                      <a:r>
                        <a:rPr lang="de-DE" sz="1400">
                          <a:effectLst/>
                        </a:rPr>
                        <a:t>−9 mag</a:t>
                      </a:r>
                    </a:p>
                  </a:txBody>
                  <a:tcPr marL="38170" marR="38170" marT="19085" marB="19085" anchor="ctr">
                    <a:lnL>
                      <a:noFill/>
                    </a:lnL>
                    <a:lnR>
                      <a:noFill/>
                    </a:lnR>
                    <a:lnT>
                      <a:noFill/>
                    </a:lnT>
                    <a:lnB>
                      <a:noFill/>
                    </a:lnB>
                  </a:tcPr>
                </a:tc>
                <a:extLst>
                  <a:ext uri="{0D108BD9-81ED-4DB2-BD59-A6C34878D82A}">
                    <a16:rowId xmlns:a16="http://schemas.microsoft.com/office/drawing/2014/main" val="903955803"/>
                  </a:ext>
                </a:extLst>
              </a:tr>
              <a:tr h="271757">
                <a:tc>
                  <a:txBody>
                    <a:bodyPr/>
                    <a:lstStyle/>
                    <a:p>
                      <a:r>
                        <a:rPr lang="de-DE" sz="1400">
                          <a:hlinkClick r:id="rId8" tooltip="Internationale Raumstation"/>
                        </a:rPr>
                        <a:t>ISS</a:t>
                      </a:r>
                      <a:endParaRPr lang="de-DE" sz="1400"/>
                    </a:p>
                  </a:txBody>
                  <a:tcPr marL="38170" marR="38170" marT="19085" marB="19085" anchor="ctr">
                    <a:lnL>
                      <a:noFill/>
                    </a:lnL>
                    <a:lnR>
                      <a:noFill/>
                    </a:lnR>
                    <a:lnT>
                      <a:noFill/>
                    </a:lnT>
                    <a:lnB>
                      <a:noFill/>
                    </a:lnB>
                  </a:tcPr>
                </a:tc>
                <a:tc>
                  <a:txBody>
                    <a:bodyPr/>
                    <a:lstStyle/>
                    <a:p>
                      <a:r>
                        <a:rPr lang="de-DE" sz="1400">
                          <a:hlinkClick r:id="rId9" tooltip="Raumstation"/>
                        </a:rPr>
                        <a:t>Raumstation</a:t>
                      </a:r>
                      <a:endParaRPr lang="de-DE" sz="1400"/>
                    </a:p>
                  </a:txBody>
                  <a:tcPr marL="38170" marR="38170" marT="19085" marB="19085" anchor="ctr">
                    <a:lnL>
                      <a:noFill/>
                    </a:lnL>
                    <a:lnR>
                      <a:noFill/>
                    </a:lnR>
                    <a:lnT>
                      <a:noFill/>
                    </a:lnT>
                    <a:lnB>
                      <a:noFill/>
                    </a:lnB>
                  </a:tcPr>
                </a:tc>
                <a:tc>
                  <a:txBody>
                    <a:bodyPr/>
                    <a:lstStyle/>
                    <a:p>
                      <a:pPr algn="r"/>
                      <a:r>
                        <a:rPr lang="de-DE" sz="1400" dirty="0">
                          <a:effectLst/>
                        </a:rPr>
                        <a:t>−5 mag</a:t>
                      </a:r>
                    </a:p>
                  </a:txBody>
                  <a:tcPr marL="38170" marR="38170" marT="19085" marB="19085" anchor="ctr">
                    <a:lnL>
                      <a:noFill/>
                    </a:lnL>
                    <a:lnR>
                      <a:noFill/>
                    </a:lnR>
                    <a:lnT>
                      <a:noFill/>
                    </a:lnT>
                    <a:lnB>
                      <a:noFill/>
                    </a:lnB>
                  </a:tcPr>
                </a:tc>
                <a:extLst>
                  <a:ext uri="{0D108BD9-81ED-4DB2-BD59-A6C34878D82A}">
                    <a16:rowId xmlns:a16="http://schemas.microsoft.com/office/drawing/2014/main" val="1483243258"/>
                  </a:ext>
                </a:extLst>
              </a:tr>
              <a:tr h="271757">
                <a:tc>
                  <a:txBody>
                    <a:bodyPr/>
                    <a:lstStyle/>
                    <a:p>
                      <a:r>
                        <a:rPr lang="de-DE" sz="1400">
                          <a:hlinkClick r:id="rId10" tooltip="Venus (Planet)"/>
                        </a:rPr>
                        <a:t>Venus</a:t>
                      </a:r>
                      <a:endParaRPr lang="de-DE" sz="1400"/>
                    </a:p>
                  </a:txBody>
                  <a:tcPr marL="38170" marR="38170" marT="19085" marB="19085" anchor="ctr">
                    <a:lnL>
                      <a:noFill/>
                    </a:lnL>
                    <a:lnR>
                      <a:noFill/>
                    </a:lnR>
                    <a:lnT>
                      <a:noFill/>
                    </a:lnT>
                    <a:lnB>
                      <a:noFill/>
                    </a:lnB>
                  </a:tcPr>
                </a:tc>
                <a:tc>
                  <a:txBody>
                    <a:bodyPr/>
                    <a:lstStyle/>
                    <a:p>
                      <a:r>
                        <a:rPr lang="de-DE" sz="1400">
                          <a:hlinkClick r:id="rId11" tooltip="Planet"/>
                        </a:rPr>
                        <a:t>Planet</a:t>
                      </a:r>
                      <a:endParaRPr lang="de-DE" sz="1400"/>
                    </a:p>
                  </a:txBody>
                  <a:tcPr marL="38170" marR="38170" marT="19085" marB="19085" anchor="ctr">
                    <a:lnL>
                      <a:noFill/>
                    </a:lnL>
                    <a:lnR>
                      <a:noFill/>
                    </a:lnR>
                    <a:lnT>
                      <a:noFill/>
                    </a:lnT>
                    <a:lnB>
                      <a:noFill/>
                    </a:lnB>
                  </a:tcPr>
                </a:tc>
                <a:tc>
                  <a:txBody>
                    <a:bodyPr/>
                    <a:lstStyle/>
                    <a:p>
                      <a:pPr algn="r"/>
                      <a:r>
                        <a:rPr lang="de-DE" sz="1400">
                          <a:effectLst/>
                        </a:rPr>
                        <a:t>−4,67 mag</a:t>
                      </a:r>
                    </a:p>
                  </a:txBody>
                  <a:tcPr marL="38170" marR="38170" marT="19085" marB="19085" anchor="ctr">
                    <a:lnL>
                      <a:noFill/>
                    </a:lnL>
                    <a:lnR>
                      <a:noFill/>
                    </a:lnR>
                    <a:lnT>
                      <a:noFill/>
                    </a:lnT>
                    <a:lnB>
                      <a:noFill/>
                    </a:lnB>
                  </a:tcPr>
                </a:tc>
                <a:extLst>
                  <a:ext uri="{0D108BD9-81ED-4DB2-BD59-A6C34878D82A}">
                    <a16:rowId xmlns:a16="http://schemas.microsoft.com/office/drawing/2014/main" val="1237616197"/>
                  </a:ext>
                </a:extLst>
              </a:tr>
              <a:tr h="271757">
                <a:tc>
                  <a:txBody>
                    <a:bodyPr/>
                    <a:lstStyle/>
                    <a:p>
                      <a:r>
                        <a:rPr lang="de-DE" sz="1400">
                          <a:hlinkClick r:id="rId12" tooltip="Jupiter (Planet)"/>
                        </a:rPr>
                        <a:t>Jupiter</a:t>
                      </a:r>
                      <a:endParaRPr lang="de-DE" sz="1400"/>
                    </a:p>
                  </a:txBody>
                  <a:tcPr marL="38170" marR="38170" marT="19085" marB="19085" anchor="ctr">
                    <a:lnL>
                      <a:noFill/>
                    </a:lnL>
                    <a:lnR>
                      <a:noFill/>
                    </a:lnR>
                    <a:lnT>
                      <a:noFill/>
                    </a:lnT>
                    <a:lnB>
                      <a:noFill/>
                    </a:lnB>
                  </a:tcPr>
                </a:tc>
                <a:tc>
                  <a:txBody>
                    <a:bodyPr/>
                    <a:lstStyle/>
                    <a:p>
                      <a:r>
                        <a:rPr lang="de-DE" sz="1400"/>
                        <a:t>Planet</a:t>
                      </a:r>
                    </a:p>
                  </a:txBody>
                  <a:tcPr marL="38170" marR="38170" marT="19085" marB="19085" anchor="ctr">
                    <a:lnL>
                      <a:noFill/>
                    </a:lnL>
                    <a:lnR>
                      <a:noFill/>
                    </a:lnR>
                    <a:lnT>
                      <a:noFill/>
                    </a:lnT>
                    <a:lnB>
                      <a:noFill/>
                    </a:lnB>
                  </a:tcPr>
                </a:tc>
                <a:tc>
                  <a:txBody>
                    <a:bodyPr/>
                    <a:lstStyle/>
                    <a:p>
                      <a:pPr algn="r"/>
                      <a:r>
                        <a:rPr lang="de-DE" sz="1400">
                          <a:effectLst/>
                        </a:rPr>
                        <a:t>−2,94 mag</a:t>
                      </a:r>
                    </a:p>
                  </a:txBody>
                  <a:tcPr marL="38170" marR="38170" marT="19085" marB="19085" anchor="ctr">
                    <a:lnL>
                      <a:noFill/>
                    </a:lnL>
                    <a:lnR>
                      <a:noFill/>
                    </a:lnR>
                    <a:lnT>
                      <a:noFill/>
                    </a:lnT>
                    <a:lnB>
                      <a:noFill/>
                    </a:lnB>
                  </a:tcPr>
                </a:tc>
                <a:extLst>
                  <a:ext uri="{0D108BD9-81ED-4DB2-BD59-A6C34878D82A}">
                    <a16:rowId xmlns:a16="http://schemas.microsoft.com/office/drawing/2014/main" val="435659094"/>
                  </a:ext>
                </a:extLst>
              </a:tr>
              <a:tr h="271757">
                <a:tc>
                  <a:txBody>
                    <a:bodyPr/>
                    <a:lstStyle/>
                    <a:p>
                      <a:r>
                        <a:rPr lang="de-DE" sz="1400">
                          <a:hlinkClick r:id="rId13" tooltip="Mars (Planet)"/>
                        </a:rPr>
                        <a:t>Mars</a:t>
                      </a:r>
                      <a:endParaRPr lang="de-DE" sz="1400"/>
                    </a:p>
                  </a:txBody>
                  <a:tcPr marL="38170" marR="38170" marT="19085" marB="19085" anchor="ctr">
                    <a:lnL>
                      <a:noFill/>
                    </a:lnL>
                    <a:lnR>
                      <a:noFill/>
                    </a:lnR>
                    <a:lnT>
                      <a:noFill/>
                    </a:lnT>
                    <a:lnB>
                      <a:noFill/>
                    </a:lnB>
                  </a:tcPr>
                </a:tc>
                <a:tc>
                  <a:txBody>
                    <a:bodyPr/>
                    <a:lstStyle/>
                    <a:p>
                      <a:r>
                        <a:rPr lang="de-DE" sz="1400"/>
                        <a:t>Planet</a:t>
                      </a:r>
                    </a:p>
                  </a:txBody>
                  <a:tcPr marL="38170" marR="38170" marT="19085" marB="19085" anchor="ctr">
                    <a:lnL>
                      <a:noFill/>
                    </a:lnL>
                    <a:lnR>
                      <a:noFill/>
                    </a:lnR>
                    <a:lnT>
                      <a:noFill/>
                    </a:lnT>
                    <a:lnB>
                      <a:noFill/>
                    </a:lnB>
                  </a:tcPr>
                </a:tc>
                <a:tc>
                  <a:txBody>
                    <a:bodyPr/>
                    <a:lstStyle/>
                    <a:p>
                      <a:pPr algn="r"/>
                      <a:r>
                        <a:rPr lang="de-DE" sz="1400">
                          <a:effectLst/>
                        </a:rPr>
                        <a:t>−2,91 mag</a:t>
                      </a:r>
                    </a:p>
                  </a:txBody>
                  <a:tcPr marL="38170" marR="38170" marT="19085" marB="19085" anchor="ctr">
                    <a:lnL>
                      <a:noFill/>
                    </a:lnL>
                    <a:lnR>
                      <a:noFill/>
                    </a:lnR>
                    <a:lnT>
                      <a:noFill/>
                    </a:lnT>
                    <a:lnB>
                      <a:noFill/>
                    </a:lnB>
                  </a:tcPr>
                </a:tc>
                <a:extLst>
                  <a:ext uri="{0D108BD9-81ED-4DB2-BD59-A6C34878D82A}">
                    <a16:rowId xmlns:a16="http://schemas.microsoft.com/office/drawing/2014/main" val="4275195013"/>
                  </a:ext>
                </a:extLst>
              </a:tr>
              <a:tr h="271757">
                <a:tc>
                  <a:txBody>
                    <a:bodyPr/>
                    <a:lstStyle/>
                    <a:p>
                      <a:r>
                        <a:rPr lang="de-DE" sz="1400">
                          <a:hlinkClick r:id="rId14" tooltip="Merkur (Planet)"/>
                        </a:rPr>
                        <a:t>Merkur</a:t>
                      </a:r>
                      <a:endParaRPr lang="de-DE" sz="1400"/>
                    </a:p>
                  </a:txBody>
                  <a:tcPr marL="38170" marR="38170" marT="19085" marB="19085" anchor="ctr">
                    <a:lnL>
                      <a:noFill/>
                    </a:lnL>
                    <a:lnR>
                      <a:noFill/>
                    </a:lnR>
                    <a:lnT>
                      <a:noFill/>
                    </a:lnT>
                    <a:lnB>
                      <a:noFill/>
                    </a:lnB>
                  </a:tcPr>
                </a:tc>
                <a:tc>
                  <a:txBody>
                    <a:bodyPr/>
                    <a:lstStyle/>
                    <a:p>
                      <a:r>
                        <a:rPr lang="de-DE" sz="1400"/>
                        <a:t>Planet</a:t>
                      </a:r>
                    </a:p>
                  </a:txBody>
                  <a:tcPr marL="38170" marR="38170" marT="19085" marB="19085" anchor="ctr">
                    <a:lnL>
                      <a:noFill/>
                    </a:lnL>
                    <a:lnR>
                      <a:noFill/>
                    </a:lnR>
                    <a:lnT>
                      <a:noFill/>
                    </a:lnT>
                    <a:lnB>
                      <a:noFill/>
                    </a:lnB>
                  </a:tcPr>
                </a:tc>
                <a:tc>
                  <a:txBody>
                    <a:bodyPr/>
                    <a:lstStyle/>
                    <a:p>
                      <a:pPr algn="r"/>
                      <a:r>
                        <a:rPr lang="de-DE" sz="1400">
                          <a:effectLst/>
                        </a:rPr>
                        <a:t>−1,9 mag</a:t>
                      </a:r>
                    </a:p>
                  </a:txBody>
                  <a:tcPr marL="38170" marR="38170" marT="19085" marB="19085" anchor="ctr">
                    <a:lnL>
                      <a:noFill/>
                    </a:lnL>
                    <a:lnR>
                      <a:noFill/>
                    </a:lnR>
                    <a:lnT>
                      <a:noFill/>
                    </a:lnT>
                    <a:lnB>
                      <a:noFill/>
                    </a:lnB>
                  </a:tcPr>
                </a:tc>
                <a:extLst>
                  <a:ext uri="{0D108BD9-81ED-4DB2-BD59-A6C34878D82A}">
                    <a16:rowId xmlns:a16="http://schemas.microsoft.com/office/drawing/2014/main" val="1216090113"/>
                  </a:ext>
                </a:extLst>
              </a:tr>
              <a:tr h="271757">
                <a:tc>
                  <a:txBody>
                    <a:bodyPr/>
                    <a:lstStyle/>
                    <a:p>
                      <a:r>
                        <a:rPr lang="de-DE" sz="1400">
                          <a:hlinkClick r:id="rId15" tooltip="Sirius"/>
                        </a:rPr>
                        <a:t>Sirius</a:t>
                      </a:r>
                      <a:endParaRPr lang="de-DE" sz="1400"/>
                    </a:p>
                  </a:txBody>
                  <a:tcPr marL="38170" marR="38170" marT="19085" marB="19085" anchor="ctr">
                    <a:lnL>
                      <a:noFill/>
                    </a:lnL>
                    <a:lnR>
                      <a:noFill/>
                    </a:lnR>
                    <a:lnT>
                      <a:noFill/>
                    </a:lnT>
                    <a:lnB>
                      <a:noFill/>
                    </a:lnB>
                  </a:tcPr>
                </a:tc>
                <a:tc>
                  <a:txBody>
                    <a:bodyPr/>
                    <a:lstStyle/>
                    <a:p>
                      <a:r>
                        <a:rPr lang="de-DE" sz="1400"/>
                        <a:t>Stern</a:t>
                      </a:r>
                    </a:p>
                  </a:txBody>
                  <a:tcPr marL="38170" marR="38170" marT="19085" marB="19085" anchor="ctr">
                    <a:lnL>
                      <a:noFill/>
                    </a:lnL>
                    <a:lnR>
                      <a:noFill/>
                    </a:lnR>
                    <a:lnT>
                      <a:noFill/>
                    </a:lnT>
                    <a:lnB>
                      <a:noFill/>
                    </a:lnB>
                  </a:tcPr>
                </a:tc>
                <a:tc>
                  <a:txBody>
                    <a:bodyPr/>
                    <a:lstStyle/>
                    <a:p>
                      <a:pPr algn="r"/>
                      <a:r>
                        <a:rPr lang="de-DE" sz="1400">
                          <a:effectLst/>
                        </a:rPr>
                        <a:t>−1,46 mag</a:t>
                      </a:r>
                    </a:p>
                  </a:txBody>
                  <a:tcPr marL="38170" marR="38170" marT="19085" marB="19085" anchor="ctr">
                    <a:lnL>
                      <a:noFill/>
                    </a:lnL>
                    <a:lnR>
                      <a:noFill/>
                    </a:lnR>
                    <a:lnT>
                      <a:noFill/>
                    </a:lnT>
                    <a:lnB>
                      <a:noFill/>
                    </a:lnB>
                  </a:tcPr>
                </a:tc>
                <a:extLst>
                  <a:ext uri="{0D108BD9-81ED-4DB2-BD59-A6C34878D82A}">
                    <a16:rowId xmlns:a16="http://schemas.microsoft.com/office/drawing/2014/main" val="1878436336"/>
                  </a:ext>
                </a:extLst>
              </a:tr>
              <a:tr h="271757">
                <a:tc>
                  <a:txBody>
                    <a:bodyPr/>
                    <a:lstStyle/>
                    <a:p>
                      <a:r>
                        <a:rPr lang="de-DE" sz="1400">
                          <a:hlinkClick r:id="rId16" tooltip="Canopus"/>
                        </a:rPr>
                        <a:t>Canopus</a:t>
                      </a:r>
                      <a:endParaRPr lang="de-DE" sz="1400"/>
                    </a:p>
                  </a:txBody>
                  <a:tcPr marL="38170" marR="38170" marT="19085" marB="19085" anchor="ctr">
                    <a:lnL>
                      <a:noFill/>
                    </a:lnL>
                    <a:lnR>
                      <a:noFill/>
                    </a:lnR>
                    <a:lnT>
                      <a:noFill/>
                    </a:lnT>
                    <a:lnB>
                      <a:noFill/>
                    </a:lnB>
                  </a:tcPr>
                </a:tc>
                <a:tc>
                  <a:txBody>
                    <a:bodyPr/>
                    <a:lstStyle/>
                    <a:p>
                      <a:r>
                        <a:rPr lang="de-DE" sz="1400"/>
                        <a:t>Stern</a:t>
                      </a:r>
                    </a:p>
                  </a:txBody>
                  <a:tcPr marL="38170" marR="38170" marT="19085" marB="19085" anchor="ctr">
                    <a:lnL>
                      <a:noFill/>
                    </a:lnL>
                    <a:lnR>
                      <a:noFill/>
                    </a:lnR>
                    <a:lnT>
                      <a:noFill/>
                    </a:lnT>
                    <a:lnB>
                      <a:noFill/>
                    </a:lnB>
                  </a:tcPr>
                </a:tc>
                <a:tc>
                  <a:txBody>
                    <a:bodyPr/>
                    <a:lstStyle/>
                    <a:p>
                      <a:pPr algn="r"/>
                      <a:r>
                        <a:rPr lang="de-DE" sz="1400">
                          <a:effectLst/>
                        </a:rPr>
                        <a:t>−0,73 mag</a:t>
                      </a:r>
                    </a:p>
                  </a:txBody>
                  <a:tcPr marL="38170" marR="38170" marT="19085" marB="19085" anchor="ctr">
                    <a:lnL>
                      <a:noFill/>
                    </a:lnL>
                    <a:lnR>
                      <a:noFill/>
                    </a:lnR>
                    <a:lnT>
                      <a:noFill/>
                    </a:lnT>
                    <a:lnB>
                      <a:noFill/>
                    </a:lnB>
                  </a:tcPr>
                </a:tc>
                <a:extLst>
                  <a:ext uri="{0D108BD9-81ED-4DB2-BD59-A6C34878D82A}">
                    <a16:rowId xmlns:a16="http://schemas.microsoft.com/office/drawing/2014/main" val="1871915865"/>
                  </a:ext>
                </a:extLst>
              </a:tr>
              <a:tr h="271757">
                <a:tc>
                  <a:txBody>
                    <a:bodyPr/>
                    <a:lstStyle/>
                    <a:p>
                      <a:r>
                        <a:rPr lang="de-DE" sz="1400">
                          <a:hlinkClick r:id="rId17" tooltip="Saturn (Planet)"/>
                        </a:rPr>
                        <a:t>Saturn</a:t>
                      </a:r>
                      <a:endParaRPr lang="de-DE" sz="1400"/>
                    </a:p>
                  </a:txBody>
                  <a:tcPr marL="38170" marR="38170" marT="19085" marB="19085" anchor="ctr">
                    <a:lnL>
                      <a:noFill/>
                    </a:lnL>
                    <a:lnR>
                      <a:noFill/>
                    </a:lnR>
                    <a:lnT>
                      <a:noFill/>
                    </a:lnT>
                    <a:lnB>
                      <a:noFill/>
                    </a:lnB>
                  </a:tcPr>
                </a:tc>
                <a:tc>
                  <a:txBody>
                    <a:bodyPr/>
                    <a:lstStyle/>
                    <a:p>
                      <a:r>
                        <a:rPr lang="de-DE" sz="1400"/>
                        <a:t>Planet</a:t>
                      </a:r>
                    </a:p>
                  </a:txBody>
                  <a:tcPr marL="38170" marR="38170" marT="19085" marB="19085" anchor="ctr">
                    <a:lnL>
                      <a:noFill/>
                    </a:lnL>
                    <a:lnR>
                      <a:noFill/>
                    </a:lnR>
                    <a:lnT>
                      <a:noFill/>
                    </a:lnT>
                    <a:lnB>
                      <a:noFill/>
                    </a:lnB>
                  </a:tcPr>
                </a:tc>
                <a:tc>
                  <a:txBody>
                    <a:bodyPr/>
                    <a:lstStyle/>
                    <a:p>
                      <a:pPr algn="r"/>
                      <a:r>
                        <a:rPr lang="de-DE" sz="1400">
                          <a:effectLst/>
                        </a:rPr>
                        <a:t>−0,47 mag</a:t>
                      </a:r>
                    </a:p>
                  </a:txBody>
                  <a:tcPr marL="38170" marR="38170" marT="19085" marB="19085" anchor="ctr">
                    <a:lnL>
                      <a:noFill/>
                    </a:lnL>
                    <a:lnR>
                      <a:noFill/>
                    </a:lnR>
                    <a:lnT>
                      <a:noFill/>
                    </a:lnT>
                    <a:lnB>
                      <a:noFill/>
                    </a:lnB>
                  </a:tcPr>
                </a:tc>
                <a:extLst>
                  <a:ext uri="{0D108BD9-81ED-4DB2-BD59-A6C34878D82A}">
                    <a16:rowId xmlns:a16="http://schemas.microsoft.com/office/drawing/2014/main" val="3943238206"/>
                  </a:ext>
                </a:extLst>
              </a:tr>
              <a:tr h="271757">
                <a:tc>
                  <a:txBody>
                    <a:bodyPr/>
                    <a:lstStyle/>
                    <a:p>
                      <a:r>
                        <a:rPr lang="de-DE" sz="1400">
                          <a:hlinkClick r:id="rId18" tooltip="Wega"/>
                        </a:rPr>
                        <a:t>Wega</a:t>
                      </a:r>
                      <a:endParaRPr lang="de-DE" sz="1400"/>
                    </a:p>
                  </a:txBody>
                  <a:tcPr marL="38170" marR="38170" marT="19085" marB="19085" anchor="ctr">
                    <a:lnL>
                      <a:noFill/>
                    </a:lnL>
                    <a:lnR>
                      <a:noFill/>
                    </a:lnR>
                    <a:lnT>
                      <a:noFill/>
                    </a:lnT>
                    <a:lnB>
                      <a:noFill/>
                    </a:lnB>
                  </a:tcPr>
                </a:tc>
                <a:tc>
                  <a:txBody>
                    <a:bodyPr/>
                    <a:lstStyle/>
                    <a:p>
                      <a:r>
                        <a:rPr lang="de-DE" sz="1400"/>
                        <a:t>Stern</a:t>
                      </a:r>
                    </a:p>
                  </a:txBody>
                  <a:tcPr marL="38170" marR="38170" marT="19085" marB="19085" anchor="ctr">
                    <a:lnL>
                      <a:noFill/>
                    </a:lnL>
                    <a:lnR>
                      <a:noFill/>
                    </a:lnR>
                    <a:lnT>
                      <a:noFill/>
                    </a:lnT>
                    <a:lnB>
                      <a:noFill/>
                    </a:lnB>
                  </a:tcPr>
                </a:tc>
                <a:tc>
                  <a:txBody>
                    <a:bodyPr/>
                    <a:lstStyle/>
                    <a:p>
                      <a:pPr algn="r"/>
                      <a:r>
                        <a:rPr lang="de-DE" sz="1400" dirty="0">
                          <a:effectLst/>
                        </a:rPr>
                        <a:t> 0,03 mag</a:t>
                      </a:r>
                    </a:p>
                  </a:txBody>
                  <a:tcPr marL="38170" marR="38170" marT="19085" marB="19085" anchor="ctr">
                    <a:lnL>
                      <a:noFill/>
                    </a:lnL>
                    <a:lnR>
                      <a:noFill/>
                    </a:lnR>
                    <a:lnT>
                      <a:noFill/>
                    </a:lnT>
                    <a:lnB>
                      <a:noFill/>
                    </a:lnB>
                  </a:tcPr>
                </a:tc>
                <a:extLst>
                  <a:ext uri="{0D108BD9-81ED-4DB2-BD59-A6C34878D82A}">
                    <a16:rowId xmlns:a16="http://schemas.microsoft.com/office/drawing/2014/main" val="1818656874"/>
                  </a:ext>
                </a:extLst>
              </a:tr>
              <a:tr h="271757">
                <a:tc>
                  <a:txBody>
                    <a:bodyPr/>
                    <a:lstStyle/>
                    <a:p>
                      <a:r>
                        <a:rPr lang="de-DE" sz="1400">
                          <a:hlinkClick r:id="rId19" tooltip="Hyaden (Astronomie)"/>
                        </a:rPr>
                        <a:t>Hyaden</a:t>
                      </a:r>
                      <a:endParaRPr lang="de-DE" sz="1400"/>
                    </a:p>
                  </a:txBody>
                  <a:tcPr marL="38170" marR="38170" marT="19085" marB="19085" anchor="ctr">
                    <a:lnL>
                      <a:noFill/>
                    </a:lnL>
                    <a:lnR>
                      <a:noFill/>
                    </a:lnR>
                    <a:lnT>
                      <a:noFill/>
                    </a:lnT>
                    <a:lnB>
                      <a:noFill/>
                    </a:lnB>
                  </a:tcPr>
                </a:tc>
                <a:tc>
                  <a:txBody>
                    <a:bodyPr/>
                    <a:lstStyle/>
                    <a:p>
                      <a:r>
                        <a:rPr lang="de-DE" sz="1400">
                          <a:hlinkClick r:id="rId20" tooltip="Offener Sternhaufen"/>
                        </a:rPr>
                        <a:t>Offener Sternhaufen</a:t>
                      </a:r>
                      <a:endParaRPr lang="de-DE" sz="1400"/>
                    </a:p>
                  </a:txBody>
                  <a:tcPr marL="38170" marR="38170" marT="19085" marB="19085" anchor="ctr">
                    <a:lnL>
                      <a:noFill/>
                    </a:lnL>
                    <a:lnR>
                      <a:noFill/>
                    </a:lnR>
                    <a:lnT>
                      <a:noFill/>
                    </a:lnT>
                    <a:lnB>
                      <a:noFill/>
                    </a:lnB>
                  </a:tcPr>
                </a:tc>
                <a:tc>
                  <a:txBody>
                    <a:bodyPr/>
                    <a:lstStyle/>
                    <a:p>
                      <a:pPr algn="r"/>
                      <a:r>
                        <a:rPr lang="de-DE" sz="1400">
                          <a:effectLst/>
                        </a:rPr>
                        <a:t>0,5 mag</a:t>
                      </a:r>
                    </a:p>
                  </a:txBody>
                  <a:tcPr marL="38170" marR="38170" marT="19085" marB="19085" anchor="ctr">
                    <a:lnL>
                      <a:noFill/>
                    </a:lnL>
                    <a:lnR>
                      <a:noFill/>
                    </a:lnR>
                    <a:lnT>
                      <a:noFill/>
                    </a:lnT>
                    <a:lnB>
                      <a:noFill/>
                    </a:lnB>
                  </a:tcPr>
                </a:tc>
                <a:extLst>
                  <a:ext uri="{0D108BD9-81ED-4DB2-BD59-A6C34878D82A}">
                    <a16:rowId xmlns:a16="http://schemas.microsoft.com/office/drawing/2014/main" val="2761756487"/>
                  </a:ext>
                </a:extLst>
              </a:tr>
              <a:tr h="271757">
                <a:tc>
                  <a:txBody>
                    <a:bodyPr/>
                    <a:lstStyle/>
                    <a:p>
                      <a:r>
                        <a:rPr lang="de-DE" sz="1400">
                          <a:hlinkClick r:id="rId21" tooltip="Plejaden"/>
                        </a:rPr>
                        <a:t>Plejaden</a:t>
                      </a:r>
                      <a:endParaRPr lang="de-DE" sz="1400"/>
                    </a:p>
                  </a:txBody>
                  <a:tcPr marL="38170" marR="38170" marT="19085" marB="19085" anchor="ctr">
                    <a:lnL>
                      <a:noFill/>
                    </a:lnL>
                    <a:lnR>
                      <a:noFill/>
                    </a:lnR>
                    <a:lnT>
                      <a:noFill/>
                    </a:lnT>
                    <a:lnB>
                      <a:noFill/>
                    </a:lnB>
                  </a:tcPr>
                </a:tc>
                <a:tc>
                  <a:txBody>
                    <a:bodyPr/>
                    <a:lstStyle/>
                    <a:p>
                      <a:r>
                        <a:rPr lang="de-DE" sz="1400"/>
                        <a:t>Offener Sternhaufen</a:t>
                      </a:r>
                    </a:p>
                  </a:txBody>
                  <a:tcPr marL="38170" marR="38170" marT="19085" marB="19085" anchor="ctr">
                    <a:lnL>
                      <a:noFill/>
                    </a:lnL>
                    <a:lnR>
                      <a:noFill/>
                    </a:lnR>
                    <a:lnT>
                      <a:noFill/>
                    </a:lnT>
                    <a:lnB>
                      <a:noFill/>
                    </a:lnB>
                  </a:tcPr>
                </a:tc>
                <a:tc>
                  <a:txBody>
                    <a:bodyPr/>
                    <a:lstStyle/>
                    <a:p>
                      <a:pPr algn="r"/>
                      <a:r>
                        <a:rPr lang="de-DE" sz="1400">
                          <a:effectLst/>
                        </a:rPr>
                        <a:t>1,6 mag</a:t>
                      </a:r>
                    </a:p>
                  </a:txBody>
                  <a:tcPr marL="38170" marR="38170" marT="19085" marB="19085" anchor="ctr">
                    <a:lnL>
                      <a:noFill/>
                    </a:lnL>
                    <a:lnR>
                      <a:noFill/>
                    </a:lnR>
                    <a:lnT>
                      <a:noFill/>
                    </a:lnT>
                    <a:lnB>
                      <a:noFill/>
                    </a:lnB>
                  </a:tcPr>
                </a:tc>
                <a:extLst>
                  <a:ext uri="{0D108BD9-81ED-4DB2-BD59-A6C34878D82A}">
                    <a16:rowId xmlns:a16="http://schemas.microsoft.com/office/drawing/2014/main" val="3576341957"/>
                  </a:ext>
                </a:extLst>
              </a:tr>
              <a:tr h="271757">
                <a:tc>
                  <a:txBody>
                    <a:bodyPr/>
                    <a:lstStyle/>
                    <a:p>
                      <a:r>
                        <a:rPr lang="de-DE" sz="1400">
                          <a:hlinkClick r:id="rId22" tooltip="Coma-Sternhaufen"/>
                        </a:rPr>
                        <a:t>Coma-Sternhaufen</a:t>
                      </a:r>
                      <a:endParaRPr lang="de-DE" sz="1400"/>
                    </a:p>
                  </a:txBody>
                  <a:tcPr marL="38170" marR="38170" marT="19085" marB="19085" anchor="ctr">
                    <a:lnL>
                      <a:noFill/>
                    </a:lnL>
                    <a:lnR>
                      <a:noFill/>
                    </a:lnR>
                    <a:lnT>
                      <a:noFill/>
                    </a:lnT>
                    <a:lnB>
                      <a:noFill/>
                    </a:lnB>
                  </a:tcPr>
                </a:tc>
                <a:tc>
                  <a:txBody>
                    <a:bodyPr/>
                    <a:lstStyle/>
                    <a:p>
                      <a:r>
                        <a:rPr lang="de-DE" sz="1400"/>
                        <a:t>Offener Sternhaufen</a:t>
                      </a:r>
                    </a:p>
                  </a:txBody>
                  <a:tcPr marL="38170" marR="38170" marT="19085" marB="19085" anchor="ctr">
                    <a:lnL>
                      <a:noFill/>
                    </a:lnL>
                    <a:lnR>
                      <a:noFill/>
                    </a:lnR>
                    <a:lnT>
                      <a:noFill/>
                    </a:lnT>
                    <a:lnB>
                      <a:noFill/>
                    </a:lnB>
                  </a:tcPr>
                </a:tc>
                <a:tc>
                  <a:txBody>
                    <a:bodyPr/>
                    <a:lstStyle/>
                    <a:p>
                      <a:pPr algn="r"/>
                      <a:r>
                        <a:rPr lang="de-DE" sz="1400">
                          <a:effectLst/>
                        </a:rPr>
                        <a:t>1,8 mag</a:t>
                      </a:r>
                    </a:p>
                  </a:txBody>
                  <a:tcPr marL="38170" marR="38170" marT="19085" marB="19085" anchor="ctr">
                    <a:lnL>
                      <a:noFill/>
                    </a:lnL>
                    <a:lnR>
                      <a:noFill/>
                    </a:lnR>
                    <a:lnT>
                      <a:noFill/>
                    </a:lnT>
                    <a:lnB>
                      <a:noFill/>
                    </a:lnB>
                  </a:tcPr>
                </a:tc>
                <a:extLst>
                  <a:ext uri="{0D108BD9-81ED-4DB2-BD59-A6C34878D82A}">
                    <a16:rowId xmlns:a16="http://schemas.microsoft.com/office/drawing/2014/main" val="3438541505"/>
                  </a:ext>
                </a:extLst>
              </a:tr>
              <a:tr h="271757">
                <a:tc>
                  <a:txBody>
                    <a:bodyPr/>
                    <a:lstStyle/>
                    <a:p>
                      <a:r>
                        <a:rPr lang="de-DE" sz="1400">
                          <a:hlinkClick r:id="rId23" tooltip="Polarstern"/>
                        </a:rPr>
                        <a:t>Polarstern</a:t>
                      </a:r>
                      <a:endParaRPr lang="de-DE" sz="1400"/>
                    </a:p>
                  </a:txBody>
                  <a:tcPr marL="38170" marR="38170" marT="19085" marB="19085" anchor="ctr">
                    <a:lnL>
                      <a:noFill/>
                    </a:lnL>
                    <a:lnR>
                      <a:noFill/>
                    </a:lnR>
                    <a:lnT>
                      <a:noFill/>
                    </a:lnT>
                    <a:lnB>
                      <a:noFill/>
                    </a:lnB>
                  </a:tcPr>
                </a:tc>
                <a:tc>
                  <a:txBody>
                    <a:bodyPr/>
                    <a:lstStyle/>
                    <a:p>
                      <a:r>
                        <a:rPr lang="de-DE" sz="1400" dirty="0"/>
                        <a:t>Stern</a:t>
                      </a:r>
                    </a:p>
                  </a:txBody>
                  <a:tcPr marL="38170" marR="38170" marT="19085" marB="19085" anchor="ctr">
                    <a:lnL>
                      <a:noFill/>
                    </a:lnL>
                    <a:lnR>
                      <a:noFill/>
                    </a:lnR>
                    <a:lnT>
                      <a:noFill/>
                    </a:lnT>
                    <a:lnB>
                      <a:noFill/>
                    </a:lnB>
                  </a:tcPr>
                </a:tc>
                <a:tc>
                  <a:txBody>
                    <a:bodyPr/>
                    <a:lstStyle/>
                    <a:p>
                      <a:pPr algn="r"/>
                      <a:r>
                        <a:rPr lang="de-DE" sz="1400">
                          <a:effectLst/>
                        </a:rPr>
                        <a:t>1,97 mag</a:t>
                      </a:r>
                    </a:p>
                  </a:txBody>
                  <a:tcPr marL="38170" marR="38170" marT="19085" marB="19085" anchor="ctr">
                    <a:lnL>
                      <a:noFill/>
                    </a:lnL>
                    <a:lnR>
                      <a:noFill/>
                    </a:lnR>
                    <a:lnT>
                      <a:noFill/>
                    </a:lnT>
                    <a:lnB>
                      <a:noFill/>
                    </a:lnB>
                  </a:tcPr>
                </a:tc>
                <a:extLst>
                  <a:ext uri="{0D108BD9-81ED-4DB2-BD59-A6C34878D82A}">
                    <a16:rowId xmlns:a16="http://schemas.microsoft.com/office/drawing/2014/main" val="2379097028"/>
                  </a:ext>
                </a:extLst>
              </a:tr>
              <a:tr h="271757">
                <a:tc>
                  <a:txBody>
                    <a:bodyPr/>
                    <a:lstStyle/>
                    <a:p>
                      <a:r>
                        <a:rPr lang="de-DE" sz="1400">
                          <a:hlinkClick r:id="rId24" tooltip="Andromedagalaxie"/>
                        </a:rPr>
                        <a:t>Andromeda</a:t>
                      </a:r>
                      <a:endParaRPr lang="de-DE" sz="1400"/>
                    </a:p>
                  </a:txBody>
                  <a:tcPr marL="38170" marR="38170" marT="19085" marB="19085" anchor="ctr">
                    <a:lnL>
                      <a:noFill/>
                    </a:lnL>
                    <a:lnR>
                      <a:noFill/>
                    </a:lnR>
                    <a:lnT>
                      <a:noFill/>
                    </a:lnT>
                    <a:lnB>
                      <a:noFill/>
                    </a:lnB>
                  </a:tcPr>
                </a:tc>
                <a:tc>
                  <a:txBody>
                    <a:bodyPr/>
                    <a:lstStyle/>
                    <a:p>
                      <a:r>
                        <a:rPr lang="de-DE" sz="1400">
                          <a:hlinkClick r:id="rId25" tooltip="Galaxie"/>
                        </a:rPr>
                        <a:t>Galaxie</a:t>
                      </a:r>
                      <a:endParaRPr lang="de-DE" sz="1400"/>
                    </a:p>
                  </a:txBody>
                  <a:tcPr marL="38170" marR="38170" marT="19085" marB="19085" anchor="ctr">
                    <a:lnL>
                      <a:noFill/>
                    </a:lnL>
                    <a:lnR>
                      <a:noFill/>
                    </a:lnR>
                    <a:lnT>
                      <a:noFill/>
                    </a:lnT>
                    <a:lnB>
                      <a:noFill/>
                    </a:lnB>
                  </a:tcPr>
                </a:tc>
                <a:tc>
                  <a:txBody>
                    <a:bodyPr/>
                    <a:lstStyle/>
                    <a:p>
                      <a:pPr algn="r"/>
                      <a:r>
                        <a:rPr lang="de-DE" sz="1400">
                          <a:effectLst/>
                        </a:rPr>
                        <a:t>3,4 mag</a:t>
                      </a:r>
                    </a:p>
                  </a:txBody>
                  <a:tcPr marL="38170" marR="38170" marT="19085" marB="19085" anchor="ctr">
                    <a:lnL>
                      <a:noFill/>
                    </a:lnL>
                    <a:lnR>
                      <a:noFill/>
                    </a:lnR>
                    <a:lnT>
                      <a:noFill/>
                    </a:lnT>
                    <a:lnB>
                      <a:noFill/>
                    </a:lnB>
                  </a:tcPr>
                </a:tc>
                <a:extLst>
                  <a:ext uri="{0D108BD9-81ED-4DB2-BD59-A6C34878D82A}">
                    <a16:rowId xmlns:a16="http://schemas.microsoft.com/office/drawing/2014/main" val="2987849701"/>
                  </a:ext>
                </a:extLst>
              </a:tr>
              <a:tr h="271757">
                <a:tc>
                  <a:txBody>
                    <a:bodyPr/>
                    <a:lstStyle/>
                    <a:p>
                      <a:r>
                        <a:rPr lang="de-DE" sz="1400">
                          <a:hlinkClick r:id="rId26" tooltip="Praesepe"/>
                        </a:rPr>
                        <a:t>Praesepe</a:t>
                      </a:r>
                      <a:endParaRPr lang="de-DE" sz="1400"/>
                    </a:p>
                  </a:txBody>
                  <a:tcPr marL="38170" marR="38170" marT="19085" marB="19085" anchor="ctr">
                    <a:lnL>
                      <a:noFill/>
                    </a:lnL>
                    <a:lnR>
                      <a:noFill/>
                    </a:lnR>
                    <a:lnT>
                      <a:noFill/>
                    </a:lnT>
                    <a:lnB>
                      <a:noFill/>
                    </a:lnB>
                  </a:tcPr>
                </a:tc>
                <a:tc>
                  <a:txBody>
                    <a:bodyPr/>
                    <a:lstStyle/>
                    <a:p>
                      <a:r>
                        <a:rPr lang="de-DE" sz="1400"/>
                        <a:t>Offener Sternhaufen</a:t>
                      </a:r>
                    </a:p>
                  </a:txBody>
                  <a:tcPr marL="38170" marR="38170" marT="19085" marB="19085" anchor="ctr">
                    <a:lnL>
                      <a:noFill/>
                    </a:lnL>
                    <a:lnR>
                      <a:noFill/>
                    </a:lnR>
                    <a:lnT>
                      <a:noFill/>
                    </a:lnT>
                    <a:lnB>
                      <a:noFill/>
                    </a:lnB>
                  </a:tcPr>
                </a:tc>
                <a:tc>
                  <a:txBody>
                    <a:bodyPr/>
                    <a:lstStyle/>
                    <a:p>
                      <a:pPr algn="r"/>
                      <a:r>
                        <a:rPr lang="de-DE" sz="1400" dirty="0">
                          <a:effectLst/>
                        </a:rPr>
                        <a:t>3,1 mag</a:t>
                      </a:r>
                    </a:p>
                  </a:txBody>
                  <a:tcPr marL="38170" marR="38170" marT="19085" marB="19085" anchor="ctr">
                    <a:lnL>
                      <a:noFill/>
                    </a:lnL>
                    <a:lnR>
                      <a:noFill/>
                    </a:lnR>
                    <a:lnT>
                      <a:noFill/>
                    </a:lnT>
                    <a:lnB>
                      <a:noFill/>
                    </a:lnB>
                  </a:tcPr>
                </a:tc>
                <a:extLst>
                  <a:ext uri="{0D108BD9-81ED-4DB2-BD59-A6C34878D82A}">
                    <a16:rowId xmlns:a16="http://schemas.microsoft.com/office/drawing/2014/main" val="823694902"/>
                  </a:ext>
                </a:extLst>
              </a:tr>
              <a:tr h="271757">
                <a:tc>
                  <a:txBody>
                    <a:bodyPr/>
                    <a:lstStyle/>
                    <a:p>
                      <a:r>
                        <a:rPr lang="de-DE" sz="1400">
                          <a:hlinkClick r:id="rId27" tooltip="Orionnebel"/>
                        </a:rPr>
                        <a:t>Orionnebel</a:t>
                      </a:r>
                      <a:endParaRPr lang="de-DE" sz="1400"/>
                    </a:p>
                  </a:txBody>
                  <a:tcPr marL="38170" marR="38170" marT="19085" marB="19085" anchor="ctr">
                    <a:lnL>
                      <a:noFill/>
                    </a:lnL>
                    <a:lnR>
                      <a:noFill/>
                    </a:lnR>
                    <a:lnT>
                      <a:noFill/>
                    </a:lnT>
                    <a:lnB>
                      <a:noFill/>
                    </a:lnB>
                  </a:tcPr>
                </a:tc>
                <a:tc>
                  <a:txBody>
                    <a:bodyPr/>
                    <a:lstStyle/>
                    <a:p>
                      <a:r>
                        <a:rPr lang="de-DE" sz="1400" dirty="0">
                          <a:hlinkClick r:id="rId28" tooltip="Emissionsnebel"/>
                        </a:rPr>
                        <a:t>Emissionsnebel</a:t>
                      </a:r>
                      <a:endParaRPr lang="de-DE" sz="1400" dirty="0"/>
                    </a:p>
                  </a:txBody>
                  <a:tcPr marL="38170" marR="38170" marT="19085" marB="19085" anchor="ctr">
                    <a:lnL>
                      <a:noFill/>
                    </a:lnL>
                    <a:lnR>
                      <a:noFill/>
                    </a:lnR>
                    <a:lnT>
                      <a:noFill/>
                    </a:lnT>
                    <a:lnB>
                      <a:noFill/>
                    </a:lnB>
                  </a:tcPr>
                </a:tc>
                <a:tc>
                  <a:txBody>
                    <a:bodyPr/>
                    <a:lstStyle/>
                    <a:p>
                      <a:pPr algn="r"/>
                      <a:r>
                        <a:rPr lang="de-DE" sz="1400" dirty="0">
                          <a:effectLst/>
                        </a:rPr>
                        <a:t>3,7 mag</a:t>
                      </a:r>
                    </a:p>
                  </a:txBody>
                  <a:tcPr marL="38170" marR="38170" marT="19085" marB="19085" anchor="ctr">
                    <a:lnL>
                      <a:noFill/>
                    </a:lnL>
                    <a:lnR>
                      <a:noFill/>
                    </a:lnR>
                    <a:lnT>
                      <a:noFill/>
                    </a:lnT>
                    <a:lnB>
                      <a:noFill/>
                    </a:lnB>
                  </a:tcPr>
                </a:tc>
                <a:extLst>
                  <a:ext uri="{0D108BD9-81ED-4DB2-BD59-A6C34878D82A}">
                    <a16:rowId xmlns:a16="http://schemas.microsoft.com/office/drawing/2014/main" val="1636264461"/>
                  </a:ext>
                </a:extLst>
              </a:tr>
              <a:tr h="335843">
                <a:tc>
                  <a:txBody>
                    <a:bodyPr/>
                    <a:lstStyle/>
                    <a:p>
                      <a:r>
                        <a:rPr lang="de-DE" sz="1400">
                          <a:hlinkClick r:id="rId29" tooltip="H Persei"/>
                        </a:rPr>
                        <a:t>h Persei</a:t>
                      </a:r>
                      <a:endParaRPr lang="de-DE" sz="1400"/>
                    </a:p>
                  </a:txBody>
                  <a:tcPr marL="38170" marR="38170" marT="19085" marB="19085" anchor="ctr">
                    <a:lnL>
                      <a:noFill/>
                    </a:lnL>
                    <a:lnR>
                      <a:noFill/>
                    </a:lnR>
                    <a:lnT>
                      <a:noFill/>
                    </a:lnT>
                    <a:lnB>
                      <a:noFill/>
                    </a:lnB>
                  </a:tcPr>
                </a:tc>
                <a:tc>
                  <a:txBody>
                    <a:bodyPr/>
                    <a:lstStyle/>
                    <a:p>
                      <a:r>
                        <a:rPr lang="de-DE" sz="1400"/>
                        <a:t>Offener Sternhaufen</a:t>
                      </a:r>
                    </a:p>
                  </a:txBody>
                  <a:tcPr marL="38170" marR="38170" marT="19085" marB="19085" anchor="ctr">
                    <a:lnL>
                      <a:noFill/>
                    </a:lnL>
                    <a:lnR>
                      <a:noFill/>
                    </a:lnR>
                    <a:lnT>
                      <a:noFill/>
                    </a:lnT>
                    <a:lnB>
                      <a:noFill/>
                    </a:lnB>
                  </a:tcPr>
                </a:tc>
                <a:tc>
                  <a:txBody>
                    <a:bodyPr/>
                    <a:lstStyle/>
                    <a:p>
                      <a:pPr algn="r"/>
                      <a:r>
                        <a:rPr lang="de-DE" sz="1400">
                          <a:effectLst/>
                        </a:rPr>
                        <a:t>5,2 mag</a:t>
                      </a:r>
                    </a:p>
                  </a:txBody>
                  <a:tcPr marL="38170" marR="38170" marT="19085" marB="19085" anchor="ctr">
                    <a:lnL>
                      <a:noFill/>
                    </a:lnL>
                    <a:lnR>
                      <a:noFill/>
                    </a:lnR>
                    <a:lnT>
                      <a:noFill/>
                    </a:lnT>
                    <a:lnB>
                      <a:noFill/>
                    </a:lnB>
                  </a:tcPr>
                </a:tc>
                <a:extLst>
                  <a:ext uri="{0D108BD9-81ED-4DB2-BD59-A6C34878D82A}">
                    <a16:rowId xmlns:a16="http://schemas.microsoft.com/office/drawing/2014/main" val="523338558"/>
                  </a:ext>
                </a:extLst>
              </a:tr>
              <a:tr h="271757">
                <a:tc>
                  <a:txBody>
                    <a:bodyPr/>
                    <a:lstStyle/>
                    <a:p>
                      <a:r>
                        <a:rPr lang="de-DE" sz="1400">
                          <a:hlinkClick r:id="rId30" tooltip="Uranus (Planet)"/>
                        </a:rPr>
                        <a:t>Uranus</a:t>
                      </a:r>
                      <a:endParaRPr lang="de-DE" sz="1400"/>
                    </a:p>
                  </a:txBody>
                  <a:tcPr marL="38170" marR="38170" marT="19085" marB="19085" anchor="ctr">
                    <a:lnL>
                      <a:noFill/>
                    </a:lnL>
                    <a:lnR>
                      <a:noFill/>
                    </a:lnR>
                    <a:lnT>
                      <a:noFill/>
                    </a:lnT>
                    <a:lnB>
                      <a:noFill/>
                    </a:lnB>
                  </a:tcPr>
                </a:tc>
                <a:tc>
                  <a:txBody>
                    <a:bodyPr/>
                    <a:lstStyle/>
                    <a:p>
                      <a:r>
                        <a:rPr lang="de-DE" sz="1400" dirty="0"/>
                        <a:t>Planet (Sichtbarkeitsgrenze 5-6 mag) </a:t>
                      </a:r>
                    </a:p>
                  </a:txBody>
                  <a:tcPr marL="38170" marR="38170" marT="19085" marB="19085" anchor="ctr">
                    <a:lnL>
                      <a:noFill/>
                    </a:lnL>
                    <a:lnR>
                      <a:noFill/>
                    </a:lnR>
                    <a:lnT>
                      <a:noFill/>
                    </a:lnT>
                    <a:lnB>
                      <a:noFill/>
                    </a:lnB>
                  </a:tcPr>
                </a:tc>
                <a:tc>
                  <a:txBody>
                    <a:bodyPr/>
                    <a:lstStyle/>
                    <a:p>
                      <a:pPr algn="r"/>
                      <a:r>
                        <a:rPr lang="de-DE" sz="1400" dirty="0">
                          <a:effectLst/>
                        </a:rPr>
                        <a:t>5,5 mag</a:t>
                      </a:r>
                    </a:p>
                  </a:txBody>
                  <a:tcPr marL="38170" marR="38170" marT="19085" marB="19085" anchor="ctr">
                    <a:lnL>
                      <a:noFill/>
                    </a:lnL>
                    <a:lnR>
                      <a:noFill/>
                    </a:lnR>
                    <a:lnT>
                      <a:noFill/>
                    </a:lnT>
                    <a:lnB>
                      <a:noFill/>
                    </a:lnB>
                  </a:tcPr>
                </a:tc>
                <a:extLst>
                  <a:ext uri="{0D108BD9-81ED-4DB2-BD59-A6C34878D82A}">
                    <a16:rowId xmlns:a16="http://schemas.microsoft.com/office/drawing/2014/main" val="3231778270"/>
                  </a:ext>
                </a:extLst>
              </a:tr>
              <a:tr h="271757">
                <a:tc>
                  <a:txBody>
                    <a:bodyPr/>
                    <a:lstStyle/>
                    <a:p>
                      <a:r>
                        <a:rPr lang="de-DE" sz="1400">
                          <a:hlinkClick r:id="rId31" tooltip="(1) Ceres"/>
                        </a:rPr>
                        <a:t>(1) Ceres</a:t>
                      </a:r>
                      <a:endParaRPr lang="de-DE" sz="1400"/>
                    </a:p>
                  </a:txBody>
                  <a:tcPr marL="38170" marR="38170" marT="19085" marB="19085" anchor="ctr">
                    <a:lnL>
                      <a:noFill/>
                    </a:lnL>
                    <a:lnR>
                      <a:noFill/>
                    </a:lnR>
                    <a:lnT>
                      <a:noFill/>
                    </a:lnT>
                    <a:lnB>
                      <a:noFill/>
                    </a:lnB>
                  </a:tcPr>
                </a:tc>
                <a:tc>
                  <a:txBody>
                    <a:bodyPr/>
                    <a:lstStyle/>
                    <a:p>
                      <a:r>
                        <a:rPr lang="de-DE" sz="1400" dirty="0">
                          <a:hlinkClick r:id="rId32" tooltip="Zwergplanet"/>
                        </a:rPr>
                        <a:t>Zwergplanet</a:t>
                      </a:r>
                      <a:endParaRPr lang="de-DE" sz="1400" dirty="0"/>
                    </a:p>
                  </a:txBody>
                  <a:tcPr marL="38170" marR="38170" marT="19085" marB="19085" anchor="ctr">
                    <a:lnL>
                      <a:noFill/>
                    </a:lnL>
                    <a:lnR>
                      <a:noFill/>
                    </a:lnR>
                    <a:lnT>
                      <a:noFill/>
                    </a:lnT>
                    <a:lnB>
                      <a:noFill/>
                    </a:lnB>
                  </a:tcPr>
                </a:tc>
                <a:tc>
                  <a:txBody>
                    <a:bodyPr/>
                    <a:lstStyle/>
                    <a:p>
                      <a:pPr algn="r"/>
                      <a:r>
                        <a:rPr lang="de-DE" sz="1400">
                          <a:effectLst/>
                        </a:rPr>
                        <a:t>6,6 mag</a:t>
                      </a:r>
                    </a:p>
                  </a:txBody>
                  <a:tcPr marL="38170" marR="38170" marT="19085" marB="19085" anchor="ctr">
                    <a:lnL>
                      <a:noFill/>
                    </a:lnL>
                    <a:lnR>
                      <a:noFill/>
                    </a:lnR>
                    <a:lnT>
                      <a:noFill/>
                    </a:lnT>
                    <a:lnB>
                      <a:noFill/>
                    </a:lnB>
                  </a:tcPr>
                </a:tc>
                <a:extLst>
                  <a:ext uri="{0D108BD9-81ED-4DB2-BD59-A6C34878D82A}">
                    <a16:rowId xmlns:a16="http://schemas.microsoft.com/office/drawing/2014/main" val="2509735685"/>
                  </a:ext>
                </a:extLst>
              </a:tr>
              <a:tr h="271757">
                <a:tc>
                  <a:txBody>
                    <a:bodyPr/>
                    <a:lstStyle/>
                    <a:p>
                      <a:r>
                        <a:rPr lang="de-DE" sz="1400">
                          <a:hlinkClick r:id="rId33" tooltip="Neptun (Planet)"/>
                        </a:rPr>
                        <a:t>Neptun</a:t>
                      </a:r>
                      <a:endParaRPr lang="de-DE" sz="1400"/>
                    </a:p>
                  </a:txBody>
                  <a:tcPr marL="38170" marR="38170" marT="19085" marB="19085" anchor="ctr">
                    <a:lnL>
                      <a:noFill/>
                    </a:lnL>
                    <a:lnR>
                      <a:noFill/>
                    </a:lnR>
                    <a:lnT>
                      <a:noFill/>
                    </a:lnT>
                    <a:lnB>
                      <a:noFill/>
                    </a:lnB>
                  </a:tcPr>
                </a:tc>
                <a:tc>
                  <a:txBody>
                    <a:bodyPr/>
                    <a:lstStyle/>
                    <a:p>
                      <a:r>
                        <a:rPr lang="de-DE" sz="1400"/>
                        <a:t>Planet</a:t>
                      </a:r>
                    </a:p>
                  </a:txBody>
                  <a:tcPr marL="38170" marR="38170" marT="19085" marB="19085" anchor="ctr">
                    <a:lnL>
                      <a:noFill/>
                    </a:lnL>
                    <a:lnR>
                      <a:noFill/>
                    </a:lnR>
                    <a:lnT>
                      <a:noFill/>
                    </a:lnT>
                    <a:lnB>
                      <a:noFill/>
                    </a:lnB>
                  </a:tcPr>
                </a:tc>
                <a:tc>
                  <a:txBody>
                    <a:bodyPr/>
                    <a:lstStyle/>
                    <a:p>
                      <a:pPr algn="r"/>
                      <a:r>
                        <a:rPr lang="de-DE" sz="1400" dirty="0">
                          <a:effectLst/>
                        </a:rPr>
                        <a:t>7,8 mag</a:t>
                      </a:r>
                    </a:p>
                  </a:txBody>
                  <a:tcPr marL="38170" marR="38170" marT="19085" marB="19085" anchor="ctr">
                    <a:lnL>
                      <a:noFill/>
                    </a:lnL>
                    <a:lnR>
                      <a:noFill/>
                    </a:lnR>
                    <a:lnT>
                      <a:noFill/>
                    </a:lnT>
                    <a:lnB>
                      <a:noFill/>
                    </a:lnB>
                  </a:tcPr>
                </a:tc>
                <a:extLst>
                  <a:ext uri="{0D108BD9-81ED-4DB2-BD59-A6C34878D82A}">
                    <a16:rowId xmlns:a16="http://schemas.microsoft.com/office/drawing/2014/main" val="1980221442"/>
                  </a:ext>
                </a:extLst>
              </a:tr>
              <a:tr h="271757">
                <a:tc>
                  <a:txBody>
                    <a:bodyPr/>
                    <a:lstStyle/>
                    <a:p>
                      <a:r>
                        <a:rPr lang="de-DE" sz="1400">
                          <a:hlinkClick r:id="rId34" tooltip="Pluto"/>
                        </a:rPr>
                        <a:t>(134340) Pluto</a:t>
                      </a:r>
                      <a:endParaRPr lang="de-DE" sz="1400"/>
                    </a:p>
                  </a:txBody>
                  <a:tcPr marL="38170" marR="38170" marT="19085" marB="19085" anchor="ctr">
                    <a:lnL>
                      <a:noFill/>
                    </a:lnL>
                    <a:lnR>
                      <a:noFill/>
                    </a:lnR>
                    <a:lnT>
                      <a:noFill/>
                    </a:lnT>
                    <a:lnB>
                      <a:noFill/>
                    </a:lnB>
                  </a:tcPr>
                </a:tc>
                <a:tc>
                  <a:txBody>
                    <a:bodyPr/>
                    <a:lstStyle/>
                    <a:p>
                      <a:r>
                        <a:rPr lang="de-DE" sz="1400"/>
                        <a:t>Zwergplanet</a:t>
                      </a:r>
                    </a:p>
                  </a:txBody>
                  <a:tcPr marL="38170" marR="38170" marT="19085" marB="19085" anchor="ctr">
                    <a:lnL>
                      <a:noFill/>
                    </a:lnL>
                    <a:lnR>
                      <a:noFill/>
                    </a:lnR>
                    <a:lnT>
                      <a:noFill/>
                    </a:lnT>
                    <a:lnB>
                      <a:noFill/>
                    </a:lnB>
                  </a:tcPr>
                </a:tc>
                <a:tc>
                  <a:txBody>
                    <a:bodyPr/>
                    <a:lstStyle/>
                    <a:p>
                      <a:pPr algn="r"/>
                      <a:r>
                        <a:rPr lang="de-DE" sz="1400">
                          <a:effectLst/>
                        </a:rPr>
                        <a:t>13,9 mag</a:t>
                      </a:r>
                    </a:p>
                  </a:txBody>
                  <a:tcPr marL="38170" marR="38170" marT="19085" marB="19085" anchor="ctr">
                    <a:lnL>
                      <a:noFill/>
                    </a:lnL>
                    <a:lnR>
                      <a:noFill/>
                    </a:lnR>
                    <a:lnT>
                      <a:noFill/>
                    </a:lnT>
                    <a:lnB>
                      <a:noFill/>
                    </a:lnB>
                  </a:tcPr>
                </a:tc>
                <a:extLst>
                  <a:ext uri="{0D108BD9-81ED-4DB2-BD59-A6C34878D82A}">
                    <a16:rowId xmlns:a16="http://schemas.microsoft.com/office/drawing/2014/main" val="1544715567"/>
                  </a:ext>
                </a:extLst>
              </a:tr>
              <a:tr h="271757">
                <a:tc>
                  <a:txBody>
                    <a:bodyPr/>
                    <a:lstStyle/>
                    <a:p>
                      <a:r>
                        <a:rPr lang="de-DE" sz="1400">
                          <a:hlinkClick r:id="rId35" tooltip="(136199) Eris"/>
                        </a:rPr>
                        <a:t>(136199) Eris</a:t>
                      </a:r>
                      <a:endParaRPr lang="de-DE" sz="1400"/>
                    </a:p>
                  </a:txBody>
                  <a:tcPr marL="38170" marR="38170" marT="19085" marB="19085" anchor="ctr">
                    <a:lnL>
                      <a:noFill/>
                    </a:lnL>
                    <a:lnR>
                      <a:noFill/>
                    </a:lnR>
                    <a:lnT>
                      <a:noFill/>
                    </a:lnT>
                    <a:lnB>
                      <a:noFill/>
                    </a:lnB>
                  </a:tcPr>
                </a:tc>
                <a:tc>
                  <a:txBody>
                    <a:bodyPr/>
                    <a:lstStyle/>
                    <a:p>
                      <a:r>
                        <a:rPr lang="de-DE" sz="1400" dirty="0"/>
                        <a:t>Zwergplanet</a:t>
                      </a:r>
                    </a:p>
                  </a:txBody>
                  <a:tcPr marL="38170" marR="38170" marT="19085" marB="19085" anchor="ctr">
                    <a:lnL>
                      <a:noFill/>
                    </a:lnL>
                    <a:lnR>
                      <a:noFill/>
                    </a:lnR>
                    <a:lnT>
                      <a:noFill/>
                    </a:lnT>
                    <a:lnB>
                      <a:noFill/>
                    </a:lnB>
                  </a:tcPr>
                </a:tc>
                <a:tc>
                  <a:txBody>
                    <a:bodyPr/>
                    <a:lstStyle/>
                    <a:p>
                      <a:pPr algn="r"/>
                      <a:r>
                        <a:rPr lang="de-DE" sz="1400" dirty="0">
                          <a:effectLst/>
                        </a:rPr>
                        <a:t>18,8 mag</a:t>
                      </a:r>
                    </a:p>
                  </a:txBody>
                  <a:tcPr marL="38170" marR="38170" marT="19085" marB="19085" anchor="ctr">
                    <a:lnL>
                      <a:noFill/>
                    </a:lnL>
                    <a:lnR>
                      <a:noFill/>
                    </a:lnR>
                    <a:lnT>
                      <a:noFill/>
                    </a:lnT>
                    <a:lnB>
                      <a:noFill/>
                    </a:lnB>
                  </a:tcPr>
                </a:tc>
                <a:extLst>
                  <a:ext uri="{0D108BD9-81ED-4DB2-BD59-A6C34878D82A}">
                    <a16:rowId xmlns:a16="http://schemas.microsoft.com/office/drawing/2014/main" val="3252738673"/>
                  </a:ext>
                </a:extLst>
              </a:tr>
            </a:tbl>
          </a:graphicData>
        </a:graphic>
      </p:graphicFrame>
      <p:sp>
        <p:nvSpPr>
          <p:cNvPr id="3" name="Textfeld 2">
            <a:extLst>
              <a:ext uri="{FF2B5EF4-FFF2-40B4-BE49-F238E27FC236}">
                <a16:creationId xmlns:a16="http://schemas.microsoft.com/office/drawing/2014/main" id="{FB9E66D7-2377-474B-B50E-7D76537AA7E7}"/>
              </a:ext>
            </a:extLst>
          </p:cNvPr>
          <p:cNvSpPr txBox="1"/>
          <p:nvPr/>
        </p:nvSpPr>
        <p:spPr>
          <a:xfrm>
            <a:off x="0" y="2796209"/>
            <a:ext cx="4394578" cy="1477328"/>
          </a:xfrm>
          <a:prstGeom prst="rect">
            <a:avLst/>
          </a:prstGeom>
          <a:noFill/>
        </p:spPr>
        <p:txBody>
          <a:bodyPr wrap="square" rtlCol="0">
            <a:spAutoFit/>
          </a:bodyPr>
          <a:lstStyle/>
          <a:p>
            <a:r>
              <a:rPr lang="de-DE" dirty="0"/>
              <a:t>Weitere Kometenpräsentationen:</a:t>
            </a:r>
          </a:p>
          <a:p>
            <a:r>
              <a:rPr lang="de-DE" dirty="0">
                <a:hlinkClick r:id="rId36"/>
              </a:rPr>
              <a:t>www.werner-held.de/pdf/kometen.pptx</a:t>
            </a:r>
            <a:endParaRPr lang="de-DE" dirty="0"/>
          </a:p>
          <a:p>
            <a:r>
              <a:rPr lang="de-DE" dirty="0">
                <a:hlinkClick r:id="rId37"/>
              </a:rPr>
              <a:t>www.werner-held.de/pdf/2020F3.pptx</a:t>
            </a:r>
            <a:endParaRPr lang="de-DE" dirty="0"/>
          </a:p>
          <a:p>
            <a:r>
              <a:rPr lang="de-DE" dirty="0">
                <a:hlinkClick r:id="rId38"/>
              </a:rPr>
              <a:t>www.werner-held.de/pdf/revolution.pptx</a:t>
            </a:r>
            <a:endParaRPr lang="de-DE" dirty="0"/>
          </a:p>
          <a:p>
            <a:endParaRPr lang="de-DE" dirty="0"/>
          </a:p>
        </p:txBody>
      </p:sp>
    </p:spTree>
    <p:extLst>
      <p:ext uri="{BB962C8B-B14F-4D97-AF65-F5344CB8AC3E}">
        <p14:creationId xmlns:p14="http://schemas.microsoft.com/office/powerpoint/2010/main" val="2853302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F0FF59-1161-49EB-8BB3-313F0331985A}"/>
              </a:ext>
            </a:extLst>
          </p:cNvPr>
          <p:cNvSpPr>
            <a:spLocks noGrp="1"/>
          </p:cNvSpPr>
          <p:nvPr>
            <p:ph type="title"/>
          </p:nvPr>
        </p:nvSpPr>
        <p:spPr>
          <a:xfrm>
            <a:off x="992436" y="0"/>
            <a:ext cx="10515600" cy="683047"/>
          </a:xfrm>
        </p:spPr>
        <p:txBody>
          <a:bodyPr>
            <a:normAutofit/>
          </a:bodyPr>
          <a:lstStyle/>
          <a:p>
            <a:pPr algn="ctr"/>
            <a:r>
              <a:rPr lang="de-DE" sz="3200" b="1" dirty="0">
                <a:latin typeface="+mn-lt"/>
              </a:rPr>
              <a:t>C/2020 F3 NEOWISE in 03/2021</a:t>
            </a:r>
          </a:p>
        </p:txBody>
      </p:sp>
      <p:pic>
        <p:nvPicPr>
          <p:cNvPr id="11" name="Grafik 10">
            <a:extLst>
              <a:ext uri="{FF2B5EF4-FFF2-40B4-BE49-F238E27FC236}">
                <a16:creationId xmlns:a16="http://schemas.microsoft.com/office/drawing/2014/main" id="{9CE2248C-8ACF-48CA-A490-20753D6F3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595" y="634642"/>
            <a:ext cx="4044810" cy="6223358"/>
          </a:xfrm>
          <a:prstGeom prst="rect">
            <a:avLst/>
          </a:prstGeom>
        </p:spPr>
      </p:pic>
    </p:spTree>
    <p:extLst>
      <p:ext uri="{BB962C8B-B14F-4D97-AF65-F5344CB8AC3E}">
        <p14:creationId xmlns:p14="http://schemas.microsoft.com/office/powerpoint/2010/main" val="546032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09F26C-F481-411D-BDC3-B5F0B1FDD89A}"/>
              </a:ext>
            </a:extLst>
          </p:cNvPr>
          <p:cNvSpPr>
            <a:spLocks noGrp="1"/>
          </p:cNvSpPr>
          <p:nvPr>
            <p:ph type="title"/>
          </p:nvPr>
        </p:nvSpPr>
        <p:spPr>
          <a:xfrm>
            <a:off x="1168706" y="-148521"/>
            <a:ext cx="10515600" cy="749147"/>
          </a:xfrm>
        </p:spPr>
        <p:txBody>
          <a:bodyPr>
            <a:normAutofit/>
          </a:bodyPr>
          <a:lstStyle/>
          <a:p>
            <a:pPr algn="ctr"/>
            <a:r>
              <a:rPr lang="de-DE" sz="3200" b="1" dirty="0">
                <a:latin typeface="+mn-lt"/>
              </a:rPr>
              <a:t>C/2023 A3 </a:t>
            </a:r>
            <a:r>
              <a:rPr lang="de-DE" sz="3200" b="1" dirty="0" err="1">
                <a:latin typeface="+mn-lt"/>
              </a:rPr>
              <a:t>Tsuchinshan</a:t>
            </a:r>
            <a:r>
              <a:rPr lang="de-DE" sz="3200" b="1" dirty="0">
                <a:latin typeface="+mn-lt"/>
              </a:rPr>
              <a:t>/ATLAS in 10/2024</a:t>
            </a:r>
          </a:p>
        </p:txBody>
      </p:sp>
      <p:pic>
        <p:nvPicPr>
          <p:cNvPr id="4" name="Inhaltsplatzhalter 3">
            <a:extLst>
              <a:ext uri="{FF2B5EF4-FFF2-40B4-BE49-F238E27FC236}">
                <a16:creationId xmlns:a16="http://schemas.microsoft.com/office/drawing/2014/main" id="{19552310-58EF-4068-A388-4674B3A68A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37113" y="464633"/>
            <a:ext cx="3779213" cy="6054813"/>
          </a:xfrm>
          <a:prstGeom prst="rect">
            <a:avLst/>
          </a:prstGeom>
        </p:spPr>
      </p:pic>
      <p:sp>
        <p:nvSpPr>
          <p:cNvPr id="6" name="Textfeld 5">
            <a:extLst>
              <a:ext uri="{FF2B5EF4-FFF2-40B4-BE49-F238E27FC236}">
                <a16:creationId xmlns:a16="http://schemas.microsoft.com/office/drawing/2014/main" id="{F6342B62-DBFE-4A76-9EF2-015D44E127A9}"/>
              </a:ext>
            </a:extLst>
          </p:cNvPr>
          <p:cNvSpPr txBox="1"/>
          <p:nvPr/>
        </p:nvSpPr>
        <p:spPr>
          <a:xfrm>
            <a:off x="2732184" y="6519446"/>
            <a:ext cx="7637443" cy="338554"/>
          </a:xfrm>
          <a:prstGeom prst="rect">
            <a:avLst/>
          </a:prstGeom>
          <a:noFill/>
        </p:spPr>
        <p:txBody>
          <a:bodyPr wrap="square">
            <a:spAutoFit/>
          </a:bodyPr>
          <a:lstStyle/>
          <a:p>
            <a:pPr algn="ctr"/>
            <a:r>
              <a:rPr lang="de-DE" sz="1600" dirty="0"/>
              <a:t>Grafik aus: </a:t>
            </a:r>
            <a:r>
              <a:rPr lang="de-DE" sz="1600" dirty="0">
                <a:hlinkClick r:id="rId3"/>
              </a:rPr>
              <a:t>https://www.starobserver.org/ap241018/</a:t>
            </a:r>
            <a:r>
              <a:rPr lang="de-DE" sz="1600" dirty="0"/>
              <a:t>   Bildnachweis: Adam Block</a:t>
            </a:r>
          </a:p>
        </p:txBody>
      </p:sp>
    </p:spTree>
    <p:extLst>
      <p:ext uri="{BB962C8B-B14F-4D97-AF65-F5344CB8AC3E}">
        <p14:creationId xmlns:p14="http://schemas.microsoft.com/office/powerpoint/2010/main" val="1855882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D54100-6795-4B1E-83C8-305E23C3D79C}"/>
              </a:ext>
            </a:extLst>
          </p:cNvPr>
          <p:cNvSpPr>
            <a:spLocks noGrp="1"/>
          </p:cNvSpPr>
          <p:nvPr>
            <p:ph type="title"/>
          </p:nvPr>
        </p:nvSpPr>
        <p:spPr>
          <a:xfrm>
            <a:off x="838200" y="0"/>
            <a:ext cx="10515600" cy="543464"/>
          </a:xfrm>
        </p:spPr>
        <p:txBody>
          <a:bodyPr>
            <a:normAutofit/>
          </a:bodyPr>
          <a:lstStyle/>
          <a:p>
            <a:pPr algn="ctr"/>
            <a:r>
              <a:rPr lang="de-DE" sz="3200" b="1" dirty="0">
                <a:latin typeface="+mn-lt"/>
              </a:rPr>
              <a:t>C/2025 A6 Lemmon in 10/2025</a:t>
            </a:r>
          </a:p>
        </p:txBody>
      </p:sp>
      <p:pic>
        <p:nvPicPr>
          <p:cNvPr id="5" name="Inhaltsplatzhalter 4">
            <a:extLst>
              <a:ext uri="{FF2B5EF4-FFF2-40B4-BE49-F238E27FC236}">
                <a16:creationId xmlns:a16="http://schemas.microsoft.com/office/drawing/2014/main" id="{6F614A50-C923-400A-A71D-7CFDE2AF11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52244" y="543464"/>
            <a:ext cx="5687511" cy="5847473"/>
          </a:xfrm>
        </p:spPr>
      </p:pic>
      <p:sp>
        <p:nvSpPr>
          <p:cNvPr id="7" name="Textfeld 6">
            <a:extLst>
              <a:ext uri="{FF2B5EF4-FFF2-40B4-BE49-F238E27FC236}">
                <a16:creationId xmlns:a16="http://schemas.microsoft.com/office/drawing/2014/main" id="{3D373CC8-5F99-4C51-BEB9-0CBB49C11C71}"/>
              </a:ext>
            </a:extLst>
          </p:cNvPr>
          <p:cNvSpPr txBox="1"/>
          <p:nvPr/>
        </p:nvSpPr>
        <p:spPr>
          <a:xfrm>
            <a:off x="1769534" y="6390937"/>
            <a:ext cx="11954933" cy="338554"/>
          </a:xfrm>
          <a:prstGeom prst="rect">
            <a:avLst/>
          </a:prstGeom>
          <a:noFill/>
        </p:spPr>
        <p:txBody>
          <a:bodyPr wrap="square">
            <a:spAutoFit/>
          </a:bodyPr>
          <a:lstStyle/>
          <a:p>
            <a:r>
              <a:rPr lang="de-DE" sz="1600" dirty="0"/>
              <a:t>   Grafik: https://www.reddit.com/r/spaceporn/comments/1ol2ekk/comet_lemmons_amazing_tail/</a:t>
            </a:r>
          </a:p>
        </p:txBody>
      </p:sp>
    </p:spTree>
    <p:extLst>
      <p:ext uri="{BB962C8B-B14F-4D97-AF65-F5344CB8AC3E}">
        <p14:creationId xmlns:p14="http://schemas.microsoft.com/office/powerpoint/2010/main" val="3537494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4D79F-9A6D-4320-8C41-2AB758F91E03}"/>
              </a:ext>
            </a:extLst>
          </p:cNvPr>
          <p:cNvSpPr>
            <a:spLocks noGrp="1"/>
          </p:cNvSpPr>
          <p:nvPr>
            <p:ph type="title"/>
          </p:nvPr>
        </p:nvSpPr>
        <p:spPr>
          <a:xfrm>
            <a:off x="3834788" y="254956"/>
            <a:ext cx="10515600" cy="66655"/>
          </a:xfrm>
        </p:spPr>
        <p:txBody>
          <a:bodyPr>
            <a:noAutofit/>
          </a:bodyPr>
          <a:lstStyle/>
          <a:p>
            <a:r>
              <a:rPr lang="de-DE" sz="3200" b="1" dirty="0">
                <a:latin typeface="+mn-lt"/>
              </a:rPr>
              <a:t>3I/ATLAS in 08/2025</a:t>
            </a:r>
          </a:p>
        </p:txBody>
      </p:sp>
      <p:sp>
        <p:nvSpPr>
          <p:cNvPr id="3" name="Inhaltsplatzhalter 2">
            <a:extLst>
              <a:ext uri="{FF2B5EF4-FFF2-40B4-BE49-F238E27FC236}">
                <a16:creationId xmlns:a16="http://schemas.microsoft.com/office/drawing/2014/main" id="{467B37DF-4CC5-483B-8701-04B6737185D8}"/>
              </a:ext>
            </a:extLst>
          </p:cNvPr>
          <p:cNvSpPr>
            <a:spLocks noGrp="1"/>
          </p:cNvSpPr>
          <p:nvPr>
            <p:ph idx="1"/>
          </p:nvPr>
        </p:nvSpPr>
        <p:spPr>
          <a:xfrm>
            <a:off x="697091" y="6487366"/>
            <a:ext cx="9977610" cy="297456"/>
          </a:xfrm>
        </p:spPr>
        <p:txBody>
          <a:bodyPr>
            <a:normAutofit lnSpcReduction="10000"/>
          </a:bodyPr>
          <a:lstStyle/>
          <a:p>
            <a:pPr marL="0" indent="0" algn="ctr">
              <a:buNone/>
            </a:pPr>
            <a:r>
              <a:rPr lang="de-DE" sz="1600" dirty="0"/>
              <a:t>Grafik: https://de.wikipedia.org/wiki/3I/ATLAS#/media/Datei:3I-ATLAS_noirlab2525b_crop.png</a:t>
            </a:r>
          </a:p>
        </p:txBody>
      </p:sp>
      <p:pic>
        <p:nvPicPr>
          <p:cNvPr id="5" name="Grafik 4">
            <a:extLst>
              <a:ext uri="{FF2B5EF4-FFF2-40B4-BE49-F238E27FC236}">
                <a16:creationId xmlns:a16="http://schemas.microsoft.com/office/drawing/2014/main" id="{713EA8B1-D835-4804-AA66-8870631D4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2988" y="577753"/>
            <a:ext cx="7268747" cy="5653470"/>
          </a:xfrm>
          <a:prstGeom prst="rect">
            <a:avLst/>
          </a:prstGeom>
        </p:spPr>
      </p:pic>
    </p:spTree>
    <p:extLst>
      <p:ext uri="{BB962C8B-B14F-4D97-AF65-F5344CB8AC3E}">
        <p14:creationId xmlns:p14="http://schemas.microsoft.com/office/powerpoint/2010/main" val="2251606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a:extLst>
              <a:ext uri="{FF2B5EF4-FFF2-40B4-BE49-F238E27FC236}">
                <a16:creationId xmlns:a16="http://schemas.microsoft.com/office/drawing/2014/main" id="{6CBABC81-E230-4098-AE43-B5D214C08714}"/>
              </a:ext>
            </a:extLst>
          </p:cNvPr>
          <p:cNvGraphicFramePr>
            <a:graphicFrameLocks noGrp="1"/>
          </p:cNvGraphicFramePr>
          <p:nvPr>
            <p:ph idx="1"/>
            <p:extLst>
              <p:ext uri="{D42A27DB-BD31-4B8C-83A1-F6EECF244321}">
                <p14:modId xmlns:p14="http://schemas.microsoft.com/office/powerpoint/2010/main" val="2531725026"/>
              </p:ext>
            </p:extLst>
          </p:nvPr>
        </p:nvGraphicFramePr>
        <p:xfrm>
          <a:off x="6229350" y="95693"/>
          <a:ext cx="6558072" cy="6944780"/>
        </p:xfrm>
        <a:graphic>
          <a:graphicData uri="http://schemas.openxmlformats.org/drawingml/2006/table">
            <a:tbl>
              <a:tblPr/>
              <a:tblGrid>
                <a:gridCol w="2964398">
                  <a:extLst>
                    <a:ext uri="{9D8B030D-6E8A-4147-A177-3AD203B41FA5}">
                      <a16:colId xmlns:a16="http://schemas.microsoft.com/office/drawing/2014/main" val="3872597627"/>
                    </a:ext>
                  </a:extLst>
                </a:gridCol>
                <a:gridCol w="3593674">
                  <a:extLst>
                    <a:ext uri="{9D8B030D-6E8A-4147-A177-3AD203B41FA5}">
                      <a16:colId xmlns:a16="http://schemas.microsoft.com/office/drawing/2014/main" val="3403024695"/>
                    </a:ext>
                  </a:extLst>
                </a:gridCol>
              </a:tblGrid>
              <a:tr h="424364">
                <a:tc gridSpan="2">
                  <a:txBody>
                    <a:bodyPr/>
                    <a:lstStyle/>
                    <a:p>
                      <a:r>
                        <a:rPr lang="en-US" sz="1800" b="1" dirty="0">
                          <a:effectLst/>
                        </a:rPr>
                        <a:t>Comet C/2025 R3 (</a:t>
                      </a:r>
                      <a:r>
                        <a:rPr lang="en-US" sz="1800" b="1" dirty="0" err="1">
                          <a:effectLst/>
                        </a:rPr>
                        <a:t>PanSTARRS</a:t>
                      </a:r>
                      <a:r>
                        <a:rPr lang="en-US" sz="1800" b="1" dirty="0">
                          <a:effectLst/>
                        </a:rPr>
                        <a:t>) </a:t>
                      </a:r>
                      <a:r>
                        <a:rPr lang="en-US" sz="1600" b="1" dirty="0">
                          <a:effectLst/>
                        </a:rPr>
                        <a:t>09.04.2026 </a:t>
                      </a:r>
                      <a:r>
                        <a:rPr lang="de-DE" sz="1400" dirty="0"/>
                        <a:t>©</a:t>
                      </a:r>
                      <a:r>
                        <a:rPr lang="de-DE" sz="1400" dirty="0">
                          <a:hlinkClick r:id="rId2"/>
                        </a:rPr>
                        <a:t>Alessandro </a:t>
                      </a:r>
                      <a:r>
                        <a:rPr lang="de-DE" sz="1400" dirty="0" err="1">
                          <a:hlinkClick r:id="rId2"/>
                        </a:rPr>
                        <a:t>Cipolat</a:t>
                      </a:r>
                      <a:r>
                        <a:rPr lang="de-DE" sz="1400" dirty="0">
                          <a:hlinkClick r:id="rId2"/>
                        </a:rPr>
                        <a:t> Bares</a:t>
                      </a:r>
                      <a:endParaRPr lang="en-US" sz="1800" b="1" dirty="0">
                        <a:effectLst/>
                      </a:endParaRPr>
                    </a:p>
                  </a:txBody>
                  <a:tcPr marL="32232" marR="32232" marT="16116" marB="16116" anchor="ctr">
                    <a:lnL>
                      <a:noFill/>
                    </a:lnL>
                    <a:lnR>
                      <a:noFill/>
                    </a:lnR>
                    <a:lnT>
                      <a:noFill/>
                    </a:lnT>
                    <a:lnB>
                      <a:noFill/>
                    </a:lnB>
                  </a:tcPr>
                </a:tc>
                <a:tc hMerge="1">
                  <a:txBody>
                    <a:bodyPr/>
                    <a:lstStyle/>
                    <a:p>
                      <a:endParaRPr lang="de-DE"/>
                    </a:p>
                  </a:txBody>
                  <a:tcPr/>
                </a:tc>
                <a:extLst>
                  <a:ext uri="{0D108BD9-81ED-4DB2-BD59-A6C34878D82A}">
                    <a16:rowId xmlns:a16="http://schemas.microsoft.com/office/drawing/2014/main" val="2677646130"/>
                  </a:ext>
                </a:extLst>
              </a:tr>
              <a:tr h="312586">
                <a:tc>
                  <a:txBody>
                    <a:bodyPr/>
                    <a:lstStyle/>
                    <a:p>
                      <a:r>
                        <a:rPr lang="de-DE" sz="1600" b="1" dirty="0">
                          <a:effectLst/>
                        </a:rPr>
                        <a:t>Discovery date</a:t>
                      </a:r>
                    </a:p>
                  </a:txBody>
                  <a:tcPr marL="32232" marR="32232" marT="16116" marB="16116" anchor="ctr">
                    <a:lnL>
                      <a:noFill/>
                    </a:lnL>
                    <a:lnR>
                      <a:noFill/>
                    </a:lnR>
                    <a:lnT>
                      <a:noFill/>
                    </a:lnT>
                    <a:lnB>
                      <a:noFill/>
                    </a:lnB>
                  </a:tcPr>
                </a:tc>
                <a:tc>
                  <a:txBody>
                    <a:bodyPr/>
                    <a:lstStyle/>
                    <a:p>
                      <a:r>
                        <a:rPr lang="de-DE" sz="1600" b="1" dirty="0"/>
                        <a:t>08.09.2025, 11:13 UT, </a:t>
                      </a:r>
                      <a:r>
                        <a:rPr lang="de-DE" sz="1600" b="1" dirty="0" err="1"/>
                        <a:t>Haleakala</a:t>
                      </a:r>
                      <a:r>
                        <a:rPr lang="de-DE" sz="1600" b="1" dirty="0"/>
                        <a:t>, HI</a:t>
                      </a:r>
                    </a:p>
                  </a:txBody>
                  <a:tcPr marL="32232" marR="32232" marT="16116" marB="16116" anchor="ctr">
                    <a:lnL>
                      <a:noFill/>
                    </a:lnL>
                    <a:lnR>
                      <a:noFill/>
                    </a:lnR>
                    <a:lnT>
                      <a:noFill/>
                    </a:lnT>
                    <a:lnB>
                      <a:noFill/>
                    </a:lnB>
                  </a:tcPr>
                </a:tc>
                <a:extLst>
                  <a:ext uri="{0D108BD9-81ED-4DB2-BD59-A6C34878D82A}">
                    <a16:rowId xmlns:a16="http://schemas.microsoft.com/office/drawing/2014/main" val="1223695550"/>
                  </a:ext>
                </a:extLst>
              </a:tr>
              <a:tr h="312586">
                <a:tc>
                  <a:txBody>
                    <a:bodyPr/>
                    <a:lstStyle/>
                    <a:p>
                      <a:r>
                        <a:rPr lang="de-DE" sz="1600" dirty="0" err="1">
                          <a:effectLst/>
                        </a:rPr>
                        <a:t>Earliest</a:t>
                      </a:r>
                      <a:r>
                        <a:rPr lang="de-DE" sz="1600" dirty="0">
                          <a:effectLst/>
                        </a:rPr>
                        <a:t> </a:t>
                      </a:r>
                      <a:r>
                        <a:rPr lang="de-DE" sz="1600" dirty="0" err="1">
                          <a:effectLst/>
                          <a:hlinkClick r:id="rId3" tooltip="Precovery"/>
                        </a:rPr>
                        <a:t>precovery</a:t>
                      </a:r>
                      <a:r>
                        <a:rPr lang="de-DE" sz="1600" dirty="0">
                          <a:effectLst/>
                        </a:rPr>
                        <a:t> date</a:t>
                      </a:r>
                    </a:p>
                  </a:txBody>
                  <a:tcPr marL="32232" marR="32232" marT="16116" marB="16116" anchor="ctr">
                    <a:lnL>
                      <a:noFill/>
                    </a:lnL>
                    <a:lnR>
                      <a:noFill/>
                    </a:lnR>
                    <a:lnT>
                      <a:noFill/>
                    </a:lnT>
                    <a:lnB>
                      <a:noFill/>
                    </a:lnB>
                  </a:tcPr>
                </a:tc>
                <a:tc>
                  <a:txBody>
                    <a:bodyPr/>
                    <a:lstStyle/>
                    <a:p>
                      <a:r>
                        <a:rPr lang="de-DE" sz="1600" dirty="0"/>
                        <a:t>7 September 2025</a:t>
                      </a:r>
                    </a:p>
                  </a:txBody>
                  <a:tcPr marL="32232" marR="32232" marT="16116" marB="16116" anchor="ctr">
                    <a:lnL>
                      <a:noFill/>
                    </a:lnL>
                    <a:lnR>
                      <a:noFill/>
                    </a:lnR>
                    <a:lnT>
                      <a:noFill/>
                    </a:lnT>
                    <a:lnB>
                      <a:noFill/>
                    </a:lnB>
                  </a:tcPr>
                </a:tc>
                <a:extLst>
                  <a:ext uri="{0D108BD9-81ED-4DB2-BD59-A6C34878D82A}">
                    <a16:rowId xmlns:a16="http://schemas.microsoft.com/office/drawing/2014/main" val="3029621872"/>
                  </a:ext>
                </a:extLst>
              </a:tr>
              <a:tr h="588678">
                <a:tc>
                  <a:txBody>
                    <a:bodyPr/>
                    <a:lstStyle/>
                    <a:p>
                      <a:r>
                        <a:rPr lang="de-DE" sz="1600" dirty="0" err="1">
                          <a:effectLst/>
                          <a:hlinkClick r:id="rId4" tooltip="Apsis"/>
                        </a:rPr>
                        <a:t>Aphelion</a:t>
                      </a:r>
                      <a:endParaRPr lang="de-DE" sz="1600" dirty="0">
                        <a:effectLst/>
                      </a:endParaRPr>
                    </a:p>
                  </a:txBody>
                  <a:tcPr marL="32232" marR="32232" marT="16116" marB="16116" anchor="ctr">
                    <a:lnL>
                      <a:noFill/>
                    </a:lnL>
                    <a:lnR>
                      <a:noFill/>
                    </a:lnR>
                    <a:lnT>
                      <a:noFill/>
                    </a:lnT>
                    <a:lnB>
                      <a:noFill/>
                    </a:lnB>
                  </a:tcPr>
                </a:tc>
                <a:tc>
                  <a:txBody>
                    <a:bodyPr/>
                    <a:lstStyle/>
                    <a:p>
                      <a:r>
                        <a:rPr lang="en-US" sz="1600" dirty="0"/>
                        <a:t>≈6300 </a:t>
                      </a:r>
                      <a:r>
                        <a:rPr lang="en-US" sz="1600" dirty="0">
                          <a:hlinkClick r:id="rId5" tooltip="Astronomical unit"/>
                        </a:rPr>
                        <a:t>AU</a:t>
                      </a:r>
                      <a:r>
                        <a:rPr lang="en-US" sz="1600" dirty="0"/>
                        <a:t> (inbound)</a:t>
                      </a:r>
                      <a:r>
                        <a:rPr lang="en-US" sz="1600" baseline="30000" dirty="0">
                          <a:hlinkClick r:id="rId6"/>
                        </a:rPr>
                        <a:t>[3]</a:t>
                      </a:r>
                      <a:br>
                        <a:rPr lang="en-US" sz="1600" dirty="0"/>
                      </a:br>
                      <a:r>
                        <a:rPr lang="en-US" sz="1600" dirty="0"/>
                        <a:t>ejection (outbound)</a:t>
                      </a:r>
                    </a:p>
                  </a:txBody>
                  <a:tcPr marL="32232" marR="32232" marT="16116" marB="16116" anchor="ctr">
                    <a:lnL>
                      <a:noFill/>
                    </a:lnL>
                    <a:lnR>
                      <a:noFill/>
                    </a:lnR>
                    <a:lnT>
                      <a:noFill/>
                    </a:lnT>
                    <a:lnB>
                      <a:noFill/>
                    </a:lnB>
                  </a:tcPr>
                </a:tc>
                <a:extLst>
                  <a:ext uri="{0D108BD9-81ED-4DB2-BD59-A6C34878D82A}">
                    <a16:rowId xmlns:a16="http://schemas.microsoft.com/office/drawing/2014/main" val="2469050343"/>
                  </a:ext>
                </a:extLst>
              </a:tr>
              <a:tr h="312586">
                <a:tc>
                  <a:txBody>
                    <a:bodyPr/>
                    <a:lstStyle/>
                    <a:p>
                      <a:r>
                        <a:rPr lang="de-DE" sz="1600" b="1" dirty="0" err="1">
                          <a:effectLst/>
                          <a:hlinkClick r:id="rId4" tooltip="Apsis"/>
                        </a:rPr>
                        <a:t>Perihelion</a:t>
                      </a:r>
                      <a:r>
                        <a:rPr lang="de-DE" sz="1600" b="1" dirty="0">
                          <a:effectLst/>
                        </a:rPr>
                        <a:t> 19.04.2026, 21:30 UT</a:t>
                      </a:r>
                    </a:p>
                    <a:p>
                      <a:r>
                        <a:rPr lang="de-DE" sz="1600" b="1" dirty="0">
                          <a:effectLst/>
                        </a:rPr>
                        <a:t>Perigäum 26.04.2026, 09:30 UT</a:t>
                      </a:r>
                    </a:p>
                  </a:txBody>
                  <a:tcPr marL="32232" marR="32232" marT="16116" marB="16116" anchor="ctr">
                    <a:lnL>
                      <a:noFill/>
                    </a:lnL>
                    <a:lnR>
                      <a:noFill/>
                    </a:lnR>
                    <a:lnT>
                      <a:noFill/>
                    </a:lnT>
                    <a:lnB>
                      <a:noFill/>
                    </a:lnB>
                  </a:tcPr>
                </a:tc>
                <a:tc>
                  <a:txBody>
                    <a:bodyPr/>
                    <a:lstStyle/>
                    <a:p>
                      <a:r>
                        <a:rPr lang="fr-FR" sz="1600" b="1" dirty="0"/>
                        <a:t>0.499 AU (75 million km)</a:t>
                      </a:r>
                    </a:p>
                    <a:p>
                      <a:r>
                        <a:rPr lang="en-US" sz="1600" b="1" dirty="0"/>
                        <a:t>0.489 AU (73.2 million km) </a:t>
                      </a:r>
                      <a:endParaRPr lang="fr-FR" sz="1600" b="1" dirty="0"/>
                    </a:p>
                    <a:p>
                      <a:endParaRPr lang="fr-FR" sz="1600" b="1" dirty="0"/>
                    </a:p>
                  </a:txBody>
                  <a:tcPr marL="32232" marR="32232" marT="16116" marB="16116" anchor="ctr">
                    <a:lnL>
                      <a:noFill/>
                    </a:lnL>
                    <a:lnR>
                      <a:noFill/>
                    </a:lnR>
                    <a:lnT>
                      <a:noFill/>
                    </a:lnT>
                    <a:lnB>
                      <a:noFill/>
                    </a:lnB>
                  </a:tcPr>
                </a:tc>
                <a:extLst>
                  <a:ext uri="{0D108BD9-81ED-4DB2-BD59-A6C34878D82A}">
                    <a16:rowId xmlns:a16="http://schemas.microsoft.com/office/drawing/2014/main" val="3535938433"/>
                  </a:ext>
                </a:extLst>
              </a:tr>
              <a:tr h="312586">
                <a:tc>
                  <a:txBody>
                    <a:bodyPr/>
                    <a:lstStyle/>
                    <a:p>
                      <a:r>
                        <a:rPr lang="de-DE" sz="1600">
                          <a:effectLst/>
                          <a:hlinkClick r:id="rId7" tooltip="Semi-major axis"/>
                        </a:rPr>
                        <a:t>Semi-major axis</a:t>
                      </a:r>
                      <a:endParaRPr lang="de-DE" sz="1600">
                        <a:effectLst/>
                      </a:endParaRPr>
                    </a:p>
                  </a:txBody>
                  <a:tcPr marL="32232" marR="32232" marT="16116" marB="16116" anchor="ctr">
                    <a:lnL>
                      <a:noFill/>
                    </a:lnL>
                    <a:lnR>
                      <a:noFill/>
                    </a:lnR>
                    <a:lnT>
                      <a:noFill/>
                    </a:lnT>
                    <a:lnB>
                      <a:noFill/>
                    </a:lnB>
                  </a:tcPr>
                </a:tc>
                <a:tc>
                  <a:txBody>
                    <a:bodyPr/>
                    <a:lstStyle/>
                    <a:p>
                      <a:r>
                        <a:rPr lang="de-DE" sz="1600" dirty="0"/>
                        <a:t>≈3100 AU (</a:t>
                      </a:r>
                      <a:r>
                        <a:rPr lang="de-DE" sz="1600" dirty="0" err="1"/>
                        <a:t>inbound</a:t>
                      </a:r>
                      <a:r>
                        <a:rPr lang="de-DE" sz="1600" dirty="0"/>
                        <a:t>)</a:t>
                      </a:r>
                    </a:p>
                  </a:txBody>
                  <a:tcPr marL="32232" marR="32232" marT="16116" marB="16116" anchor="ctr">
                    <a:lnL>
                      <a:noFill/>
                    </a:lnL>
                    <a:lnR>
                      <a:noFill/>
                    </a:lnR>
                    <a:lnT>
                      <a:noFill/>
                    </a:lnT>
                    <a:lnB>
                      <a:noFill/>
                    </a:lnB>
                  </a:tcPr>
                </a:tc>
                <a:extLst>
                  <a:ext uri="{0D108BD9-81ED-4DB2-BD59-A6C34878D82A}">
                    <a16:rowId xmlns:a16="http://schemas.microsoft.com/office/drawing/2014/main" val="2768273099"/>
                  </a:ext>
                </a:extLst>
              </a:tr>
              <a:tr h="588678">
                <a:tc>
                  <a:txBody>
                    <a:bodyPr/>
                    <a:lstStyle/>
                    <a:p>
                      <a:r>
                        <a:rPr lang="de-DE" sz="1600">
                          <a:effectLst/>
                          <a:hlinkClick r:id="rId8" tooltip="Orbital eccentricity"/>
                        </a:rPr>
                        <a:t>Eccentricity</a:t>
                      </a:r>
                      <a:endParaRPr lang="de-DE" sz="1600">
                        <a:effectLst/>
                      </a:endParaRPr>
                    </a:p>
                  </a:txBody>
                  <a:tcPr marL="32232" marR="32232" marT="16116" marB="16116" anchor="ctr">
                    <a:lnL>
                      <a:noFill/>
                    </a:lnL>
                    <a:lnR>
                      <a:noFill/>
                    </a:lnR>
                    <a:lnT>
                      <a:noFill/>
                    </a:lnT>
                    <a:lnB>
                      <a:noFill/>
                    </a:lnB>
                  </a:tcPr>
                </a:tc>
                <a:tc>
                  <a:txBody>
                    <a:bodyPr/>
                    <a:lstStyle/>
                    <a:p>
                      <a:r>
                        <a:rPr lang="en-US" sz="1600"/>
                        <a:t>0.999</a:t>
                      </a:r>
                      <a:r>
                        <a:rPr lang="en-US" sz="1600">
                          <a:effectLst/>
                        </a:rPr>
                        <a:t>84</a:t>
                      </a:r>
                      <a:r>
                        <a:rPr lang="en-US" sz="1600"/>
                        <a:t> (inbound)</a:t>
                      </a:r>
                      <a:r>
                        <a:rPr lang="en-US" sz="1600" baseline="30000">
                          <a:hlinkClick r:id="rId6"/>
                        </a:rPr>
                        <a:t>[3]</a:t>
                      </a:r>
                      <a:br>
                        <a:rPr lang="en-US" sz="1600"/>
                      </a:br>
                      <a:r>
                        <a:rPr lang="en-US" sz="1600"/>
                        <a:t>1.000</a:t>
                      </a:r>
                      <a:r>
                        <a:rPr lang="en-US" sz="1600">
                          <a:effectLst/>
                        </a:rPr>
                        <a:t>25</a:t>
                      </a:r>
                      <a:r>
                        <a:rPr lang="en-US" sz="1600"/>
                        <a:t> (outbound)</a:t>
                      </a:r>
                    </a:p>
                  </a:txBody>
                  <a:tcPr marL="32232" marR="32232" marT="16116" marB="16116" anchor="ctr">
                    <a:lnL>
                      <a:noFill/>
                    </a:lnL>
                    <a:lnR>
                      <a:noFill/>
                    </a:lnR>
                    <a:lnT>
                      <a:noFill/>
                    </a:lnT>
                    <a:lnB>
                      <a:noFill/>
                    </a:lnB>
                  </a:tcPr>
                </a:tc>
                <a:extLst>
                  <a:ext uri="{0D108BD9-81ED-4DB2-BD59-A6C34878D82A}">
                    <a16:rowId xmlns:a16="http://schemas.microsoft.com/office/drawing/2014/main" val="2595732802"/>
                  </a:ext>
                </a:extLst>
              </a:tr>
              <a:tr h="588678">
                <a:tc>
                  <a:txBody>
                    <a:bodyPr/>
                    <a:lstStyle/>
                    <a:p>
                      <a:r>
                        <a:rPr lang="de-DE" sz="1600">
                          <a:effectLst/>
                          <a:hlinkClick r:id="rId9" tooltip="Orbital period"/>
                        </a:rPr>
                        <a:t>Orbital period</a:t>
                      </a:r>
                      <a:endParaRPr lang="de-DE" sz="1600">
                        <a:effectLst/>
                      </a:endParaRPr>
                    </a:p>
                  </a:txBody>
                  <a:tcPr marL="32232" marR="32232" marT="16116" marB="16116" anchor="ctr">
                    <a:lnL>
                      <a:noFill/>
                    </a:lnL>
                    <a:lnR>
                      <a:noFill/>
                    </a:lnR>
                    <a:lnT>
                      <a:noFill/>
                    </a:lnT>
                    <a:lnB>
                      <a:noFill/>
                    </a:lnB>
                  </a:tcPr>
                </a:tc>
                <a:tc>
                  <a:txBody>
                    <a:bodyPr/>
                    <a:lstStyle/>
                    <a:p>
                      <a:r>
                        <a:rPr lang="en-US" sz="1600"/>
                        <a:t>≈170</a:t>
                      </a:r>
                      <a:r>
                        <a:rPr lang="en-US" sz="1600">
                          <a:effectLst/>
                        </a:rPr>
                        <a:t>000</a:t>
                      </a:r>
                      <a:r>
                        <a:rPr lang="en-US" sz="1600"/>
                        <a:t> years (inbound)</a:t>
                      </a:r>
                      <a:br>
                        <a:rPr lang="en-US" sz="1600"/>
                      </a:br>
                      <a:r>
                        <a:rPr lang="en-US" sz="1600"/>
                        <a:t>ejection (outbound)</a:t>
                      </a:r>
                    </a:p>
                  </a:txBody>
                  <a:tcPr marL="32232" marR="32232" marT="16116" marB="16116" anchor="ctr">
                    <a:lnL>
                      <a:noFill/>
                    </a:lnL>
                    <a:lnR>
                      <a:noFill/>
                    </a:lnR>
                    <a:lnT>
                      <a:noFill/>
                    </a:lnT>
                    <a:lnB>
                      <a:noFill/>
                    </a:lnB>
                  </a:tcPr>
                </a:tc>
                <a:extLst>
                  <a:ext uri="{0D108BD9-81ED-4DB2-BD59-A6C34878D82A}">
                    <a16:rowId xmlns:a16="http://schemas.microsoft.com/office/drawing/2014/main" val="2614419480"/>
                  </a:ext>
                </a:extLst>
              </a:tr>
              <a:tr h="312586">
                <a:tc>
                  <a:txBody>
                    <a:bodyPr/>
                    <a:lstStyle/>
                    <a:p>
                      <a:r>
                        <a:rPr lang="de-DE" sz="1600">
                          <a:effectLst/>
                          <a:hlinkClick r:id="rId10" tooltip="Orbital inclination"/>
                        </a:rPr>
                        <a:t>Inclination</a:t>
                      </a:r>
                      <a:endParaRPr lang="de-DE" sz="1600">
                        <a:effectLst/>
                      </a:endParaRPr>
                    </a:p>
                  </a:txBody>
                  <a:tcPr marL="32232" marR="32232" marT="16116" marB="16116" anchor="ctr">
                    <a:lnL>
                      <a:noFill/>
                    </a:lnL>
                    <a:lnR>
                      <a:noFill/>
                    </a:lnR>
                    <a:lnT>
                      <a:noFill/>
                    </a:lnT>
                    <a:lnB>
                      <a:noFill/>
                    </a:lnB>
                  </a:tcPr>
                </a:tc>
                <a:tc>
                  <a:txBody>
                    <a:bodyPr/>
                    <a:lstStyle/>
                    <a:p>
                      <a:r>
                        <a:rPr lang="de-DE" sz="1600"/>
                        <a:t>124.73°</a:t>
                      </a:r>
                    </a:p>
                  </a:txBody>
                  <a:tcPr marL="32232" marR="32232" marT="16116" marB="16116" anchor="ctr">
                    <a:lnL>
                      <a:noFill/>
                    </a:lnL>
                    <a:lnR>
                      <a:noFill/>
                    </a:lnR>
                    <a:lnT>
                      <a:noFill/>
                    </a:lnT>
                    <a:lnB>
                      <a:noFill/>
                    </a:lnB>
                  </a:tcPr>
                </a:tc>
                <a:extLst>
                  <a:ext uri="{0D108BD9-81ED-4DB2-BD59-A6C34878D82A}">
                    <a16:rowId xmlns:a16="http://schemas.microsoft.com/office/drawing/2014/main" val="3188650751"/>
                  </a:ext>
                </a:extLst>
              </a:tr>
              <a:tr h="312586">
                <a:tc>
                  <a:txBody>
                    <a:bodyPr/>
                    <a:lstStyle/>
                    <a:p>
                      <a:r>
                        <a:rPr lang="de-DE" sz="1600">
                          <a:effectLst/>
                          <a:hlinkClick r:id="rId11" tooltip="Mean anomaly"/>
                        </a:rPr>
                        <a:t>Mean anomaly</a:t>
                      </a:r>
                      <a:endParaRPr lang="de-DE" sz="1600">
                        <a:effectLst/>
                      </a:endParaRPr>
                    </a:p>
                  </a:txBody>
                  <a:tcPr marL="32232" marR="32232" marT="16116" marB="16116" anchor="ctr">
                    <a:lnL>
                      <a:noFill/>
                    </a:lnL>
                    <a:lnR>
                      <a:noFill/>
                    </a:lnR>
                    <a:lnT>
                      <a:noFill/>
                    </a:lnT>
                    <a:lnB>
                      <a:noFill/>
                    </a:lnB>
                  </a:tcPr>
                </a:tc>
                <a:tc>
                  <a:txBody>
                    <a:bodyPr/>
                    <a:lstStyle/>
                    <a:p>
                      <a:r>
                        <a:rPr lang="de-DE" sz="1600" dirty="0"/>
                        <a:t>-0.0022°</a:t>
                      </a:r>
                    </a:p>
                  </a:txBody>
                  <a:tcPr marL="32232" marR="32232" marT="16116" marB="16116" anchor="ctr">
                    <a:lnL>
                      <a:noFill/>
                    </a:lnL>
                    <a:lnR>
                      <a:noFill/>
                    </a:lnR>
                    <a:lnT>
                      <a:noFill/>
                    </a:lnT>
                    <a:lnB>
                      <a:noFill/>
                    </a:lnB>
                  </a:tcPr>
                </a:tc>
                <a:extLst>
                  <a:ext uri="{0D108BD9-81ED-4DB2-BD59-A6C34878D82A}">
                    <a16:rowId xmlns:a16="http://schemas.microsoft.com/office/drawing/2014/main" val="2770187766"/>
                  </a:ext>
                </a:extLst>
              </a:tr>
              <a:tr h="312586">
                <a:tc>
                  <a:txBody>
                    <a:bodyPr/>
                    <a:lstStyle/>
                    <a:p>
                      <a:r>
                        <a:rPr lang="de-DE" sz="1600">
                          <a:effectLst/>
                          <a:hlinkClick r:id="rId12" tooltip="Tisserand's parameter"/>
                        </a:rPr>
                        <a:t>T</a:t>
                      </a:r>
                      <a:r>
                        <a:rPr lang="de-DE" sz="1600" baseline="-25000">
                          <a:effectLst/>
                          <a:hlinkClick r:id="rId12" tooltip="Tisserand's parameter"/>
                        </a:rPr>
                        <a:t>Jupiter</a:t>
                      </a:r>
                      <a:endParaRPr lang="de-DE" sz="1600">
                        <a:effectLst/>
                      </a:endParaRPr>
                    </a:p>
                  </a:txBody>
                  <a:tcPr marL="32232" marR="32232" marT="16116" marB="16116" anchor="ctr">
                    <a:lnL>
                      <a:noFill/>
                    </a:lnL>
                    <a:lnR>
                      <a:noFill/>
                    </a:lnR>
                    <a:lnT>
                      <a:noFill/>
                    </a:lnT>
                    <a:lnB>
                      <a:noFill/>
                    </a:lnB>
                  </a:tcPr>
                </a:tc>
                <a:tc>
                  <a:txBody>
                    <a:bodyPr/>
                    <a:lstStyle/>
                    <a:p>
                      <a:r>
                        <a:rPr lang="de-DE" sz="1600" dirty="0"/>
                        <a:t>-0.498</a:t>
                      </a:r>
                    </a:p>
                  </a:txBody>
                  <a:tcPr marL="32232" marR="32232" marT="16116" marB="16116" anchor="ctr">
                    <a:lnL>
                      <a:noFill/>
                    </a:lnL>
                    <a:lnR>
                      <a:noFill/>
                    </a:lnR>
                    <a:lnT>
                      <a:noFill/>
                    </a:lnT>
                    <a:lnB>
                      <a:noFill/>
                    </a:lnB>
                  </a:tcPr>
                </a:tc>
                <a:extLst>
                  <a:ext uri="{0D108BD9-81ED-4DB2-BD59-A6C34878D82A}">
                    <a16:rowId xmlns:a16="http://schemas.microsoft.com/office/drawing/2014/main" val="2044338937"/>
                  </a:ext>
                </a:extLst>
              </a:tr>
              <a:tr h="312586">
                <a:tc>
                  <a:txBody>
                    <a:bodyPr/>
                    <a:lstStyle/>
                    <a:p>
                      <a:r>
                        <a:rPr lang="de-DE" sz="1600">
                          <a:effectLst/>
                        </a:rPr>
                        <a:t>Earth </a:t>
                      </a:r>
                      <a:r>
                        <a:rPr lang="de-DE" sz="1600">
                          <a:effectLst/>
                          <a:hlinkClick r:id="rId13" tooltip="Minimum orbit intersection distance"/>
                        </a:rPr>
                        <a:t>MOID</a:t>
                      </a:r>
                      <a:endParaRPr lang="de-DE" sz="1600">
                        <a:effectLst/>
                      </a:endParaRPr>
                    </a:p>
                  </a:txBody>
                  <a:tcPr marL="32232" marR="32232" marT="16116" marB="16116" anchor="ctr">
                    <a:lnL>
                      <a:noFill/>
                    </a:lnL>
                    <a:lnR>
                      <a:noFill/>
                    </a:lnR>
                    <a:lnT>
                      <a:noFill/>
                    </a:lnT>
                    <a:lnB>
                      <a:noFill/>
                    </a:lnB>
                  </a:tcPr>
                </a:tc>
                <a:tc>
                  <a:txBody>
                    <a:bodyPr/>
                    <a:lstStyle/>
                    <a:p>
                      <a:r>
                        <a:rPr lang="de-DE" sz="1600"/>
                        <a:t>0.487 AU</a:t>
                      </a:r>
                    </a:p>
                  </a:txBody>
                  <a:tcPr marL="32232" marR="32232" marT="16116" marB="16116" anchor="ctr">
                    <a:lnL>
                      <a:noFill/>
                    </a:lnL>
                    <a:lnR>
                      <a:noFill/>
                    </a:lnR>
                    <a:lnT>
                      <a:noFill/>
                    </a:lnT>
                    <a:lnB>
                      <a:noFill/>
                    </a:lnB>
                  </a:tcPr>
                </a:tc>
                <a:extLst>
                  <a:ext uri="{0D108BD9-81ED-4DB2-BD59-A6C34878D82A}">
                    <a16:rowId xmlns:a16="http://schemas.microsoft.com/office/drawing/2014/main" val="3470266215"/>
                  </a:ext>
                </a:extLst>
              </a:tr>
              <a:tr h="312586">
                <a:tc>
                  <a:txBody>
                    <a:bodyPr/>
                    <a:lstStyle/>
                    <a:p>
                      <a:r>
                        <a:rPr lang="de-DE" sz="1600">
                          <a:effectLst/>
                        </a:rPr>
                        <a:t>Jupiter </a:t>
                      </a:r>
                      <a:r>
                        <a:rPr lang="de-DE" sz="1600">
                          <a:effectLst/>
                          <a:hlinkClick r:id="rId13" tooltip="Minimum orbit intersection distance"/>
                        </a:rPr>
                        <a:t>MOID</a:t>
                      </a:r>
                      <a:endParaRPr lang="de-DE" sz="1600">
                        <a:effectLst/>
                      </a:endParaRPr>
                    </a:p>
                  </a:txBody>
                  <a:tcPr marL="32232" marR="32232" marT="16116" marB="16116" anchor="ctr">
                    <a:lnL>
                      <a:noFill/>
                    </a:lnL>
                    <a:lnR>
                      <a:noFill/>
                    </a:lnR>
                    <a:lnT>
                      <a:noFill/>
                    </a:lnT>
                    <a:lnB>
                      <a:noFill/>
                    </a:lnB>
                  </a:tcPr>
                </a:tc>
                <a:tc>
                  <a:txBody>
                    <a:bodyPr/>
                    <a:lstStyle/>
                    <a:p>
                      <a:r>
                        <a:rPr lang="de-DE" sz="1600"/>
                        <a:t>1.45 AU</a:t>
                      </a:r>
                    </a:p>
                  </a:txBody>
                  <a:tcPr marL="32232" marR="32232" marT="16116" marB="16116" anchor="ctr">
                    <a:lnL>
                      <a:noFill/>
                    </a:lnL>
                    <a:lnR>
                      <a:noFill/>
                    </a:lnR>
                    <a:lnT>
                      <a:noFill/>
                    </a:lnT>
                    <a:lnB>
                      <a:noFill/>
                    </a:lnB>
                  </a:tcPr>
                </a:tc>
                <a:extLst>
                  <a:ext uri="{0D108BD9-81ED-4DB2-BD59-A6C34878D82A}">
                    <a16:rowId xmlns:a16="http://schemas.microsoft.com/office/drawing/2014/main" val="987861929"/>
                  </a:ext>
                </a:extLst>
              </a:tr>
              <a:tr h="312586">
                <a:tc gridSpan="2">
                  <a:txBody>
                    <a:bodyPr/>
                    <a:lstStyle/>
                    <a:p>
                      <a:r>
                        <a:rPr lang="de-DE" sz="1600" dirty="0" err="1">
                          <a:effectLst/>
                        </a:rPr>
                        <a:t>Physical</a:t>
                      </a:r>
                      <a:r>
                        <a:rPr lang="de-DE" sz="1600" dirty="0">
                          <a:effectLst/>
                        </a:rPr>
                        <a:t> </a:t>
                      </a:r>
                      <a:r>
                        <a:rPr lang="de-DE" sz="1600" dirty="0" err="1">
                          <a:effectLst/>
                        </a:rPr>
                        <a:t>characteristics</a:t>
                      </a:r>
                      <a:endParaRPr lang="de-DE" sz="1600" dirty="0">
                        <a:effectLst/>
                      </a:endParaRPr>
                    </a:p>
                  </a:txBody>
                  <a:tcPr marL="32232" marR="32232" marT="16116" marB="16116" anchor="ctr">
                    <a:lnL>
                      <a:noFill/>
                    </a:lnL>
                    <a:lnR>
                      <a:noFill/>
                    </a:lnR>
                    <a:lnT>
                      <a:noFill/>
                    </a:lnT>
                    <a:lnB>
                      <a:noFill/>
                    </a:lnB>
                    <a:solidFill>
                      <a:srgbClr val="FFE0C2"/>
                    </a:solidFill>
                  </a:tcPr>
                </a:tc>
                <a:tc hMerge="1">
                  <a:txBody>
                    <a:bodyPr/>
                    <a:lstStyle/>
                    <a:p>
                      <a:endParaRPr lang="de-DE"/>
                    </a:p>
                  </a:txBody>
                  <a:tcPr/>
                </a:tc>
                <a:extLst>
                  <a:ext uri="{0D108BD9-81ED-4DB2-BD59-A6C34878D82A}">
                    <a16:rowId xmlns:a16="http://schemas.microsoft.com/office/drawing/2014/main" val="2255189926"/>
                  </a:ext>
                </a:extLst>
              </a:tr>
              <a:tr h="588678">
                <a:tc>
                  <a:txBody>
                    <a:bodyPr/>
                    <a:lstStyle/>
                    <a:p>
                      <a:r>
                        <a:rPr lang="de-DE" sz="1600">
                          <a:effectLst/>
                          <a:hlinkClick r:id="rId14" tooltip="Absolute magnitude"/>
                        </a:rPr>
                        <a:t>Comet total</a:t>
                      </a:r>
                      <a:br>
                        <a:rPr lang="de-DE" sz="1600">
                          <a:effectLst/>
                          <a:hlinkClick r:id="rId14" tooltip="Absolute magnitude"/>
                        </a:rPr>
                      </a:br>
                      <a:r>
                        <a:rPr lang="de-DE" sz="1600">
                          <a:effectLst/>
                          <a:hlinkClick r:id="rId14" tooltip="Absolute magnitude"/>
                        </a:rPr>
                        <a:t>magnitude</a:t>
                      </a:r>
                      <a:r>
                        <a:rPr lang="de-DE" sz="1600">
                          <a:effectLst/>
                        </a:rPr>
                        <a:t> (M1)</a:t>
                      </a:r>
                    </a:p>
                  </a:txBody>
                  <a:tcPr marL="32232" marR="32232" marT="16116" marB="16116" anchor="ctr">
                    <a:lnL>
                      <a:noFill/>
                    </a:lnL>
                    <a:lnR>
                      <a:noFill/>
                    </a:lnR>
                    <a:lnT>
                      <a:noFill/>
                    </a:lnT>
                    <a:lnB>
                      <a:noFill/>
                    </a:lnB>
                  </a:tcPr>
                </a:tc>
                <a:tc>
                  <a:txBody>
                    <a:bodyPr/>
                    <a:lstStyle/>
                    <a:p>
                      <a:r>
                        <a:rPr lang="de-DE" sz="1600" dirty="0"/>
                        <a:t>12.0</a:t>
                      </a:r>
                      <a:r>
                        <a:rPr lang="de-DE" sz="1600" dirty="0">
                          <a:effectLst/>
                        </a:rPr>
                        <a:t>±</a:t>
                      </a:r>
                      <a:r>
                        <a:rPr lang="de-DE" sz="1600" dirty="0"/>
                        <a:t>0.7</a:t>
                      </a:r>
                    </a:p>
                  </a:txBody>
                  <a:tcPr marL="32232" marR="32232" marT="16116" marB="16116" anchor="ctr">
                    <a:lnL>
                      <a:noFill/>
                    </a:lnL>
                    <a:lnR>
                      <a:noFill/>
                    </a:lnR>
                    <a:lnT>
                      <a:noFill/>
                    </a:lnT>
                    <a:lnB>
                      <a:noFill/>
                    </a:lnB>
                  </a:tcPr>
                </a:tc>
                <a:extLst>
                  <a:ext uri="{0D108BD9-81ED-4DB2-BD59-A6C34878D82A}">
                    <a16:rowId xmlns:a16="http://schemas.microsoft.com/office/drawing/2014/main" val="2828402460"/>
                  </a:ext>
                </a:extLst>
              </a:tr>
              <a:tr h="588678">
                <a:tc>
                  <a:txBody>
                    <a:bodyPr/>
                    <a:lstStyle/>
                    <a:p>
                      <a:r>
                        <a:rPr lang="de-DE" sz="1600" dirty="0">
                          <a:effectLst/>
                          <a:hlinkClick r:id="rId15" tooltip="Apparent magnitude"/>
                        </a:rPr>
                        <a:t>Apparent </a:t>
                      </a:r>
                      <a:r>
                        <a:rPr lang="de-DE" sz="1600" dirty="0" err="1">
                          <a:effectLst/>
                          <a:hlinkClick r:id="rId15" tooltip="Apparent magnitude"/>
                        </a:rPr>
                        <a:t>magnitude</a:t>
                      </a:r>
                      <a:endParaRPr lang="de-DE" sz="1600" dirty="0">
                        <a:effectLst/>
                      </a:endParaRPr>
                    </a:p>
                  </a:txBody>
                  <a:tcPr marL="32232" marR="32232" marT="16116" marB="16116" anchor="ctr">
                    <a:lnL>
                      <a:noFill/>
                    </a:lnL>
                    <a:lnR>
                      <a:noFill/>
                    </a:lnR>
                    <a:lnT>
                      <a:noFill/>
                    </a:lnT>
                    <a:lnB>
                      <a:noFill/>
                    </a:lnB>
                  </a:tcPr>
                </a:tc>
                <a:tc>
                  <a:txBody>
                    <a:bodyPr/>
                    <a:lstStyle/>
                    <a:p>
                      <a:r>
                        <a:rPr lang="de-DE" sz="1600" dirty="0"/>
                        <a:t>5 (2026-04-12)</a:t>
                      </a:r>
                      <a:br>
                        <a:rPr lang="de-DE" sz="1600" dirty="0"/>
                      </a:br>
                      <a:endParaRPr lang="de-DE" sz="1600" dirty="0"/>
                    </a:p>
                  </a:txBody>
                  <a:tcPr marL="32232" marR="32232" marT="16116" marB="16116" anchor="ctr">
                    <a:lnL>
                      <a:noFill/>
                    </a:lnL>
                    <a:lnR>
                      <a:noFill/>
                    </a:lnR>
                    <a:lnT>
                      <a:noFill/>
                    </a:lnT>
                    <a:lnB>
                      <a:noFill/>
                    </a:lnB>
                  </a:tcPr>
                </a:tc>
                <a:extLst>
                  <a:ext uri="{0D108BD9-81ED-4DB2-BD59-A6C34878D82A}">
                    <a16:rowId xmlns:a16="http://schemas.microsoft.com/office/drawing/2014/main" val="1062239014"/>
                  </a:ext>
                </a:extLst>
              </a:tr>
            </a:tbl>
          </a:graphicData>
        </a:graphic>
      </p:graphicFrame>
      <p:sp>
        <p:nvSpPr>
          <p:cNvPr id="6" name="Textfeld 5">
            <a:extLst>
              <a:ext uri="{FF2B5EF4-FFF2-40B4-BE49-F238E27FC236}">
                <a16:creationId xmlns:a16="http://schemas.microsoft.com/office/drawing/2014/main" id="{AC32B0E6-49A2-46A2-8529-9FAC32D8D3E8}"/>
              </a:ext>
            </a:extLst>
          </p:cNvPr>
          <p:cNvSpPr txBox="1"/>
          <p:nvPr/>
        </p:nvSpPr>
        <p:spPr>
          <a:xfrm>
            <a:off x="0" y="3425824"/>
            <a:ext cx="6096000" cy="3693319"/>
          </a:xfrm>
          <a:prstGeom prst="rect">
            <a:avLst/>
          </a:prstGeom>
          <a:noFill/>
        </p:spPr>
        <p:txBody>
          <a:bodyPr wrap="square">
            <a:spAutoFit/>
          </a:bodyPr>
          <a:lstStyle/>
          <a:p>
            <a:r>
              <a:rPr lang="en-US" b="1" dirty="0"/>
              <a:t>C/2025 R3 (</a:t>
            </a:r>
            <a:r>
              <a:rPr lang="en-US" b="1" dirty="0" err="1"/>
              <a:t>PanSTARRS</a:t>
            </a:r>
            <a:r>
              <a:rPr lang="en-US" b="1" dirty="0"/>
              <a:t>)</a:t>
            </a:r>
            <a:r>
              <a:rPr lang="en-US" dirty="0"/>
              <a:t> is a hyperbolic </a:t>
            </a:r>
            <a:r>
              <a:rPr lang="en-US" dirty="0">
                <a:hlinkClick r:id="rId16" tooltip="Oort cloud"/>
              </a:rPr>
              <a:t>Oort cloud</a:t>
            </a:r>
            <a:r>
              <a:rPr lang="en-US" dirty="0"/>
              <a:t> </a:t>
            </a:r>
            <a:r>
              <a:rPr lang="en-US" dirty="0">
                <a:hlinkClick r:id="rId17" tooltip="Comet"/>
              </a:rPr>
              <a:t>comet</a:t>
            </a:r>
            <a:r>
              <a:rPr lang="en-US" dirty="0"/>
              <a:t> and it is unknown if it will survive perihelion passage on 19 April 2026 when it passes 0.499 </a:t>
            </a:r>
            <a:r>
              <a:rPr lang="en-US" dirty="0">
                <a:hlinkClick r:id="rId5" tooltip="Astronomical unit"/>
              </a:rPr>
              <a:t>AU</a:t>
            </a:r>
            <a:r>
              <a:rPr lang="en-US" dirty="0"/>
              <a:t> (75 million </a:t>
            </a:r>
            <a:r>
              <a:rPr lang="en-US" dirty="0">
                <a:hlinkClick r:id="rId18" tooltip="Kilometre"/>
              </a:rPr>
              <a:t>km</a:t>
            </a:r>
            <a:r>
              <a:rPr lang="en-US" dirty="0"/>
              <a:t>) from the Sun.</a:t>
            </a:r>
            <a:r>
              <a:rPr lang="en-US" baseline="30000" dirty="0">
                <a:hlinkClick r:id="rId19"/>
              </a:rPr>
              <a:t>[6]</a:t>
            </a:r>
            <a:r>
              <a:rPr lang="en-US" dirty="0"/>
              <a:t> Around perihelion it may reach a </a:t>
            </a:r>
            <a:r>
              <a:rPr lang="en-US" dirty="0">
                <a:hlinkClick r:id="rId20" tooltip="Naked eye"/>
              </a:rPr>
              <a:t>naked eye</a:t>
            </a:r>
            <a:r>
              <a:rPr lang="en-US" dirty="0"/>
              <a:t> visibility of about </a:t>
            </a:r>
            <a:r>
              <a:rPr lang="en-US" dirty="0">
                <a:hlinkClick r:id="rId15" tooltip="Apparent magnitude"/>
              </a:rPr>
              <a:t>apparent magnitude</a:t>
            </a:r>
            <a:r>
              <a:rPr lang="en-US" dirty="0"/>
              <a:t> +3.</a:t>
            </a:r>
            <a:r>
              <a:rPr lang="en-US" baseline="30000" dirty="0">
                <a:hlinkClick r:id="rId21"/>
              </a:rPr>
              <a:t>[5]</a:t>
            </a:r>
            <a:r>
              <a:rPr lang="en-US" baseline="30000" dirty="0">
                <a:hlinkClick r:id="rId22"/>
              </a:rPr>
              <a:t>[7]</a:t>
            </a:r>
            <a:r>
              <a:rPr lang="en-US" baseline="30000" dirty="0">
                <a:hlinkClick r:id="rId23"/>
              </a:rPr>
              <a:t>[8]</a:t>
            </a:r>
            <a:r>
              <a:rPr lang="en-US" dirty="0"/>
              <a:t> The comet was discovered by </a:t>
            </a:r>
            <a:r>
              <a:rPr lang="en-US" dirty="0" err="1">
                <a:hlinkClick r:id="rId24" tooltip="PanSTARRS"/>
              </a:rPr>
              <a:t>PanSTARRS</a:t>
            </a:r>
            <a:r>
              <a:rPr lang="en-US" dirty="0"/>
              <a:t> in images obtained on 8 September 2025. On April 11 the comet was spotted with </a:t>
            </a:r>
            <a:r>
              <a:rPr lang="en-US" dirty="0">
                <a:hlinkClick r:id="rId20" tooltip="Naked eye"/>
              </a:rPr>
              <a:t>naked eye</a:t>
            </a:r>
            <a:r>
              <a:rPr lang="en-US" dirty="0"/>
              <a:t>, with an estimated mag 5.1.</a:t>
            </a:r>
            <a:r>
              <a:rPr lang="en-US" baseline="30000" dirty="0"/>
              <a:t> </a:t>
            </a:r>
            <a:r>
              <a:rPr lang="en-US" dirty="0"/>
              <a:t>It will come to </a:t>
            </a:r>
            <a:r>
              <a:rPr lang="en-US" dirty="0">
                <a:hlinkClick r:id="rId25" tooltip="Perihelion"/>
              </a:rPr>
              <a:t>perihelion</a:t>
            </a:r>
            <a:r>
              <a:rPr lang="en-US" dirty="0"/>
              <a:t> on 19 April 2026 when it will be 20° from the Sun.</a:t>
            </a:r>
            <a:r>
              <a:rPr lang="en-US" baseline="30000" dirty="0"/>
              <a:t>. </a:t>
            </a:r>
            <a:r>
              <a:rPr lang="en-US" dirty="0"/>
              <a:t>It will reach </a:t>
            </a:r>
            <a:r>
              <a:rPr lang="en-US" dirty="0">
                <a:hlinkClick r:id="rId26" tooltip="Conjunction (astronomy)"/>
              </a:rPr>
              <a:t>solar conjunction</a:t>
            </a:r>
            <a:r>
              <a:rPr lang="en-US" dirty="0"/>
              <a:t> on 25 April 2026 around 05:23 UT when it will be 3.5 degrees from the Sun.</a:t>
            </a:r>
            <a:r>
              <a:rPr lang="en-US" baseline="30000" dirty="0"/>
              <a:t> </a:t>
            </a:r>
            <a:r>
              <a:rPr lang="en-US" dirty="0"/>
              <a:t>Its future (outbound) trajectory shows the comet being ejected from the Solar System</a:t>
            </a:r>
          </a:p>
          <a:p>
            <a:endParaRPr lang="de-DE" dirty="0"/>
          </a:p>
        </p:txBody>
      </p:sp>
      <p:pic>
        <p:nvPicPr>
          <p:cNvPr id="1028" name="Picture 4" descr="Komet C/2025 R3 (PanSTARRS) mit einem Staubschweif und zwei Ionenschweifen">
            <a:extLst>
              <a:ext uri="{FF2B5EF4-FFF2-40B4-BE49-F238E27FC236}">
                <a16:creationId xmlns:a16="http://schemas.microsoft.com/office/drawing/2014/main" id="{362184F0-7A7B-4F1A-AED1-A4AEAC185D7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0" y="0"/>
            <a:ext cx="6096000" cy="3425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964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Komet C/2025 R3 Bahn">
            <a:extLst>
              <a:ext uri="{FF2B5EF4-FFF2-40B4-BE49-F238E27FC236}">
                <a16:creationId xmlns:a16="http://schemas.microsoft.com/office/drawing/2014/main" id="{C856E3DD-9A9A-4F2A-AE00-9B11D57CA0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01398" y="2982035"/>
            <a:ext cx="6890602" cy="387596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5DF1A8BE-8E29-4E88-979A-8ED2AC15EAF6}"/>
              </a:ext>
            </a:extLst>
          </p:cNvPr>
          <p:cNvSpPr>
            <a:spLocks noGrp="1"/>
          </p:cNvSpPr>
          <p:nvPr>
            <p:ph type="title"/>
          </p:nvPr>
        </p:nvSpPr>
        <p:spPr>
          <a:xfrm>
            <a:off x="7426220" y="365125"/>
            <a:ext cx="4790876" cy="276690"/>
          </a:xfrm>
        </p:spPr>
        <p:txBody>
          <a:bodyPr>
            <a:normAutofit fontScale="90000"/>
          </a:bodyPr>
          <a:lstStyle/>
          <a:p>
            <a:endParaRPr lang="de-DE" dirty="0"/>
          </a:p>
        </p:txBody>
      </p:sp>
      <p:pic>
        <p:nvPicPr>
          <p:cNvPr id="3074" name="Picture 2" descr="Komet C/2025 R3 Bahn">
            <a:extLst>
              <a:ext uri="{FF2B5EF4-FFF2-40B4-BE49-F238E27FC236}">
                <a16:creationId xmlns:a16="http://schemas.microsoft.com/office/drawing/2014/main" id="{ACE08B03-9440-4BC3-9967-99305FA06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3660"/>
            <a:ext cx="6673755" cy="375398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er Komet C/2025 R3 (PanSTARRS): vorhergesagte Lichtkurve">
            <a:extLst>
              <a:ext uri="{FF2B5EF4-FFF2-40B4-BE49-F238E27FC236}">
                <a16:creationId xmlns:a16="http://schemas.microsoft.com/office/drawing/2014/main" id="{F89BAA5C-8F3C-48E0-A54B-2131E2735B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3755" y="0"/>
            <a:ext cx="5725994" cy="322087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2025 R3 (PanSTARRS): Sichtbarkeit auf der Nordhalbkugel">
            <a:extLst>
              <a:ext uri="{FF2B5EF4-FFF2-40B4-BE49-F238E27FC236}">
                <a16:creationId xmlns:a16="http://schemas.microsoft.com/office/drawing/2014/main" id="{E0DF7344-D119-4567-9048-6EC322C0E0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64422"/>
            <a:ext cx="5677469" cy="3193577"/>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FFAF58FD-1A4B-445A-A062-FA8C1461AF06}"/>
              </a:ext>
            </a:extLst>
          </p:cNvPr>
          <p:cNvSpPr txBox="1"/>
          <p:nvPr/>
        </p:nvSpPr>
        <p:spPr>
          <a:xfrm>
            <a:off x="1701088" y="-2650"/>
            <a:ext cx="5348900" cy="461665"/>
          </a:xfrm>
          <a:prstGeom prst="rect">
            <a:avLst/>
          </a:prstGeom>
          <a:noFill/>
        </p:spPr>
        <p:txBody>
          <a:bodyPr wrap="none" rtlCol="0">
            <a:spAutoFit/>
          </a:bodyPr>
          <a:lstStyle/>
          <a:p>
            <a:r>
              <a:rPr lang="de-DE" sz="2400" b="1" dirty="0"/>
              <a:t>C/2025 R3 Pan-STARRS am Nachthimmel</a:t>
            </a:r>
          </a:p>
        </p:txBody>
      </p:sp>
    </p:spTree>
    <p:extLst>
      <p:ext uri="{BB962C8B-B14F-4D97-AF65-F5344CB8AC3E}">
        <p14:creationId xmlns:p14="http://schemas.microsoft.com/office/powerpoint/2010/main" val="1126940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596352-A54F-4D32-9DA8-DD4037B91BB1}"/>
              </a:ext>
            </a:extLst>
          </p:cNvPr>
          <p:cNvSpPr>
            <a:spLocks noGrp="1"/>
          </p:cNvSpPr>
          <p:nvPr>
            <p:ph type="title"/>
          </p:nvPr>
        </p:nvSpPr>
        <p:spPr>
          <a:xfrm>
            <a:off x="0" y="-18083"/>
            <a:ext cx="12192000" cy="481036"/>
          </a:xfrm>
        </p:spPr>
        <p:txBody>
          <a:bodyPr>
            <a:noAutofit/>
          </a:bodyPr>
          <a:lstStyle/>
          <a:p>
            <a:pPr algn="ctr"/>
            <a:r>
              <a:rPr lang="de-DE" sz="3200" b="1" dirty="0">
                <a:latin typeface="+mn-lt"/>
              </a:rPr>
              <a:t>C/2025 R3 Pan-STARRS in den Wirkhoroskopen 2025 / 2026</a:t>
            </a:r>
          </a:p>
        </p:txBody>
      </p:sp>
      <p:sp>
        <p:nvSpPr>
          <p:cNvPr id="3" name="Inhaltsplatzhalter 2">
            <a:extLst>
              <a:ext uri="{FF2B5EF4-FFF2-40B4-BE49-F238E27FC236}">
                <a16:creationId xmlns:a16="http://schemas.microsoft.com/office/drawing/2014/main" id="{2572557A-9A51-4BC5-8030-3B7ADA55FE00}"/>
              </a:ext>
            </a:extLst>
          </p:cNvPr>
          <p:cNvSpPr>
            <a:spLocks noGrp="1"/>
          </p:cNvSpPr>
          <p:nvPr>
            <p:ph idx="1"/>
          </p:nvPr>
        </p:nvSpPr>
        <p:spPr>
          <a:xfrm>
            <a:off x="0" y="384125"/>
            <a:ext cx="12192000" cy="6670391"/>
          </a:xfrm>
        </p:spPr>
        <p:txBody>
          <a:bodyPr>
            <a:normAutofit fontScale="92500" lnSpcReduction="10000"/>
          </a:bodyPr>
          <a:lstStyle/>
          <a:p>
            <a:pPr marL="0" indent="0">
              <a:spcBef>
                <a:spcPts val="800"/>
              </a:spcBef>
              <a:buNone/>
            </a:pPr>
            <a:r>
              <a:rPr lang="de-DE" sz="1600" dirty="0"/>
              <a:t>Jahreshoroskop 01.01.2025, 00:00 UT: 	21°09 WID KONJ CHI OPP </a:t>
            </a:r>
            <a:r>
              <a:rPr lang="de-DE" sz="1600" dirty="0" err="1"/>
              <a:t>Int.Lilith</a:t>
            </a:r>
            <a:r>
              <a:rPr lang="de-DE" sz="1600" dirty="0"/>
              <a:t> T-QUA MON; SON-Pallas-</a:t>
            </a:r>
            <a:r>
              <a:rPr lang="de-DE" sz="1600" dirty="0" err="1"/>
              <a:t>Quaoar</a:t>
            </a:r>
            <a:r>
              <a:rPr lang="de-DE" sz="1600" dirty="0"/>
              <a:t>-</a:t>
            </a:r>
            <a:r>
              <a:rPr lang="de-DE" sz="1600" dirty="0" err="1"/>
              <a:t>Pholus</a:t>
            </a:r>
            <a:r>
              <a:rPr lang="de-DE" sz="1600" dirty="0"/>
              <a:t>, MAR OPP PLU-</a:t>
            </a:r>
            <a:r>
              <a:rPr lang="de-DE" sz="1600" dirty="0" err="1"/>
              <a:t>Amycus</a:t>
            </a:r>
            <a:r>
              <a:rPr lang="de-DE" sz="1600" dirty="0"/>
              <a:t> </a:t>
            </a:r>
          </a:p>
          <a:p>
            <a:pPr marL="0" indent="0">
              <a:spcBef>
                <a:spcPts val="800"/>
              </a:spcBef>
              <a:buNone/>
            </a:pPr>
            <a:r>
              <a:rPr lang="de-DE" sz="1600" dirty="0" err="1"/>
              <a:t>MoFi</a:t>
            </a:r>
            <a:r>
              <a:rPr lang="de-DE" sz="1600" dirty="0"/>
              <a:t> VM 14.03.2025, 06:54 UT: 		23°46 WID KONJ Eris, SON-SAT OPP MON</a:t>
            </a:r>
          </a:p>
          <a:p>
            <a:pPr marL="0" indent="0">
              <a:spcBef>
                <a:spcPts val="800"/>
              </a:spcBef>
              <a:buNone/>
            </a:pPr>
            <a:r>
              <a:rPr lang="de-DE" sz="1600" dirty="0"/>
              <a:t>Widder-Ing. 20.03.2025, 09:01 UT:		24°28 WID KONJ Eris	</a:t>
            </a:r>
          </a:p>
          <a:p>
            <a:pPr marL="0" indent="0">
              <a:spcBef>
                <a:spcPts val="800"/>
              </a:spcBef>
              <a:buNone/>
            </a:pPr>
            <a:r>
              <a:rPr lang="de-DE" sz="1600" dirty="0"/>
              <a:t>SoFi NM 29.03.2025, 10:58 UT:		25°36 WID KONJ Eris-CHI QUA KRE-MAR in SXT/HSXT auf STI-URA-</a:t>
            </a:r>
            <a:r>
              <a:rPr lang="de-DE" sz="1600" dirty="0" err="1"/>
              <a:t>Lempo</a:t>
            </a:r>
            <a:r>
              <a:rPr lang="de-DE" sz="1600" dirty="0"/>
              <a:t>; NM T-QUA </a:t>
            </a:r>
            <a:r>
              <a:rPr lang="de-DE" sz="1600" dirty="0" err="1"/>
              <a:t>Ixion</a:t>
            </a:r>
            <a:r>
              <a:rPr lang="de-DE" sz="1600" dirty="0"/>
              <a:t> OPP Orwell</a:t>
            </a:r>
          </a:p>
          <a:p>
            <a:pPr marL="0" indent="0">
              <a:spcBef>
                <a:spcPts val="800"/>
              </a:spcBef>
              <a:buNone/>
            </a:pPr>
            <a:r>
              <a:rPr lang="de-DE" sz="1600" dirty="0"/>
              <a:t>1.Neptun-Ing. 30.03.2025, 11:58 UT	25°45 WID KONJ Eris-MON-CHI QUA KRE-MAR auf STI-URA-</a:t>
            </a:r>
            <a:r>
              <a:rPr lang="de-DE" sz="1600" dirty="0" err="1"/>
              <a:t>Lempo</a:t>
            </a:r>
            <a:endParaRPr lang="de-DE" sz="1600" dirty="0"/>
          </a:p>
          <a:p>
            <a:pPr marL="0" indent="0">
              <a:spcBef>
                <a:spcPts val="800"/>
              </a:spcBef>
              <a:buNone/>
            </a:pPr>
            <a:r>
              <a:rPr lang="de-DE" sz="1600" dirty="0"/>
              <a:t>1. Saturn-Ing. 25.05.2025, 05:36 UT		03°49 STI KONJ MON QUA PLU, OPP </a:t>
            </a:r>
            <a:r>
              <a:rPr lang="de-DE" sz="1600" dirty="0" err="1"/>
              <a:t>Int.Lilith</a:t>
            </a:r>
            <a:r>
              <a:rPr lang="de-DE" sz="1600" dirty="0"/>
              <a:t>, SXT Chaos-</a:t>
            </a:r>
            <a:r>
              <a:rPr lang="de-DE" sz="1600" dirty="0" err="1"/>
              <a:t>Asbolus</a:t>
            </a:r>
            <a:r>
              <a:rPr lang="de-DE" sz="1600" dirty="0"/>
              <a:t>, HSXT SON</a:t>
            </a:r>
          </a:p>
          <a:p>
            <a:pPr marL="0" indent="0">
              <a:spcBef>
                <a:spcPts val="800"/>
              </a:spcBef>
              <a:buNone/>
            </a:pPr>
            <a:r>
              <a:rPr lang="de-DE" sz="1600" dirty="0"/>
              <a:t>1.Uranus-Ing. ZWI 07.07.2025, 07:47 UT	09°11 STI (KON URA-NEP-PLU -576) OPP </a:t>
            </a:r>
            <a:r>
              <a:rPr lang="de-DE" sz="1600" dirty="0" err="1"/>
              <a:t>Int.Lilith</a:t>
            </a:r>
            <a:r>
              <a:rPr lang="de-DE" sz="1600" dirty="0"/>
              <a:t> T-QUA LÖW-MER / -</a:t>
            </a:r>
            <a:r>
              <a:rPr lang="de-DE" sz="1600" dirty="0" err="1"/>
              <a:t>Varuna</a:t>
            </a:r>
            <a:endParaRPr lang="de-DE" sz="1600" dirty="0"/>
          </a:p>
          <a:p>
            <a:pPr marL="0" indent="0">
              <a:spcBef>
                <a:spcPts val="800"/>
              </a:spcBef>
              <a:buNone/>
            </a:pPr>
            <a:r>
              <a:rPr lang="de-DE" sz="1600" b="1" dirty="0"/>
              <a:t>NM vor EH 23.08.2025, 06:06 UT:		09°43 STI (KON -576) QUA </a:t>
            </a:r>
            <a:r>
              <a:rPr lang="de-DE" sz="1600" b="1" dirty="0" err="1"/>
              <a:t>Varuna</a:t>
            </a:r>
            <a:r>
              <a:rPr lang="de-DE" sz="1600" b="1" dirty="0"/>
              <a:t>; JUN-NM QUA URA-</a:t>
            </a:r>
            <a:r>
              <a:rPr lang="de-DE" sz="1600" b="1" dirty="0" err="1"/>
              <a:t>Sedna</a:t>
            </a:r>
            <a:r>
              <a:rPr lang="de-DE" sz="1600" b="1" dirty="0"/>
              <a:t>, im </a:t>
            </a:r>
            <a:r>
              <a:rPr lang="de-DE" sz="1600" b="1" dirty="0" err="1"/>
              <a:t>Yodapex</a:t>
            </a:r>
            <a:r>
              <a:rPr lang="de-DE" sz="1600" b="1" dirty="0"/>
              <a:t> des SXT PLU / SAT-NEP</a:t>
            </a:r>
          </a:p>
          <a:p>
            <a:pPr marL="0" indent="0">
              <a:spcBef>
                <a:spcPts val="800"/>
              </a:spcBef>
              <a:buNone/>
            </a:pPr>
            <a:r>
              <a:rPr lang="de-DE" sz="1600" b="1" dirty="0" err="1"/>
              <a:t>MoFi</a:t>
            </a:r>
            <a:r>
              <a:rPr lang="de-DE" sz="1600" b="1" dirty="0"/>
              <a:t> VM 07.09.2025, 18:09 UT:		07°12 STI QUA. WAS-Pallas; MON–Nordknoten OPP SON-Orcus-Südknoten</a:t>
            </a:r>
          </a:p>
          <a:p>
            <a:pPr marL="0" indent="0">
              <a:spcBef>
                <a:spcPts val="800"/>
              </a:spcBef>
              <a:buNone/>
            </a:pPr>
            <a:r>
              <a:rPr lang="de-DE" sz="1600" b="1" dirty="0"/>
              <a:t>EH 08.09.2025, 11:13 UT: 		07°01 STI in 11 QUA WAS-Pallas, TRI </a:t>
            </a:r>
            <a:r>
              <a:rPr lang="de-DE" sz="1600" b="1" dirty="0" err="1"/>
              <a:t>Quaoar-Pholus</a:t>
            </a:r>
            <a:r>
              <a:rPr lang="de-DE" sz="1600" b="1" dirty="0"/>
              <a:t>; SAT-NEP-Heracles auf MC 29° FIS = URA-SED / PLU</a:t>
            </a:r>
          </a:p>
          <a:p>
            <a:pPr marL="0" indent="0">
              <a:spcBef>
                <a:spcPts val="800"/>
              </a:spcBef>
              <a:buNone/>
            </a:pPr>
            <a:r>
              <a:rPr lang="de-DE" sz="1600" dirty="0"/>
              <a:t>SoFi NM 21.09.2025, 19:54 UT:		02°59‘46 STI OPP MAR T-QUA PLU-</a:t>
            </a:r>
            <a:r>
              <a:rPr lang="de-DE" sz="1600" dirty="0" err="1"/>
              <a:t>Amycus</a:t>
            </a:r>
            <a:r>
              <a:rPr lang="de-DE" sz="1600" dirty="0"/>
              <a:t>; NM QUA. URA-SED</a:t>
            </a:r>
          </a:p>
          <a:p>
            <a:pPr marL="0" indent="0">
              <a:spcBef>
                <a:spcPts val="800"/>
              </a:spcBef>
              <a:buNone/>
            </a:pPr>
            <a:r>
              <a:rPr lang="de-DE" sz="1600" dirty="0"/>
              <a:t>NM + Steinbock-Ing. 20.12.2025, 01:43 UT:	16°10 FIS </a:t>
            </a:r>
            <a:r>
              <a:rPr lang="de-DE" sz="1600" dirty="0" err="1"/>
              <a:t>Directio</a:t>
            </a:r>
            <a:r>
              <a:rPr lang="de-DE" sz="1600" dirty="0"/>
              <a:t> Solaris KONJ Heracles OPP Orcus-Lucifer-</a:t>
            </a:r>
            <a:r>
              <a:rPr lang="de-DE" sz="1600" dirty="0" err="1"/>
              <a:t>Profectio</a:t>
            </a:r>
            <a:r>
              <a:rPr lang="de-DE" sz="1600" dirty="0"/>
              <a:t> Solaris</a:t>
            </a:r>
          </a:p>
          <a:p>
            <a:pPr marL="0" indent="0">
              <a:spcBef>
                <a:spcPts val="800"/>
              </a:spcBef>
              <a:buNone/>
            </a:pPr>
            <a:r>
              <a:rPr lang="de-DE" sz="1600" dirty="0" err="1"/>
              <a:t>Endg</a:t>
            </a:r>
            <a:r>
              <a:rPr lang="de-DE" sz="1600" dirty="0"/>
              <a:t>. Neptun-Ing. 26.01.2026, 17:34 UT:	12°49 FIS KONJ Nordknoten in SXT/HSXT WAS-VEN /-MER QUA STI-MON</a:t>
            </a:r>
          </a:p>
          <a:p>
            <a:pPr marL="0" indent="0">
              <a:spcBef>
                <a:spcPts val="800"/>
              </a:spcBef>
              <a:buNone/>
            </a:pPr>
            <a:r>
              <a:rPr lang="de-DE" sz="1600" dirty="0" err="1"/>
              <a:t>Endg</a:t>
            </a:r>
            <a:r>
              <a:rPr lang="de-DE" sz="1600" dirty="0"/>
              <a:t>. Saturn-Ing. 14.02.2026, 00:12 UT:	13°43 FIS KONJ MER OPP Lucifer</a:t>
            </a:r>
          </a:p>
          <a:p>
            <a:pPr marL="0" indent="0">
              <a:spcBef>
                <a:spcPts val="800"/>
              </a:spcBef>
              <a:buNone/>
            </a:pPr>
            <a:r>
              <a:rPr lang="de-DE" sz="1600" dirty="0"/>
              <a:t>SoFi NM 17.02.2026, 12:01 UT:		14°02 FIS HS Nordknoten / MER OPP Lucifer; WAS-NM QUA. URA</a:t>
            </a:r>
          </a:p>
          <a:p>
            <a:pPr marL="0" indent="0">
              <a:spcBef>
                <a:spcPts val="800"/>
              </a:spcBef>
              <a:buNone/>
            </a:pPr>
            <a:r>
              <a:rPr lang="de-DE" sz="1600" dirty="0"/>
              <a:t>Saturn-Neptun-</a:t>
            </a:r>
            <a:r>
              <a:rPr lang="de-DE" sz="1600" dirty="0" err="1"/>
              <a:t>Konj</a:t>
            </a:r>
            <a:r>
              <a:rPr lang="de-DE" sz="1600" dirty="0"/>
              <a:t> 20.02.2026, 16:54 UT:	14°20 FIS KONJ VEN TRI KRE-JUP</a:t>
            </a:r>
          </a:p>
          <a:p>
            <a:pPr marL="0" indent="0">
              <a:spcBef>
                <a:spcPts val="800"/>
              </a:spcBef>
              <a:buNone/>
            </a:pPr>
            <a:r>
              <a:rPr lang="de-DE" sz="1600" b="1" dirty="0"/>
              <a:t>PERIHEL 19.04.2026, 21:31 UT:		13°26 WID HS NEP / Eris-CHI-Zeus, QUA </a:t>
            </a:r>
            <a:r>
              <a:rPr lang="de-DE" sz="1600" b="1" dirty="0" err="1"/>
              <a:t>Pholus-Quaoar</a:t>
            </a:r>
            <a:endParaRPr lang="de-DE" sz="1600" b="1" dirty="0"/>
          </a:p>
          <a:p>
            <a:pPr marL="0" indent="0">
              <a:spcBef>
                <a:spcPts val="800"/>
              </a:spcBef>
              <a:buNone/>
            </a:pPr>
            <a:r>
              <a:rPr lang="de-DE" sz="1600" dirty="0"/>
              <a:t>1. Neptun auf Äquator 24.04.2026, 04:40 UT:	28°20 WID KONJ Pallas; MON OPP PLU T-QUA. STI-SON, VEN-SED-URA-KONJ</a:t>
            </a:r>
          </a:p>
          <a:p>
            <a:pPr marL="0" indent="0">
              <a:spcBef>
                <a:spcPts val="800"/>
              </a:spcBef>
              <a:buNone/>
            </a:pPr>
            <a:r>
              <a:rPr lang="de-DE" sz="1600" dirty="0" err="1"/>
              <a:t>Endg</a:t>
            </a:r>
            <a:r>
              <a:rPr lang="de-DE" sz="1600" dirty="0"/>
              <a:t>. Uranus-Ing. ZWI 26.04.2026, 00:52 UT: 	05°55 STI KONJ STI-SON QUA WAS-PLU in SXT/HSXT auf Gonggong-NK / Sonne-Konj. Pan-STARRS um 0.05 UT</a:t>
            </a:r>
          </a:p>
          <a:p>
            <a:pPr marL="0" indent="0">
              <a:spcBef>
                <a:spcPts val="800"/>
              </a:spcBef>
              <a:buNone/>
            </a:pPr>
            <a:r>
              <a:rPr lang="de-DE" sz="1600" b="1" dirty="0"/>
              <a:t>PERIGÄUM 26.04.2026, 09:24 UT:		07°26 STI KONJ STI-SON QUA WAS-PLU in SXT/HSXT auf Gonggong-Nordknoten</a:t>
            </a:r>
          </a:p>
          <a:p>
            <a:pPr marL="0" indent="0">
              <a:spcBef>
                <a:spcPts val="800"/>
              </a:spcBef>
              <a:buNone/>
            </a:pPr>
            <a:r>
              <a:rPr lang="de-DE" sz="1600" dirty="0"/>
              <a:t>Uranus-Konj. </a:t>
            </a:r>
            <a:r>
              <a:rPr lang="de-DE" sz="1600" dirty="0" err="1"/>
              <a:t>Sedna</a:t>
            </a:r>
            <a:r>
              <a:rPr lang="de-DE" sz="1600" dirty="0"/>
              <a:t> 24.05.2026, 14:49 UT: 	06°46 KRE KONJ VEN-Chaos OPP </a:t>
            </a:r>
            <a:r>
              <a:rPr lang="de-DE" sz="1600" dirty="0" err="1"/>
              <a:t>Ixion</a:t>
            </a:r>
            <a:r>
              <a:rPr lang="de-DE" sz="1600" dirty="0"/>
              <a:t>, QUA Vesta-NEP; KONJ SON-URA-SED- TRI PLU</a:t>
            </a:r>
          </a:p>
          <a:p>
            <a:pPr marL="0" indent="0">
              <a:spcBef>
                <a:spcPts val="800"/>
              </a:spcBef>
              <a:buNone/>
            </a:pPr>
            <a:r>
              <a:rPr lang="de-DE" sz="1600" dirty="0"/>
              <a:t>SoFi NM 12.08.2026, 17:46 UT:		28°17 KRE QUA STI-CHI, SXT ZWI-SED</a:t>
            </a:r>
          </a:p>
          <a:p>
            <a:pPr marL="0" indent="0">
              <a:spcBef>
                <a:spcPts val="800"/>
              </a:spcBef>
              <a:buNone/>
            </a:pPr>
            <a:r>
              <a:rPr lang="de-DE" sz="1600" dirty="0" err="1"/>
              <a:t>MoFi</a:t>
            </a:r>
            <a:r>
              <a:rPr lang="de-DE" sz="1600" dirty="0"/>
              <a:t> VM 28.08.2026, 04:18 UT:		00°49 LÖW; FIS-MON OPP JUN-SON / -MER / Zeus in </a:t>
            </a:r>
            <a:r>
              <a:rPr lang="de-DE" sz="1600" dirty="0" err="1"/>
              <a:t>Yoddrachen</a:t>
            </a:r>
            <a:r>
              <a:rPr lang="de-DE" sz="1600" dirty="0"/>
              <a:t> NEP / PLU</a:t>
            </a:r>
          </a:p>
        </p:txBody>
      </p:sp>
    </p:spTree>
    <p:extLst>
      <p:ext uri="{BB962C8B-B14F-4D97-AF65-F5344CB8AC3E}">
        <p14:creationId xmlns:p14="http://schemas.microsoft.com/office/powerpoint/2010/main" val="1201116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9">
            <a:extLst>
              <a:ext uri="{FF2B5EF4-FFF2-40B4-BE49-F238E27FC236}">
                <a16:creationId xmlns:a16="http://schemas.microsoft.com/office/drawing/2014/main" id="{AD4E0404-26FB-4AC7-B4AD-0A5ECD9E75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61582" y="846674"/>
            <a:ext cx="5930418" cy="6011326"/>
          </a:xfrm>
        </p:spPr>
      </p:pic>
      <p:sp>
        <p:nvSpPr>
          <p:cNvPr id="2" name="Titel 1">
            <a:extLst>
              <a:ext uri="{FF2B5EF4-FFF2-40B4-BE49-F238E27FC236}">
                <a16:creationId xmlns:a16="http://schemas.microsoft.com/office/drawing/2014/main" id="{BD8108D8-8FC4-4E61-A8D7-1FB4FF8556F4}"/>
              </a:ext>
            </a:extLst>
          </p:cNvPr>
          <p:cNvSpPr>
            <a:spLocks noGrp="1"/>
          </p:cNvSpPr>
          <p:nvPr>
            <p:ph type="title"/>
          </p:nvPr>
        </p:nvSpPr>
        <p:spPr>
          <a:xfrm>
            <a:off x="838200" y="1"/>
            <a:ext cx="10515600" cy="761750"/>
          </a:xfrm>
        </p:spPr>
        <p:txBody>
          <a:bodyPr>
            <a:normAutofit fontScale="90000"/>
          </a:bodyPr>
          <a:lstStyle/>
          <a:p>
            <a:pPr algn="ctr"/>
            <a:r>
              <a:rPr lang="de-DE" sz="3200" b="1" dirty="0">
                <a:latin typeface="+mn-lt"/>
              </a:rPr>
              <a:t>C/2025 R3 Pan-STARRS EH, 08.09.2025, 11:13 UT, </a:t>
            </a:r>
            <a:r>
              <a:rPr lang="de-DE" sz="3200" b="1" dirty="0" err="1">
                <a:latin typeface="+mn-lt"/>
              </a:rPr>
              <a:t>Haleakala</a:t>
            </a:r>
            <a:r>
              <a:rPr lang="de-DE" sz="3200" b="1" dirty="0">
                <a:latin typeface="+mn-lt"/>
              </a:rPr>
              <a:t>, HI</a:t>
            </a:r>
          </a:p>
        </p:txBody>
      </p:sp>
      <p:sp>
        <p:nvSpPr>
          <p:cNvPr id="6" name="Textfeld 5">
            <a:extLst>
              <a:ext uri="{FF2B5EF4-FFF2-40B4-BE49-F238E27FC236}">
                <a16:creationId xmlns:a16="http://schemas.microsoft.com/office/drawing/2014/main" id="{A3B8F10E-4CF7-426B-AF95-48CA0AC9B78E}"/>
              </a:ext>
            </a:extLst>
          </p:cNvPr>
          <p:cNvSpPr txBox="1"/>
          <p:nvPr/>
        </p:nvSpPr>
        <p:spPr>
          <a:xfrm>
            <a:off x="-2" y="577624"/>
            <a:ext cx="8448543" cy="6140142"/>
          </a:xfrm>
          <a:prstGeom prst="rect">
            <a:avLst/>
          </a:prstGeom>
          <a:noFill/>
        </p:spPr>
        <p:txBody>
          <a:bodyPr wrap="square" rtlCol="0">
            <a:spAutoFit/>
          </a:bodyPr>
          <a:lstStyle/>
          <a:p>
            <a:r>
              <a:rPr lang="de-DE" b="1" dirty="0"/>
              <a:t>AC-Herrscher Fische-Mond in 9 in der entgrenzt / heimlich herrschsüchtigen </a:t>
            </a:r>
            <a:r>
              <a:rPr lang="de-DE" b="1" dirty="0" err="1"/>
              <a:t>Abgreifer</a:t>
            </a:r>
            <a:r>
              <a:rPr lang="de-DE" b="1" dirty="0"/>
              <a:t>-Heimtücke und </a:t>
            </a:r>
            <a:r>
              <a:rPr lang="de-DE" b="1" dirty="0" err="1"/>
              <a:t>bumeranghaften</a:t>
            </a:r>
            <a:r>
              <a:rPr lang="de-DE" b="1" dirty="0"/>
              <a:t> Machtkampf-HS Neptun-Heracles/</a:t>
            </a:r>
            <a:r>
              <a:rPr lang="de-DE" b="1" dirty="0" err="1"/>
              <a:t>Nessus</a:t>
            </a:r>
            <a:r>
              <a:rPr lang="de-DE" b="1" dirty="0"/>
              <a:t>, die HS Mond/</a:t>
            </a:r>
            <a:r>
              <a:rPr lang="de-DE" b="1" dirty="0" err="1"/>
              <a:t>Nessus</a:t>
            </a:r>
            <a:r>
              <a:rPr lang="de-DE" b="1" dirty="0"/>
              <a:t> auf den </a:t>
            </a:r>
            <a:r>
              <a:rPr lang="de-DE" b="1" dirty="0" err="1"/>
              <a:t>Kriegsspalter</a:t>
            </a:r>
            <a:r>
              <a:rPr lang="de-DE" b="1" dirty="0"/>
              <a:t> </a:t>
            </a:r>
            <a:r>
              <a:rPr lang="de-DE" b="1" dirty="0" err="1"/>
              <a:t>Teharonhiawako</a:t>
            </a:r>
            <a:r>
              <a:rPr lang="de-DE" b="1" dirty="0"/>
              <a:t> fokussierend. </a:t>
            </a:r>
          </a:p>
          <a:p>
            <a:endParaRPr lang="de-DE" b="1" dirty="0"/>
          </a:p>
          <a:p>
            <a:r>
              <a:rPr lang="de-DE" b="1" dirty="0"/>
              <a:t>Der Komet des Fische-Widder-Übergangs von Saturn-Neptun als global</a:t>
            </a:r>
          </a:p>
          <a:p>
            <a:r>
              <a:rPr lang="de-DE" b="1" dirty="0"/>
              <a:t>expansive, </a:t>
            </a:r>
            <a:r>
              <a:rPr lang="de-DE" b="1" dirty="0">
                <a:solidFill>
                  <a:srgbClr val="FF0000"/>
                </a:solidFill>
              </a:rPr>
              <a:t>kriegszerstörerische </a:t>
            </a:r>
            <a:r>
              <a:rPr lang="de-DE" b="1" dirty="0"/>
              <a:t>Erinnyen-Büchse </a:t>
            </a:r>
            <a:r>
              <a:rPr lang="de-DE" b="1" dirty="0" err="1"/>
              <a:t>Pandoras</a:t>
            </a:r>
            <a:r>
              <a:rPr lang="de-DE" b="1" dirty="0"/>
              <a:t>: </a:t>
            </a:r>
            <a:r>
              <a:rPr lang="de-DE" dirty="0"/>
              <a:t>(dem Gegner          </a:t>
            </a:r>
            <a:r>
              <a:rPr lang="de-DE" b="1" dirty="0">
                <a:solidFill>
                  <a:srgbClr val="FF0000"/>
                </a:solidFill>
              </a:rPr>
              <a:t>kriegerisch</a:t>
            </a:r>
            <a:r>
              <a:rPr lang="de-DE" dirty="0"/>
              <a:t> alles kaputtmachend) inkl. starkem </a:t>
            </a:r>
            <a:r>
              <a:rPr lang="de-DE" b="1" dirty="0">
                <a:solidFill>
                  <a:srgbClr val="7030A0"/>
                </a:solidFill>
              </a:rPr>
              <a:t>jüdischem / NS-</a:t>
            </a:r>
            <a:r>
              <a:rPr lang="de-DE" dirty="0"/>
              <a:t>Bezug: </a:t>
            </a:r>
            <a:endParaRPr lang="de-DE" b="1" dirty="0">
              <a:solidFill>
                <a:srgbClr val="7030A0"/>
              </a:solidFill>
            </a:endParaRPr>
          </a:p>
          <a:p>
            <a:r>
              <a:rPr lang="de-DE" b="1" dirty="0"/>
              <a:t>Alekto</a:t>
            </a:r>
            <a:r>
              <a:rPr lang="de-DE" dirty="0"/>
              <a:t> Konj. Jupiter-Münchhausen Qua. Mars, Trigon </a:t>
            </a:r>
            <a:r>
              <a:rPr lang="de-DE" b="1" dirty="0"/>
              <a:t>Int. Lilith. Sauron-</a:t>
            </a:r>
          </a:p>
          <a:p>
            <a:r>
              <a:rPr lang="de-DE" b="1" dirty="0" err="1"/>
              <a:t>Apophis</a:t>
            </a:r>
            <a:r>
              <a:rPr lang="de-DE" b="1" dirty="0"/>
              <a:t>-</a:t>
            </a:r>
            <a:r>
              <a:rPr lang="de-DE" dirty="0"/>
              <a:t>Spartacus </a:t>
            </a:r>
            <a:r>
              <a:rPr lang="de-DE" dirty="0" err="1"/>
              <a:t>Opp</a:t>
            </a:r>
            <a:r>
              <a:rPr lang="de-DE" dirty="0"/>
              <a:t>. Mond (HS Neptun-Saturn-</a:t>
            </a:r>
            <a:r>
              <a:rPr lang="de-DE" b="1" dirty="0">
                <a:solidFill>
                  <a:srgbClr val="FF0000"/>
                </a:solidFill>
              </a:rPr>
              <a:t>Heracles </a:t>
            </a:r>
            <a:r>
              <a:rPr lang="de-DE" dirty="0"/>
              <a:t>/ </a:t>
            </a:r>
            <a:r>
              <a:rPr lang="de-DE" dirty="0" err="1"/>
              <a:t>Nessus</a:t>
            </a:r>
            <a:r>
              <a:rPr lang="de-DE" dirty="0"/>
              <a:t>)</a:t>
            </a:r>
          </a:p>
          <a:p>
            <a:r>
              <a:rPr lang="de-DE" dirty="0"/>
              <a:t>Qua. </a:t>
            </a:r>
            <a:r>
              <a:rPr lang="de-DE" b="1" dirty="0" err="1">
                <a:solidFill>
                  <a:srgbClr val="7030A0"/>
                </a:solidFill>
              </a:rPr>
              <a:t>Jakoba</a:t>
            </a:r>
            <a:r>
              <a:rPr lang="de-DE" dirty="0"/>
              <a:t> </a:t>
            </a:r>
            <a:r>
              <a:rPr lang="de-DE" dirty="0" err="1"/>
              <a:t>Opp</a:t>
            </a:r>
            <a:r>
              <a:rPr lang="de-DE" dirty="0"/>
              <a:t>. GZ-</a:t>
            </a:r>
            <a:r>
              <a:rPr lang="de-DE" b="1" dirty="0">
                <a:solidFill>
                  <a:srgbClr val="7030A0"/>
                </a:solidFill>
              </a:rPr>
              <a:t>Hybris. </a:t>
            </a:r>
            <a:r>
              <a:rPr lang="de-DE" b="1" dirty="0" err="1"/>
              <a:t>Erynia-Loke</a:t>
            </a:r>
            <a:r>
              <a:rPr lang="de-DE" dirty="0"/>
              <a:t> auf dem SGZ im Drachen</a:t>
            </a:r>
          </a:p>
          <a:p>
            <a:r>
              <a:rPr lang="de-DE" dirty="0"/>
              <a:t>Uranus-</a:t>
            </a:r>
            <a:r>
              <a:rPr lang="de-DE" dirty="0" err="1"/>
              <a:t>Sedna</a:t>
            </a:r>
            <a:r>
              <a:rPr lang="de-DE" dirty="0"/>
              <a:t> / Pluto / Saturn-Neptun. </a:t>
            </a:r>
            <a:r>
              <a:rPr lang="de-DE" b="1" dirty="0" err="1"/>
              <a:t>Megaira</a:t>
            </a:r>
            <a:r>
              <a:rPr lang="de-DE" dirty="0"/>
              <a:t> auf dem G.A.</a:t>
            </a:r>
          </a:p>
          <a:p>
            <a:r>
              <a:rPr lang="de-DE" b="1" dirty="0"/>
              <a:t>Nemesis-</a:t>
            </a:r>
            <a:r>
              <a:rPr lang="de-DE" b="1" dirty="0">
                <a:solidFill>
                  <a:srgbClr val="FF0000"/>
                </a:solidFill>
              </a:rPr>
              <a:t>Mauritia</a:t>
            </a:r>
            <a:r>
              <a:rPr lang="de-DE" dirty="0"/>
              <a:t>-</a:t>
            </a:r>
            <a:r>
              <a:rPr lang="de-DE" dirty="0" err="1"/>
              <a:t>Haumea</a:t>
            </a:r>
            <a:r>
              <a:rPr lang="de-DE" dirty="0"/>
              <a:t> auf dem Shapley SC.</a:t>
            </a:r>
            <a:r>
              <a:rPr lang="de-DE" b="1" dirty="0"/>
              <a:t> </a:t>
            </a:r>
            <a:r>
              <a:rPr lang="de-DE" b="1" dirty="0" err="1"/>
              <a:t>Pholus</a:t>
            </a:r>
            <a:r>
              <a:rPr lang="de-DE" dirty="0"/>
              <a:t> auf </a:t>
            </a:r>
          </a:p>
          <a:p>
            <a:pPr>
              <a:spcAft>
                <a:spcPts val="600"/>
              </a:spcAft>
            </a:pPr>
            <a:r>
              <a:rPr lang="de-DE" dirty="0"/>
              <a:t>dem DC </a:t>
            </a:r>
            <a:r>
              <a:rPr lang="de-DE" dirty="0" err="1"/>
              <a:t>Opp</a:t>
            </a:r>
            <a:r>
              <a:rPr lang="de-DE" dirty="0"/>
              <a:t>. AC-</a:t>
            </a:r>
            <a:r>
              <a:rPr lang="de-DE" b="1" dirty="0" err="1">
                <a:solidFill>
                  <a:srgbClr val="7030A0"/>
                </a:solidFill>
              </a:rPr>
              <a:t>Mosesmendel</a:t>
            </a:r>
            <a:r>
              <a:rPr lang="de-DE" dirty="0"/>
              <a:t> HS </a:t>
            </a:r>
            <a:r>
              <a:rPr lang="de-DE" b="1" dirty="0"/>
              <a:t>Chaos / Caesar </a:t>
            </a:r>
            <a:r>
              <a:rPr lang="de-DE" dirty="0"/>
              <a:t>Qua.</a:t>
            </a:r>
            <a:r>
              <a:rPr lang="de-DE" b="1" dirty="0"/>
              <a:t> </a:t>
            </a:r>
            <a:r>
              <a:rPr lang="de-DE" b="1" dirty="0" err="1">
                <a:solidFill>
                  <a:srgbClr val="7030A0"/>
                </a:solidFill>
              </a:rPr>
              <a:t>Ino</a:t>
            </a:r>
            <a:r>
              <a:rPr lang="de-DE" b="1" dirty="0">
                <a:solidFill>
                  <a:srgbClr val="7030A0"/>
                </a:solidFill>
              </a:rPr>
              <a:t>-</a:t>
            </a:r>
            <a:r>
              <a:rPr lang="de-DE" b="1" dirty="0"/>
              <a:t>                                      Tisiphone-</a:t>
            </a:r>
            <a:r>
              <a:rPr lang="de-DE" b="1" dirty="0">
                <a:solidFill>
                  <a:srgbClr val="7030A0"/>
                </a:solidFill>
              </a:rPr>
              <a:t>Leviathan-</a:t>
            </a:r>
            <a:r>
              <a:rPr lang="de-DE" b="1" dirty="0">
                <a:solidFill>
                  <a:srgbClr val="FF0000"/>
                </a:solidFill>
              </a:rPr>
              <a:t>Helgoland </a:t>
            </a:r>
            <a:r>
              <a:rPr lang="de-DE" dirty="0" err="1"/>
              <a:t>Opp</a:t>
            </a:r>
            <a:r>
              <a:rPr lang="de-DE" dirty="0"/>
              <a:t>. </a:t>
            </a:r>
            <a:r>
              <a:rPr lang="de-DE" dirty="0" err="1"/>
              <a:t>Indulgentia</a:t>
            </a:r>
            <a:r>
              <a:rPr lang="de-DE" dirty="0"/>
              <a:t>.</a:t>
            </a:r>
          </a:p>
          <a:p>
            <a:r>
              <a:rPr lang="de-DE" dirty="0"/>
              <a:t>Sich alles erlaubendes, mörderisches Kriegschaos auf den plutonischen </a:t>
            </a:r>
          </a:p>
          <a:p>
            <a:pPr>
              <a:spcAft>
                <a:spcPts val="600"/>
              </a:spcAft>
            </a:pPr>
            <a:r>
              <a:rPr lang="de-DE" dirty="0"/>
              <a:t>Machtgraden 5° kardinal </a:t>
            </a:r>
            <a:r>
              <a:rPr lang="de-DE" b="1" dirty="0" err="1">
                <a:solidFill>
                  <a:srgbClr val="FF0000"/>
                </a:solidFill>
              </a:rPr>
              <a:t>Ixion</a:t>
            </a:r>
            <a:r>
              <a:rPr lang="de-DE" dirty="0"/>
              <a:t> </a:t>
            </a:r>
            <a:r>
              <a:rPr lang="de-DE" dirty="0" err="1"/>
              <a:t>Opp</a:t>
            </a:r>
            <a:r>
              <a:rPr lang="de-DE" dirty="0"/>
              <a:t>. </a:t>
            </a:r>
            <a:r>
              <a:rPr lang="de-DE" b="1" dirty="0">
                <a:solidFill>
                  <a:srgbClr val="FF0000"/>
                </a:solidFill>
              </a:rPr>
              <a:t>Chaos</a:t>
            </a:r>
            <a:r>
              <a:rPr lang="de-DE" dirty="0"/>
              <a:t> Qua. Slaven </a:t>
            </a:r>
            <a:r>
              <a:rPr lang="de-DE" dirty="0" err="1"/>
              <a:t>Opp</a:t>
            </a:r>
            <a:r>
              <a:rPr lang="de-DE" dirty="0"/>
              <a:t>. </a:t>
            </a:r>
            <a:r>
              <a:rPr lang="de-DE" b="1" dirty="0">
                <a:solidFill>
                  <a:srgbClr val="FF0000"/>
                </a:solidFill>
              </a:rPr>
              <a:t>Bellona</a:t>
            </a:r>
          </a:p>
          <a:p>
            <a:r>
              <a:rPr lang="de-DE" dirty="0"/>
              <a:t>Angstgetrieben strafende Sonne-</a:t>
            </a:r>
            <a:r>
              <a:rPr lang="de-DE" b="1" dirty="0"/>
              <a:t>Pandora</a:t>
            </a:r>
            <a:r>
              <a:rPr lang="de-DE" dirty="0"/>
              <a:t>-Justitia-Orcus-</a:t>
            </a:r>
            <a:r>
              <a:rPr lang="de-DE" dirty="0" err="1"/>
              <a:t>Achristou</a:t>
            </a:r>
            <a:r>
              <a:rPr lang="de-DE" dirty="0"/>
              <a:t>-</a:t>
            </a:r>
          </a:p>
          <a:p>
            <a:pPr>
              <a:spcAft>
                <a:spcPts val="600"/>
              </a:spcAft>
            </a:pPr>
            <a:r>
              <a:rPr lang="de-DE" b="1" dirty="0">
                <a:solidFill>
                  <a:srgbClr val="7030A0"/>
                </a:solidFill>
              </a:rPr>
              <a:t>Germania </a:t>
            </a:r>
            <a:r>
              <a:rPr lang="de-DE" dirty="0"/>
              <a:t>zukunftsabgehängt am berechnenden Jungfrau-Südknoten in                     einen überkompensierten Weltherrschaftsexpansionsmodus</a:t>
            </a:r>
          </a:p>
          <a:p>
            <a:r>
              <a:rPr lang="de-DE" dirty="0"/>
              <a:t>Pan-STARRS </a:t>
            </a:r>
            <a:r>
              <a:rPr lang="de-DE" dirty="0" err="1"/>
              <a:t>Opp</a:t>
            </a:r>
            <a:r>
              <a:rPr lang="de-DE" dirty="0"/>
              <a:t>. </a:t>
            </a:r>
            <a:r>
              <a:rPr lang="de-DE" b="1" dirty="0">
                <a:solidFill>
                  <a:srgbClr val="7030A0"/>
                </a:solidFill>
              </a:rPr>
              <a:t>Herero </a:t>
            </a:r>
            <a:r>
              <a:rPr lang="de-DE" dirty="0"/>
              <a:t>Qua.</a:t>
            </a:r>
            <a:r>
              <a:rPr lang="de-DE" b="1" dirty="0">
                <a:solidFill>
                  <a:srgbClr val="7030A0"/>
                </a:solidFill>
              </a:rPr>
              <a:t> </a:t>
            </a:r>
            <a:r>
              <a:rPr lang="de-DE" b="1" dirty="0">
                <a:solidFill>
                  <a:srgbClr val="FF0000"/>
                </a:solidFill>
              </a:rPr>
              <a:t>Pallas </a:t>
            </a:r>
            <a:r>
              <a:rPr lang="de-DE" dirty="0" err="1"/>
              <a:t>Opp</a:t>
            </a:r>
            <a:r>
              <a:rPr lang="de-DE" dirty="0"/>
              <a:t>. </a:t>
            </a:r>
            <a:r>
              <a:rPr lang="de-DE" dirty="0" err="1"/>
              <a:t>Eleutheria</a:t>
            </a:r>
            <a:r>
              <a:rPr lang="de-DE" dirty="0"/>
              <a:t>-Iris-Shannon</a:t>
            </a:r>
          </a:p>
          <a:p>
            <a:r>
              <a:rPr lang="de-DE" dirty="0"/>
              <a:t>Merkur-</a:t>
            </a:r>
            <a:r>
              <a:rPr lang="de-DE" dirty="0" err="1"/>
              <a:t>Asmodeus</a:t>
            </a:r>
            <a:r>
              <a:rPr lang="de-DE" dirty="0"/>
              <a:t> </a:t>
            </a:r>
            <a:r>
              <a:rPr lang="de-DE" dirty="0" err="1"/>
              <a:t>Opp</a:t>
            </a:r>
            <a:r>
              <a:rPr lang="de-DE" dirty="0"/>
              <a:t>. Gottspieler- / Herrenmenschenasteroid </a:t>
            </a:r>
            <a:r>
              <a:rPr lang="de-DE" b="1" dirty="0">
                <a:solidFill>
                  <a:srgbClr val="7030A0"/>
                </a:solidFill>
              </a:rPr>
              <a:t>Zeus</a:t>
            </a:r>
            <a:r>
              <a:rPr lang="de-DE" dirty="0"/>
              <a:t> T-Qua. Thais</a:t>
            </a:r>
          </a:p>
        </p:txBody>
      </p:sp>
    </p:spTree>
    <p:extLst>
      <p:ext uri="{BB962C8B-B14F-4D97-AF65-F5344CB8AC3E}">
        <p14:creationId xmlns:p14="http://schemas.microsoft.com/office/powerpoint/2010/main" val="4066914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6A9C50-4A4F-416C-B127-779C2C942B6E}"/>
              </a:ext>
            </a:extLst>
          </p:cNvPr>
          <p:cNvSpPr>
            <a:spLocks noGrp="1"/>
          </p:cNvSpPr>
          <p:nvPr>
            <p:ph type="title"/>
          </p:nvPr>
        </p:nvSpPr>
        <p:spPr>
          <a:xfrm>
            <a:off x="0" y="268015"/>
            <a:ext cx="12192000" cy="451294"/>
          </a:xfrm>
        </p:spPr>
        <p:txBody>
          <a:bodyPr>
            <a:noAutofit/>
          </a:bodyPr>
          <a:lstStyle/>
          <a:p>
            <a:r>
              <a:rPr lang="de-DE" sz="3200" b="1" dirty="0">
                <a:latin typeface="+mn-lt"/>
              </a:rPr>
              <a:t>Benjamin Netanjahu, 21.10.1949, 10:01 EET/S (innen) - C/2025 R3 Pan-STARRS EH, 08.09.2025, 11:13 UT, </a:t>
            </a:r>
            <a:r>
              <a:rPr lang="de-DE" sz="3200" b="1" dirty="0" err="1">
                <a:latin typeface="+mn-lt"/>
              </a:rPr>
              <a:t>Haleakala</a:t>
            </a:r>
            <a:r>
              <a:rPr lang="de-DE" sz="3200" b="1" dirty="0">
                <a:latin typeface="+mn-lt"/>
              </a:rPr>
              <a:t>, HI (außen)</a:t>
            </a:r>
            <a:endParaRPr lang="de-DE" sz="3200" dirty="0"/>
          </a:p>
        </p:txBody>
      </p:sp>
      <p:pic>
        <p:nvPicPr>
          <p:cNvPr id="5" name="Inhaltsplatzhalter 4">
            <a:extLst>
              <a:ext uri="{FF2B5EF4-FFF2-40B4-BE49-F238E27FC236}">
                <a16:creationId xmlns:a16="http://schemas.microsoft.com/office/drawing/2014/main" id="{5EE78D80-9673-4B84-AA8B-6546E6FD93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49652" y="992420"/>
            <a:ext cx="5642348" cy="5865580"/>
          </a:xfrm>
        </p:spPr>
      </p:pic>
      <p:sp>
        <p:nvSpPr>
          <p:cNvPr id="3" name="Textfeld 2">
            <a:extLst>
              <a:ext uri="{FF2B5EF4-FFF2-40B4-BE49-F238E27FC236}">
                <a16:creationId xmlns:a16="http://schemas.microsoft.com/office/drawing/2014/main" id="{B19CB0F7-8D08-435D-A1BE-CA1F085B4253}"/>
              </a:ext>
            </a:extLst>
          </p:cNvPr>
          <p:cNvSpPr txBox="1"/>
          <p:nvPr/>
        </p:nvSpPr>
        <p:spPr>
          <a:xfrm>
            <a:off x="0" y="992420"/>
            <a:ext cx="7449312" cy="5909310"/>
          </a:xfrm>
          <a:prstGeom prst="rect">
            <a:avLst/>
          </a:prstGeom>
          <a:noFill/>
        </p:spPr>
        <p:txBody>
          <a:bodyPr wrap="square" rtlCol="0">
            <a:spAutoFit/>
          </a:bodyPr>
          <a:lstStyle/>
          <a:p>
            <a:r>
              <a:rPr lang="de-DE" dirty="0"/>
              <a:t>T-Sonne-Orcus-Germania-Konj. Saturn am Südknoten = zukunftsabgehängte NS-Karma-Wiederkehr, autoritäre bestrafende bis suizidale </a:t>
            </a:r>
            <a:r>
              <a:rPr lang="de-DE" dirty="0" err="1"/>
              <a:t>Karmareaktivierung</a:t>
            </a:r>
            <a:endParaRPr lang="de-DE" dirty="0"/>
          </a:p>
          <a:p>
            <a:r>
              <a:rPr lang="de-DE" dirty="0"/>
              <a:t>T-Jupiter Qua. Mond Konj. T-Mars = kriegerische Expansionsgelüste (‚</a:t>
            </a:r>
            <a:r>
              <a:rPr lang="de-DE" dirty="0" err="1"/>
              <a:t>Greater</a:t>
            </a:r>
            <a:r>
              <a:rPr lang="de-DE" dirty="0"/>
              <a:t> </a:t>
            </a:r>
          </a:p>
          <a:p>
            <a:r>
              <a:rPr lang="de-DE" dirty="0"/>
              <a:t>Israel‘). T-Chaos-</a:t>
            </a:r>
            <a:r>
              <a:rPr lang="de-DE" dirty="0" err="1"/>
              <a:t>Asbolus</a:t>
            </a:r>
            <a:r>
              <a:rPr lang="de-DE" dirty="0"/>
              <a:t> Konj. Uranus-</a:t>
            </a:r>
            <a:r>
              <a:rPr lang="de-DE" dirty="0" err="1"/>
              <a:t>Asbolus</a:t>
            </a:r>
            <a:r>
              <a:rPr lang="de-DE" dirty="0"/>
              <a:t> (</a:t>
            </a:r>
            <a:r>
              <a:rPr lang="de-DE" dirty="0" err="1"/>
              <a:t>kriegstreiberische</a:t>
            </a:r>
            <a:r>
              <a:rPr lang="de-DE" dirty="0"/>
              <a:t> </a:t>
            </a:r>
            <a:r>
              <a:rPr lang="de-DE" dirty="0" err="1"/>
              <a:t>Asbolus</a:t>
            </a:r>
            <a:r>
              <a:rPr lang="de-DE" dirty="0"/>
              <a:t>-Wiederkehr) </a:t>
            </a:r>
            <a:r>
              <a:rPr lang="de-DE" dirty="0" err="1"/>
              <a:t>Opp</a:t>
            </a:r>
            <a:r>
              <a:rPr lang="de-DE" dirty="0"/>
              <a:t>. T-</a:t>
            </a:r>
            <a:r>
              <a:rPr lang="de-DE" dirty="0" err="1"/>
              <a:t>Ixion</a:t>
            </a:r>
            <a:r>
              <a:rPr lang="de-DE" dirty="0"/>
              <a:t> Qua. Eris-Lucifer </a:t>
            </a:r>
            <a:r>
              <a:rPr lang="de-DE" dirty="0" err="1"/>
              <a:t>Opp</a:t>
            </a:r>
            <a:r>
              <a:rPr lang="de-DE" dirty="0"/>
              <a:t>. Pallas und karmisch zwingendes bzw. Sippen-TNO </a:t>
            </a:r>
            <a:r>
              <a:rPr lang="de-DE" dirty="0" err="1"/>
              <a:t>Quaoar</a:t>
            </a:r>
            <a:r>
              <a:rPr lang="de-DE" dirty="0"/>
              <a:t> = seine </a:t>
            </a:r>
            <a:r>
              <a:rPr lang="de-DE" dirty="0" err="1"/>
              <a:t>luciferisch</a:t>
            </a:r>
            <a:r>
              <a:rPr lang="de-DE" dirty="0"/>
              <a:t> spaltende Kriegstreiberei mit Hilfe des Zeitgeists wird mittels sich alles erlaubendem, mörderischem Kriegstreiber-Chaos ausgelöst und großkreuzhaft in           einem hemmungslosen Exzess umgesetzt. T-Venus Konj. Pluto </a:t>
            </a:r>
          </a:p>
          <a:p>
            <a:r>
              <a:rPr lang="de-DE" dirty="0"/>
              <a:t>T-Mond Konj. Chaos Qua. Orcus = das Kollektiv wird in sein autoritäres    Chaos bzw. sein Neuordnungen gezogen</a:t>
            </a:r>
          </a:p>
          <a:p>
            <a:r>
              <a:rPr lang="de-DE" dirty="0"/>
              <a:t>T-Chiron-Eris </a:t>
            </a:r>
            <a:r>
              <a:rPr lang="de-DE" dirty="0" err="1"/>
              <a:t>Opp</a:t>
            </a:r>
            <a:r>
              <a:rPr lang="de-DE" dirty="0"/>
              <a:t>. Sonne (Trigon-Sextil Mars) T-Qua. </a:t>
            </a:r>
            <a:r>
              <a:rPr lang="de-DE" dirty="0" err="1"/>
              <a:t>Pholus</a:t>
            </a:r>
            <a:r>
              <a:rPr lang="de-DE" dirty="0"/>
              <a:t>-Zeus-</a:t>
            </a:r>
          </a:p>
          <a:p>
            <a:r>
              <a:rPr lang="de-DE" dirty="0"/>
              <a:t>T-Eris Qua. Jupiter</a:t>
            </a:r>
          </a:p>
          <a:p>
            <a:r>
              <a:rPr lang="de-DE" dirty="0"/>
              <a:t>T-Merkur </a:t>
            </a:r>
            <a:r>
              <a:rPr lang="de-DE" dirty="0" err="1"/>
              <a:t>Opp</a:t>
            </a:r>
            <a:r>
              <a:rPr lang="de-DE" dirty="0"/>
              <a:t>. T-Zeus T-Qua. Venus der mentale, verbale Gottspieler mit    NS-</a:t>
            </a:r>
            <a:r>
              <a:rPr lang="de-DE" dirty="0" err="1"/>
              <a:t>Introjekten</a:t>
            </a:r>
            <a:r>
              <a:rPr lang="de-DE" dirty="0"/>
              <a:t>. T-Sonne-Orcus-SK wird Ventil seines Großtrigons </a:t>
            </a:r>
            <a:r>
              <a:rPr lang="de-DE" dirty="0" err="1"/>
              <a:t>Int.Lilith</a:t>
            </a:r>
            <a:r>
              <a:rPr lang="de-DE" dirty="0"/>
              <a:t> – Pluto – </a:t>
            </a:r>
            <a:r>
              <a:rPr lang="de-DE" dirty="0" err="1"/>
              <a:t>Teharonhiawako</a:t>
            </a:r>
            <a:endParaRPr lang="de-DE" dirty="0"/>
          </a:p>
          <a:p>
            <a:r>
              <a:rPr lang="de-DE" dirty="0"/>
              <a:t>Das transpersonal gesamtumwälzende Talent-Dreieck Pluto / Uranus-</a:t>
            </a:r>
            <a:r>
              <a:rPr lang="de-DE" dirty="0" err="1"/>
              <a:t>Sedna</a:t>
            </a:r>
            <a:r>
              <a:rPr lang="de-DE" dirty="0"/>
              <a:t> in HS Saturn-Neptun binden </a:t>
            </a:r>
            <a:r>
              <a:rPr lang="de-DE" dirty="0" err="1"/>
              <a:t>N‘s</a:t>
            </a:r>
            <a:r>
              <a:rPr lang="de-DE" dirty="0"/>
              <a:t> </a:t>
            </a:r>
            <a:r>
              <a:rPr lang="de-DE" dirty="0" err="1"/>
              <a:t>Terezin</a:t>
            </a:r>
            <a:r>
              <a:rPr lang="de-DE" dirty="0"/>
              <a:t> in einen Drachen ein.</a:t>
            </a:r>
          </a:p>
          <a:p>
            <a:r>
              <a:rPr lang="de-DE" dirty="0"/>
              <a:t>T-Lucifer-</a:t>
            </a:r>
            <a:r>
              <a:rPr lang="de-DE" dirty="0" err="1"/>
              <a:t>Drakonia</a:t>
            </a:r>
            <a:r>
              <a:rPr lang="de-DE" dirty="0"/>
              <a:t> HS Mars / Pluto </a:t>
            </a:r>
            <a:r>
              <a:rPr lang="de-DE" dirty="0" err="1"/>
              <a:t>luciferisch</a:t>
            </a:r>
            <a:r>
              <a:rPr lang="de-DE" dirty="0"/>
              <a:t>-drakonisch gekaperter Massengewalttrigger</a:t>
            </a:r>
          </a:p>
        </p:txBody>
      </p:sp>
    </p:spTree>
    <p:extLst>
      <p:ext uri="{BB962C8B-B14F-4D97-AF65-F5344CB8AC3E}">
        <p14:creationId xmlns:p14="http://schemas.microsoft.com/office/powerpoint/2010/main" val="3915617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87CF9D-103A-4792-A4F2-D85909867D77}"/>
              </a:ext>
            </a:extLst>
          </p:cNvPr>
          <p:cNvSpPr>
            <a:spLocks noGrp="1"/>
          </p:cNvSpPr>
          <p:nvPr>
            <p:ph type="title"/>
          </p:nvPr>
        </p:nvSpPr>
        <p:spPr>
          <a:xfrm>
            <a:off x="-3827" y="207470"/>
            <a:ext cx="12192000" cy="517743"/>
          </a:xfrm>
        </p:spPr>
        <p:txBody>
          <a:bodyPr>
            <a:noAutofit/>
          </a:bodyPr>
          <a:lstStyle/>
          <a:p>
            <a:r>
              <a:rPr lang="de-DE" sz="3200" b="1" dirty="0">
                <a:latin typeface="+mn-lt"/>
              </a:rPr>
              <a:t>Donald Trump 14.06.1946, 10:54 EDT, Jamaica, NY (innen) – C/2025 R3 Pan-STARRS EH, 08.09.2025, 11:13 UT, </a:t>
            </a:r>
            <a:r>
              <a:rPr lang="de-DE" sz="3200" b="1" dirty="0" err="1">
                <a:latin typeface="+mn-lt"/>
              </a:rPr>
              <a:t>Haleakala</a:t>
            </a:r>
            <a:r>
              <a:rPr lang="de-DE" sz="3200" b="1" dirty="0">
                <a:latin typeface="+mn-lt"/>
              </a:rPr>
              <a:t>, HI (außen)</a:t>
            </a:r>
          </a:p>
        </p:txBody>
      </p:sp>
      <p:pic>
        <p:nvPicPr>
          <p:cNvPr id="5" name="Inhaltsplatzhalter 4">
            <a:extLst>
              <a:ext uri="{FF2B5EF4-FFF2-40B4-BE49-F238E27FC236}">
                <a16:creationId xmlns:a16="http://schemas.microsoft.com/office/drawing/2014/main" id="{489455FB-16C3-4675-BD4D-00F3E60F5E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43944" y="882381"/>
            <a:ext cx="5343584" cy="5554995"/>
          </a:xfrm>
        </p:spPr>
      </p:pic>
      <p:sp>
        <p:nvSpPr>
          <p:cNvPr id="3" name="Textfeld 2">
            <a:extLst>
              <a:ext uri="{FF2B5EF4-FFF2-40B4-BE49-F238E27FC236}">
                <a16:creationId xmlns:a16="http://schemas.microsoft.com/office/drawing/2014/main" id="{49294185-3658-498E-B832-F277197CF7D4}"/>
              </a:ext>
            </a:extLst>
          </p:cNvPr>
          <p:cNvSpPr txBox="1"/>
          <p:nvPr/>
        </p:nvSpPr>
        <p:spPr>
          <a:xfrm>
            <a:off x="-3828" y="777035"/>
            <a:ext cx="8257812" cy="6186309"/>
          </a:xfrm>
          <a:prstGeom prst="rect">
            <a:avLst/>
          </a:prstGeom>
          <a:noFill/>
        </p:spPr>
        <p:txBody>
          <a:bodyPr wrap="square" rtlCol="0">
            <a:spAutoFit/>
          </a:bodyPr>
          <a:lstStyle/>
          <a:p>
            <a:r>
              <a:rPr lang="de-DE" dirty="0"/>
              <a:t>T-Uranus Konj. </a:t>
            </a:r>
            <a:r>
              <a:rPr lang="de-DE" dirty="0" err="1"/>
              <a:t>Ino</a:t>
            </a:r>
            <a:r>
              <a:rPr lang="de-DE" dirty="0"/>
              <a:t>-Stalingrad in die (zusammen mit dem Qua. T-Orcus Qua. Uranus) temporär stark die psychisch grenzwertig belastende, erratische </a:t>
            </a:r>
            <a:r>
              <a:rPr lang="de-DE" dirty="0" err="1"/>
              <a:t>Opp</a:t>
            </a:r>
            <a:r>
              <a:rPr lang="de-DE" dirty="0"/>
              <a:t>. </a:t>
            </a:r>
            <a:r>
              <a:rPr lang="de-DE" dirty="0" err="1"/>
              <a:t>Int.Lilith</a:t>
            </a:r>
            <a:r>
              <a:rPr lang="de-DE" dirty="0"/>
              <a:t> Qua. AC / DC-Zeus. Trumps Begegnungsachse bekommt zu starke </a:t>
            </a:r>
            <a:r>
              <a:rPr lang="de-DE" dirty="0" err="1"/>
              <a:t>Langsamläuferspannungen</a:t>
            </a:r>
            <a:r>
              <a:rPr lang="de-DE" dirty="0"/>
              <a:t> ab, da sie wiederum in einem </a:t>
            </a:r>
            <a:r>
              <a:rPr lang="de-DE" dirty="0" err="1"/>
              <a:t>Yod</a:t>
            </a:r>
            <a:r>
              <a:rPr lang="de-DE" dirty="0"/>
              <a:t>-Drachen liegt mit T-Pluto Sextil T-Neptun - </a:t>
            </a:r>
            <a:r>
              <a:rPr lang="de-DE" dirty="0" err="1"/>
              <a:t>un</a:t>
            </a:r>
            <a:r>
              <a:rPr lang="de-DE" dirty="0"/>
              <a:t>- bedingt herrschsüchtiger Kraftmeier T-Heracles - T-Saturn, was zusammen mit              T-Sonne-Orcus im zukunftsabgehängt machenden Qua. Uranus zu einer </a:t>
            </a:r>
            <a:r>
              <a:rPr lang="de-DE" dirty="0" err="1"/>
              <a:t>gro</a:t>
            </a:r>
            <a:r>
              <a:rPr lang="de-DE" dirty="0"/>
              <a:t>-              </a:t>
            </a:r>
            <a:r>
              <a:rPr lang="de-DE" dirty="0" err="1"/>
              <a:t>ßen</a:t>
            </a:r>
            <a:r>
              <a:rPr lang="de-DE" dirty="0"/>
              <a:t> Krise führt. Das führt zusammen mit ersteren </a:t>
            </a:r>
            <a:r>
              <a:rPr lang="de-DE" dirty="0" err="1"/>
              <a:t>uranisch-lilithischen-zeu</a:t>
            </a:r>
            <a:r>
              <a:rPr lang="de-DE" dirty="0"/>
              <a:t>-         </a:t>
            </a:r>
            <a:r>
              <a:rPr lang="de-DE" dirty="0" err="1"/>
              <a:t>sischen</a:t>
            </a:r>
            <a:r>
              <a:rPr lang="de-DE" dirty="0"/>
              <a:t> Figur zu Cäsarenwahn-Aussetzern &amp; einem umfassenden noch er-                     </a:t>
            </a:r>
            <a:r>
              <a:rPr lang="de-DE" dirty="0" err="1"/>
              <a:t>ratischeren</a:t>
            </a:r>
            <a:r>
              <a:rPr lang="de-DE" dirty="0"/>
              <a:t>, sich ins Aus schießenden umfassenden Verratsthema.</a:t>
            </a:r>
          </a:p>
          <a:p>
            <a:r>
              <a:rPr lang="de-DE" dirty="0"/>
              <a:t>T-</a:t>
            </a:r>
            <a:r>
              <a:rPr lang="de-DE" dirty="0" err="1"/>
              <a:t>Ixion</a:t>
            </a:r>
            <a:r>
              <a:rPr lang="de-DE" dirty="0"/>
              <a:t> </a:t>
            </a:r>
            <a:r>
              <a:rPr lang="de-DE" dirty="0" err="1"/>
              <a:t>Opp</a:t>
            </a:r>
            <a:r>
              <a:rPr lang="de-DE" dirty="0"/>
              <a:t>. Chaos-</a:t>
            </a:r>
            <a:r>
              <a:rPr lang="de-DE" dirty="0" err="1"/>
              <a:t>Asbolus</a:t>
            </a:r>
            <a:r>
              <a:rPr lang="de-DE" dirty="0"/>
              <a:t> Qua. Neptun </a:t>
            </a:r>
            <a:r>
              <a:rPr lang="de-DE" dirty="0" err="1"/>
              <a:t>Opp</a:t>
            </a:r>
            <a:r>
              <a:rPr lang="de-DE" dirty="0"/>
              <a:t>. Eris Konj. Slaven = das            mörderische Kriegstreiber-Chaos instrumentalisiert versklavend Trumps    Schwachstelle des väterlich gedrillten entgrenzten Ehrgeizes, wodurch er              immer wieder größenwahnsinnig siegt (aber mit Bumerangs). Israel </a:t>
            </a:r>
            <a:r>
              <a:rPr lang="de-DE" dirty="0" err="1"/>
              <a:t>ver</a:t>
            </a:r>
            <a:r>
              <a:rPr lang="de-DE" dirty="0"/>
              <a:t>-              </a:t>
            </a:r>
            <a:r>
              <a:rPr lang="de-DE" dirty="0" err="1"/>
              <a:t>größern</a:t>
            </a:r>
            <a:r>
              <a:rPr lang="de-DE" dirty="0"/>
              <a:t> sollende T-Jupiter Konj. Lucifer </a:t>
            </a:r>
            <a:r>
              <a:rPr lang="de-DE" dirty="0" err="1"/>
              <a:t>Opp</a:t>
            </a:r>
            <a:r>
              <a:rPr lang="de-DE" dirty="0"/>
              <a:t>. </a:t>
            </a:r>
            <a:r>
              <a:rPr lang="de-DE" dirty="0" err="1"/>
              <a:t>Mosesmendel</a:t>
            </a:r>
            <a:r>
              <a:rPr lang="de-DE" dirty="0"/>
              <a:t> Qua. Jupiter                    und T-Sado-Mars </a:t>
            </a:r>
            <a:r>
              <a:rPr lang="de-DE" dirty="0" err="1"/>
              <a:t>Opp</a:t>
            </a:r>
            <a:r>
              <a:rPr lang="de-DE" dirty="0"/>
              <a:t>. Heracles.</a:t>
            </a:r>
          </a:p>
          <a:p>
            <a:r>
              <a:rPr lang="de-DE" dirty="0"/>
              <a:t>Auf den Gesellschaftsgraden seit Uranus-Neptun-Pluto-Konj. -576 auf 10° fix:                 T-Pallas-Virtus </a:t>
            </a:r>
            <a:r>
              <a:rPr lang="de-DE" dirty="0" err="1"/>
              <a:t>Opp</a:t>
            </a:r>
            <a:r>
              <a:rPr lang="de-DE" dirty="0"/>
              <a:t>. Pluto Konj. T-</a:t>
            </a:r>
            <a:r>
              <a:rPr lang="de-DE" dirty="0" err="1"/>
              <a:t>Varuna</a:t>
            </a:r>
            <a:r>
              <a:rPr lang="de-DE" dirty="0"/>
              <a:t> T-Qua. </a:t>
            </a:r>
            <a:r>
              <a:rPr lang="de-DE" dirty="0" err="1"/>
              <a:t>Nessus</a:t>
            </a:r>
            <a:r>
              <a:rPr lang="de-DE" dirty="0"/>
              <a:t> = mit Geheimdienst-</a:t>
            </a:r>
            <a:r>
              <a:rPr lang="de-DE" dirty="0" err="1"/>
              <a:t>Kom</a:t>
            </a:r>
            <a:r>
              <a:rPr lang="de-DE" dirty="0"/>
              <a:t>-</a:t>
            </a:r>
            <a:r>
              <a:rPr lang="de-DE" dirty="0" err="1"/>
              <a:t>promat</a:t>
            </a:r>
            <a:r>
              <a:rPr lang="de-DE" dirty="0"/>
              <a:t> wird Trumps Machtdominanz- / -</a:t>
            </a:r>
            <a:r>
              <a:rPr lang="de-DE" dirty="0" err="1"/>
              <a:t>kampfstellung</a:t>
            </a:r>
            <a:r>
              <a:rPr lang="de-DE" dirty="0"/>
              <a:t> gefangengesetzt und zum Krieg erpresst. Auch sein von T-Eris aktiviertes Großkreuz </a:t>
            </a:r>
            <a:r>
              <a:rPr lang="de-DE" dirty="0" err="1"/>
              <a:t>Pholus</a:t>
            </a:r>
            <a:r>
              <a:rPr lang="de-DE" dirty="0"/>
              <a:t> Konj. Wiesenthal (Mossad) </a:t>
            </a:r>
            <a:r>
              <a:rPr lang="de-DE" dirty="0" err="1"/>
              <a:t>Opp</a:t>
            </a:r>
            <a:r>
              <a:rPr lang="de-DE" dirty="0"/>
              <a:t>. Saturn Qua. </a:t>
            </a:r>
            <a:r>
              <a:rPr lang="de-DE" dirty="0" err="1"/>
              <a:t>d‘Arrest</a:t>
            </a:r>
            <a:r>
              <a:rPr lang="de-DE" dirty="0"/>
              <a:t> </a:t>
            </a:r>
            <a:r>
              <a:rPr lang="de-DE" dirty="0" err="1"/>
              <a:t>Opp</a:t>
            </a:r>
            <a:r>
              <a:rPr lang="de-DE" dirty="0"/>
              <a:t>. verwüstender </a:t>
            </a:r>
            <a:r>
              <a:rPr lang="de-DE" dirty="0" err="1"/>
              <a:t>Amycus-Sedna</a:t>
            </a:r>
            <a:r>
              <a:rPr lang="de-DE" dirty="0"/>
              <a:t> macht Trump zu einem manipulativ gefangenen und auch letztlich den eigenen Gesellschaftsstatus zerstören-den Mossad-Asset. T-Chiron </a:t>
            </a:r>
            <a:r>
              <a:rPr lang="de-DE" dirty="0" err="1"/>
              <a:t>konj.</a:t>
            </a:r>
            <a:r>
              <a:rPr lang="de-DE" dirty="0"/>
              <a:t> ruinös Trumps israelüberwachte Konj. Israel-</a:t>
            </a:r>
            <a:r>
              <a:rPr lang="de-DE" dirty="0" err="1"/>
              <a:t>Varuna</a:t>
            </a:r>
            <a:endParaRPr lang="de-DE" dirty="0"/>
          </a:p>
        </p:txBody>
      </p:sp>
    </p:spTree>
    <p:extLst>
      <p:ext uri="{BB962C8B-B14F-4D97-AF65-F5344CB8AC3E}">
        <p14:creationId xmlns:p14="http://schemas.microsoft.com/office/powerpoint/2010/main" val="831847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91EFDB-33BD-4A13-A48F-971770C02F93}"/>
              </a:ext>
            </a:extLst>
          </p:cNvPr>
          <p:cNvSpPr>
            <a:spLocks noGrp="1"/>
          </p:cNvSpPr>
          <p:nvPr>
            <p:ph type="title"/>
          </p:nvPr>
        </p:nvSpPr>
        <p:spPr>
          <a:xfrm>
            <a:off x="1869292" y="17465"/>
            <a:ext cx="2722373" cy="242830"/>
          </a:xfrm>
        </p:spPr>
        <p:txBody>
          <a:bodyPr>
            <a:normAutofit fontScale="90000"/>
          </a:bodyPr>
          <a:lstStyle/>
          <a:p>
            <a:r>
              <a:rPr lang="de-DE" sz="3200" b="1" dirty="0">
                <a:latin typeface="Calibri" panose="020F0502020204030204" pitchFamily="34" charset="0"/>
                <a:ea typeface="Times New Roman" panose="02020603050405020304" pitchFamily="18" charset="0"/>
                <a:cs typeface="Calibri" panose="020F0502020204030204" pitchFamily="34" charset="0"/>
              </a:rPr>
              <a:t>Große Kometen</a:t>
            </a:r>
            <a:endParaRPr lang="de-DE" sz="1600" b="1" dirty="0"/>
          </a:p>
        </p:txBody>
      </p:sp>
      <p:sp>
        <p:nvSpPr>
          <p:cNvPr id="5" name="Textfeld 4">
            <a:extLst>
              <a:ext uri="{FF2B5EF4-FFF2-40B4-BE49-F238E27FC236}">
                <a16:creationId xmlns:a16="http://schemas.microsoft.com/office/drawing/2014/main" id="{CDDADF9E-ED30-401A-BDCC-BC9D4863B04D}"/>
              </a:ext>
            </a:extLst>
          </p:cNvPr>
          <p:cNvSpPr txBox="1"/>
          <p:nvPr/>
        </p:nvSpPr>
        <p:spPr>
          <a:xfrm>
            <a:off x="0" y="260295"/>
            <a:ext cx="12071685" cy="6999737"/>
          </a:xfrm>
          <a:prstGeom prst="rect">
            <a:avLst/>
          </a:prstGeom>
          <a:noFill/>
        </p:spPr>
        <p:txBody>
          <a:bodyPr wrap="square">
            <a:spAutoFit/>
          </a:bodyPr>
          <a:lstStyle/>
          <a:p>
            <a:pPr>
              <a:spcAft>
                <a:spcPts val="300"/>
              </a:spcAft>
            </a:pPr>
            <a:r>
              <a:rPr lang="de-DE" sz="1200" b="1"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rPr>
              <a:t>19. Jahrhundert (1800 – 1899)</a:t>
            </a:r>
            <a:endParaRPr lang="de-DE" sz="12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C/1807 R1 (Großer Komet von 1807)</a:t>
            </a:r>
            <a:r>
              <a:rPr lang="de-DE" sz="1200" dirty="0">
                <a:effectLst/>
                <a:latin typeface="Calibri" panose="020F0502020204030204" pitchFamily="34" charset="0"/>
                <a:ea typeface="Times New Roman" panose="02020603050405020304" pitchFamily="18" charset="0"/>
                <a:cs typeface="Calibri" panose="020F0502020204030204" pitchFamily="34" charset="0"/>
              </a:rPr>
              <a:t>: Monatelang sichtbar, leitete die moderne Kometenforschung ein.</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C/1811 F1 (Großer Komet von 1811)</a:t>
            </a:r>
            <a:r>
              <a:rPr lang="de-DE" sz="1200" dirty="0">
                <a:effectLst/>
                <a:latin typeface="Calibri" panose="020F0502020204030204" pitchFamily="34" charset="0"/>
                <a:ea typeface="Times New Roman" panose="02020603050405020304" pitchFamily="18" charset="0"/>
                <a:cs typeface="Calibri" panose="020F0502020204030204" pitchFamily="34" charset="0"/>
              </a:rPr>
              <a:t>: Einer der berühmtesten Kometen; über 8 Monate mit bloßem Auge sichtbar, extrem imposanter Schweif.</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C/1819 N1 (Großer Komet von 1819 / Komet </a:t>
            </a:r>
            <a:r>
              <a:rPr lang="de-DE" sz="1200" b="1" dirty="0" err="1">
                <a:effectLst/>
                <a:latin typeface="Calibri" panose="020F0502020204030204" pitchFamily="34" charset="0"/>
                <a:ea typeface="Times New Roman" panose="02020603050405020304" pitchFamily="18" charset="0"/>
                <a:cs typeface="Calibri" panose="020F0502020204030204" pitchFamily="34" charset="0"/>
              </a:rPr>
              <a:t>Tralles</a:t>
            </a:r>
            <a:r>
              <a:rPr lang="de-DE" sz="1200" b="1" dirty="0">
                <a:effectLst/>
                <a:latin typeface="Calibri" panose="020F0502020204030204" pitchFamily="34" charset="0"/>
                <a:ea typeface="Times New Roman" panose="02020603050405020304" pitchFamily="18" charset="0"/>
                <a:cs typeface="Calibri" panose="020F0502020204030204" pitchFamily="34" charset="0"/>
              </a:rPr>
              <a:t>)</a:t>
            </a:r>
            <a:r>
              <a:rPr lang="de-DE" sz="1200" dirty="0">
                <a:effectLst/>
                <a:latin typeface="Calibri" panose="020F0502020204030204" pitchFamily="34" charset="0"/>
                <a:ea typeface="Times New Roman" panose="02020603050405020304" pitchFamily="18" charset="0"/>
                <a:cs typeface="Calibri" panose="020F0502020204030204" pitchFamily="34" charset="0"/>
              </a:rPr>
              <a:t>: Überraschte Beobachter mit seiner plötzlichen Helligkeit.</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C/1823 Y1 (Großer Komet von 1823)</a:t>
            </a:r>
            <a:r>
              <a:rPr lang="de-DE" sz="1200" dirty="0">
                <a:effectLst/>
                <a:latin typeface="Calibri" panose="020F0502020204030204" pitchFamily="34" charset="0"/>
                <a:ea typeface="Times New Roman" panose="02020603050405020304" pitchFamily="18" charset="0"/>
                <a:cs typeface="Calibri" panose="020F0502020204030204" pitchFamily="34" charset="0"/>
              </a:rPr>
              <a:t>: Bekannt für seinen doppelten Schweif, wovon einer zur Sonne zeigte.</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1P/Halley (Umlauf 1835)</a:t>
            </a:r>
            <a:r>
              <a:rPr lang="de-DE" sz="1200" dirty="0">
                <a:effectLst/>
                <a:latin typeface="Calibri" panose="020F0502020204030204" pitchFamily="34" charset="0"/>
                <a:ea typeface="Times New Roman" panose="02020603050405020304" pitchFamily="18" charset="0"/>
                <a:cs typeface="Calibri" panose="020F0502020204030204" pitchFamily="34" charset="0"/>
              </a:rPr>
              <a:t>: Die Wiederkehr des berühmtesten periodischen Kometen war weltweit gut sichtbar.</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de-DE"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C/1843 D1 (Großer Märzkomet)</a:t>
            </a:r>
            <a:r>
              <a:rPr lang="de-DE" sz="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Ein extrem sonnennaher Komet, der am Taghimmel direkt neben der Sonne gesichtet wurde.</a:t>
            </a:r>
            <a:endParaRPr lang="de-DE"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de-DE"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C/1858 L1 (Donati)</a:t>
            </a:r>
            <a:r>
              <a:rPr lang="de-DE" sz="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Gilt als einer der ästhetisch schönsten Kometen der Geschichte; der erste Komet, der fotografiert wurde.</a:t>
            </a:r>
            <a:endParaRPr lang="de-DE"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de-DE"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C/1861 J1 (Großer Komet von 1861 / Tebbutt)</a:t>
            </a:r>
            <a:r>
              <a:rPr lang="de-DE" sz="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Die Erde bewegte sich damals direkt durch den Gasschweif des Kometen.</a:t>
            </a:r>
            <a:endParaRPr lang="de-DE"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C/1865 B1 (Großer </a:t>
            </a:r>
            <a:r>
              <a:rPr lang="de-DE" sz="1200" b="1" dirty="0" err="1">
                <a:effectLst/>
                <a:latin typeface="Calibri" panose="020F0502020204030204" pitchFamily="34" charset="0"/>
                <a:ea typeface="Times New Roman" panose="02020603050405020304" pitchFamily="18" charset="0"/>
                <a:cs typeface="Calibri" panose="020F0502020204030204" pitchFamily="34" charset="0"/>
              </a:rPr>
              <a:t>Südkomet</a:t>
            </a:r>
            <a:r>
              <a:rPr lang="de-DE" sz="1200" b="1" dirty="0">
                <a:effectLst/>
                <a:latin typeface="Calibri" panose="020F0502020204030204" pitchFamily="34" charset="0"/>
                <a:ea typeface="Times New Roman" panose="02020603050405020304" pitchFamily="18" charset="0"/>
                <a:cs typeface="Calibri" panose="020F0502020204030204" pitchFamily="34" charset="0"/>
              </a:rPr>
              <a:t>)</a:t>
            </a:r>
            <a:r>
              <a:rPr lang="de-DE" sz="1200" dirty="0">
                <a:effectLst/>
                <a:latin typeface="Calibri" panose="020F0502020204030204" pitchFamily="34" charset="0"/>
                <a:ea typeface="Times New Roman" panose="02020603050405020304" pitchFamily="18" charset="0"/>
                <a:cs typeface="Calibri" panose="020F0502020204030204" pitchFamily="34" charset="0"/>
              </a:rPr>
              <a:t>: Hauptsächlich auf der Südhalbkugel spektakulär sichtbar.</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C/1881 K1 (Großer Komet von 1881 / Tebbutt)</a:t>
            </a:r>
            <a:r>
              <a:rPr lang="de-DE" sz="1200" dirty="0">
                <a:effectLst/>
                <a:latin typeface="Calibri" panose="020F0502020204030204" pitchFamily="34" charset="0"/>
                <a:ea typeface="Times New Roman" panose="02020603050405020304" pitchFamily="18" charset="0"/>
                <a:cs typeface="Calibri" panose="020F0502020204030204" pitchFamily="34" charset="0"/>
              </a:rPr>
              <a:t>: Wichtig für die Wissenschaft, da erstmals das Spektrum eines Kometenkopfes analysiert wurde.</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de-DE"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C/1882 R1 (Großer Septemberkomet)</a:t>
            </a:r>
            <a:r>
              <a:rPr lang="de-DE" sz="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Gehörte zur Kreutz-Gruppe; zerbrach im Perihel und war extrem hell im Tageslicht sichtbar. Wohl hellster seit 1000 Jahren -17 mag</a:t>
            </a:r>
            <a:endParaRPr lang="de-DE"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300"/>
              </a:spcAft>
            </a:pPr>
            <a:r>
              <a:rPr lang="de-DE" sz="1200" b="1"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rPr>
              <a:t>20. Jahrhundert (1900 – 1999)</a:t>
            </a:r>
            <a:endParaRPr lang="de-DE" sz="12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C/1901 G1 (Großer </a:t>
            </a:r>
            <a:r>
              <a:rPr lang="de-DE" sz="1200" b="1" dirty="0" err="1">
                <a:effectLst/>
                <a:latin typeface="Calibri" panose="020F0502020204030204" pitchFamily="34" charset="0"/>
                <a:ea typeface="Times New Roman" panose="02020603050405020304" pitchFamily="18" charset="0"/>
                <a:cs typeface="Calibri" panose="020F0502020204030204" pitchFamily="34" charset="0"/>
              </a:rPr>
              <a:t>Südkomet</a:t>
            </a:r>
            <a:r>
              <a:rPr lang="de-DE" sz="1200" b="1" dirty="0">
                <a:effectLst/>
                <a:latin typeface="Calibri" panose="020F0502020204030204" pitchFamily="34" charset="0"/>
                <a:ea typeface="Times New Roman" panose="02020603050405020304" pitchFamily="18" charset="0"/>
                <a:cs typeface="Calibri" panose="020F0502020204030204" pitchFamily="34" charset="0"/>
              </a:rPr>
              <a:t>)</a:t>
            </a:r>
            <a:r>
              <a:rPr lang="de-DE" sz="1200" dirty="0">
                <a:effectLst/>
                <a:latin typeface="Calibri" panose="020F0502020204030204" pitchFamily="34" charset="0"/>
                <a:ea typeface="Times New Roman" panose="02020603050405020304" pitchFamily="18" charset="0"/>
                <a:cs typeface="Calibri" panose="020F0502020204030204" pitchFamily="34" charset="0"/>
              </a:rPr>
              <a:t>: Ein prachtvoller Komet, der nur von der Südhalbkugel aus gut beobachtet werden konnte.</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de-DE"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C/1910 A1 (Großer Januarkomet)</a:t>
            </a:r>
            <a:r>
              <a:rPr lang="de-DE" sz="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Wurde unabhängig von Halley entdeckt und übertraf diesen an Helligkeit deutlich; am hellen Tag sichtbar.</a:t>
            </a:r>
            <a:endParaRPr lang="de-DE"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de-DE"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1P/Halley (Umlauf 1910)</a:t>
            </a:r>
            <a:r>
              <a:rPr lang="de-DE" sz="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Sorgte wegen des giftigen </a:t>
            </a:r>
            <a:r>
              <a:rPr lang="de-DE" sz="1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Cyanidgases</a:t>
            </a:r>
            <a:r>
              <a:rPr lang="de-DE" sz="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im Schweif für eine weltweite Kometenpanik.</a:t>
            </a:r>
            <a:endParaRPr lang="de-DE"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C/1927 X1 (Skjellerup-</a:t>
            </a:r>
            <a:r>
              <a:rPr lang="de-DE" sz="1200" b="1" dirty="0" err="1">
                <a:effectLst/>
                <a:latin typeface="Calibri" panose="020F0502020204030204" pitchFamily="34" charset="0"/>
                <a:ea typeface="Times New Roman" panose="02020603050405020304" pitchFamily="18" charset="0"/>
                <a:cs typeface="Calibri" panose="020F0502020204030204" pitchFamily="34" charset="0"/>
              </a:rPr>
              <a:t>Maristanny</a:t>
            </a:r>
            <a:r>
              <a:rPr lang="de-DE" sz="1200" b="1" dirty="0">
                <a:effectLst/>
                <a:latin typeface="Calibri" panose="020F0502020204030204" pitchFamily="34" charset="0"/>
                <a:ea typeface="Times New Roman" panose="02020603050405020304" pitchFamily="18" charset="0"/>
                <a:cs typeface="Calibri" panose="020F0502020204030204" pitchFamily="34" charset="0"/>
              </a:rPr>
              <a:t>)</a:t>
            </a:r>
            <a:r>
              <a:rPr lang="de-DE" sz="1200" dirty="0">
                <a:effectLst/>
                <a:latin typeface="Calibri" panose="020F0502020204030204" pitchFamily="34" charset="0"/>
                <a:ea typeface="Times New Roman" panose="02020603050405020304" pitchFamily="18" charset="0"/>
                <a:cs typeface="Calibri" panose="020F0502020204030204" pitchFamily="34" charset="0"/>
              </a:rPr>
              <a:t>: Erreichte eine enorme Helligkeit und konnte am Tag mit bloßem Auge gefunden werden.</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C/1947 X1 (Großer </a:t>
            </a:r>
            <a:r>
              <a:rPr lang="de-DE" sz="1200" b="1" dirty="0" err="1">
                <a:effectLst/>
                <a:latin typeface="Calibri" panose="020F0502020204030204" pitchFamily="34" charset="0"/>
                <a:ea typeface="Times New Roman" panose="02020603050405020304" pitchFamily="18" charset="0"/>
                <a:cs typeface="Calibri" panose="020F0502020204030204" pitchFamily="34" charset="0"/>
              </a:rPr>
              <a:t>Südkomet</a:t>
            </a:r>
            <a:r>
              <a:rPr lang="de-DE" sz="1200" b="1" dirty="0">
                <a:effectLst/>
                <a:latin typeface="Calibri" panose="020F0502020204030204" pitchFamily="34" charset="0"/>
                <a:ea typeface="Times New Roman" panose="02020603050405020304" pitchFamily="18" charset="0"/>
                <a:cs typeface="Calibri" panose="020F0502020204030204" pitchFamily="34" charset="0"/>
              </a:rPr>
              <a:t>)</a:t>
            </a:r>
            <a:r>
              <a:rPr lang="de-DE" sz="1200" dirty="0">
                <a:effectLst/>
                <a:latin typeface="Calibri" panose="020F0502020204030204" pitchFamily="34" charset="0"/>
                <a:ea typeface="Times New Roman" panose="02020603050405020304" pitchFamily="18" charset="0"/>
                <a:cs typeface="Calibri" panose="020F0502020204030204" pitchFamily="34" charset="0"/>
              </a:rPr>
              <a:t>: Besaß einen eindrucksvollen, weit aufgefächerten Schweif.</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C/1956 R1 (Arend-Roland)</a:t>
            </a:r>
            <a:r>
              <a:rPr lang="de-DE" sz="1200" dirty="0">
                <a:effectLst/>
                <a:latin typeface="Calibri" panose="020F0502020204030204" pitchFamily="34" charset="0"/>
                <a:ea typeface="Times New Roman" panose="02020603050405020304" pitchFamily="18" charset="0"/>
                <a:cs typeface="Calibri" panose="020F0502020204030204" pitchFamily="34" charset="0"/>
              </a:rPr>
              <a:t>: Berühmt für seinen markanten „</a:t>
            </a:r>
            <a:r>
              <a:rPr lang="de-DE" sz="1200" dirty="0" err="1">
                <a:effectLst/>
                <a:latin typeface="Calibri" panose="020F0502020204030204" pitchFamily="34" charset="0"/>
                <a:ea typeface="Times New Roman" panose="02020603050405020304" pitchFamily="18" charset="0"/>
                <a:cs typeface="Calibri" panose="020F0502020204030204" pitchFamily="34" charset="0"/>
              </a:rPr>
              <a:t>Anit</a:t>
            </a:r>
            <a:r>
              <a:rPr lang="de-DE" sz="1200" dirty="0">
                <a:effectLst/>
                <a:latin typeface="Calibri" panose="020F0502020204030204" pitchFamily="34" charset="0"/>
                <a:ea typeface="Times New Roman" panose="02020603050405020304" pitchFamily="18" charset="0"/>
                <a:cs typeface="Calibri" panose="020F0502020204030204" pitchFamily="34" charset="0"/>
              </a:rPr>
              <a:t>-Schweif“, der scheinbar nach vorne zur Sonne gerichtet war.</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de-DE"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C/1965 S1 (</a:t>
            </a:r>
            <a:r>
              <a:rPr lang="de-DE" sz="1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Ikeya-Seki</a:t>
            </a:r>
            <a:r>
              <a:rPr lang="de-DE"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r>
              <a:rPr lang="de-DE" sz="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Der hellste Komet des 20. Jahrhunderts; raste extrem nah an der Sonne vorbei und glühte wie ein Vollmond.</a:t>
            </a:r>
            <a:endParaRPr lang="de-DE"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C/1969 Y1 (Bennett)</a:t>
            </a:r>
            <a:r>
              <a:rPr lang="de-DE" sz="1200" dirty="0">
                <a:effectLst/>
                <a:latin typeface="Calibri" panose="020F0502020204030204" pitchFamily="34" charset="0"/>
                <a:ea typeface="Times New Roman" panose="02020603050405020304" pitchFamily="18" charset="0"/>
                <a:cs typeface="Calibri" panose="020F0502020204030204" pitchFamily="34" charset="0"/>
              </a:rPr>
              <a:t>: Ein Komet mit einem bemerkenswert dichten, hellen Staubschweif.</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C/1975 V1 (West)</a:t>
            </a:r>
            <a:r>
              <a:rPr lang="de-DE" sz="1200" dirty="0">
                <a:effectLst/>
                <a:latin typeface="Calibri" panose="020F0502020204030204" pitchFamily="34" charset="0"/>
                <a:ea typeface="Times New Roman" panose="02020603050405020304" pitchFamily="18" charset="0"/>
                <a:cs typeface="Calibri" panose="020F0502020204030204" pitchFamily="34" charset="0"/>
              </a:rPr>
              <a:t>: Trotz geringer Medienaufmerksamkeit einer der visuell beeindruckendsten Kometen; Kern zerbrach in vier Teile.</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C/1996 B2 (</a:t>
            </a:r>
            <a:r>
              <a:rPr lang="de-DE" sz="1200" b="1" dirty="0" err="1">
                <a:effectLst/>
                <a:latin typeface="Calibri" panose="020F0502020204030204" pitchFamily="34" charset="0"/>
                <a:ea typeface="Times New Roman" panose="02020603050405020304" pitchFamily="18" charset="0"/>
                <a:cs typeface="Calibri" panose="020F0502020204030204" pitchFamily="34" charset="0"/>
              </a:rPr>
              <a:t>Hyakutake</a:t>
            </a:r>
            <a:r>
              <a:rPr lang="de-DE" sz="1200" b="1" dirty="0">
                <a:effectLst/>
                <a:latin typeface="Calibri" panose="020F0502020204030204" pitchFamily="34" charset="0"/>
                <a:ea typeface="Times New Roman" panose="02020603050405020304" pitchFamily="18" charset="0"/>
                <a:cs typeface="Calibri" panose="020F0502020204030204" pitchFamily="34" charset="0"/>
              </a:rPr>
              <a:t>)</a:t>
            </a:r>
            <a:r>
              <a:rPr lang="de-DE" sz="1200" dirty="0">
                <a:effectLst/>
                <a:latin typeface="Calibri" panose="020F0502020204030204" pitchFamily="34" charset="0"/>
                <a:ea typeface="Times New Roman" panose="02020603050405020304" pitchFamily="18" charset="0"/>
                <a:cs typeface="Calibri" panose="020F0502020204030204" pitchFamily="34" charset="0"/>
              </a:rPr>
              <a:t>: Passierte die Erde in sehr geringem Abstand; zog einen riesigen Schweif über den halben Himmel.</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de-DE"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C/1995 O1 (Hale-Bopp)</a:t>
            </a:r>
            <a:r>
              <a:rPr lang="de-DE" sz="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Gilt als der meistbeobachtete Komet der Moderne; war spektakuläre 18 Monate lang ohne Hilfsmittel sichtbar. </a:t>
            </a:r>
            <a:endParaRPr lang="de-DE"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300"/>
              </a:spcAft>
            </a:pPr>
            <a:r>
              <a:rPr lang="de-DE" sz="1200" b="1"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rPr>
              <a:t>21. Jahrhundert (2000 – 2026)</a:t>
            </a:r>
            <a:endParaRPr lang="de-DE" sz="12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de-DE"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C/2006 P1 (</a:t>
            </a:r>
            <a:r>
              <a:rPr lang="de-DE" sz="1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McNaught</a:t>
            </a:r>
            <a:r>
              <a:rPr lang="de-DE"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r>
              <a:rPr lang="de-DE" sz="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Erleuchtete im Januar 2007 den Himmel; entwickelte auf der Südhalbkugel einen gigantischen, fächerförmigen Schweif.</a:t>
            </a:r>
            <a:endParaRPr lang="de-DE"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de-DE" sz="1200" b="1" dirty="0">
                <a:effectLst/>
                <a:latin typeface="Calibri" panose="020F0502020204030204" pitchFamily="34" charset="0"/>
                <a:ea typeface="Times New Roman" panose="02020603050405020304" pitchFamily="18" charset="0"/>
                <a:cs typeface="Calibri" panose="020F0502020204030204" pitchFamily="34" charset="0"/>
              </a:rPr>
              <a:t>C/2011 W3 (Lovejoy)</a:t>
            </a:r>
            <a:r>
              <a:rPr lang="de-DE" sz="1200" dirty="0">
                <a:effectLst/>
                <a:latin typeface="Calibri" panose="020F0502020204030204" pitchFamily="34" charset="0"/>
                <a:ea typeface="Times New Roman" panose="02020603050405020304" pitchFamily="18" charset="0"/>
                <a:cs typeface="Calibri" panose="020F0502020204030204" pitchFamily="34" charset="0"/>
              </a:rPr>
              <a:t>: Ein weiterer </a:t>
            </a:r>
            <a:r>
              <a:rPr lang="de-DE" sz="1200" dirty="0" err="1">
                <a:effectLst/>
                <a:latin typeface="Calibri" panose="020F0502020204030204" pitchFamily="34" charset="0"/>
                <a:ea typeface="Times New Roman" panose="02020603050405020304" pitchFamily="18" charset="0"/>
                <a:cs typeface="Calibri" panose="020F0502020204030204" pitchFamily="34" charset="0"/>
              </a:rPr>
              <a:t>Sonnenstreifer</a:t>
            </a:r>
            <a:r>
              <a:rPr lang="de-DE" sz="1200" dirty="0">
                <a:effectLst/>
                <a:latin typeface="Calibri" panose="020F0502020204030204" pitchFamily="34" charset="0"/>
                <a:ea typeface="Times New Roman" panose="02020603050405020304" pitchFamily="18" charset="0"/>
                <a:cs typeface="Calibri" panose="020F0502020204030204" pitchFamily="34" charset="0"/>
              </a:rPr>
              <a:t>, der im Dezember 2011 die Sonnenpassage wider Erwarten überlebte und danach den Morgenhimmel schmückte.</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de-DE"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C/2020 F3 (NEOWISE)</a:t>
            </a:r>
            <a:r>
              <a:rPr lang="de-DE" sz="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Erreichte im Sommer 2020 während der weltweiten Pandemie eine Helligkeit von etwa 1 mag und bot eine wochenlange Show am Nordhimmel.</a:t>
            </a:r>
            <a:endParaRPr lang="de-DE"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de-DE"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C/2023 A3 (</a:t>
            </a:r>
            <a:r>
              <a:rPr lang="de-DE" sz="1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Tsuchinshan</a:t>
            </a:r>
            <a:r>
              <a:rPr lang="de-DE"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-ATLAS)</a:t>
            </a:r>
            <a:r>
              <a:rPr lang="de-DE" sz="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Passierte die Sonne im Herbst 2024 und erreichte aufgrund von Vorwärtsstreuung des Sonnenlichts eine enorme Helligkeit, die ihn kurzzeitig am Taghimmel sichtbar machte</a:t>
            </a:r>
            <a:endParaRPr lang="de-DE"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6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de-DE"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feld 6">
            <a:extLst>
              <a:ext uri="{FF2B5EF4-FFF2-40B4-BE49-F238E27FC236}">
                <a16:creationId xmlns:a16="http://schemas.microsoft.com/office/drawing/2014/main" id="{65496A1A-026E-4E76-95D3-9F7318085622}"/>
              </a:ext>
            </a:extLst>
          </p:cNvPr>
          <p:cNvSpPr txBox="1"/>
          <p:nvPr/>
        </p:nvSpPr>
        <p:spPr>
          <a:xfrm>
            <a:off x="4379690" y="-21864"/>
            <a:ext cx="7903971" cy="738664"/>
          </a:xfrm>
          <a:prstGeom prst="rect">
            <a:avLst/>
          </a:prstGeom>
          <a:noFill/>
        </p:spPr>
        <p:txBody>
          <a:bodyPr wrap="square" rtlCol="0">
            <a:spAutoFit/>
          </a:bodyPr>
          <a:lstStyle/>
          <a:p>
            <a:r>
              <a:rPr lang="de-DE" sz="1200" b="1" dirty="0"/>
              <a:t>Ein Großer Komet (engl. </a:t>
            </a:r>
            <a:r>
              <a:rPr lang="de-DE" sz="1200" b="1" i="1" dirty="0"/>
              <a:t>Great Comet</a:t>
            </a:r>
            <a:r>
              <a:rPr lang="de-DE" sz="1200" b="1" dirty="0"/>
              <a:t>) ist ein Komet, der außerordentlich hell und spektakulär am Himmel erscheint d.h. für den flüchtigen Beobachter mit bloßem Auge deutlich sichtbar ist und einen auffällig langen Schweif entwickelt.</a:t>
            </a:r>
            <a:br>
              <a:rPr lang="de-DE" sz="1800" b="1" dirty="0">
                <a:latin typeface="Calibri" panose="020F0502020204030204" pitchFamily="34" charset="0"/>
                <a:ea typeface="Times New Roman" panose="02020603050405020304" pitchFamily="18" charset="0"/>
                <a:cs typeface="Calibri" panose="020F0502020204030204" pitchFamily="34" charset="0"/>
              </a:rPr>
            </a:br>
            <a:endParaRPr lang="de-DE" dirty="0"/>
          </a:p>
        </p:txBody>
      </p:sp>
      <p:sp>
        <p:nvSpPr>
          <p:cNvPr id="3" name="Textfeld 2">
            <a:extLst>
              <a:ext uri="{FF2B5EF4-FFF2-40B4-BE49-F238E27FC236}">
                <a16:creationId xmlns:a16="http://schemas.microsoft.com/office/drawing/2014/main" id="{0CB7D5E9-A20E-4718-8461-38D51E5BB5BC}"/>
              </a:ext>
            </a:extLst>
          </p:cNvPr>
          <p:cNvSpPr txBox="1"/>
          <p:nvPr/>
        </p:nvSpPr>
        <p:spPr>
          <a:xfrm>
            <a:off x="8603226" y="1154702"/>
            <a:ext cx="3574447" cy="954107"/>
          </a:xfrm>
          <a:prstGeom prst="rect">
            <a:avLst/>
          </a:prstGeom>
          <a:noFill/>
        </p:spPr>
        <p:txBody>
          <a:bodyPr wrap="square" rtlCol="0">
            <a:spAutoFit/>
          </a:bodyPr>
          <a:lstStyle/>
          <a:p>
            <a:pPr marL="285750" indent="-285750">
              <a:buFont typeface="Arial" panose="020B0604020202020204" pitchFamily="34" charset="0"/>
              <a:buChar char="•"/>
            </a:pPr>
            <a:r>
              <a:rPr lang="de-DE" sz="1400" b="1" dirty="0"/>
              <a:t>Weiterführende Literatur: „Der Atlas der Großen Kometen“ von Ronald Stoyan</a:t>
            </a:r>
          </a:p>
          <a:p>
            <a:pPr marL="285750" indent="-285750">
              <a:buFont typeface="Arial" panose="020B0604020202020204" pitchFamily="34" charset="0"/>
              <a:buChar char="•"/>
            </a:pPr>
            <a:r>
              <a:rPr lang="de-DE" sz="1400" b="1" dirty="0">
                <a:hlinkClick r:id="rId2"/>
              </a:rPr>
              <a:t>www.cometography.com</a:t>
            </a:r>
            <a:r>
              <a:rPr lang="de-DE" sz="1400" b="1" dirty="0"/>
              <a:t> von Gary </a:t>
            </a:r>
            <a:r>
              <a:rPr lang="de-DE" sz="1400" b="1" dirty="0" err="1"/>
              <a:t>Kronk</a:t>
            </a:r>
            <a:endParaRPr lang="de-DE" sz="1400" b="1" dirty="0"/>
          </a:p>
          <a:p>
            <a:pPr marL="285750" indent="-285750">
              <a:buFont typeface="Arial" panose="020B0604020202020204" pitchFamily="34" charset="0"/>
              <a:buChar char="•"/>
            </a:pPr>
            <a:r>
              <a:rPr lang="de-DE" sz="1400" b="1" dirty="0"/>
              <a:t>www.kometen.info</a:t>
            </a:r>
          </a:p>
        </p:txBody>
      </p:sp>
    </p:spTree>
    <p:extLst>
      <p:ext uri="{BB962C8B-B14F-4D97-AF65-F5344CB8AC3E}">
        <p14:creationId xmlns:p14="http://schemas.microsoft.com/office/powerpoint/2010/main" val="215739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4521B3-7D07-4DA2-AFB1-C33420AA5340}"/>
              </a:ext>
            </a:extLst>
          </p:cNvPr>
          <p:cNvSpPr>
            <a:spLocks noGrp="1"/>
          </p:cNvSpPr>
          <p:nvPr>
            <p:ph type="title"/>
          </p:nvPr>
        </p:nvSpPr>
        <p:spPr>
          <a:xfrm>
            <a:off x="0" y="182880"/>
            <a:ext cx="12192000" cy="474630"/>
          </a:xfrm>
        </p:spPr>
        <p:txBody>
          <a:bodyPr>
            <a:normAutofit fontScale="90000"/>
          </a:bodyPr>
          <a:lstStyle/>
          <a:p>
            <a:pPr algn="ctr"/>
            <a:r>
              <a:rPr lang="de-DE" sz="3200" b="1" dirty="0">
                <a:latin typeface="+mn-lt"/>
              </a:rPr>
              <a:t>C/2025 R3 Pan-STARRS Perihel 19.04.2026, 21:31 UT, Washington </a:t>
            </a:r>
            <a:br>
              <a:rPr lang="de-DE" sz="3200" b="1" dirty="0">
                <a:latin typeface="+mn-lt"/>
              </a:rPr>
            </a:br>
            <a:r>
              <a:rPr lang="de-DE" sz="2000" dirty="0">
                <a:latin typeface="+mn-lt"/>
              </a:rPr>
              <a:t>das für den USA-</a:t>
            </a:r>
            <a:r>
              <a:rPr lang="de-DE" sz="2000" dirty="0" err="1">
                <a:latin typeface="+mn-lt"/>
              </a:rPr>
              <a:t>Imperiumsniedergang</a:t>
            </a:r>
            <a:r>
              <a:rPr lang="de-DE" sz="2000" dirty="0">
                <a:latin typeface="+mn-lt"/>
              </a:rPr>
              <a:t> zentrale Reduktionskrisen-Qua. Chaos-</a:t>
            </a:r>
            <a:r>
              <a:rPr lang="de-DE" sz="2000" dirty="0" err="1">
                <a:latin typeface="+mn-lt"/>
              </a:rPr>
              <a:t>Asbolus</a:t>
            </a:r>
            <a:r>
              <a:rPr lang="de-DE" sz="2000" dirty="0">
                <a:latin typeface="+mn-lt"/>
              </a:rPr>
              <a:t> zu Neptun genau auf den Achsen</a:t>
            </a:r>
            <a:endParaRPr lang="de-DE" sz="2200" dirty="0"/>
          </a:p>
        </p:txBody>
      </p:sp>
      <p:pic>
        <p:nvPicPr>
          <p:cNvPr id="5" name="Inhaltsplatzhalter 4">
            <a:extLst>
              <a:ext uri="{FF2B5EF4-FFF2-40B4-BE49-F238E27FC236}">
                <a16:creationId xmlns:a16="http://schemas.microsoft.com/office/drawing/2014/main" id="{61756FF9-D39C-4649-91C9-CC0933BC57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9649" y="786550"/>
            <a:ext cx="5949696" cy="6071450"/>
          </a:xfrm>
        </p:spPr>
      </p:pic>
    </p:spTree>
    <p:extLst>
      <p:ext uri="{BB962C8B-B14F-4D97-AF65-F5344CB8AC3E}">
        <p14:creationId xmlns:p14="http://schemas.microsoft.com/office/powerpoint/2010/main" val="1046931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1DE396F0-5B6F-448A-8D40-62E452FD1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6863" y="563250"/>
            <a:ext cx="6696737" cy="6294750"/>
          </a:xfrm>
        </p:spPr>
      </p:pic>
      <p:sp>
        <p:nvSpPr>
          <p:cNvPr id="2" name="Titel 1">
            <a:extLst>
              <a:ext uri="{FF2B5EF4-FFF2-40B4-BE49-F238E27FC236}">
                <a16:creationId xmlns:a16="http://schemas.microsoft.com/office/drawing/2014/main" id="{80A1F0DB-0ACD-4BB2-9F62-C0F80E3305B9}"/>
              </a:ext>
            </a:extLst>
          </p:cNvPr>
          <p:cNvSpPr>
            <a:spLocks noGrp="1"/>
          </p:cNvSpPr>
          <p:nvPr>
            <p:ph type="title"/>
          </p:nvPr>
        </p:nvSpPr>
        <p:spPr>
          <a:xfrm>
            <a:off x="0" y="0"/>
            <a:ext cx="12192000" cy="781236"/>
          </a:xfrm>
        </p:spPr>
        <p:txBody>
          <a:bodyPr>
            <a:normAutofit/>
          </a:bodyPr>
          <a:lstStyle/>
          <a:p>
            <a:pPr algn="ctr"/>
            <a:r>
              <a:rPr lang="de-DE" sz="3200" b="1" dirty="0">
                <a:latin typeface="+mn-lt"/>
              </a:rPr>
              <a:t>C/2025 R3 Pan-STARRS Perigäum 26.04.2026, 09:24 UT, Berlin</a:t>
            </a:r>
            <a:endParaRPr lang="de-DE" sz="3200" dirty="0"/>
          </a:p>
        </p:txBody>
      </p:sp>
    </p:spTree>
    <p:extLst>
      <p:ext uri="{BB962C8B-B14F-4D97-AF65-F5344CB8AC3E}">
        <p14:creationId xmlns:p14="http://schemas.microsoft.com/office/powerpoint/2010/main" val="3082259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8FB132B-E045-4589-AB1C-56C789049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9082" y="644577"/>
            <a:ext cx="5012997" cy="5156616"/>
          </a:xfrm>
          <a:prstGeom prst="rect">
            <a:avLst/>
          </a:prstGeom>
        </p:spPr>
      </p:pic>
      <p:sp>
        <p:nvSpPr>
          <p:cNvPr id="2" name="Titel 1">
            <a:extLst>
              <a:ext uri="{FF2B5EF4-FFF2-40B4-BE49-F238E27FC236}">
                <a16:creationId xmlns:a16="http://schemas.microsoft.com/office/drawing/2014/main" id="{B21356DE-D6B0-4BE6-B452-9C4B73D1D967}"/>
              </a:ext>
            </a:extLst>
          </p:cNvPr>
          <p:cNvSpPr>
            <a:spLocks noGrp="1"/>
          </p:cNvSpPr>
          <p:nvPr>
            <p:ph type="title"/>
          </p:nvPr>
        </p:nvSpPr>
        <p:spPr>
          <a:xfrm>
            <a:off x="254833" y="1"/>
            <a:ext cx="11098967" cy="644576"/>
          </a:xfrm>
        </p:spPr>
        <p:txBody>
          <a:bodyPr>
            <a:normAutofit/>
          </a:bodyPr>
          <a:lstStyle/>
          <a:p>
            <a:pPr algn="ctr"/>
            <a:r>
              <a:rPr lang="de-DE" sz="3200" b="1" dirty="0">
                <a:effectLst/>
                <a:latin typeface="+mn-lt"/>
              </a:rPr>
              <a:t>ASTROLOGISCHE HINTERGRÜNDE ZUM IRAN KRIEG</a:t>
            </a:r>
          </a:p>
        </p:txBody>
      </p:sp>
      <p:sp>
        <p:nvSpPr>
          <p:cNvPr id="3" name="Inhaltsplatzhalter 2">
            <a:extLst>
              <a:ext uri="{FF2B5EF4-FFF2-40B4-BE49-F238E27FC236}">
                <a16:creationId xmlns:a16="http://schemas.microsoft.com/office/drawing/2014/main" id="{790830AA-C072-4F0D-B956-EFFBC9601EA0}"/>
              </a:ext>
            </a:extLst>
          </p:cNvPr>
          <p:cNvSpPr>
            <a:spLocks noGrp="1"/>
          </p:cNvSpPr>
          <p:nvPr>
            <p:ph idx="1"/>
          </p:nvPr>
        </p:nvSpPr>
        <p:spPr>
          <a:xfrm>
            <a:off x="0" y="644577"/>
            <a:ext cx="7600950" cy="7817371"/>
          </a:xfrm>
        </p:spPr>
        <p:txBody>
          <a:bodyPr>
            <a:normAutofit fontScale="55000" lnSpcReduction="20000"/>
          </a:bodyPr>
          <a:lstStyle/>
          <a:p>
            <a:pPr marL="0" indent="0" algn="l">
              <a:lnSpc>
                <a:spcPct val="110000"/>
              </a:lnSpc>
              <a:spcBef>
                <a:spcPts val="400"/>
              </a:spcBef>
              <a:buNone/>
            </a:pPr>
            <a:r>
              <a:rPr lang="de-DE" sz="2900" dirty="0">
                <a:effectLst/>
              </a:rPr>
              <a:t>Bombardierungsbeginn am 28.02.2026 war um 06.00 / 06.05 UT bzw. 09.30 / 09.35 Ortszeit Teheran (erste Time </a:t>
            </a:r>
            <a:r>
              <a:rPr lang="de-DE" sz="2900" dirty="0" err="1">
                <a:effectLst/>
              </a:rPr>
              <a:t>Stamps</a:t>
            </a:r>
            <a:r>
              <a:rPr lang="de-DE" sz="2900" dirty="0">
                <a:effectLst/>
              </a:rPr>
              <a:t> in X). Trotz des fehlenden deutlichen Achsenbezugs waren im Chart viele Kriegskonstellationen gegeben:</a:t>
            </a:r>
          </a:p>
          <a:p>
            <a:pPr marL="0" indent="0" algn="l">
              <a:lnSpc>
                <a:spcPct val="110000"/>
              </a:lnSpc>
              <a:spcBef>
                <a:spcPts val="400"/>
              </a:spcBef>
              <a:buNone/>
            </a:pPr>
            <a:r>
              <a:rPr lang="de-DE" sz="2900" dirty="0">
                <a:effectLst/>
              </a:rPr>
              <a:t>es hat den </a:t>
            </a:r>
            <a:r>
              <a:rPr lang="de-DE" sz="2900" dirty="0" err="1">
                <a:effectLst/>
              </a:rPr>
              <a:t>arroganzgetriebenen</a:t>
            </a:r>
            <a:r>
              <a:rPr lang="de-DE" sz="2900" dirty="0">
                <a:effectLst/>
              </a:rPr>
              <a:t>, spaltenden und es damit ruinierenden </a:t>
            </a:r>
            <a:r>
              <a:rPr lang="de-DE" sz="2900" dirty="0" err="1">
                <a:effectLst/>
              </a:rPr>
              <a:t>Kriegsspalter-Plutino</a:t>
            </a:r>
            <a:r>
              <a:rPr lang="de-DE" sz="2900" dirty="0">
                <a:effectLst/>
              </a:rPr>
              <a:t> </a:t>
            </a:r>
            <a:r>
              <a:rPr lang="de-DE" sz="2900" dirty="0" err="1">
                <a:effectLst/>
              </a:rPr>
              <a:t>Teharonhiawako</a:t>
            </a:r>
            <a:r>
              <a:rPr lang="de-DE" sz="2900" dirty="0">
                <a:effectLst/>
              </a:rPr>
              <a:t> (für den 11.09. und den Ukrainekrieg verantwortlich, auch für Merkels Spaltungen) und Virtus Konj. Venus-Merkur </a:t>
            </a:r>
            <a:r>
              <a:rPr lang="de-DE" sz="2900" dirty="0" err="1">
                <a:effectLst/>
              </a:rPr>
              <a:t>Opp</a:t>
            </a:r>
            <a:r>
              <a:rPr lang="de-DE" sz="2900" dirty="0">
                <a:effectLst/>
              </a:rPr>
              <a:t>. </a:t>
            </a:r>
            <a:r>
              <a:rPr lang="de-DE" sz="2900" dirty="0" err="1">
                <a:effectLst/>
              </a:rPr>
              <a:t>Drakonia</a:t>
            </a:r>
            <a:r>
              <a:rPr lang="de-DE" sz="2900" dirty="0">
                <a:effectLst/>
              </a:rPr>
              <a:t> T-Qua. Irani (Asteroid der Iraner). Die Sonne des Bombardierungsstarts auf Machiavelli / NK läuft schon sehr eng auf den Kriegsasteroiden Pallas zu (exakt 3.3. am </a:t>
            </a:r>
            <a:r>
              <a:rPr lang="de-DE" sz="2900" dirty="0" err="1">
                <a:effectLst/>
              </a:rPr>
              <a:t>MoFi</a:t>
            </a:r>
            <a:r>
              <a:rPr lang="de-DE" sz="2900" dirty="0">
                <a:effectLst/>
              </a:rPr>
              <a:t>-Tag).</a:t>
            </a:r>
          </a:p>
          <a:p>
            <a:pPr marL="0" indent="0" algn="l">
              <a:lnSpc>
                <a:spcPct val="110000"/>
              </a:lnSpc>
              <a:spcBef>
                <a:spcPts val="400"/>
              </a:spcBef>
              <a:buNone/>
            </a:pPr>
            <a:r>
              <a:rPr lang="de-DE" sz="2900" dirty="0">
                <a:effectLst/>
              </a:rPr>
              <a:t>Kriegerasteroid Mauritia ist von der weltkriegshaften Stellung auf dem GZ zur Saturn-Neptun-Konj. (zusammen mit dem mit sich unbedingt herrschenden Heracles und erschütternd-umbrechender </a:t>
            </a:r>
            <a:r>
              <a:rPr lang="de-DE" sz="2900" dirty="0" err="1">
                <a:effectLst/>
              </a:rPr>
              <a:t>Kaali</a:t>
            </a:r>
            <a:r>
              <a:rPr lang="de-DE" sz="2900" dirty="0">
                <a:effectLst/>
              </a:rPr>
              <a:t>) am 20.02.2026 auf 0° Steinbock ( = militärische neue Weltordnung) gelaufen im Qua. zu Zeus auf Neptun-Saturn auf 0° Widder. Mars Konj. zur Karma zurück auf die Menschen pushenden, </a:t>
            </a:r>
            <a:r>
              <a:rPr lang="de-DE" sz="2900" dirty="0" err="1">
                <a:effectLst/>
              </a:rPr>
              <a:t>erinnyenhafte</a:t>
            </a:r>
            <a:r>
              <a:rPr lang="de-DE" sz="2900" dirty="0">
                <a:effectLst/>
              </a:rPr>
              <a:t> Höllenpandora </a:t>
            </a:r>
            <a:r>
              <a:rPr lang="de-DE" sz="2900" dirty="0" err="1">
                <a:effectLst/>
              </a:rPr>
              <a:t>Megaira</a:t>
            </a:r>
            <a:r>
              <a:rPr lang="de-DE" sz="2900" dirty="0">
                <a:effectLst/>
              </a:rPr>
              <a:t> Qua. Uranus war am 27.02. exakt, Mars befindet sich aber in der Qua.-HS zu Uranus / </a:t>
            </a:r>
            <a:r>
              <a:rPr lang="de-DE" sz="2900" dirty="0" err="1">
                <a:effectLst/>
              </a:rPr>
              <a:t>Sedna</a:t>
            </a:r>
            <a:r>
              <a:rPr lang="de-DE" sz="2900" dirty="0">
                <a:effectLst/>
              </a:rPr>
              <a:t>.</a:t>
            </a:r>
          </a:p>
          <a:p>
            <a:pPr marL="0" indent="0" algn="l">
              <a:lnSpc>
                <a:spcPct val="110000"/>
              </a:lnSpc>
              <a:spcBef>
                <a:spcPts val="400"/>
              </a:spcBef>
              <a:buNone/>
            </a:pPr>
            <a:r>
              <a:rPr lang="de-DE" sz="2900" dirty="0">
                <a:effectLst/>
              </a:rPr>
              <a:t>Furien- bzw. </a:t>
            </a:r>
            <a:r>
              <a:rPr lang="de-DE" sz="2900" dirty="0" err="1">
                <a:effectLst/>
              </a:rPr>
              <a:t>erinnyenhafte</a:t>
            </a:r>
            <a:r>
              <a:rPr lang="de-DE" sz="2900" dirty="0">
                <a:effectLst/>
              </a:rPr>
              <a:t> Sonne </a:t>
            </a:r>
            <a:r>
              <a:rPr lang="de-DE" sz="2900" dirty="0" err="1">
                <a:effectLst/>
              </a:rPr>
              <a:t>Opp</a:t>
            </a:r>
            <a:r>
              <a:rPr lang="de-DE" sz="2900" dirty="0">
                <a:effectLst/>
              </a:rPr>
              <a:t>. Walpurga T-Qua. </a:t>
            </a:r>
            <a:r>
              <a:rPr lang="de-DE" sz="2900" dirty="0" err="1">
                <a:effectLst/>
              </a:rPr>
              <a:t>Int.Lilith</a:t>
            </a:r>
            <a:r>
              <a:rPr lang="de-DE" sz="2900" dirty="0">
                <a:effectLst/>
              </a:rPr>
              <a:t>-Höllenlauffeuer / wahnsinnsbringende Morderinnye Tisiphone (Missionsname Epic Fury). Racheerinnyen / Rächer und Rächerinnen (Tisiphone, </a:t>
            </a:r>
            <a:r>
              <a:rPr lang="de-DE" sz="2900" dirty="0" err="1">
                <a:effectLst/>
              </a:rPr>
              <a:t>Megaira</a:t>
            </a:r>
            <a:r>
              <a:rPr lang="de-DE" sz="2900" dirty="0">
                <a:effectLst/>
              </a:rPr>
              <a:t>, Alekto, </a:t>
            </a:r>
            <a:r>
              <a:rPr lang="de-DE" sz="2900" dirty="0" err="1">
                <a:effectLst/>
              </a:rPr>
              <a:t>Erynia</a:t>
            </a:r>
            <a:r>
              <a:rPr lang="de-DE" sz="2900" dirty="0">
                <a:effectLst/>
              </a:rPr>
              <a:t>, Walpurga, Thais, </a:t>
            </a:r>
            <a:r>
              <a:rPr lang="de-DE" sz="2900" dirty="0" err="1">
                <a:effectLst/>
              </a:rPr>
              <a:t>Ixion</a:t>
            </a:r>
            <a:r>
              <a:rPr lang="de-DE" sz="2900" dirty="0">
                <a:effectLst/>
              </a:rPr>
              <a:t>, Typhon, Hera, Int. Lilith, Nemesis, </a:t>
            </a:r>
            <a:r>
              <a:rPr lang="de-DE" sz="2900" dirty="0" err="1">
                <a:effectLst/>
              </a:rPr>
              <a:t>Ino</a:t>
            </a:r>
            <a:r>
              <a:rPr lang="de-DE" sz="2900" dirty="0">
                <a:effectLst/>
              </a:rPr>
              <a:t> wirken bei Kriegen besonders lauffeuerhaft entfesselnd hier sind viele stark z.B. Mars-</a:t>
            </a:r>
            <a:r>
              <a:rPr lang="de-DE" sz="2900" dirty="0" err="1">
                <a:effectLst/>
              </a:rPr>
              <a:t>Megaira</a:t>
            </a:r>
            <a:r>
              <a:rPr lang="de-DE" sz="2900" dirty="0">
                <a:effectLst/>
              </a:rPr>
              <a:t> Qua. Uranus, dann </a:t>
            </a:r>
            <a:r>
              <a:rPr lang="de-DE" sz="2900" dirty="0" err="1">
                <a:effectLst/>
              </a:rPr>
              <a:t>Erynia</a:t>
            </a:r>
            <a:r>
              <a:rPr lang="de-DE" sz="2900" dirty="0">
                <a:effectLst/>
              </a:rPr>
              <a:t>-</a:t>
            </a:r>
            <a:r>
              <a:rPr lang="de-DE" sz="2900" dirty="0" err="1">
                <a:effectLst/>
              </a:rPr>
              <a:t>Ino</a:t>
            </a:r>
            <a:r>
              <a:rPr lang="de-DE" sz="2900" dirty="0">
                <a:effectLst/>
              </a:rPr>
              <a:t>-Typhon und Hera auf den Zeichenübergangs- bzw. Saturn-Neptun-Gradzahlen und v.a. auf den hier karmischen Massenmedien- / Kollektivgraden um 8-9° Sonne, Mondknoten, Walpurga, </a:t>
            </a:r>
            <a:r>
              <a:rPr lang="de-DE" sz="2900" dirty="0" err="1">
                <a:effectLst/>
              </a:rPr>
              <a:t>Interp</a:t>
            </a:r>
            <a:r>
              <a:rPr lang="de-DE" sz="2900" dirty="0">
                <a:effectLst/>
              </a:rPr>
              <a:t>. Lilith, Tisiphone, </a:t>
            </a:r>
            <a:r>
              <a:rPr lang="de-DE" sz="2900" dirty="0" err="1">
                <a:effectLst/>
              </a:rPr>
              <a:t>Ixion</a:t>
            </a:r>
            <a:r>
              <a:rPr lang="de-DE" sz="2900" dirty="0">
                <a:effectLst/>
              </a:rPr>
              <a:t>, Nemesis.</a:t>
            </a:r>
          </a:p>
          <a:p>
            <a:pPr marL="0" indent="0" algn="l">
              <a:lnSpc>
                <a:spcPct val="110000"/>
              </a:lnSpc>
              <a:spcBef>
                <a:spcPts val="400"/>
              </a:spcBef>
              <a:buNone/>
            </a:pPr>
            <a:r>
              <a:rPr lang="de-DE" sz="2900" dirty="0" err="1">
                <a:effectLst/>
              </a:rPr>
              <a:t>Bestrafungsplutino</a:t>
            </a:r>
            <a:r>
              <a:rPr lang="de-DE" sz="2900" dirty="0">
                <a:effectLst/>
              </a:rPr>
              <a:t> Orcus auf bis zum Wahn </a:t>
            </a:r>
            <a:r>
              <a:rPr lang="de-DE" sz="2900" dirty="0" err="1">
                <a:effectLst/>
              </a:rPr>
              <a:t>konkurrenten</a:t>
            </a:r>
            <a:r>
              <a:rPr lang="de-DE" sz="2900" dirty="0">
                <a:effectLst/>
              </a:rPr>
              <a:t> Ajax steht auf 16° JUN, wo alle 3 Uranus-Pluto-Konj. 1965 / 1966 starteten, die jetzt ihre entscheidende T-Orcus-Konj. ha-</a:t>
            </a:r>
            <a:r>
              <a:rPr lang="de-DE" sz="2900" dirty="0" err="1">
                <a:effectLst/>
              </a:rPr>
              <a:t>ben</a:t>
            </a:r>
            <a:r>
              <a:rPr lang="de-DE" sz="2900" dirty="0">
                <a:effectLst/>
              </a:rPr>
              <a:t> (Selbstmord-, Angst- / brutale Strafwahn- und Autoritarismus-Höhepunkte auslösend) – alles auf </a:t>
            </a:r>
            <a:r>
              <a:rPr lang="de-DE" sz="2900" dirty="0" err="1">
                <a:effectLst/>
              </a:rPr>
              <a:t>Profectio</a:t>
            </a:r>
            <a:r>
              <a:rPr lang="de-DE" sz="2900" dirty="0">
                <a:effectLst/>
              </a:rPr>
              <a:t> Solaris, gal. Herkunftspunkt der Rotation um das GZ in </a:t>
            </a:r>
            <a:r>
              <a:rPr lang="de-DE" sz="2900" dirty="0" err="1">
                <a:effectLst/>
              </a:rPr>
              <a:t>Opp</a:t>
            </a:r>
            <a:r>
              <a:rPr lang="de-DE" sz="2900" dirty="0">
                <a:effectLst/>
              </a:rPr>
              <a:t>. zum gal. Zukunftspunkt </a:t>
            </a:r>
            <a:r>
              <a:rPr lang="de-DE" sz="2900" dirty="0" err="1">
                <a:effectLst/>
              </a:rPr>
              <a:t>Directio</a:t>
            </a:r>
            <a:r>
              <a:rPr lang="de-DE" sz="2900" dirty="0">
                <a:effectLst/>
              </a:rPr>
              <a:t> Solaris: Zerstörung des Alten, der alten Gruppenmacht. </a:t>
            </a:r>
          </a:p>
          <a:p>
            <a:endParaRPr lang="de-DE" dirty="0"/>
          </a:p>
        </p:txBody>
      </p:sp>
    </p:spTree>
    <p:extLst>
      <p:ext uri="{BB962C8B-B14F-4D97-AF65-F5344CB8AC3E}">
        <p14:creationId xmlns:p14="http://schemas.microsoft.com/office/powerpoint/2010/main" val="933636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F9191F5-407E-4BE5-BA21-BDAEEC3E8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5149" y="1298448"/>
            <a:ext cx="5576851" cy="5675758"/>
          </a:xfrm>
          <a:prstGeom prst="rect">
            <a:avLst/>
          </a:prstGeom>
        </p:spPr>
      </p:pic>
      <p:sp>
        <p:nvSpPr>
          <p:cNvPr id="2" name="Titel 1">
            <a:extLst>
              <a:ext uri="{FF2B5EF4-FFF2-40B4-BE49-F238E27FC236}">
                <a16:creationId xmlns:a16="http://schemas.microsoft.com/office/drawing/2014/main" id="{0C8926BA-7345-45EE-AFAD-F50CF8268613}"/>
              </a:ext>
            </a:extLst>
          </p:cNvPr>
          <p:cNvSpPr>
            <a:spLocks noGrp="1"/>
          </p:cNvSpPr>
          <p:nvPr>
            <p:ph type="title"/>
          </p:nvPr>
        </p:nvSpPr>
        <p:spPr>
          <a:xfrm>
            <a:off x="0" y="-113728"/>
            <a:ext cx="12192000" cy="1133474"/>
          </a:xfrm>
        </p:spPr>
        <p:txBody>
          <a:bodyPr>
            <a:normAutofit/>
          </a:bodyPr>
          <a:lstStyle/>
          <a:p>
            <a:r>
              <a:rPr lang="de-DE" sz="3200" b="1" dirty="0">
                <a:latin typeface="+mn-lt"/>
              </a:rPr>
              <a:t>SoFi 17.02.2026 NM, 12:02 UT, Teheran (innen) – Iran-Bombardierung 28.02.2026, 06:05 UT, Teheran (außen)</a:t>
            </a:r>
          </a:p>
        </p:txBody>
      </p:sp>
      <p:sp>
        <p:nvSpPr>
          <p:cNvPr id="3" name="Inhaltsplatzhalter 2">
            <a:extLst>
              <a:ext uri="{FF2B5EF4-FFF2-40B4-BE49-F238E27FC236}">
                <a16:creationId xmlns:a16="http://schemas.microsoft.com/office/drawing/2014/main" id="{59EDD54F-B053-4D4C-A597-E7F7026A9B28}"/>
              </a:ext>
            </a:extLst>
          </p:cNvPr>
          <p:cNvSpPr>
            <a:spLocks noGrp="1"/>
          </p:cNvSpPr>
          <p:nvPr>
            <p:ph idx="1"/>
          </p:nvPr>
        </p:nvSpPr>
        <p:spPr>
          <a:xfrm>
            <a:off x="0" y="920878"/>
            <a:ext cx="7836408" cy="6053328"/>
          </a:xfrm>
        </p:spPr>
        <p:txBody>
          <a:bodyPr>
            <a:normAutofit fontScale="85000" lnSpcReduction="20000"/>
          </a:bodyPr>
          <a:lstStyle/>
          <a:p>
            <a:pPr marL="0" indent="0">
              <a:lnSpc>
                <a:spcPct val="100000"/>
              </a:lnSpc>
              <a:spcBef>
                <a:spcPts val="0"/>
              </a:spcBef>
              <a:spcAft>
                <a:spcPts val="500"/>
              </a:spcAft>
              <a:buNone/>
            </a:pPr>
            <a:r>
              <a:rPr lang="de-DE" sz="2200" dirty="0">
                <a:effectLst/>
              </a:rPr>
              <a:t>Der Beginn der Bombardierung brachte Sonne-Machiavelli-Nordknoten Atlantis auf Venus-Nordknoten-Pallas (auflösender, ruinöser Krieg um Mate-</a:t>
            </a:r>
            <a:r>
              <a:rPr lang="de-DE" sz="2200" dirty="0" err="1">
                <a:effectLst/>
              </a:rPr>
              <a:t>rielles</a:t>
            </a:r>
            <a:r>
              <a:rPr lang="de-DE" sz="2200" dirty="0">
                <a:effectLst/>
              </a:rPr>
              <a:t> der SoFi T-Qua. </a:t>
            </a:r>
            <a:r>
              <a:rPr lang="de-DE" sz="2200" dirty="0" err="1">
                <a:effectLst/>
              </a:rPr>
              <a:t>Int.Lilith</a:t>
            </a:r>
            <a:r>
              <a:rPr lang="de-DE" sz="2200" dirty="0">
                <a:effectLst/>
              </a:rPr>
              <a:t> </a:t>
            </a:r>
            <a:r>
              <a:rPr lang="de-DE" sz="2200" dirty="0" err="1">
                <a:effectLst/>
              </a:rPr>
              <a:t>Opp</a:t>
            </a:r>
            <a:r>
              <a:rPr lang="de-DE" sz="2200" dirty="0">
                <a:effectLst/>
              </a:rPr>
              <a:t>. Stalingrad. Mars-</a:t>
            </a:r>
            <a:r>
              <a:rPr lang="de-DE" sz="2200" dirty="0" err="1">
                <a:effectLst/>
              </a:rPr>
              <a:t>Megaira</a:t>
            </a:r>
            <a:r>
              <a:rPr lang="de-DE" sz="2200" dirty="0">
                <a:effectLst/>
              </a:rPr>
              <a:t> (Qua. Uranus) rückte als zentraler Faktor kriegsstartend genau auf den SoFi-Grad vom 17.02.2026 (max. Verfinsterung) auf 28° Wassermann </a:t>
            </a:r>
            <a:r>
              <a:rPr lang="de-DE" sz="2200" dirty="0"/>
              <a:t>vor (</a:t>
            </a:r>
            <a:r>
              <a:rPr lang="de-DE" sz="2200" dirty="0">
                <a:effectLst/>
              </a:rPr>
              <a:t>T-Qua. Uranus </a:t>
            </a:r>
            <a:r>
              <a:rPr lang="de-DE" sz="2200" dirty="0" err="1">
                <a:effectLst/>
              </a:rPr>
              <a:t>Opp</a:t>
            </a:r>
            <a:r>
              <a:rPr lang="de-DE" sz="2200" dirty="0">
                <a:effectLst/>
              </a:rPr>
              <a:t>. Nike-</a:t>
            </a:r>
            <a:r>
              <a:rPr lang="de-DE" sz="2200" dirty="0" err="1">
                <a:effectLst/>
              </a:rPr>
              <a:t>Toro</a:t>
            </a:r>
            <a:r>
              <a:rPr lang="de-DE" sz="2200" dirty="0">
                <a:effectLst/>
              </a:rPr>
              <a:t>-</a:t>
            </a:r>
            <a:r>
              <a:rPr lang="de-DE" sz="2200" dirty="0" err="1">
                <a:effectLst/>
              </a:rPr>
              <a:t>Erynia</a:t>
            </a:r>
            <a:r>
              <a:rPr lang="de-DE" sz="2200" dirty="0">
                <a:effectLst/>
              </a:rPr>
              <a:t>). Genau dies ist auch der MC-Grad der Islamischen Republikgründung am 01.04.1979, 10:30 IRT/S, Teheran! (Chart hier nicht sichtbar). Und T-Uranus im Qua. zu diesem MC kann sie stürzen bzw.    </a:t>
            </a:r>
            <a:r>
              <a:rPr lang="de-DE" sz="2200" dirty="0" err="1">
                <a:effectLst/>
              </a:rPr>
              <a:t>uranisch</a:t>
            </a:r>
            <a:r>
              <a:rPr lang="de-DE" sz="2200" dirty="0">
                <a:effectLst/>
              </a:rPr>
              <a:t> überraschend bzw. raketenhaft bzw. dekapitierend umwälzen. </a:t>
            </a:r>
          </a:p>
          <a:p>
            <a:pPr marL="0" indent="0" algn="l">
              <a:lnSpc>
                <a:spcPct val="100000"/>
              </a:lnSpc>
              <a:spcBef>
                <a:spcPts val="0"/>
              </a:spcBef>
              <a:spcAft>
                <a:spcPts val="500"/>
              </a:spcAft>
              <a:buNone/>
            </a:pPr>
            <a:r>
              <a:rPr lang="de-DE" sz="2200" dirty="0">
                <a:effectLst/>
              </a:rPr>
              <a:t>Außerdem steht T-Mond (kollektive Aufmerksamkeit) auf der Auslandsbestrafungs- / Terrorismusexpansion von Jupiter-Konj. Orcus         1979 im Trigon T-Saturn-Neptun, welche auf dem Befreiungsgrad               Spitze 11 des 1979er Charts einen Neustart bringen. </a:t>
            </a:r>
          </a:p>
          <a:p>
            <a:pPr marL="0" indent="0">
              <a:lnSpc>
                <a:spcPct val="100000"/>
              </a:lnSpc>
              <a:spcBef>
                <a:spcPts val="400"/>
              </a:spcBef>
              <a:spcAft>
                <a:spcPts val="500"/>
              </a:spcAft>
              <a:buNone/>
            </a:pPr>
            <a:r>
              <a:rPr lang="de-DE" sz="2200" dirty="0">
                <a:effectLst/>
              </a:rPr>
              <a:t>Die 1979er </a:t>
            </a:r>
            <a:r>
              <a:rPr lang="de-DE" sz="2200" dirty="0" err="1">
                <a:effectLst/>
              </a:rPr>
              <a:t>Amycus</a:t>
            </a:r>
            <a:r>
              <a:rPr lang="de-DE" sz="2200" dirty="0">
                <a:effectLst/>
              </a:rPr>
              <a:t>-AC </a:t>
            </a:r>
            <a:r>
              <a:rPr lang="de-DE" sz="2200" dirty="0" err="1">
                <a:effectLst/>
              </a:rPr>
              <a:t>Opp</a:t>
            </a:r>
            <a:r>
              <a:rPr lang="de-DE" sz="2200" dirty="0"/>
              <a:t>.</a:t>
            </a:r>
            <a:r>
              <a:rPr lang="de-DE" sz="2200" dirty="0">
                <a:effectLst/>
              </a:rPr>
              <a:t> Neptun-DC-Begegnungs-Achse </a:t>
            </a:r>
            <a:r>
              <a:rPr lang="de-DE" sz="2200" dirty="0" err="1">
                <a:effectLst/>
              </a:rPr>
              <a:t>be</a:t>
            </a:r>
            <a:r>
              <a:rPr lang="de-DE" sz="2200" dirty="0">
                <a:effectLst/>
              </a:rPr>
              <a:t>-               kommt im Qua. zu T-Orcus </a:t>
            </a:r>
            <a:r>
              <a:rPr lang="de-DE" sz="2200" dirty="0" err="1">
                <a:effectLst/>
              </a:rPr>
              <a:t>Opp</a:t>
            </a:r>
            <a:r>
              <a:rPr lang="de-DE" sz="2200" dirty="0">
                <a:effectLst/>
              </a:rPr>
              <a:t>. T-</a:t>
            </a:r>
            <a:r>
              <a:rPr lang="de-DE" sz="2200" dirty="0" err="1">
                <a:effectLst/>
              </a:rPr>
              <a:t>Nessus</a:t>
            </a:r>
            <a:r>
              <a:rPr lang="de-DE" sz="2200" dirty="0">
                <a:effectLst/>
              </a:rPr>
              <a:t> ihren strafenden Großkreuzbumerang. Die enge T-</a:t>
            </a:r>
            <a:r>
              <a:rPr lang="de-DE" sz="2200" dirty="0" err="1">
                <a:effectLst/>
              </a:rPr>
              <a:t>Pholus</a:t>
            </a:r>
            <a:r>
              <a:rPr lang="de-DE" sz="2200" dirty="0">
                <a:effectLst/>
              </a:rPr>
              <a:t> / T-</a:t>
            </a:r>
            <a:r>
              <a:rPr lang="de-DE" sz="2200" dirty="0" err="1">
                <a:effectLst/>
              </a:rPr>
              <a:t>Ixion</a:t>
            </a:r>
            <a:r>
              <a:rPr lang="de-DE" sz="2200" dirty="0">
                <a:effectLst/>
              </a:rPr>
              <a:t>-HS entfesselt /        </a:t>
            </a:r>
            <a:r>
              <a:rPr lang="de-DE" sz="2200" dirty="0"/>
              <a:t>mörderisch quadrierend die 1979er Widder-Sonne bzw. </a:t>
            </a:r>
            <a:r>
              <a:rPr lang="de-DE" sz="2200" dirty="0">
                <a:effectLst/>
              </a:rPr>
              <a:t>Führung.</a:t>
            </a:r>
          </a:p>
          <a:p>
            <a:pPr marL="0" indent="0">
              <a:lnSpc>
                <a:spcPct val="100000"/>
              </a:lnSpc>
              <a:spcBef>
                <a:spcPts val="400"/>
              </a:spcBef>
              <a:spcAft>
                <a:spcPts val="500"/>
              </a:spcAft>
              <a:buNone/>
            </a:pPr>
            <a:r>
              <a:rPr lang="de-DE" sz="2200" dirty="0"/>
              <a:t>Ein weiteres ernstes SoFi-Thema: die dutzendfachen seltsamen Todesfälle        bzw. heimliche Wissenschaftler-Tötungen mit unbek. Waffen? in den USA durch die HS Saturn-Heracles-Neptun / Mörder </a:t>
            </a:r>
            <a:r>
              <a:rPr lang="de-DE" sz="2200" dirty="0" err="1"/>
              <a:t>Ixion</a:t>
            </a:r>
            <a:r>
              <a:rPr lang="de-DE" sz="2200" dirty="0"/>
              <a:t> = Mars-</a:t>
            </a:r>
            <a:r>
              <a:rPr lang="de-DE" sz="2200" dirty="0" err="1"/>
              <a:t>Scientia</a:t>
            </a:r>
            <a:r>
              <a:rPr lang="de-DE" sz="2200" dirty="0"/>
              <a:t> in 12 in </a:t>
            </a:r>
            <a:r>
              <a:rPr lang="de-DE" sz="2200" dirty="0" err="1"/>
              <a:t>Wash</a:t>
            </a:r>
            <a:r>
              <a:rPr lang="de-DE" sz="2200" dirty="0"/>
              <a:t>. DC: Max. Verfinsterung 12:11 UT: Lucifer Qua. MC, Sado Qua. Damocles-</a:t>
            </a:r>
            <a:r>
              <a:rPr lang="de-DE" sz="2200" dirty="0" err="1"/>
              <a:t>Adalovelace</a:t>
            </a:r>
            <a:r>
              <a:rPr lang="de-DE" sz="2200" dirty="0"/>
              <a:t>-AC/ DC Qua. Robot bzw. NM 12:02 UT: Sonne-Mond auf dem AC </a:t>
            </a:r>
            <a:r>
              <a:rPr lang="de-DE" sz="2200" dirty="0" err="1"/>
              <a:t>Opp</a:t>
            </a:r>
            <a:r>
              <a:rPr lang="de-DE" sz="2200" dirty="0"/>
              <a:t>. Shannon-DC T-Qua. Uranus, Lucifer-von Neumann Qua. MC, Merkur </a:t>
            </a:r>
            <a:r>
              <a:rPr lang="de-DE" sz="2200" dirty="0" err="1"/>
              <a:t>Opp</a:t>
            </a:r>
            <a:r>
              <a:rPr lang="de-DE" sz="2200" dirty="0"/>
              <a:t>. Orwell-Orcus T-Qua. </a:t>
            </a:r>
            <a:r>
              <a:rPr lang="de-DE" sz="2200" dirty="0" err="1"/>
              <a:t>Lamettrie</a:t>
            </a:r>
            <a:endParaRPr lang="de-DE" dirty="0"/>
          </a:p>
        </p:txBody>
      </p:sp>
    </p:spTree>
    <p:extLst>
      <p:ext uri="{BB962C8B-B14F-4D97-AF65-F5344CB8AC3E}">
        <p14:creationId xmlns:p14="http://schemas.microsoft.com/office/powerpoint/2010/main" val="1065789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CF4B75-ECB0-4576-A15F-25256155781A}"/>
              </a:ext>
            </a:extLst>
          </p:cNvPr>
          <p:cNvSpPr>
            <a:spLocks noGrp="1"/>
          </p:cNvSpPr>
          <p:nvPr>
            <p:ph type="title"/>
          </p:nvPr>
        </p:nvSpPr>
        <p:spPr>
          <a:xfrm>
            <a:off x="0" y="50333"/>
            <a:ext cx="12131040" cy="534284"/>
          </a:xfrm>
        </p:spPr>
        <p:txBody>
          <a:bodyPr>
            <a:normAutofit/>
          </a:bodyPr>
          <a:lstStyle/>
          <a:p>
            <a:r>
              <a:rPr lang="de-DE" sz="3200" b="1" dirty="0">
                <a:latin typeface="+mn-lt"/>
              </a:rPr>
              <a:t>Bombardierungs-Horoskop &amp; auf Teheran bezogene Auslösungen</a:t>
            </a:r>
          </a:p>
        </p:txBody>
      </p:sp>
      <p:sp>
        <p:nvSpPr>
          <p:cNvPr id="3" name="Inhaltsplatzhalter 2">
            <a:extLst>
              <a:ext uri="{FF2B5EF4-FFF2-40B4-BE49-F238E27FC236}">
                <a16:creationId xmlns:a16="http://schemas.microsoft.com/office/drawing/2014/main" id="{A409056D-3627-4EEB-93D0-FA8A0F4262FB}"/>
              </a:ext>
            </a:extLst>
          </p:cNvPr>
          <p:cNvSpPr>
            <a:spLocks noGrp="1"/>
          </p:cNvSpPr>
          <p:nvPr>
            <p:ph idx="1"/>
          </p:nvPr>
        </p:nvSpPr>
        <p:spPr>
          <a:xfrm>
            <a:off x="0" y="584616"/>
            <a:ext cx="12192000" cy="6273384"/>
          </a:xfrm>
        </p:spPr>
        <p:txBody>
          <a:bodyPr>
            <a:normAutofit fontScale="47500" lnSpcReduction="20000"/>
          </a:bodyPr>
          <a:lstStyle/>
          <a:p>
            <a:pPr algn="l"/>
            <a:r>
              <a:rPr lang="de-DE" sz="3600" dirty="0">
                <a:effectLst/>
              </a:rPr>
              <a:t>Zur </a:t>
            </a:r>
            <a:r>
              <a:rPr lang="de-DE" sz="3600" b="1" dirty="0">
                <a:effectLst/>
              </a:rPr>
              <a:t>SoFi am 17.02. </a:t>
            </a:r>
            <a:r>
              <a:rPr lang="de-DE" sz="3600" dirty="0">
                <a:effectLst/>
              </a:rPr>
              <a:t>stand Pluto machtvoll zerstörerisch verdichtend in Teheran am </a:t>
            </a:r>
            <a:r>
              <a:rPr lang="de-DE" sz="3600" dirty="0" err="1">
                <a:effectLst/>
              </a:rPr>
              <a:t>Außentor</a:t>
            </a:r>
            <a:r>
              <a:rPr lang="de-DE" sz="3600" dirty="0">
                <a:effectLst/>
              </a:rPr>
              <a:t> des DCs und Chiron-Eris verletzend, kriegerisch Sterblichkeit auslösend herrschend auf dem MC. Großereignisse während eines ½ Jahres sind quasi immer astrogeographisch durch Achsenplaneten bei der letzten Sonnenfinsternis initiiert. So auch hier. </a:t>
            </a:r>
          </a:p>
          <a:p>
            <a:pPr algn="l"/>
            <a:r>
              <a:rPr lang="de-DE" sz="3600" dirty="0">
                <a:effectLst/>
              </a:rPr>
              <a:t>Der Vollmondmoment der kriegerisch pallashaften, das Volk treffende </a:t>
            </a:r>
            <a:r>
              <a:rPr lang="de-DE" sz="3600" b="1" dirty="0" err="1">
                <a:effectLst/>
              </a:rPr>
              <a:t>MoFi</a:t>
            </a:r>
            <a:r>
              <a:rPr lang="de-DE" sz="3600" b="1" dirty="0">
                <a:effectLst/>
              </a:rPr>
              <a:t> vom 03.03. </a:t>
            </a:r>
            <a:r>
              <a:rPr lang="de-DE" sz="3600" dirty="0">
                <a:effectLst/>
              </a:rPr>
              <a:t>im T-Qua. zur kriegsstartenden Bellona beim soghaften Großen Attraktor legt in Teheran den verwüstend niederreißenden </a:t>
            </a:r>
            <a:r>
              <a:rPr lang="de-DE" sz="3600" dirty="0" err="1">
                <a:effectLst/>
              </a:rPr>
              <a:t>Amycus</a:t>
            </a:r>
            <a:r>
              <a:rPr lang="de-DE" sz="3600" dirty="0">
                <a:effectLst/>
              </a:rPr>
              <a:t> auf den Auslandspunkt des DCs nach außen bzw. vom Ausland herein. </a:t>
            </a:r>
          </a:p>
          <a:p>
            <a:pPr algn="l"/>
            <a:r>
              <a:rPr lang="de-DE" sz="3600" dirty="0">
                <a:effectLst/>
              </a:rPr>
              <a:t>Problematisch wuchterhöhend sind die Unterfütterungen durch </a:t>
            </a:r>
            <a:r>
              <a:rPr lang="de-DE" sz="3600" b="1" dirty="0">
                <a:effectLst/>
              </a:rPr>
              <a:t>Halbsummen-</a:t>
            </a:r>
            <a:r>
              <a:rPr lang="de-DE" sz="3600" b="1" dirty="0" err="1">
                <a:effectLst/>
              </a:rPr>
              <a:t>Energieaufsammlungen</a:t>
            </a:r>
            <a:r>
              <a:rPr lang="de-DE" sz="3600" dirty="0">
                <a:effectLst/>
              </a:rPr>
              <a:t>: Sonne-Pallas </a:t>
            </a:r>
            <a:r>
              <a:rPr lang="de-DE" sz="3600" dirty="0" err="1">
                <a:effectLst/>
              </a:rPr>
              <a:t>Opp</a:t>
            </a:r>
            <a:r>
              <a:rPr lang="de-DE" sz="3600" dirty="0">
                <a:effectLst/>
              </a:rPr>
              <a:t>. Mond (in ganz enger, die Bevölkerung treffender, teuflisch-</a:t>
            </a:r>
            <a:r>
              <a:rPr lang="de-DE" sz="3600" dirty="0" err="1">
                <a:effectLst/>
              </a:rPr>
              <a:t>orwellianischer</a:t>
            </a:r>
            <a:r>
              <a:rPr lang="de-DE" sz="3600" dirty="0">
                <a:effectLst/>
              </a:rPr>
              <a:t> HS Lucifer / Orwell) stehen in der Halbsumme Venus / Mars (Kampf um Revier und Geld bzw. Erotik) und Pluto / Chiron-Eris (Massenkriegswunden, Wettstreit und seine Massenverletzungen). Pluto-Chiron ist der wichtigste, </a:t>
            </a:r>
            <a:r>
              <a:rPr lang="de-DE" sz="3600" dirty="0" err="1">
                <a:effectLst/>
              </a:rPr>
              <a:t>orwellianisch</a:t>
            </a:r>
            <a:r>
              <a:rPr lang="de-DE" sz="3600" dirty="0">
                <a:effectLst/>
              </a:rPr>
              <a:t> geprägte Millenniumsmacht- / </a:t>
            </a:r>
            <a:r>
              <a:rPr lang="de-DE" sz="3600" dirty="0" err="1">
                <a:effectLst/>
              </a:rPr>
              <a:t>Kollektivwundenarchetyp</a:t>
            </a:r>
            <a:r>
              <a:rPr lang="de-DE" sz="3600" dirty="0">
                <a:effectLst/>
              </a:rPr>
              <a:t>, da in Konj. am 30.12.1999 auf 11°23 Schütze auf Orwell mit dem Quadrat zu dieser </a:t>
            </a:r>
            <a:r>
              <a:rPr lang="de-DE" sz="3600" dirty="0" err="1">
                <a:effectLst/>
              </a:rPr>
              <a:t>MoFi</a:t>
            </a:r>
            <a:r>
              <a:rPr lang="de-DE" sz="3600" dirty="0">
                <a:effectLst/>
              </a:rPr>
              <a:t> - das verleiht der </a:t>
            </a:r>
            <a:r>
              <a:rPr lang="de-DE" sz="3600" dirty="0" err="1">
                <a:effectLst/>
              </a:rPr>
              <a:t>MoFi</a:t>
            </a:r>
            <a:r>
              <a:rPr lang="de-DE" sz="3600" dirty="0">
                <a:effectLst/>
              </a:rPr>
              <a:t> eine gewisse nicht ganz exakte 1,5° </a:t>
            </a:r>
            <a:r>
              <a:rPr lang="de-DE" sz="3600" dirty="0" err="1">
                <a:effectLst/>
              </a:rPr>
              <a:t>orwellianische</a:t>
            </a:r>
            <a:r>
              <a:rPr lang="de-DE" sz="3600" dirty="0">
                <a:effectLst/>
              </a:rPr>
              <a:t> </a:t>
            </a:r>
            <a:r>
              <a:rPr lang="de-DE" sz="3600" dirty="0" err="1">
                <a:effectLst/>
              </a:rPr>
              <a:t>milleniumshafte</a:t>
            </a:r>
            <a:r>
              <a:rPr lang="de-DE" sz="3600" dirty="0">
                <a:effectLst/>
              </a:rPr>
              <a:t> initiatorische Wucht. </a:t>
            </a:r>
          </a:p>
          <a:p>
            <a:pPr algn="l"/>
            <a:r>
              <a:rPr lang="de-DE" sz="3600" dirty="0">
                <a:effectLst/>
              </a:rPr>
              <a:t>Der Fische-Mars der </a:t>
            </a:r>
            <a:r>
              <a:rPr lang="de-DE" sz="3600" dirty="0" err="1">
                <a:effectLst/>
              </a:rPr>
              <a:t>MoFi</a:t>
            </a:r>
            <a:r>
              <a:rPr lang="de-DE" sz="3600" dirty="0">
                <a:effectLst/>
              </a:rPr>
              <a:t> ist wiederum aufgeladen durch die Beziehungs-/ Bindungs-/ Geldmacht-HS Venus / Pluto. Chiron-Eris wie-</a:t>
            </a:r>
            <a:r>
              <a:rPr lang="de-DE" sz="3600" dirty="0" err="1">
                <a:effectLst/>
              </a:rPr>
              <a:t>derum</a:t>
            </a:r>
            <a:r>
              <a:rPr lang="de-DE" sz="3600" dirty="0">
                <a:effectLst/>
              </a:rPr>
              <a:t> durch die im großen Maße verwüstende HS Jupiter / </a:t>
            </a:r>
            <a:r>
              <a:rPr lang="de-DE" sz="3600" dirty="0" err="1">
                <a:effectLst/>
              </a:rPr>
              <a:t>Amycus</a:t>
            </a:r>
            <a:r>
              <a:rPr lang="de-DE" sz="3600" dirty="0">
                <a:effectLst/>
              </a:rPr>
              <a:t>. Auch Zeus-Saturn-Neptun stehen in der Fortschritts- / Gruppen-macht-HS Uranus / Pluto. Mehr Massenwunden erzeugendes Öl ins Kriegsfeuer mit </a:t>
            </a:r>
            <a:r>
              <a:rPr lang="de-DE" sz="3600" dirty="0" err="1">
                <a:effectLst/>
              </a:rPr>
              <a:t>luciferisch</a:t>
            </a:r>
            <a:r>
              <a:rPr lang="de-DE" sz="3600" dirty="0">
                <a:effectLst/>
              </a:rPr>
              <a:t> genutzten </a:t>
            </a:r>
            <a:r>
              <a:rPr lang="de-DE" sz="3600" dirty="0" err="1">
                <a:effectLst/>
              </a:rPr>
              <a:t>orwellianischen</a:t>
            </a:r>
            <a:r>
              <a:rPr lang="de-DE" sz="3600" dirty="0">
                <a:effectLst/>
              </a:rPr>
              <a:t> Folgen.</a:t>
            </a:r>
          </a:p>
          <a:p>
            <a:pPr algn="l"/>
            <a:r>
              <a:rPr lang="de-DE" sz="3600" dirty="0">
                <a:effectLst/>
              </a:rPr>
              <a:t>Die </a:t>
            </a:r>
            <a:r>
              <a:rPr lang="de-DE" sz="3600" b="1" dirty="0">
                <a:effectLst/>
              </a:rPr>
              <a:t>Saturn-Neptun-Konjunktion am 20.02.2026 </a:t>
            </a:r>
            <a:r>
              <a:rPr lang="de-DE" sz="3600" dirty="0">
                <a:effectLst/>
              </a:rPr>
              <a:t>hat die Bevölkerungsaufstachlung bzw. </a:t>
            </a:r>
            <a:r>
              <a:rPr lang="de-DE" sz="3600" dirty="0" err="1">
                <a:effectLst/>
              </a:rPr>
              <a:t>volksvorwändig</a:t>
            </a:r>
            <a:r>
              <a:rPr lang="de-DE" sz="3600" dirty="0">
                <a:effectLst/>
              </a:rPr>
              <a:t> </a:t>
            </a:r>
            <a:r>
              <a:rPr lang="de-DE" sz="3600" dirty="0" err="1">
                <a:effectLst/>
              </a:rPr>
              <a:t>kriegstreiberischen</a:t>
            </a:r>
            <a:r>
              <a:rPr lang="de-DE" sz="3600" dirty="0">
                <a:effectLst/>
              </a:rPr>
              <a:t> Chaos-</a:t>
            </a:r>
            <a:r>
              <a:rPr lang="de-DE" sz="3600" dirty="0" err="1">
                <a:effectLst/>
              </a:rPr>
              <a:t>Asbolus</a:t>
            </a:r>
            <a:r>
              <a:rPr lang="de-DE" sz="3600" dirty="0">
                <a:effectLst/>
              </a:rPr>
              <a:t> am Krebs-MC </a:t>
            </a:r>
            <a:r>
              <a:rPr lang="de-DE" sz="3600" dirty="0" err="1">
                <a:effectLst/>
              </a:rPr>
              <a:t>Opp</a:t>
            </a:r>
            <a:r>
              <a:rPr lang="de-DE" sz="3600" dirty="0">
                <a:effectLst/>
              </a:rPr>
              <a:t>. Sauron-IC Qua. AC/DC in Teheran, die Schutzgöttin des Militärs Mauritia steht global wirkend auf dem GZ.</a:t>
            </a:r>
          </a:p>
          <a:p>
            <a:pPr algn="l"/>
            <a:r>
              <a:rPr lang="de-DE" sz="3600" dirty="0">
                <a:effectLst/>
              </a:rPr>
              <a:t>Mars-</a:t>
            </a:r>
            <a:r>
              <a:rPr lang="de-DE" sz="3600" dirty="0" err="1">
                <a:effectLst/>
              </a:rPr>
              <a:t>Megaira</a:t>
            </a:r>
            <a:r>
              <a:rPr lang="de-DE" sz="3600" dirty="0">
                <a:effectLst/>
              </a:rPr>
              <a:t> trifft auch den AC des </a:t>
            </a:r>
            <a:r>
              <a:rPr lang="de-DE" sz="3600" b="1" dirty="0">
                <a:effectLst/>
              </a:rPr>
              <a:t>Kometen-EHs von C/2020 F3 NEOWISE, 27.03.2020, 17:07 UT, Canberra </a:t>
            </a:r>
            <a:r>
              <a:rPr lang="de-DE" sz="3600" dirty="0">
                <a:effectLst/>
              </a:rPr>
              <a:t>als Welthoroskop des Kometen aus. Dass Irani auf dem AC steht, kann als Omen für eine weltweit zentrale Bedeutsamkeit des Iran-Konflikts und der Befreiung des iranischen Volkes in der Umsetzung des Kometen stehen bzw. ein verdichtetes globales Endabwracken der Erdepoche erbringen. Denn NEOWISE macht trotz vernichtendem Extremwiderstand letztlich unwiderruflich den Cut zum Sturz der bisherigen, verkommenen Erdepochen-Herrscherriege. </a:t>
            </a:r>
          </a:p>
          <a:p>
            <a:pPr algn="l"/>
            <a:r>
              <a:rPr lang="de-DE" sz="3600" dirty="0">
                <a:effectLst/>
              </a:rPr>
              <a:t>Die </a:t>
            </a:r>
            <a:r>
              <a:rPr lang="de-DE" sz="3600" b="1" dirty="0" err="1">
                <a:effectLst/>
              </a:rPr>
              <a:t>Relokation</a:t>
            </a:r>
            <a:r>
              <a:rPr lang="de-DE" sz="3600" b="1" dirty="0">
                <a:effectLst/>
              </a:rPr>
              <a:t> dieses Charts auf Teheran </a:t>
            </a:r>
            <a:r>
              <a:rPr lang="de-DE" sz="3600" dirty="0">
                <a:effectLst/>
              </a:rPr>
              <a:t>zeigt den Canberra AC-Herrscher Uranus als IC-Herrscher am DC (der Ruf des Befreiung fordernden Volks bzw. Bomben und Raketen in Richtung Ausland und von diesem wiederum herein, die AC/DC-Uranus-Achse wurde jetzt durch den Wassermann-Pluto im Qua. dazu ausgelöst.</a:t>
            </a:r>
          </a:p>
          <a:p>
            <a:pPr algn="l"/>
            <a:r>
              <a:rPr lang="de-DE" sz="3600" dirty="0">
                <a:effectLst/>
              </a:rPr>
              <a:t>Es war die </a:t>
            </a:r>
            <a:r>
              <a:rPr lang="de-DE" sz="3600" b="1" dirty="0">
                <a:effectLst/>
              </a:rPr>
              <a:t>8. Großauslösung des NEOWISE-Charts vom 27.03.2020 </a:t>
            </a:r>
            <a:r>
              <a:rPr lang="de-DE" sz="3600" dirty="0">
                <a:effectLst/>
              </a:rPr>
              <a:t>(nach Maßnahmen-Terror und Genspritzenausrollung, Ukrainekrieg, </a:t>
            </a:r>
            <a:r>
              <a:rPr lang="de-DE" sz="3600" dirty="0" err="1">
                <a:effectLst/>
              </a:rPr>
              <a:t>Gazakrieg</a:t>
            </a:r>
            <a:r>
              <a:rPr lang="de-DE" sz="3600" dirty="0">
                <a:effectLst/>
              </a:rPr>
              <a:t>, Nepalaufstand, Charlie-Kirk-Ermordung, Iran-Massaker), des diese Jahre wohl </a:t>
            </a:r>
            <a:r>
              <a:rPr lang="de-DE" sz="3600" dirty="0" err="1">
                <a:effectLst/>
              </a:rPr>
              <a:t>zerstörerischten</a:t>
            </a:r>
            <a:r>
              <a:rPr lang="de-DE" sz="3600" dirty="0">
                <a:effectLst/>
              </a:rPr>
              <a:t> Horoskops: T-Mond </a:t>
            </a:r>
            <a:r>
              <a:rPr lang="de-DE" sz="3600" dirty="0" err="1">
                <a:effectLst/>
              </a:rPr>
              <a:t>Opp</a:t>
            </a:r>
            <a:r>
              <a:rPr lang="de-DE" sz="3600" dirty="0">
                <a:effectLst/>
              </a:rPr>
              <a:t>. Mars = Jupiter-Pluto / Saturn, T-Sonne </a:t>
            </a:r>
            <a:r>
              <a:rPr lang="de-DE" sz="3600" dirty="0" err="1">
                <a:effectLst/>
              </a:rPr>
              <a:t>Opp</a:t>
            </a:r>
            <a:r>
              <a:rPr lang="de-DE" sz="3600" dirty="0">
                <a:effectLst/>
              </a:rPr>
              <a:t>. Orcus.</a:t>
            </a:r>
          </a:p>
          <a:p>
            <a:endParaRPr lang="de-DE" dirty="0"/>
          </a:p>
        </p:txBody>
      </p:sp>
    </p:spTree>
    <p:extLst>
      <p:ext uri="{BB962C8B-B14F-4D97-AF65-F5344CB8AC3E}">
        <p14:creationId xmlns:p14="http://schemas.microsoft.com/office/powerpoint/2010/main" val="244601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BE793A-A66F-4C67-BFB5-EE0926BDBAE2}"/>
              </a:ext>
            </a:extLst>
          </p:cNvPr>
          <p:cNvSpPr>
            <a:spLocks noGrp="1"/>
          </p:cNvSpPr>
          <p:nvPr>
            <p:ph type="title"/>
          </p:nvPr>
        </p:nvSpPr>
        <p:spPr>
          <a:xfrm>
            <a:off x="0" y="0"/>
            <a:ext cx="12192000" cy="1001486"/>
          </a:xfrm>
        </p:spPr>
        <p:txBody>
          <a:bodyPr>
            <a:normAutofit/>
          </a:bodyPr>
          <a:lstStyle/>
          <a:p>
            <a:r>
              <a:rPr lang="de-DE" sz="3200" b="1" dirty="0">
                <a:effectLst/>
                <a:latin typeface="+mn-lt"/>
              </a:rPr>
              <a:t>Kometen-EH von C/2020 F3 NEOWISE, 27.03.2020, 17:07 UT, Canberra (innen) </a:t>
            </a:r>
            <a:r>
              <a:rPr lang="de-DE" sz="3200" b="1" dirty="0">
                <a:latin typeface="+mn-lt"/>
              </a:rPr>
              <a:t>– Iran-Bombardierung 28.02.2026, 06:05 UT, Teheran (außen)</a:t>
            </a:r>
            <a:endParaRPr lang="de-DE" sz="3200" dirty="0"/>
          </a:p>
        </p:txBody>
      </p:sp>
      <p:pic>
        <p:nvPicPr>
          <p:cNvPr id="5" name="Inhaltsplatzhalter 4">
            <a:extLst>
              <a:ext uri="{FF2B5EF4-FFF2-40B4-BE49-F238E27FC236}">
                <a16:creationId xmlns:a16="http://schemas.microsoft.com/office/drawing/2014/main" id="{3A311B85-9103-42C7-969C-849D56C40D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22720" y="1243107"/>
            <a:ext cx="5599613" cy="5614893"/>
          </a:xfrm>
        </p:spPr>
      </p:pic>
      <p:sp>
        <p:nvSpPr>
          <p:cNvPr id="6" name="Textfeld 5">
            <a:extLst>
              <a:ext uri="{FF2B5EF4-FFF2-40B4-BE49-F238E27FC236}">
                <a16:creationId xmlns:a16="http://schemas.microsoft.com/office/drawing/2014/main" id="{EADB0A8F-5C97-49CF-BAC5-5D717DCEB8DE}"/>
              </a:ext>
            </a:extLst>
          </p:cNvPr>
          <p:cNvSpPr txBox="1"/>
          <p:nvPr/>
        </p:nvSpPr>
        <p:spPr>
          <a:xfrm>
            <a:off x="-1" y="1001486"/>
            <a:ext cx="6775269" cy="5884688"/>
          </a:xfrm>
          <a:prstGeom prst="rect">
            <a:avLst/>
          </a:prstGeom>
          <a:noFill/>
        </p:spPr>
        <p:txBody>
          <a:bodyPr wrap="square" rtlCol="0">
            <a:spAutoFit/>
          </a:bodyPr>
          <a:lstStyle/>
          <a:p>
            <a:pPr>
              <a:lnSpc>
                <a:spcPct val="90000"/>
              </a:lnSpc>
              <a:spcAft>
                <a:spcPts val="600"/>
              </a:spcAft>
            </a:pPr>
            <a:r>
              <a:rPr lang="de-DE" sz="1800" dirty="0">
                <a:effectLst/>
              </a:rPr>
              <a:t>Viele und extrem intensive Auslösungen: T-Wassermann-Mars-</a:t>
            </a:r>
            <a:r>
              <a:rPr lang="de-DE" sz="1800" dirty="0" err="1">
                <a:effectLst/>
              </a:rPr>
              <a:t>Megaira</a:t>
            </a:r>
            <a:r>
              <a:rPr lang="de-DE" sz="1800" dirty="0">
                <a:effectLst/>
              </a:rPr>
              <a:t> (T-Qua. T-Stier-Uranus </a:t>
            </a:r>
            <a:r>
              <a:rPr lang="de-DE" sz="1800" dirty="0" err="1">
                <a:effectLst/>
              </a:rPr>
              <a:t>Opp</a:t>
            </a:r>
            <a:r>
              <a:rPr lang="de-DE" sz="1800" dirty="0">
                <a:effectLst/>
              </a:rPr>
              <a:t>. T-Nike) trifft luftkriegshaft (Raketen, Drohnen) auch den AC des </a:t>
            </a:r>
            <a:r>
              <a:rPr lang="de-DE" sz="1800" b="1" dirty="0">
                <a:effectLst/>
              </a:rPr>
              <a:t>Kometen-EHs von C/2020 F3 NEOWISE in Canberra </a:t>
            </a:r>
            <a:r>
              <a:rPr lang="de-DE" sz="1800" dirty="0">
                <a:effectLst/>
              </a:rPr>
              <a:t>als Welthoroskop des Kometen. </a:t>
            </a:r>
          </a:p>
          <a:p>
            <a:pPr>
              <a:lnSpc>
                <a:spcPct val="90000"/>
              </a:lnSpc>
              <a:spcAft>
                <a:spcPts val="600"/>
              </a:spcAft>
            </a:pPr>
            <a:r>
              <a:rPr lang="de-DE" sz="1800" dirty="0">
                <a:effectLst/>
              </a:rPr>
              <a:t>Dass Irani auf dem AC steht, kann als Omen für eine weltweit zentrale Bedeutsamkeit des Iran-Konflikts und der Befreiung des iranischen Volkes in der Umsetzung des Kometen stehen bzw. ein verdichtetes globales Endabwracken der Erdepoche erbringen. Denn NEOWISE macht trotz vernichtendem Extremwiderstand und kriegerischen Endexzessen gegen die Bevölkerungen doch unwiderruflich den Cut zum Sturz der bisherigen, verkommenen Erdepochen-Herrscherriege</a:t>
            </a:r>
          </a:p>
          <a:p>
            <a:pPr>
              <a:lnSpc>
                <a:spcPct val="90000"/>
              </a:lnSpc>
              <a:spcAft>
                <a:spcPts val="600"/>
              </a:spcAft>
            </a:pPr>
            <a:r>
              <a:rPr lang="de-DE" dirty="0"/>
              <a:t>Der T-Mond löste in </a:t>
            </a:r>
            <a:r>
              <a:rPr lang="de-DE" dirty="0" err="1"/>
              <a:t>Opp</a:t>
            </a:r>
            <a:r>
              <a:rPr lang="de-DE" dirty="0"/>
              <a:t>. den extremsten Punkt des Steinbock-Mars aus in der HS Zeus-Pallas-Jupiter-Pluto / Saturn. Chiron-Eris quadrieren </a:t>
            </a:r>
            <a:r>
              <a:rPr lang="de-DE" dirty="0" err="1"/>
              <a:t>konkurrent</a:t>
            </a:r>
            <a:r>
              <a:rPr lang="de-DE" dirty="0"/>
              <a:t>, archaisch und zerstörerisch Jupiter-Pluto-Pallas-Zeus</a:t>
            </a:r>
          </a:p>
          <a:p>
            <a:pPr>
              <a:lnSpc>
                <a:spcPct val="90000"/>
              </a:lnSpc>
              <a:spcAft>
                <a:spcPts val="600"/>
              </a:spcAft>
            </a:pPr>
            <a:r>
              <a:rPr lang="de-DE" dirty="0"/>
              <a:t>T-</a:t>
            </a:r>
            <a:r>
              <a:rPr lang="de-DE" dirty="0" err="1"/>
              <a:t>Teharonhiawako</a:t>
            </a:r>
            <a:r>
              <a:rPr lang="de-DE" dirty="0"/>
              <a:t>-Venus-Virtus-Merkur Konj. Sauron </a:t>
            </a:r>
            <a:r>
              <a:rPr lang="de-DE" dirty="0" err="1"/>
              <a:t>Opp</a:t>
            </a:r>
            <a:r>
              <a:rPr lang="de-DE" dirty="0"/>
              <a:t>. T-</a:t>
            </a:r>
            <a:r>
              <a:rPr lang="de-DE" dirty="0" err="1"/>
              <a:t>Drakonia</a:t>
            </a:r>
            <a:r>
              <a:rPr lang="de-DE" dirty="0"/>
              <a:t> (T-Qua. T-Irani) bilden mit IC-Venus / MC ein Gesellschaftsmeister-rechteck der Kriegsspaltung. Brutal strafendes, kriegstraumatisieren-des Großkreuz mit T-Sonne-Nordknoten-Machiavelli </a:t>
            </a:r>
            <a:r>
              <a:rPr lang="de-DE" dirty="0" err="1"/>
              <a:t>Opp</a:t>
            </a:r>
            <a:r>
              <a:rPr lang="de-DE" dirty="0"/>
              <a:t>. Orcus Qua. T-</a:t>
            </a:r>
            <a:r>
              <a:rPr lang="de-DE" dirty="0" err="1"/>
              <a:t>Int.Lilith</a:t>
            </a:r>
            <a:r>
              <a:rPr lang="de-DE" dirty="0"/>
              <a:t> </a:t>
            </a:r>
            <a:r>
              <a:rPr lang="de-DE" dirty="0" err="1"/>
              <a:t>Opp</a:t>
            </a:r>
            <a:r>
              <a:rPr lang="de-DE" dirty="0"/>
              <a:t>. doppelt betonter </a:t>
            </a:r>
            <a:r>
              <a:rPr lang="de-DE" dirty="0" err="1"/>
              <a:t>endkampfhafter</a:t>
            </a:r>
            <a:r>
              <a:rPr lang="de-DE" dirty="0"/>
              <a:t> T-Stalingrad.</a:t>
            </a:r>
          </a:p>
          <a:p>
            <a:pPr>
              <a:lnSpc>
                <a:spcPct val="90000"/>
              </a:lnSpc>
              <a:spcAft>
                <a:spcPts val="600"/>
              </a:spcAft>
            </a:pPr>
            <a:r>
              <a:rPr lang="de-DE" dirty="0"/>
              <a:t>T-Saturn-Zeus-Heracles Qua. T-Kriegstreiber-Chaos / -Zerstörung </a:t>
            </a:r>
            <a:r>
              <a:rPr lang="de-DE" dirty="0" err="1"/>
              <a:t>Asbo</a:t>
            </a:r>
            <a:r>
              <a:rPr lang="de-DE" dirty="0"/>
              <a:t>-</a:t>
            </a:r>
            <a:r>
              <a:rPr lang="de-DE" dirty="0" err="1"/>
              <a:t>lus</a:t>
            </a:r>
            <a:r>
              <a:rPr lang="de-DE" dirty="0"/>
              <a:t>-Chaos trifft auf den Nordknoten. Pluto in 12 </a:t>
            </a:r>
            <a:r>
              <a:rPr lang="de-DE" dirty="0" err="1"/>
              <a:t>Opp</a:t>
            </a:r>
            <a:r>
              <a:rPr lang="de-DE" dirty="0"/>
              <a:t>. Bomben </a:t>
            </a:r>
            <a:r>
              <a:rPr lang="de-DE" dirty="0" err="1"/>
              <a:t>quadr</a:t>
            </a:r>
            <a:r>
              <a:rPr lang="de-DE" dirty="0"/>
              <a:t>. bombardierend / verdunkelnd den AC-Herrscher Stier-Uranus in 3. </a:t>
            </a:r>
          </a:p>
        </p:txBody>
      </p:sp>
    </p:spTree>
    <p:extLst>
      <p:ext uri="{BB962C8B-B14F-4D97-AF65-F5344CB8AC3E}">
        <p14:creationId xmlns:p14="http://schemas.microsoft.com/office/powerpoint/2010/main" val="3793772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18A640-45DE-44C4-ABDB-7A8C36D1654E}"/>
              </a:ext>
            </a:extLst>
          </p:cNvPr>
          <p:cNvSpPr>
            <a:spLocks noGrp="1"/>
          </p:cNvSpPr>
          <p:nvPr>
            <p:ph type="title"/>
          </p:nvPr>
        </p:nvSpPr>
        <p:spPr>
          <a:xfrm>
            <a:off x="0" y="0"/>
            <a:ext cx="12192000" cy="806450"/>
          </a:xfrm>
        </p:spPr>
        <p:txBody>
          <a:bodyPr>
            <a:normAutofit/>
          </a:bodyPr>
          <a:lstStyle/>
          <a:p>
            <a:pPr algn="ctr"/>
            <a:r>
              <a:rPr lang="de-DE" sz="3200" b="1" dirty="0">
                <a:latin typeface="+mn-lt"/>
              </a:rPr>
              <a:t>Kriegsverläufe gemäß astrogeographischen Linien</a:t>
            </a:r>
          </a:p>
        </p:txBody>
      </p:sp>
      <p:sp>
        <p:nvSpPr>
          <p:cNvPr id="3" name="Inhaltsplatzhalter 2">
            <a:extLst>
              <a:ext uri="{FF2B5EF4-FFF2-40B4-BE49-F238E27FC236}">
                <a16:creationId xmlns:a16="http://schemas.microsoft.com/office/drawing/2014/main" id="{F8D8DF1D-A260-4208-9851-18BCDC6705C2}"/>
              </a:ext>
            </a:extLst>
          </p:cNvPr>
          <p:cNvSpPr>
            <a:spLocks noGrp="1"/>
          </p:cNvSpPr>
          <p:nvPr>
            <p:ph idx="1"/>
          </p:nvPr>
        </p:nvSpPr>
        <p:spPr>
          <a:xfrm>
            <a:off x="0" y="958468"/>
            <a:ext cx="11868150" cy="5899532"/>
          </a:xfrm>
        </p:spPr>
        <p:txBody>
          <a:bodyPr>
            <a:normAutofit fontScale="92500" lnSpcReduction="10000"/>
          </a:bodyPr>
          <a:lstStyle/>
          <a:p>
            <a:pPr marL="0" indent="0" algn="l">
              <a:lnSpc>
                <a:spcPct val="120000"/>
              </a:lnSpc>
              <a:spcBef>
                <a:spcPts val="600"/>
              </a:spcBef>
              <a:buNone/>
            </a:pPr>
            <a:r>
              <a:rPr lang="de-DE" sz="2400" dirty="0">
                <a:effectLst/>
              </a:rPr>
              <a:t>In </a:t>
            </a:r>
            <a:r>
              <a:rPr lang="de-DE" sz="2400" b="1" dirty="0">
                <a:effectLst/>
              </a:rPr>
              <a:t>Washington</a:t>
            </a:r>
            <a:r>
              <a:rPr lang="de-DE" sz="2400" dirty="0">
                <a:effectLst/>
              </a:rPr>
              <a:t> steht um 6:00 / 6:05 UT </a:t>
            </a:r>
            <a:r>
              <a:rPr lang="de-DE" sz="2400" dirty="0" err="1">
                <a:effectLst/>
              </a:rPr>
              <a:t>Teharonhiawako</a:t>
            </a:r>
            <a:r>
              <a:rPr lang="de-DE" sz="2400" dirty="0">
                <a:effectLst/>
              </a:rPr>
              <a:t> in Konj. Venus-Virtus und MC-/DC-Herrscher Merkur auf dem IC </a:t>
            </a:r>
            <a:r>
              <a:rPr lang="de-DE" sz="2400" dirty="0" err="1">
                <a:effectLst/>
              </a:rPr>
              <a:t>Opp</a:t>
            </a:r>
            <a:r>
              <a:rPr lang="de-DE" sz="2400" dirty="0">
                <a:effectLst/>
              </a:rPr>
              <a:t>. </a:t>
            </a:r>
            <a:r>
              <a:rPr lang="de-DE" sz="2400" dirty="0" err="1">
                <a:effectLst/>
              </a:rPr>
              <a:t>Drakonia</a:t>
            </a:r>
            <a:r>
              <a:rPr lang="de-DE" sz="2400" dirty="0">
                <a:effectLst/>
              </a:rPr>
              <a:t>-MC T-Qua. Irani, problematisch für einen Erfolg: H1 Jupiter und H10 Merkur sind dort rückläufig). </a:t>
            </a:r>
          </a:p>
          <a:p>
            <a:pPr marL="0" indent="0" algn="l">
              <a:lnSpc>
                <a:spcPct val="120000"/>
              </a:lnSpc>
              <a:spcBef>
                <a:spcPts val="600"/>
              </a:spcBef>
              <a:buNone/>
            </a:pPr>
            <a:r>
              <a:rPr lang="de-DE" sz="2400" b="1" dirty="0">
                <a:effectLst/>
              </a:rPr>
              <a:t>Tel Aviv </a:t>
            </a:r>
            <a:r>
              <a:rPr lang="de-DE" sz="2400" dirty="0">
                <a:effectLst/>
              </a:rPr>
              <a:t>hat einem Angriffsimpuls setzenden, kriegsspezifischen, anführenden Widder-AC mit Mars in den / aus den Lüften im 11.Haus auf der Racheerinnye und Höllenpandora </a:t>
            </a:r>
            <a:r>
              <a:rPr lang="de-DE" sz="2400" dirty="0" err="1">
                <a:effectLst/>
              </a:rPr>
              <a:t>Megaira</a:t>
            </a:r>
            <a:r>
              <a:rPr lang="de-DE" sz="2400" dirty="0">
                <a:effectLst/>
              </a:rPr>
              <a:t>, die in ihrem Zerstörungswerk Karma auf die Menschen zurückdrückt (das aber in alle Seiten). Auf dem MC steht um 06:00 / 06:05 UT, der manipulative, fehltrittshaft systemauflösende </a:t>
            </a:r>
            <a:r>
              <a:rPr lang="de-DE" sz="2400" dirty="0" err="1">
                <a:effectLst/>
              </a:rPr>
              <a:t>Pholus</a:t>
            </a:r>
            <a:r>
              <a:rPr lang="de-DE" sz="2400" dirty="0">
                <a:effectLst/>
              </a:rPr>
              <a:t> sowie der Karma ganz direkt zurückbringende </a:t>
            </a:r>
            <a:r>
              <a:rPr lang="de-DE" sz="2400" dirty="0" err="1">
                <a:effectLst/>
              </a:rPr>
              <a:t>Quaoar</a:t>
            </a:r>
            <a:r>
              <a:rPr lang="de-DE" sz="2400" dirty="0">
                <a:effectLst/>
              </a:rPr>
              <a:t>. MC-Herrscher Saturn steht in 12 mit Neptun, was ebenfalls auf eine Auflösung der bisherigen Ordnung hinweist.</a:t>
            </a:r>
          </a:p>
          <a:p>
            <a:pPr marL="0" indent="0" algn="l">
              <a:lnSpc>
                <a:spcPct val="120000"/>
              </a:lnSpc>
              <a:spcBef>
                <a:spcPts val="600"/>
              </a:spcBef>
              <a:buNone/>
            </a:pPr>
            <a:r>
              <a:rPr lang="de-DE" sz="2400" b="1" dirty="0">
                <a:effectLst/>
              </a:rPr>
              <a:t>Berlin </a:t>
            </a:r>
            <a:r>
              <a:rPr lang="de-DE" sz="2400" dirty="0">
                <a:effectLst/>
              </a:rPr>
              <a:t>hat um 06:05 UT Kriegsasteroid Pallas auf dem Fische-AC in der Halbsumme von brandredender, rächender Thais und 2° von der um 6:00 UT aufgegangenen Sonne Konj. Machiavelli-Nordknoten in </a:t>
            </a:r>
            <a:r>
              <a:rPr lang="de-DE" sz="2400" dirty="0" err="1">
                <a:effectLst/>
              </a:rPr>
              <a:t>Opp</a:t>
            </a:r>
            <a:r>
              <a:rPr lang="de-DE" sz="2400" dirty="0">
                <a:effectLst/>
              </a:rPr>
              <a:t>. Lucifer auf dem DC mit DC-Herrscher Fische-Merkur auf Venus und </a:t>
            </a:r>
            <a:r>
              <a:rPr lang="de-DE" sz="2400" dirty="0" err="1">
                <a:effectLst/>
              </a:rPr>
              <a:t>Teharonhiawako</a:t>
            </a:r>
            <a:r>
              <a:rPr lang="de-DE" sz="2400" dirty="0">
                <a:effectLst/>
              </a:rPr>
              <a:t> nach 1 durchgreifend </a:t>
            </a:r>
            <a:r>
              <a:rPr lang="de-DE" sz="2400" dirty="0" err="1">
                <a:effectLst/>
              </a:rPr>
              <a:t>Opp</a:t>
            </a:r>
            <a:r>
              <a:rPr lang="de-DE" sz="2400" dirty="0">
                <a:effectLst/>
              </a:rPr>
              <a:t>. </a:t>
            </a:r>
            <a:r>
              <a:rPr lang="de-DE" sz="2400" dirty="0" err="1">
                <a:effectLst/>
              </a:rPr>
              <a:t>Drakonia</a:t>
            </a:r>
            <a:r>
              <a:rPr lang="de-DE" sz="2400" dirty="0">
                <a:effectLst/>
              </a:rPr>
              <a:t> </a:t>
            </a:r>
            <a:r>
              <a:rPr lang="de-DE" sz="2400" dirty="0" err="1">
                <a:effectLst/>
              </a:rPr>
              <a:t>problematischerweise</a:t>
            </a:r>
            <a:r>
              <a:rPr lang="de-DE" sz="2400" dirty="0">
                <a:effectLst/>
              </a:rPr>
              <a:t> im Sollbruchstellen-Quadrat zu IC/MC und der Schütze-MC-Herrscher (worauf läuft das Resultat hinaus) Jupiter steht sich zurückziehend wegduckend rückläufig in 4.</a:t>
            </a:r>
          </a:p>
          <a:p>
            <a:endParaRPr lang="de-DE" dirty="0"/>
          </a:p>
        </p:txBody>
      </p:sp>
    </p:spTree>
    <p:extLst>
      <p:ext uri="{BB962C8B-B14F-4D97-AF65-F5344CB8AC3E}">
        <p14:creationId xmlns:p14="http://schemas.microsoft.com/office/powerpoint/2010/main" val="4038608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94B63A7-5C49-4072-B4DD-03461237CE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1621" y="2169556"/>
            <a:ext cx="4650378" cy="4688444"/>
          </a:xfrm>
          <a:prstGeom prst="rect">
            <a:avLst/>
          </a:prstGeom>
        </p:spPr>
      </p:pic>
      <p:sp>
        <p:nvSpPr>
          <p:cNvPr id="2" name="Titel 1">
            <a:extLst>
              <a:ext uri="{FF2B5EF4-FFF2-40B4-BE49-F238E27FC236}">
                <a16:creationId xmlns:a16="http://schemas.microsoft.com/office/drawing/2014/main" id="{F6F34BC3-9DEE-45DE-B1C1-0BD4F110ABE3}"/>
              </a:ext>
            </a:extLst>
          </p:cNvPr>
          <p:cNvSpPr>
            <a:spLocks noGrp="1"/>
          </p:cNvSpPr>
          <p:nvPr>
            <p:ph type="title"/>
          </p:nvPr>
        </p:nvSpPr>
        <p:spPr>
          <a:xfrm>
            <a:off x="0" y="125284"/>
            <a:ext cx="12191999" cy="489314"/>
          </a:xfrm>
        </p:spPr>
        <p:txBody>
          <a:bodyPr>
            <a:noAutofit/>
          </a:bodyPr>
          <a:lstStyle/>
          <a:p>
            <a:r>
              <a:rPr lang="de-DE" sz="2800" b="1" dirty="0">
                <a:effectLst/>
                <a:latin typeface="+mn-lt"/>
              </a:rPr>
              <a:t>Schiitische Ur-Finsternis vom 01.07.680, 22:04 UT, in Kerbela</a:t>
            </a:r>
            <a:r>
              <a:rPr lang="de-DE" sz="2800" dirty="0">
                <a:effectLst/>
                <a:latin typeface="+mn-lt"/>
              </a:rPr>
              <a:t> </a:t>
            </a:r>
            <a:r>
              <a:rPr lang="de-DE" sz="2800" b="1" dirty="0">
                <a:effectLst/>
                <a:latin typeface="+mn-lt"/>
              </a:rPr>
              <a:t>(innen) Bombardierungsstart 28.02.2026, 06:05 UT, Teheran (außen)</a:t>
            </a:r>
            <a:endParaRPr lang="de-DE" sz="2800" b="1" dirty="0">
              <a:latin typeface="+mn-lt"/>
            </a:endParaRPr>
          </a:p>
        </p:txBody>
      </p:sp>
      <p:sp>
        <p:nvSpPr>
          <p:cNvPr id="3" name="Inhaltsplatzhalter 2">
            <a:extLst>
              <a:ext uri="{FF2B5EF4-FFF2-40B4-BE49-F238E27FC236}">
                <a16:creationId xmlns:a16="http://schemas.microsoft.com/office/drawing/2014/main" id="{AD525B36-0A18-487D-B139-D179EA0DA057}"/>
              </a:ext>
            </a:extLst>
          </p:cNvPr>
          <p:cNvSpPr>
            <a:spLocks noGrp="1"/>
          </p:cNvSpPr>
          <p:nvPr>
            <p:ph idx="1"/>
          </p:nvPr>
        </p:nvSpPr>
        <p:spPr>
          <a:xfrm>
            <a:off x="-1" y="684266"/>
            <a:ext cx="12192000" cy="6243402"/>
          </a:xfrm>
        </p:spPr>
        <p:txBody>
          <a:bodyPr>
            <a:normAutofit fontScale="55000" lnSpcReduction="20000"/>
          </a:bodyPr>
          <a:lstStyle/>
          <a:p>
            <a:pPr marL="0" indent="0">
              <a:lnSpc>
                <a:spcPct val="110000"/>
              </a:lnSpc>
              <a:spcBef>
                <a:spcPts val="0"/>
              </a:spcBef>
              <a:buNone/>
            </a:pPr>
            <a:r>
              <a:rPr lang="de-DE" dirty="0">
                <a:effectLst/>
              </a:rPr>
              <a:t>Dass Iran die vielen Glaubenskonkurrenten der Sunniten angreift, zeigt den innerislamischen Urkonflikt an. Auch dieser besondere Treffer, das religiöse Oberhaupt der schiitischen Kirche zu töten zu können, zeigt an, dass es notwendigerweise das Urhoroskop des Schiitentums im Kampf mit </a:t>
            </a:r>
            <a:r>
              <a:rPr lang="de-DE" dirty="0"/>
              <a:t>dem Sunniten- </a:t>
            </a:r>
            <a:r>
              <a:rPr lang="de-DE" dirty="0" err="1"/>
              <a:t>tum</a:t>
            </a:r>
            <a:r>
              <a:rPr lang="de-DE" dirty="0"/>
              <a:t> </a:t>
            </a:r>
            <a:r>
              <a:rPr lang="de-DE" dirty="0">
                <a:effectLst/>
              </a:rPr>
              <a:t>getroffen haben muss. Dies ist auch der Fall: </a:t>
            </a:r>
            <a:r>
              <a:rPr lang="de-DE" b="1" dirty="0">
                <a:effectLst/>
              </a:rPr>
              <a:t>die schiitische Ur-Finsternis vom 01.07.680, 22:04 UT, in Kerbela</a:t>
            </a:r>
            <a:r>
              <a:rPr lang="de-DE" dirty="0">
                <a:effectLst/>
              </a:rPr>
              <a:t> - Chart </a:t>
            </a:r>
            <a:r>
              <a:rPr lang="de-DE" dirty="0"/>
              <a:t>mit Bombardierungsbeginn </a:t>
            </a:r>
            <a:r>
              <a:rPr lang="de-DE" dirty="0">
                <a:effectLst/>
              </a:rPr>
              <a:t>- (die im </a:t>
            </a:r>
            <a:r>
              <a:rPr lang="de-DE" dirty="0" err="1">
                <a:effectLst/>
              </a:rPr>
              <a:t>Finsternishalbjahr</a:t>
            </a:r>
            <a:r>
              <a:rPr lang="de-DE" dirty="0">
                <a:effectLst/>
              </a:rPr>
              <a:t> geschehende Auslöser der SoFi mit der Schlacht von Kerbela 10.10.680 markierte das Schisma von Sunniten und Schiiten endgültig) in spaltender, kriegsopferhaften </a:t>
            </a:r>
            <a:r>
              <a:rPr lang="de-DE" dirty="0" err="1">
                <a:effectLst/>
              </a:rPr>
              <a:t>Opp</a:t>
            </a:r>
            <a:r>
              <a:rPr lang="de-DE" dirty="0">
                <a:effectLst/>
              </a:rPr>
              <a:t>. zu Neptun-Eris. Der systemauflösende </a:t>
            </a:r>
            <a:r>
              <a:rPr lang="de-DE" dirty="0" err="1">
                <a:effectLst/>
              </a:rPr>
              <a:t>Pholus</a:t>
            </a:r>
            <a:r>
              <a:rPr lang="de-DE" dirty="0">
                <a:effectLst/>
              </a:rPr>
              <a:t> kam jetzt auf Neptun-Eris </a:t>
            </a:r>
            <a:r>
              <a:rPr lang="de-DE" dirty="0" err="1">
                <a:effectLst/>
              </a:rPr>
              <a:t>Opp</a:t>
            </a:r>
            <a:r>
              <a:rPr lang="de-DE" dirty="0">
                <a:effectLst/>
              </a:rPr>
              <a:t>. Sonne-Mond. Damals stand in Kerbela Uranus außenseiterhaft / verratsanfällig (der </a:t>
            </a:r>
            <a:r>
              <a:rPr lang="de-DE" dirty="0"/>
              <a:t>Verrat am letzten als rechtgläubig geltenden Propheten-Vetter und -Schwiegersohn </a:t>
            </a:r>
            <a:r>
              <a:rPr lang="de-DE" dirty="0" err="1"/>
              <a:t>Alī</a:t>
            </a:r>
            <a:r>
              <a:rPr lang="de-DE" dirty="0"/>
              <a:t> </a:t>
            </a:r>
            <a:r>
              <a:rPr lang="de-DE" dirty="0" err="1"/>
              <a:t>ibn</a:t>
            </a:r>
            <a:r>
              <a:rPr lang="de-DE" dirty="0"/>
              <a:t> </a:t>
            </a:r>
            <a:r>
              <a:rPr lang="de-DE" dirty="0" err="1"/>
              <a:t>Abī</a:t>
            </a:r>
            <a:r>
              <a:rPr lang="de-DE" dirty="0"/>
              <a:t> </a:t>
            </a:r>
            <a:r>
              <a:rPr lang="de-DE" dirty="0" err="1"/>
              <a:t>Tālib</a:t>
            </a:r>
            <a:r>
              <a:rPr lang="de-DE" dirty="0"/>
              <a:t>, kurz Ali, der in einer feindlichen </a:t>
            </a:r>
            <a:r>
              <a:rPr lang="de-DE" dirty="0">
                <a:effectLst/>
              </a:rPr>
              <a:t>sunnitischen Übermacht allein gelassen getötet wurde, begründete die spätere </a:t>
            </a:r>
            <a:r>
              <a:rPr lang="de-DE" dirty="0"/>
              <a:t>blutige schuldabtragende rituelle Selbstkasteiung und eine tiefe Märtyrer</a:t>
            </a:r>
            <a:r>
              <a:rPr lang="de-DE" dirty="0">
                <a:effectLst/>
              </a:rPr>
              <a:t>bereitschaft bei den Schiiten, siehe auch: der Schuld- bzw. </a:t>
            </a:r>
            <a:r>
              <a:rPr lang="de-DE" dirty="0" err="1">
                <a:effectLst/>
              </a:rPr>
              <a:t>Brutalstrafenplutino</a:t>
            </a:r>
            <a:r>
              <a:rPr lang="de-DE" dirty="0">
                <a:effectLst/>
              </a:rPr>
              <a:t> Orcus auf 0° Widder) / rebellisch             </a:t>
            </a:r>
            <a:r>
              <a:rPr lang="de-DE" dirty="0"/>
              <a:t>neugründend </a:t>
            </a:r>
            <a:r>
              <a:rPr lang="de-DE" dirty="0">
                <a:effectLst/>
              </a:rPr>
              <a:t>auf dem AC auf 10° Stier, den Kultur-</a:t>
            </a:r>
            <a:r>
              <a:rPr lang="de-DE" dirty="0"/>
              <a:t>/Religionsgründungsgraden (seit der -576er Uranus-Neptun-Pluto-</a:t>
            </a:r>
            <a:endParaRPr lang="de-DE" dirty="0">
              <a:effectLst/>
            </a:endParaRPr>
          </a:p>
          <a:p>
            <a:pPr marL="0" indent="0">
              <a:lnSpc>
                <a:spcPct val="110000"/>
              </a:lnSpc>
              <a:spcBef>
                <a:spcPts val="0"/>
              </a:spcBef>
              <a:spcAft>
                <a:spcPts val="600"/>
              </a:spcAft>
              <a:buNone/>
            </a:pPr>
            <a:r>
              <a:rPr lang="de-DE" dirty="0"/>
              <a:t>Konj. auf 10° </a:t>
            </a:r>
            <a:r>
              <a:rPr lang="de-DE" dirty="0" err="1">
                <a:effectLst/>
              </a:rPr>
              <a:t>Opp</a:t>
            </a:r>
            <a:r>
              <a:rPr lang="de-DE" dirty="0">
                <a:effectLst/>
              </a:rPr>
              <a:t>. </a:t>
            </a:r>
            <a:r>
              <a:rPr lang="de-DE" dirty="0"/>
              <a:t>Skorpion-Saturn 10° fix) im Qua. zum Löwe-Mars. </a:t>
            </a:r>
          </a:p>
          <a:p>
            <a:pPr marL="0" indent="0">
              <a:lnSpc>
                <a:spcPct val="110000"/>
              </a:lnSpc>
              <a:spcBef>
                <a:spcPts val="0"/>
              </a:spcBef>
              <a:buNone/>
            </a:pPr>
            <a:r>
              <a:rPr lang="de-DE" dirty="0">
                <a:effectLst/>
              </a:rPr>
              <a:t>Der Mörder-</a:t>
            </a:r>
            <a:r>
              <a:rPr lang="de-DE" dirty="0" err="1">
                <a:effectLst/>
              </a:rPr>
              <a:t>Plutino</a:t>
            </a:r>
            <a:r>
              <a:rPr lang="de-DE" dirty="0">
                <a:effectLst/>
              </a:rPr>
              <a:t> T-Steinbock-</a:t>
            </a:r>
            <a:r>
              <a:rPr lang="de-DE" dirty="0" err="1">
                <a:effectLst/>
              </a:rPr>
              <a:t>Ixion</a:t>
            </a:r>
            <a:r>
              <a:rPr lang="de-DE" dirty="0">
                <a:effectLst/>
              </a:rPr>
              <a:t> steht derzeit im Trigon zu diesem Uranus-AC in </a:t>
            </a:r>
            <a:r>
              <a:rPr lang="de-DE" dirty="0" err="1">
                <a:effectLst/>
              </a:rPr>
              <a:t>Opp</a:t>
            </a:r>
            <a:r>
              <a:rPr lang="de-DE" dirty="0">
                <a:effectLst/>
              </a:rPr>
              <a:t>. zur </a:t>
            </a:r>
          </a:p>
          <a:p>
            <a:pPr marL="0" indent="0" algn="l">
              <a:lnSpc>
                <a:spcPct val="110000"/>
              </a:lnSpc>
              <a:spcBef>
                <a:spcPts val="0"/>
              </a:spcBef>
              <a:buNone/>
            </a:pPr>
            <a:r>
              <a:rPr lang="de-DE" dirty="0">
                <a:effectLst/>
              </a:rPr>
              <a:t>höllenlauffeuerhaften Morderinnye Tisiphone und </a:t>
            </a:r>
            <a:r>
              <a:rPr lang="de-DE" dirty="0" err="1">
                <a:effectLst/>
              </a:rPr>
              <a:t>Lempo</a:t>
            </a:r>
            <a:r>
              <a:rPr lang="de-DE" dirty="0">
                <a:effectLst/>
              </a:rPr>
              <a:t> (unerlöst todfeindschaftliche bis </a:t>
            </a:r>
            <a:r>
              <a:rPr lang="de-DE" dirty="0" err="1">
                <a:effectLst/>
              </a:rPr>
              <a:t>dämo</a:t>
            </a:r>
            <a:r>
              <a:rPr lang="de-DE" dirty="0">
                <a:effectLst/>
              </a:rPr>
              <a:t>-</a:t>
            </a:r>
          </a:p>
          <a:p>
            <a:pPr marL="0" indent="0" algn="l">
              <a:lnSpc>
                <a:spcPct val="110000"/>
              </a:lnSpc>
              <a:spcBef>
                <a:spcPts val="0"/>
              </a:spcBef>
              <a:buNone/>
            </a:pPr>
            <a:r>
              <a:rPr lang="de-DE" dirty="0" err="1">
                <a:effectLst/>
              </a:rPr>
              <a:t>nische</a:t>
            </a:r>
            <a:r>
              <a:rPr lang="de-DE" dirty="0">
                <a:effectLst/>
              </a:rPr>
              <a:t> bzw. dämonisierte Bottom-Up-Konflikte). Der sturmwindhafte, berserkerhafte Wodan </a:t>
            </a:r>
          </a:p>
          <a:p>
            <a:pPr marL="0" indent="0" algn="l">
              <a:lnSpc>
                <a:spcPct val="110000"/>
              </a:lnSpc>
              <a:spcBef>
                <a:spcPts val="0"/>
              </a:spcBef>
              <a:spcAft>
                <a:spcPts val="600"/>
              </a:spcAft>
              <a:buNone/>
            </a:pPr>
            <a:r>
              <a:rPr lang="de-DE" dirty="0">
                <a:effectLst/>
              </a:rPr>
              <a:t>regiert den SoFi-MC und hier kommt der T-Wodan mit T-</a:t>
            </a:r>
            <a:r>
              <a:rPr lang="de-DE" dirty="0" err="1">
                <a:effectLst/>
              </a:rPr>
              <a:t>Rhadamanthus</a:t>
            </a:r>
            <a:r>
              <a:rPr lang="de-DE" dirty="0">
                <a:effectLst/>
              </a:rPr>
              <a:t> am DC herein.</a:t>
            </a:r>
          </a:p>
          <a:p>
            <a:pPr marL="0" indent="0" algn="l">
              <a:lnSpc>
                <a:spcPct val="110000"/>
              </a:lnSpc>
              <a:spcBef>
                <a:spcPts val="0"/>
              </a:spcBef>
              <a:buNone/>
            </a:pPr>
            <a:r>
              <a:rPr lang="de-DE" dirty="0">
                <a:effectLst/>
              </a:rPr>
              <a:t>Jetzt kam das Unterweltsstrafgericht des Stärkeren über die schiitische Führung bzw. auch die </a:t>
            </a:r>
          </a:p>
          <a:p>
            <a:pPr marL="0" indent="0" algn="l">
              <a:lnSpc>
                <a:spcPct val="110000"/>
              </a:lnSpc>
              <a:spcBef>
                <a:spcPts val="0"/>
              </a:spcBef>
              <a:buNone/>
            </a:pPr>
            <a:r>
              <a:rPr lang="de-DE" dirty="0">
                <a:effectLst/>
              </a:rPr>
              <a:t>Möglichkeit diese Faktoren nach außen auszuagieren: T-</a:t>
            </a:r>
            <a:r>
              <a:rPr lang="de-DE" dirty="0" err="1">
                <a:effectLst/>
              </a:rPr>
              <a:t>Rhadamanthus</a:t>
            </a:r>
            <a:r>
              <a:rPr lang="de-DE" dirty="0">
                <a:effectLst/>
              </a:rPr>
              <a:t> auf den DC und </a:t>
            </a:r>
          </a:p>
          <a:p>
            <a:pPr marL="0" indent="0" algn="l">
              <a:lnSpc>
                <a:spcPct val="110000"/>
              </a:lnSpc>
              <a:spcBef>
                <a:spcPts val="0"/>
              </a:spcBef>
              <a:buNone/>
            </a:pPr>
            <a:r>
              <a:rPr lang="de-DE" dirty="0">
                <a:effectLst/>
              </a:rPr>
              <a:t>T-</a:t>
            </a:r>
            <a:r>
              <a:rPr lang="de-DE" dirty="0" err="1">
                <a:effectLst/>
              </a:rPr>
              <a:t>Varuna</a:t>
            </a:r>
            <a:r>
              <a:rPr lang="de-DE" dirty="0">
                <a:effectLst/>
              </a:rPr>
              <a:t>-</a:t>
            </a:r>
            <a:r>
              <a:rPr lang="de-DE" dirty="0" err="1">
                <a:effectLst/>
              </a:rPr>
              <a:t>Masterman</a:t>
            </a:r>
            <a:r>
              <a:rPr lang="de-DE" dirty="0">
                <a:effectLst/>
              </a:rPr>
              <a:t> auf dem Mars </a:t>
            </a:r>
            <a:r>
              <a:rPr lang="de-DE" dirty="0" err="1">
                <a:effectLst/>
              </a:rPr>
              <a:t>Opp</a:t>
            </a:r>
            <a:r>
              <a:rPr lang="de-DE" dirty="0">
                <a:effectLst/>
              </a:rPr>
              <a:t>. T-</a:t>
            </a:r>
            <a:r>
              <a:rPr lang="de-DE" dirty="0" err="1">
                <a:effectLst/>
              </a:rPr>
              <a:t>Amycus</a:t>
            </a:r>
            <a:r>
              <a:rPr lang="de-DE" dirty="0">
                <a:effectLst/>
              </a:rPr>
              <a:t>. Wieder kam es zu T-Mars Qua. T-Uranus, </a:t>
            </a:r>
          </a:p>
          <a:p>
            <a:pPr marL="0" indent="0" algn="l">
              <a:lnSpc>
                <a:spcPct val="110000"/>
              </a:lnSpc>
              <a:spcBef>
                <a:spcPts val="0"/>
              </a:spcBef>
              <a:spcAft>
                <a:spcPts val="600"/>
              </a:spcAft>
              <a:buNone/>
            </a:pPr>
            <a:r>
              <a:rPr lang="de-DE" dirty="0">
                <a:effectLst/>
              </a:rPr>
              <a:t>hier im T-Qua. zur SoFi Venus-</a:t>
            </a:r>
            <a:r>
              <a:rPr lang="de-DE" dirty="0" err="1">
                <a:effectLst/>
              </a:rPr>
              <a:t>Ixion</a:t>
            </a:r>
            <a:r>
              <a:rPr lang="de-DE" dirty="0">
                <a:effectLst/>
              </a:rPr>
              <a:t> (u.a. Gemeinschaft der Verbrecher und Mörder bzw. liebt </a:t>
            </a:r>
            <a:r>
              <a:rPr lang="de-DE" dirty="0"/>
              <a:t>                                                                                                          </a:t>
            </a:r>
            <a:r>
              <a:rPr lang="de-DE" dirty="0">
                <a:effectLst/>
              </a:rPr>
              <a:t>man es hier zu töten). T-Sonne Konj. Bomben triggert Bombardierungen. </a:t>
            </a:r>
          </a:p>
          <a:p>
            <a:pPr marL="0" indent="0" algn="l">
              <a:lnSpc>
                <a:spcPct val="110000"/>
              </a:lnSpc>
              <a:spcBef>
                <a:spcPts val="0"/>
              </a:spcBef>
              <a:buNone/>
            </a:pPr>
            <a:r>
              <a:rPr lang="de-DE" dirty="0">
                <a:effectLst/>
              </a:rPr>
              <a:t>T-Pluto auf Chaos ist massiv zerstörerisch / Chaos erzeugend. T-Saturn-Neptun-Zeus Konj. </a:t>
            </a:r>
          </a:p>
          <a:p>
            <a:pPr marL="0" indent="0" algn="l">
              <a:lnSpc>
                <a:spcPct val="110000"/>
              </a:lnSpc>
              <a:spcBef>
                <a:spcPts val="0"/>
              </a:spcBef>
              <a:buNone/>
            </a:pPr>
            <a:r>
              <a:rPr lang="de-DE" dirty="0">
                <a:effectLst/>
              </a:rPr>
              <a:t>Orcus-Mauritia Qua. T-Mauritia: Beginn und auch Auflösung durch Krieg (Mauritia in einem </a:t>
            </a:r>
          </a:p>
          <a:p>
            <a:pPr marL="0" indent="0" algn="l">
              <a:lnSpc>
                <a:spcPct val="110000"/>
              </a:lnSpc>
              <a:spcBef>
                <a:spcPts val="0"/>
              </a:spcBef>
              <a:buNone/>
            </a:pPr>
            <a:r>
              <a:rPr lang="de-DE" dirty="0">
                <a:effectLst/>
              </a:rPr>
              <a:t>Strafgericht für die Massenmörder). Rückläufiger T-Jupiter tritt implodierend bzw. </a:t>
            </a:r>
            <a:r>
              <a:rPr lang="de-DE" dirty="0" err="1">
                <a:effectLst/>
              </a:rPr>
              <a:t>rückzüglich</a:t>
            </a:r>
            <a:r>
              <a:rPr lang="de-DE" dirty="0">
                <a:effectLst/>
              </a:rPr>
              <a:t> </a:t>
            </a:r>
          </a:p>
          <a:p>
            <a:pPr marL="0" indent="0" algn="l">
              <a:lnSpc>
                <a:spcPct val="110000"/>
              </a:lnSpc>
              <a:spcBef>
                <a:spcPts val="0"/>
              </a:spcBef>
              <a:buNone/>
            </a:pPr>
            <a:r>
              <a:rPr lang="de-DE" dirty="0">
                <a:effectLst/>
              </a:rPr>
              <a:t>bzw. Karma auslösend </a:t>
            </a:r>
            <a:r>
              <a:rPr lang="de-DE" dirty="0" err="1">
                <a:effectLst/>
              </a:rPr>
              <a:t>systemtriggernd</a:t>
            </a:r>
            <a:r>
              <a:rPr lang="de-DE" dirty="0">
                <a:effectLst/>
              </a:rPr>
              <a:t> in die HS Sonne-Mond / Saturn und in die Oppositions-</a:t>
            </a:r>
          </a:p>
          <a:p>
            <a:pPr marL="0" indent="0" algn="l">
              <a:lnSpc>
                <a:spcPct val="110000"/>
              </a:lnSpc>
              <a:spcBef>
                <a:spcPts val="0"/>
              </a:spcBef>
              <a:buNone/>
            </a:pPr>
            <a:r>
              <a:rPr lang="de-DE" dirty="0">
                <a:effectLst/>
              </a:rPr>
              <a:t>Halbsumme von Jupiter / Neptun (was auch die substanzaufbrauchenden </a:t>
            </a:r>
            <a:r>
              <a:rPr lang="de-DE" dirty="0" err="1">
                <a:effectLst/>
              </a:rPr>
              <a:t>Rundherumangriffe</a:t>
            </a:r>
            <a:r>
              <a:rPr lang="de-DE" dirty="0">
                <a:effectLst/>
              </a:rPr>
              <a:t> </a:t>
            </a:r>
          </a:p>
          <a:p>
            <a:pPr marL="0" indent="0" algn="l">
              <a:lnSpc>
                <a:spcPct val="110000"/>
              </a:lnSpc>
              <a:spcBef>
                <a:spcPts val="0"/>
              </a:spcBef>
              <a:buNone/>
            </a:pPr>
            <a:r>
              <a:rPr lang="de-DE" dirty="0">
                <a:effectLst/>
              </a:rPr>
              <a:t>aufzeigen kann). T-Orcus Qua. zu Pluto verdoppelt die </a:t>
            </a:r>
            <a:r>
              <a:rPr lang="de-DE" dirty="0" err="1">
                <a:effectLst/>
              </a:rPr>
              <a:t>orcische</a:t>
            </a:r>
            <a:r>
              <a:rPr lang="de-DE" dirty="0">
                <a:effectLst/>
              </a:rPr>
              <a:t> Straf- und Selbstmordtendenz.</a:t>
            </a:r>
          </a:p>
          <a:p>
            <a:pPr marL="0" indent="0" algn="l">
              <a:lnSpc>
                <a:spcPct val="110000"/>
              </a:lnSpc>
              <a:spcBef>
                <a:spcPts val="0"/>
              </a:spcBef>
              <a:buNone/>
            </a:pPr>
            <a:r>
              <a:rPr lang="de-DE" dirty="0">
                <a:effectLst/>
              </a:rPr>
              <a:t>Und die entgrenzte </a:t>
            </a:r>
            <a:r>
              <a:rPr lang="de-DE" dirty="0" err="1">
                <a:effectLst/>
              </a:rPr>
              <a:t>erisianisch</a:t>
            </a:r>
            <a:r>
              <a:rPr lang="de-DE" dirty="0">
                <a:effectLst/>
              </a:rPr>
              <a:t> </a:t>
            </a:r>
            <a:r>
              <a:rPr lang="de-DE" dirty="0" err="1">
                <a:effectLst/>
              </a:rPr>
              <a:t>konkurrente</a:t>
            </a:r>
            <a:r>
              <a:rPr lang="de-DE" dirty="0">
                <a:effectLst/>
              </a:rPr>
              <a:t> bis kriegerische Dreierkonstellation Eris-Saturn-Neptun auf </a:t>
            </a:r>
          </a:p>
          <a:p>
            <a:pPr marL="0" indent="0" algn="l">
              <a:lnSpc>
                <a:spcPct val="110000"/>
              </a:lnSpc>
              <a:spcBef>
                <a:spcPts val="0"/>
              </a:spcBef>
              <a:buNone/>
            </a:pPr>
            <a:r>
              <a:rPr lang="de-DE" dirty="0">
                <a:effectLst/>
              </a:rPr>
              <a:t>dem Äquator als neuer Weltordnungsarchetyp kommt erst noch mit dem besonderen Höhepunkt am </a:t>
            </a:r>
          </a:p>
          <a:p>
            <a:pPr marL="0" indent="0" algn="l">
              <a:lnSpc>
                <a:spcPct val="110000"/>
              </a:lnSpc>
              <a:spcBef>
                <a:spcPts val="0"/>
              </a:spcBef>
              <a:buNone/>
            </a:pPr>
            <a:r>
              <a:rPr lang="de-DE" dirty="0">
                <a:effectLst/>
              </a:rPr>
              <a:t>26.03.2026 (Saturn + Eris exakt auf dem Äquator, Neptun ganz nahe -0,4°)</a:t>
            </a:r>
          </a:p>
          <a:p>
            <a:endParaRPr lang="de-DE" dirty="0"/>
          </a:p>
        </p:txBody>
      </p:sp>
    </p:spTree>
    <p:extLst>
      <p:ext uri="{BB962C8B-B14F-4D97-AF65-F5344CB8AC3E}">
        <p14:creationId xmlns:p14="http://schemas.microsoft.com/office/powerpoint/2010/main" val="32538931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795608-F9F0-4093-A050-72ED291A4E8A}"/>
              </a:ext>
            </a:extLst>
          </p:cNvPr>
          <p:cNvSpPr>
            <a:spLocks noGrp="1"/>
          </p:cNvSpPr>
          <p:nvPr>
            <p:ph type="title"/>
          </p:nvPr>
        </p:nvSpPr>
        <p:spPr>
          <a:xfrm>
            <a:off x="0" y="111849"/>
            <a:ext cx="12192000" cy="689952"/>
          </a:xfrm>
        </p:spPr>
        <p:txBody>
          <a:bodyPr>
            <a:noAutofit/>
          </a:bodyPr>
          <a:lstStyle/>
          <a:p>
            <a:r>
              <a:rPr lang="de-DE" sz="3200" b="1" dirty="0">
                <a:latin typeface="+mn-lt"/>
              </a:rPr>
              <a:t>C/2025 R3 Pan-STARRS EH, 08.09.2025, 11:13 UT, </a:t>
            </a:r>
            <a:r>
              <a:rPr lang="de-DE" sz="3200" b="1" dirty="0" err="1">
                <a:latin typeface="+mn-lt"/>
              </a:rPr>
              <a:t>Haleakala</a:t>
            </a:r>
            <a:r>
              <a:rPr lang="de-DE" sz="3200" b="1" dirty="0">
                <a:latin typeface="+mn-lt"/>
              </a:rPr>
              <a:t>, HI (innen) – Iran Bombardierung 28.02.2026, 06:05 UT, Teheran</a:t>
            </a:r>
            <a:endParaRPr lang="de-DE" sz="3200" dirty="0"/>
          </a:p>
        </p:txBody>
      </p:sp>
      <p:pic>
        <p:nvPicPr>
          <p:cNvPr id="5" name="Inhaltsplatzhalter 4">
            <a:extLst>
              <a:ext uri="{FF2B5EF4-FFF2-40B4-BE49-F238E27FC236}">
                <a16:creationId xmlns:a16="http://schemas.microsoft.com/office/drawing/2014/main" id="{486F3511-DAEC-45DA-8609-3A3F8B5315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71682" y="1111746"/>
            <a:ext cx="5520318" cy="5746254"/>
          </a:xfrm>
        </p:spPr>
      </p:pic>
      <p:sp>
        <p:nvSpPr>
          <p:cNvPr id="3" name="Textfeld 2">
            <a:extLst>
              <a:ext uri="{FF2B5EF4-FFF2-40B4-BE49-F238E27FC236}">
                <a16:creationId xmlns:a16="http://schemas.microsoft.com/office/drawing/2014/main" id="{2CD72488-4FEB-4493-BF29-4FB9D4A47BDC}"/>
              </a:ext>
            </a:extLst>
          </p:cNvPr>
          <p:cNvSpPr txBox="1"/>
          <p:nvPr/>
        </p:nvSpPr>
        <p:spPr>
          <a:xfrm>
            <a:off x="-1" y="1111746"/>
            <a:ext cx="6951785" cy="5509200"/>
          </a:xfrm>
          <a:prstGeom prst="rect">
            <a:avLst/>
          </a:prstGeom>
          <a:noFill/>
        </p:spPr>
        <p:txBody>
          <a:bodyPr wrap="square" rtlCol="0">
            <a:spAutoFit/>
          </a:bodyPr>
          <a:lstStyle/>
          <a:p>
            <a:pPr>
              <a:spcAft>
                <a:spcPts val="600"/>
              </a:spcAft>
            </a:pPr>
            <a:r>
              <a:rPr lang="de-DE" dirty="0"/>
              <a:t>T-Israel / T-Tyr kamen kriegsstartend an auf </a:t>
            </a:r>
            <a:r>
              <a:rPr lang="de-DE" dirty="0" err="1"/>
              <a:t>Mosesmendel</a:t>
            </a:r>
            <a:r>
              <a:rPr lang="de-DE" dirty="0"/>
              <a:t>-AC in </a:t>
            </a:r>
            <a:r>
              <a:rPr lang="de-DE" dirty="0" err="1"/>
              <a:t>Opp</a:t>
            </a:r>
            <a:r>
              <a:rPr lang="de-DE" dirty="0"/>
              <a:t>. zum mörderisch-konkurrent sich alles erlaubenden T-</a:t>
            </a:r>
            <a:r>
              <a:rPr lang="de-DE" dirty="0" err="1"/>
              <a:t>Ixion</a:t>
            </a:r>
            <a:r>
              <a:rPr lang="de-DE" dirty="0"/>
              <a:t> steht </a:t>
            </a:r>
            <a:r>
              <a:rPr lang="de-DE" dirty="0" err="1"/>
              <a:t>übeltriggernd</a:t>
            </a:r>
            <a:r>
              <a:rPr lang="de-DE" dirty="0"/>
              <a:t> auf dem DC und </a:t>
            </a:r>
            <a:r>
              <a:rPr lang="de-DE" dirty="0" err="1"/>
              <a:t>Pholus</a:t>
            </a:r>
            <a:r>
              <a:rPr lang="de-DE" dirty="0"/>
              <a:t> treiben im fanatischen T-Qua. zur T-Widder-</a:t>
            </a:r>
            <a:r>
              <a:rPr lang="de-DE" dirty="0" err="1"/>
              <a:t>Fanatica</a:t>
            </a:r>
            <a:r>
              <a:rPr lang="de-DE" dirty="0"/>
              <a:t>. AC/DC läuft auf in Trigon/Sextil auf Fische-Sonne-Machiavelli-Nordknoten-</a:t>
            </a:r>
            <a:r>
              <a:rPr lang="de-DE" dirty="0" err="1"/>
              <a:t>Gonggong</a:t>
            </a:r>
            <a:r>
              <a:rPr lang="de-DE" dirty="0"/>
              <a:t> hinaus. </a:t>
            </a:r>
          </a:p>
          <a:p>
            <a:pPr>
              <a:spcAft>
                <a:spcPts val="600"/>
              </a:spcAft>
            </a:pPr>
            <a:r>
              <a:rPr lang="de-DE" dirty="0"/>
              <a:t>T-Pluto steht in Konj. zum Verwüster </a:t>
            </a:r>
            <a:r>
              <a:rPr lang="de-DE" dirty="0" err="1"/>
              <a:t>Amycus</a:t>
            </a:r>
            <a:r>
              <a:rPr lang="de-DE" dirty="0"/>
              <a:t> (kollektive Zerstörung) </a:t>
            </a:r>
            <a:r>
              <a:rPr lang="de-DE" dirty="0" err="1"/>
              <a:t>Opp</a:t>
            </a:r>
            <a:r>
              <a:rPr lang="de-DE" dirty="0"/>
              <a:t>. T-Bomben, T-</a:t>
            </a:r>
            <a:r>
              <a:rPr lang="de-DE" dirty="0" err="1"/>
              <a:t>Amycus</a:t>
            </a:r>
            <a:r>
              <a:rPr lang="de-DE" dirty="0"/>
              <a:t> ist vorgelaufen auf die Konj. zu Pallas (Kriegsverwüstung) T-</a:t>
            </a:r>
            <a:r>
              <a:rPr lang="de-DE" dirty="0" err="1"/>
              <a:t>Jakoba</a:t>
            </a:r>
            <a:r>
              <a:rPr lang="de-DE" dirty="0"/>
              <a:t> (ursprünglich nach Jakob und den 12 Stämmen Israels) bildet ein irankriegerisches Großkreuz </a:t>
            </a:r>
            <a:r>
              <a:rPr lang="de-DE" dirty="0" err="1"/>
              <a:t>Opp</a:t>
            </a:r>
            <a:r>
              <a:rPr lang="de-DE" dirty="0"/>
              <a:t>. Irani Qua. </a:t>
            </a:r>
            <a:r>
              <a:rPr lang="de-DE" dirty="0" err="1"/>
              <a:t>Kriegsspalter</a:t>
            </a:r>
            <a:r>
              <a:rPr lang="de-DE" dirty="0"/>
              <a:t>/Bruderkrieg -Asteroid T-</a:t>
            </a:r>
            <a:r>
              <a:rPr lang="de-DE" dirty="0" err="1"/>
              <a:t>Teharonhiawako</a:t>
            </a:r>
            <a:r>
              <a:rPr lang="de-DE" dirty="0"/>
              <a:t>-Venus-Virtus-Merkur Konj. </a:t>
            </a:r>
            <a:r>
              <a:rPr lang="de-DE" dirty="0" err="1"/>
              <a:t>Teharonhiawako</a:t>
            </a:r>
            <a:r>
              <a:rPr lang="de-DE" dirty="0"/>
              <a:t> </a:t>
            </a:r>
            <a:r>
              <a:rPr lang="de-DE" dirty="0" err="1"/>
              <a:t>Opp</a:t>
            </a:r>
            <a:r>
              <a:rPr lang="de-DE" dirty="0"/>
              <a:t>. T-</a:t>
            </a:r>
            <a:r>
              <a:rPr lang="de-DE" dirty="0" err="1"/>
              <a:t>Drakonia</a:t>
            </a:r>
            <a:r>
              <a:rPr lang="de-DE" dirty="0"/>
              <a:t>.</a:t>
            </a:r>
          </a:p>
          <a:p>
            <a:r>
              <a:rPr lang="de-DE" dirty="0"/>
              <a:t>T-Mars Qua. T-Uranus bombardieren in Sextil/</a:t>
            </a:r>
            <a:r>
              <a:rPr lang="de-DE" dirty="0" err="1"/>
              <a:t>Halbsextil</a:t>
            </a:r>
            <a:r>
              <a:rPr lang="de-DE" dirty="0"/>
              <a:t> den Widder-Chiron Qua. T-Krebs-Mond (Raketen- und Drohnenzerstörung). T-Pallas Konj. Zeus </a:t>
            </a:r>
            <a:r>
              <a:rPr lang="de-DE" dirty="0" err="1"/>
              <a:t>Opp</a:t>
            </a:r>
            <a:r>
              <a:rPr lang="de-DE" dirty="0"/>
              <a:t>. Merkur T-Qua. Kriegsstarterin T-Bellona Konj. der Höllenpandora </a:t>
            </a:r>
            <a:r>
              <a:rPr lang="de-DE" dirty="0" err="1"/>
              <a:t>Megaira</a:t>
            </a:r>
            <a:r>
              <a:rPr lang="de-DE" dirty="0"/>
              <a:t> bringt die </a:t>
            </a:r>
            <a:r>
              <a:rPr lang="de-DE" dirty="0" err="1"/>
              <a:t>karmapandorahafte</a:t>
            </a:r>
            <a:r>
              <a:rPr lang="de-DE" dirty="0"/>
              <a:t> Kriegsauslösung in die Gottspieler-Köpfe, dominiert die Massemedien. T-Neptun-Zeus-Saturn triggern Saturn-Heracles-Neptun. Es sind zahlenmäßig weniger Auslösungen als bei C/2020 F3 NEOWISE, aber dafür sehr spezifisch kriegsthematisch passend</a:t>
            </a:r>
          </a:p>
        </p:txBody>
      </p:sp>
    </p:spTree>
    <p:extLst>
      <p:ext uri="{BB962C8B-B14F-4D97-AF65-F5344CB8AC3E}">
        <p14:creationId xmlns:p14="http://schemas.microsoft.com/office/powerpoint/2010/main" val="25837684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5C01E6-3A3A-4B7B-98D1-9E0070D603C8}"/>
              </a:ext>
            </a:extLst>
          </p:cNvPr>
          <p:cNvSpPr>
            <a:spLocks noGrp="1"/>
          </p:cNvSpPr>
          <p:nvPr>
            <p:ph type="title"/>
          </p:nvPr>
        </p:nvSpPr>
        <p:spPr>
          <a:xfrm>
            <a:off x="952499" y="22100"/>
            <a:ext cx="10515600" cy="719527"/>
          </a:xfrm>
        </p:spPr>
        <p:txBody>
          <a:bodyPr>
            <a:normAutofit/>
          </a:bodyPr>
          <a:lstStyle/>
          <a:p>
            <a:pPr algn="ctr"/>
            <a:r>
              <a:rPr lang="de-DE" sz="3200" b="1" dirty="0">
                <a:latin typeface="+mn-lt"/>
              </a:rPr>
              <a:t>Halleys Perihelien von 240 v. Chr. – 2134 </a:t>
            </a:r>
            <a:r>
              <a:rPr lang="de-DE" sz="2000" dirty="0">
                <a:latin typeface="+mn-lt"/>
              </a:rPr>
              <a:t>(lt. WIKI)</a:t>
            </a:r>
            <a:endParaRPr lang="de-DE" sz="3200" dirty="0">
              <a:latin typeface="+mn-lt"/>
            </a:endParaRPr>
          </a:p>
        </p:txBody>
      </p:sp>
      <p:graphicFrame>
        <p:nvGraphicFramePr>
          <p:cNvPr id="4" name="Inhaltsplatzhalter 3">
            <a:extLst>
              <a:ext uri="{FF2B5EF4-FFF2-40B4-BE49-F238E27FC236}">
                <a16:creationId xmlns:a16="http://schemas.microsoft.com/office/drawing/2014/main" id="{917BEC99-ACDE-4D98-9A91-985B180BE497}"/>
              </a:ext>
            </a:extLst>
          </p:cNvPr>
          <p:cNvGraphicFramePr>
            <a:graphicFrameLocks noGrp="1"/>
          </p:cNvGraphicFramePr>
          <p:nvPr>
            <p:ph idx="1"/>
            <p:extLst>
              <p:ext uri="{D42A27DB-BD31-4B8C-83A1-F6EECF244321}">
                <p14:modId xmlns:p14="http://schemas.microsoft.com/office/powerpoint/2010/main" val="3175172361"/>
              </p:ext>
            </p:extLst>
          </p:nvPr>
        </p:nvGraphicFramePr>
        <p:xfrm>
          <a:off x="5486400" y="629798"/>
          <a:ext cx="6705600" cy="5289698"/>
        </p:xfrm>
        <a:graphic>
          <a:graphicData uri="http://schemas.openxmlformats.org/drawingml/2006/table">
            <a:tbl>
              <a:tblPr/>
              <a:tblGrid>
                <a:gridCol w="2324100">
                  <a:extLst>
                    <a:ext uri="{9D8B030D-6E8A-4147-A177-3AD203B41FA5}">
                      <a16:colId xmlns:a16="http://schemas.microsoft.com/office/drawing/2014/main" val="3178953278"/>
                    </a:ext>
                  </a:extLst>
                </a:gridCol>
                <a:gridCol w="1028700">
                  <a:extLst>
                    <a:ext uri="{9D8B030D-6E8A-4147-A177-3AD203B41FA5}">
                      <a16:colId xmlns:a16="http://schemas.microsoft.com/office/drawing/2014/main" val="2006546841"/>
                    </a:ext>
                  </a:extLst>
                </a:gridCol>
                <a:gridCol w="2247900">
                  <a:extLst>
                    <a:ext uri="{9D8B030D-6E8A-4147-A177-3AD203B41FA5}">
                      <a16:colId xmlns:a16="http://schemas.microsoft.com/office/drawing/2014/main" val="3652647254"/>
                    </a:ext>
                  </a:extLst>
                </a:gridCol>
                <a:gridCol w="1104900">
                  <a:extLst>
                    <a:ext uri="{9D8B030D-6E8A-4147-A177-3AD203B41FA5}">
                      <a16:colId xmlns:a16="http://schemas.microsoft.com/office/drawing/2014/main" val="1045888531"/>
                    </a:ext>
                  </a:extLst>
                </a:gridCol>
              </a:tblGrid>
              <a:tr h="289186">
                <a:tc>
                  <a:txBody>
                    <a:bodyPr/>
                    <a:lstStyle/>
                    <a:p>
                      <a:r>
                        <a:rPr lang="de-DE" sz="1400" b="1" dirty="0">
                          <a:effectLst/>
                        </a:rPr>
                        <a:t>PERIHELION</a:t>
                      </a:r>
                      <a:endParaRPr lang="de-DE" sz="1400" dirty="0">
                        <a:effectLst/>
                      </a:endParaRPr>
                    </a:p>
                  </a:txBody>
                  <a:tcPr marL="63990" marR="63990" marT="31995" marB="31995" anchor="ctr">
                    <a:lnL>
                      <a:noFill/>
                    </a:lnL>
                    <a:lnR>
                      <a:noFill/>
                    </a:lnR>
                    <a:lnT>
                      <a:noFill/>
                    </a:lnT>
                    <a:lnB>
                      <a:noFill/>
                    </a:lnB>
                  </a:tcPr>
                </a:tc>
                <a:tc>
                  <a:txBody>
                    <a:bodyPr/>
                    <a:lstStyle/>
                    <a:p>
                      <a:r>
                        <a:rPr lang="de-DE" sz="1400" b="1">
                          <a:effectLst/>
                        </a:rPr>
                        <a:t>q (AU)</a:t>
                      </a:r>
                      <a:endParaRPr lang="de-DE" sz="1400">
                        <a:effectLst/>
                      </a:endParaRPr>
                    </a:p>
                  </a:txBody>
                  <a:tcPr marL="63990" marR="63990" marT="31995" marB="31995" anchor="ctr">
                    <a:lnL>
                      <a:noFill/>
                    </a:lnL>
                    <a:lnR>
                      <a:noFill/>
                    </a:lnR>
                    <a:lnT>
                      <a:noFill/>
                    </a:lnT>
                    <a:lnB>
                      <a:noFill/>
                    </a:lnB>
                  </a:tcPr>
                </a:tc>
                <a:tc>
                  <a:txBody>
                    <a:bodyPr/>
                    <a:lstStyle/>
                    <a:p>
                      <a:r>
                        <a:rPr lang="de-DE" sz="1400" b="1">
                          <a:effectLst/>
                        </a:rPr>
                        <a:t>PERIHELION</a:t>
                      </a:r>
                      <a:endParaRPr lang="de-DE" sz="1400">
                        <a:effectLst/>
                      </a:endParaRPr>
                    </a:p>
                  </a:txBody>
                  <a:tcPr marL="63990" marR="63990" marT="31995" marB="31995" anchor="ctr">
                    <a:lnL>
                      <a:noFill/>
                    </a:lnL>
                    <a:lnR>
                      <a:noFill/>
                    </a:lnR>
                    <a:lnT>
                      <a:noFill/>
                    </a:lnT>
                    <a:lnB>
                      <a:noFill/>
                    </a:lnB>
                  </a:tcPr>
                </a:tc>
                <a:tc>
                  <a:txBody>
                    <a:bodyPr/>
                    <a:lstStyle/>
                    <a:p>
                      <a:r>
                        <a:rPr lang="de-DE" sz="1400" b="1" dirty="0">
                          <a:effectLst/>
                        </a:rPr>
                        <a:t>q (AU)</a:t>
                      </a:r>
                      <a:endParaRPr lang="de-DE" sz="1400" dirty="0">
                        <a:effectLst/>
                      </a:endParaRPr>
                    </a:p>
                  </a:txBody>
                  <a:tcPr marL="63990" marR="63990" marT="31995" marB="31995" anchor="ctr">
                    <a:lnL>
                      <a:noFill/>
                    </a:lnL>
                    <a:lnR>
                      <a:noFill/>
                    </a:lnR>
                    <a:lnT>
                      <a:noFill/>
                    </a:lnT>
                    <a:lnB>
                      <a:noFill/>
                    </a:lnB>
                  </a:tcPr>
                </a:tc>
                <a:extLst>
                  <a:ext uri="{0D108BD9-81ED-4DB2-BD59-A6C34878D82A}">
                    <a16:rowId xmlns:a16="http://schemas.microsoft.com/office/drawing/2014/main" val="2945513033"/>
                  </a:ext>
                </a:extLst>
              </a:tr>
              <a:tr h="258937">
                <a:tc>
                  <a:txBody>
                    <a:bodyPr/>
                    <a:lstStyle/>
                    <a:p>
                      <a:r>
                        <a:rPr lang="en-US" sz="1600" dirty="0">
                          <a:effectLst/>
                        </a:rPr>
                        <a:t>240 B.C. May 25.12</a:t>
                      </a:r>
                    </a:p>
                  </a:txBody>
                  <a:tcPr marL="63990" marR="63990" marT="31995" marB="31995" anchor="ctr">
                    <a:lnL>
                      <a:noFill/>
                    </a:lnL>
                    <a:lnR>
                      <a:noFill/>
                    </a:lnR>
                    <a:lnT>
                      <a:noFill/>
                    </a:lnT>
                    <a:lnB>
                      <a:noFill/>
                    </a:lnB>
                  </a:tcPr>
                </a:tc>
                <a:tc>
                  <a:txBody>
                    <a:bodyPr/>
                    <a:lstStyle/>
                    <a:p>
                      <a:r>
                        <a:rPr lang="de-DE" sz="1600">
                          <a:effectLst/>
                        </a:rPr>
                        <a:t>0.585</a:t>
                      </a:r>
                    </a:p>
                  </a:txBody>
                  <a:tcPr marL="63990" marR="63990" marT="31995" marB="31995" anchor="ctr">
                    <a:lnL>
                      <a:noFill/>
                    </a:lnL>
                    <a:lnR>
                      <a:noFill/>
                    </a:lnR>
                    <a:lnT>
                      <a:noFill/>
                    </a:lnT>
                    <a:lnB>
                      <a:noFill/>
                    </a:lnB>
                  </a:tcPr>
                </a:tc>
                <a:tc>
                  <a:txBody>
                    <a:bodyPr/>
                    <a:lstStyle/>
                    <a:p>
                      <a:r>
                        <a:rPr lang="de-DE" sz="1600">
                          <a:effectLst/>
                        </a:rPr>
                        <a:t>989 September 5.69</a:t>
                      </a:r>
                    </a:p>
                  </a:txBody>
                  <a:tcPr marL="63990" marR="63990" marT="31995" marB="31995" anchor="ctr">
                    <a:lnL>
                      <a:noFill/>
                    </a:lnL>
                    <a:lnR>
                      <a:noFill/>
                    </a:lnR>
                    <a:lnT>
                      <a:noFill/>
                    </a:lnT>
                    <a:lnB>
                      <a:noFill/>
                    </a:lnB>
                  </a:tcPr>
                </a:tc>
                <a:tc>
                  <a:txBody>
                    <a:bodyPr/>
                    <a:lstStyle/>
                    <a:p>
                      <a:r>
                        <a:rPr lang="de-DE" sz="1400" dirty="0">
                          <a:effectLst/>
                        </a:rPr>
                        <a:t>0.582</a:t>
                      </a:r>
                    </a:p>
                  </a:txBody>
                  <a:tcPr marL="63990" marR="63990" marT="31995" marB="31995" anchor="ctr">
                    <a:lnL>
                      <a:noFill/>
                    </a:lnL>
                    <a:lnR>
                      <a:noFill/>
                    </a:lnR>
                    <a:lnT>
                      <a:noFill/>
                    </a:lnT>
                    <a:lnB>
                      <a:noFill/>
                    </a:lnB>
                  </a:tcPr>
                </a:tc>
                <a:extLst>
                  <a:ext uri="{0D108BD9-81ED-4DB2-BD59-A6C34878D82A}">
                    <a16:rowId xmlns:a16="http://schemas.microsoft.com/office/drawing/2014/main" val="3950023740"/>
                  </a:ext>
                </a:extLst>
              </a:tr>
              <a:tr h="317234">
                <a:tc>
                  <a:txBody>
                    <a:bodyPr/>
                    <a:lstStyle/>
                    <a:p>
                      <a:r>
                        <a:rPr lang="de-DE" sz="1600" dirty="0">
                          <a:effectLst/>
                        </a:rPr>
                        <a:t>164 B.C. November 12.57</a:t>
                      </a:r>
                    </a:p>
                  </a:txBody>
                  <a:tcPr marL="63990" marR="63990" marT="31995" marB="31995" anchor="ctr">
                    <a:lnL>
                      <a:noFill/>
                    </a:lnL>
                    <a:lnR>
                      <a:noFill/>
                    </a:lnR>
                    <a:lnT>
                      <a:noFill/>
                    </a:lnT>
                    <a:lnB>
                      <a:noFill/>
                    </a:lnB>
                  </a:tcPr>
                </a:tc>
                <a:tc>
                  <a:txBody>
                    <a:bodyPr/>
                    <a:lstStyle/>
                    <a:p>
                      <a:r>
                        <a:rPr lang="de-DE" sz="1600" dirty="0">
                          <a:effectLst/>
                        </a:rPr>
                        <a:t>0.584</a:t>
                      </a:r>
                    </a:p>
                  </a:txBody>
                  <a:tcPr marL="63990" marR="63990" marT="31995" marB="31995" anchor="ctr">
                    <a:lnL>
                      <a:noFill/>
                    </a:lnL>
                    <a:lnR>
                      <a:noFill/>
                    </a:lnR>
                    <a:lnT>
                      <a:noFill/>
                    </a:lnT>
                    <a:lnB>
                      <a:noFill/>
                    </a:lnB>
                  </a:tcPr>
                </a:tc>
                <a:tc>
                  <a:txBody>
                    <a:bodyPr/>
                    <a:lstStyle/>
                    <a:p>
                      <a:r>
                        <a:rPr lang="de-DE" sz="1600">
                          <a:effectLst/>
                        </a:rPr>
                        <a:t>1066 March 20.93</a:t>
                      </a:r>
                    </a:p>
                  </a:txBody>
                  <a:tcPr marL="63990" marR="63990" marT="31995" marB="31995" anchor="ctr">
                    <a:lnL>
                      <a:noFill/>
                    </a:lnL>
                    <a:lnR>
                      <a:noFill/>
                    </a:lnR>
                    <a:lnT>
                      <a:noFill/>
                    </a:lnT>
                    <a:lnB>
                      <a:noFill/>
                    </a:lnB>
                  </a:tcPr>
                </a:tc>
                <a:tc>
                  <a:txBody>
                    <a:bodyPr/>
                    <a:lstStyle/>
                    <a:p>
                      <a:r>
                        <a:rPr lang="de-DE" sz="1400">
                          <a:effectLst/>
                        </a:rPr>
                        <a:t>0.574</a:t>
                      </a:r>
                    </a:p>
                  </a:txBody>
                  <a:tcPr marL="63990" marR="63990" marT="31995" marB="31995" anchor="ctr">
                    <a:lnL>
                      <a:noFill/>
                    </a:lnL>
                    <a:lnR>
                      <a:noFill/>
                    </a:lnR>
                    <a:lnT>
                      <a:noFill/>
                    </a:lnT>
                    <a:lnB>
                      <a:noFill/>
                    </a:lnB>
                  </a:tcPr>
                </a:tc>
                <a:extLst>
                  <a:ext uri="{0D108BD9-81ED-4DB2-BD59-A6C34878D82A}">
                    <a16:rowId xmlns:a16="http://schemas.microsoft.com/office/drawing/2014/main" val="3231172674"/>
                  </a:ext>
                </a:extLst>
              </a:tr>
              <a:tr h="258937">
                <a:tc>
                  <a:txBody>
                    <a:bodyPr/>
                    <a:lstStyle/>
                    <a:p>
                      <a:r>
                        <a:rPr lang="de-DE" sz="1600">
                          <a:effectLst/>
                        </a:rPr>
                        <a:t>87 B.C. August 6.42</a:t>
                      </a:r>
                    </a:p>
                  </a:txBody>
                  <a:tcPr marL="63990" marR="63990" marT="31995" marB="31995" anchor="ctr">
                    <a:lnL>
                      <a:noFill/>
                    </a:lnL>
                    <a:lnR>
                      <a:noFill/>
                    </a:lnR>
                    <a:lnT>
                      <a:noFill/>
                    </a:lnT>
                    <a:lnB>
                      <a:noFill/>
                    </a:lnB>
                  </a:tcPr>
                </a:tc>
                <a:tc>
                  <a:txBody>
                    <a:bodyPr/>
                    <a:lstStyle/>
                    <a:p>
                      <a:r>
                        <a:rPr lang="de-DE" sz="1600" dirty="0">
                          <a:effectLst/>
                        </a:rPr>
                        <a:t>0.586</a:t>
                      </a:r>
                    </a:p>
                  </a:txBody>
                  <a:tcPr marL="63990" marR="63990" marT="31995" marB="31995" anchor="ctr">
                    <a:lnL>
                      <a:noFill/>
                    </a:lnL>
                    <a:lnR>
                      <a:noFill/>
                    </a:lnR>
                    <a:lnT>
                      <a:noFill/>
                    </a:lnT>
                    <a:lnB>
                      <a:noFill/>
                    </a:lnB>
                  </a:tcPr>
                </a:tc>
                <a:tc>
                  <a:txBody>
                    <a:bodyPr/>
                    <a:lstStyle/>
                    <a:p>
                      <a:r>
                        <a:rPr lang="de-DE" sz="1600">
                          <a:effectLst/>
                        </a:rPr>
                        <a:t>1145 April 18.56</a:t>
                      </a:r>
                    </a:p>
                  </a:txBody>
                  <a:tcPr marL="63990" marR="63990" marT="31995" marB="31995" anchor="ctr">
                    <a:lnL>
                      <a:noFill/>
                    </a:lnL>
                    <a:lnR>
                      <a:noFill/>
                    </a:lnR>
                    <a:lnT>
                      <a:noFill/>
                    </a:lnT>
                    <a:lnB>
                      <a:noFill/>
                    </a:lnB>
                  </a:tcPr>
                </a:tc>
                <a:tc>
                  <a:txBody>
                    <a:bodyPr/>
                    <a:lstStyle/>
                    <a:p>
                      <a:r>
                        <a:rPr lang="de-DE" sz="1400" dirty="0">
                          <a:effectLst/>
                        </a:rPr>
                        <a:t>0.575</a:t>
                      </a:r>
                    </a:p>
                  </a:txBody>
                  <a:tcPr marL="63990" marR="63990" marT="31995" marB="31995" anchor="ctr">
                    <a:lnL>
                      <a:noFill/>
                    </a:lnL>
                    <a:lnR>
                      <a:noFill/>
                    </a:lnR>
                    <a:lnT>
                      <a:noFill/>
                    </a:lnT>
                    <a:lnB>
                      <a:noFill/>
                    </a:lnB>
                  </a:tcPr>
                </a:tc>
                <a:extLst>
                  <a:ext uri="{0D108BD9-81ED-4DB2-BD59-A6C34878D82A}">
                    <a16:rowId xmlns:a16="http://schemas.microsoft.com/office/drawing/2014/main" val="914572252"/>
                  </a:ext>
                </a:extLst>
              </a:tr>
              <a:tr h="299190">
                <a:tc>
                  <a:txBody>
                    <a:bodyPr/>
                    <a:lstStyle/>
                    <a:p>
                      <a:r>
                        <a:rPr lang="en-US" sz="1600" dirty="0">
                          <a:effectLst/>
                        </a:rPr>
                        <a:t>12 B.C. October 10.85</a:t>
                      </a:r>
                    </a:p>
                  </a:txBody>
                  <a:tcPr marL="63990" marR="63990" marT="31995" marB="31995" anchor="ctr">
                    <a:lnL>
                      <a:noFill/>
                    </a:lnL>
                    <a:lnR>
                      <a:noFill/>
                    </a:lnR>
                    <a:lnT>
                      <a:noFill/>
                    </a:lnT>
                    <a:lnB>
                      <a:noFill/>
                    </a:lnB>
                  </a:tcPr>
                </a:tc>
                <a:tc>
                  <a:txBody>
                    <a:bodyPr/>
                    <a:lstStyle/>
                    <a:p>
                      <a:r>
                        <a:rPr lang="de-DE" sz="1600">
                          <a:effectLst/>
                        </a:rPr>
                        <a:t>0.587</a:t>
                      </a:r>
                    </a:p>
                  </a:txBody>
                  <a:tcPr marL="63990" marR="63990" marT="31995" marB="31995" anchor="ctr">
                    <a:lnL>
                      <a:noFill/>
                    </a:lnL>
                    <a:lnR>
                      <a:noFill/>
                    </a:lnR>
                    <a:lnT>
                      <a:noFill/>
                    </a:lnT>
                    <a:lnB>
                      <a:noFill/>
                    </a:lnB>
                  </a:tcPr>
                </a:tc>
                <a:tc>
                  <a:txBody>
                    <a:bodyPr/>
                    <a:lstStyle/>
                    <a:p>
                      <a:r>
                        <a:rPr lang="de-DE" sz="1600">
                          <a:effectLst/>
                        </a:rPr>
                        <a:t>1222 September 28.82</a:t>
                      </a:r>
                    </a:p>
                  </a:txBody>
                  <a:tcPr marL="63990" marR="63990" marT="31995" marB="31995" anchor="ctr">
                    <a:lnL>
                      <a:noFill/>
                    </a:lnL>
                    <a:lnR>
                      <a:noFill/>
                    </a:lnR>
                    <a:lnT>
                      <a:noFill/>
                    </a:lnT>
                    <a:lnB>
                      <a:noFill/>
                    </a:lnB>
                  </a:tcPr>
                </a:tc>
                <a:tc>
                  <a:txBody>
                    <a:bodyPr/>
                    <a:lstStyle/>
                    <a:p>
                      <a:r>
                        <a:rPr lang="de-DE" sz="1400">
                          <a:effectLst/>
                        </a:rPr>
                        <a:t>0.574</a:t>
                      </a:r>
                    </a:p>
                  </a:txBody>
                  <a:tcPr marL="63990" marR="63990" marT="31995" marB="31995" anchor="ctr">
                    <a:lnL>
                      <a:noFill/>
                    </a:lnL>
                    <a:lnR>
                      <a:noFill/>
                    </a:lnR>
                    <a:lnT>
                      <a:noFill/>
                    </a:lnT>
                    <a:lnB>
                      <a:noFill/>
                    </a:lnB>
                  </a:tcPr>
                </a:tc>
                <a:extLst>
                  <a:ext uri="{0D108BD9-81ED-4DB2-BD59-A6C34878D82A}">
                    <a16:rowId xmlns:a16="http://schemas.microsoft.com/office/drawing/2014/main" val="2903079769"/>
                  </a:ext>
                </a:extLst>
              </a:tr>
              <a:tr h="317234">
                <a:tc>
                  <a:txBody>
                    <a:bodyPr/>
                    <a:lstStyle/>
                    <a:p>
                      <a:r>
                        <a:rPr lang="de-DE" sz="1600" dirty="0">
                          <a:effectLst/>
                        </a:rPr>
                        <a:t>66 </a:t>
                      </a:r>
                      <a:r>
                        <a:rPr lang="de-DE" sz="1600" dirty="0" err="1">
                          <a:effectLst/>
                        </a:rPr>
                        <a:t>January</a:t>
                      </a:r>
                      <a:r>
                        <a:rPr lang="de-DE" sz="1600" dirty="0">
                          <a:effectLst/>
                        </a:rPr>
                        <a:t> 25.96</a:t>
                      </a:r>
                    </a:p>
                  </a:txBody>
                  <a:tcPr marL="63990" marR="63990" marT="31995" marB="31995" anchor="ctr">
                    <a:lnL>
                      <a:noFill/>
                    </a:lnL>
                    <a:lnR>
                      <a:noFill/>
                    </a:lnR>
                    <a:lnT>
                      <a:noFill/>
                    </a:lnT>
                    <a:lnB>
                      <a:noFill/>
                    </a:lnB>
                  </a:tcPr>
                </a:tc>
                <a:tc>
                  <a:txBody>
                    <a:bodyPr/>
                    <a:lstStyle/>
                    <a:p>
                      <a:r>
                        <a:rPr lang="de-DE" sz="1600">
                          <a:effectLst/>
                        </a:rPr>
                        <a:t>0.585</a:t>
                      </a:r>
                    </a:p>
                  </a:txBody>
                  <a:tcPr marL="63990" marR="63990" marT="31995" marB="31995" anchor="ctr">
                    <a:lnL>
                      <a:noFill/>
                    </a:lnL>
                    <a:lnR>
                      <a:noFill/>
                    </a:lnR>
                    <a:lnT>
                      <a:noFill/>
                    </a:lnT>
                    <a:lnB>
                      <a:noFill/>
                    </a:lnB>
                  </a:tcPr>
                </a:tc>
                <a:tc>
                  <a:txBody>
                    <a:bodyPr/>
                    <a:lstStyle/>
                    <a:p>
                      <a:r>
                        <a:rPr lang="de-DE" sz="1600">
                          <a:effectLst/>
                        </a:rPr>
                        <a:t>1301 October 25.58</a:t>
                      </a:r>
                    </a:p>
                  </a:txBody>
                  <a:tcPr marL="63990" marR="63990" marT="31995" marB="31995" anchor="ctr">
                    <a:lnL>
                      <a:noFill/>
                    </a:lnL>
                    <a:lnR>
                      <a:noFill/>
                    </a:lnR>
                    <a:lnT>
                      <a:noFill/>
                    </a:lnT>
                    <a:lnB>
                      <a:noFill/>
                    </a:lnB>
                  </a:tcPr>
                </a:tc>
                <a:tc>
                  <a:txBody>
                    <a:bodyPr/>
                    <a:lstStyle/>
                    <a:p>
                      <a:r>
                        <a:rPr lang="de-DE" sz="1400">
                          <a:effectLst/>
                        </a:rPr>
                        <a:t>0.573</a:t>
                      </a:r>
                    </a:p>
                  </a:txBody>
                  <a:tcPr marL="63990" marR="63990" marT="31995" marB="31995" anchor="ctr">
                    <a:lnL>
                      <a:noFill/>
                    </a:lnL>
                    <a:lnR>
                      <a:noFill/>
                    </a:lnR>
                    <a:lnT>
                      <a:noFill/>
                    </a:lnT>
                    <a:lnB>
                      <a:noFill/>
                    </a:lnB>
                  </a:tcPr>
                </a:tc>
                <a:extLst>
                  <a:ext uri="{0D108BD9-81ED-4DB2-BD59-A6C34878D82A}">
                    <a16:rowId xmlns:a16="http://schemas.microsoft.com/office/drawing/2014/main" val="2381509399"/>
                  </a:ext>
                </a:extLst>
              </a:tr>
              <a:tr h="317234">
                <a:tc>
                  <a:txBody>
                    <a:bodyPr/>
                    <a:lstStyle/>
                    <a:p>
                      <a:r>
                        <a:rPr lang="de-DE" sz="1600" dirty="0">
                          <a:effectLst/>
                        </a:rPr>
                        <a:t>141 March 22.43</a:t>
                      </a:r>
                    </a:p>
                  </a:txBody>
                  <a:tcPr marL="63990" marR="63990" marT="31995" marB="31995" anchor="ctr">
                    <a:lnL>
                      <a:noFill/>
                    </a:lnL>
                    <a:lnR>
                      <a:noFill/>
                    </a:lnR>
                    <a:lnT>
                      <a:noFill/>
                    </a:lnT>
                    <a:lnB>
                      <a:noFill/>
                    </a:lnB>
                  </a:tcPr>
                </a:tc>
                <a:tc>
                  <a:txBody>
                    <a:bodyPr/>
                    <a:lstStyle/>
                    <a:p>
                      <a:r>
                        <a:rPr lang="de-DE" sz="1600" dirty="0">
                          <a:effectLst/>
                        </a:rPr>
                        <a:t>0.583</a:t>
                      </a:r>
                    </a:p>
                  </a:txBody>
                  <a:tcPr marL="63990" marR="63990" marT="31995" marB="31995" anchor="ctr">
                    <a:lnL>
                      <a:noFill/>
                    </a:lnL>
                    <a:lnR>
                      <a:noFill/>
                    </a:lnR>
                    <a:lnT>
                      <a:noFill/>
                    </a:lnT>
                    <a:lnB>
                      <a:noFill/>
                    </a:lnB>
                  </a:tcPr>
                </a:tc>
                <a:tc>
                  <a:txBody>
                    <a:bodyPr/>
                    <a:lstStyle/>
                    <a:p>
                      <a:r>
                        <a:rPr lang="de-DE" sz="1600">
                          <a:effectLst/>
                        </a:rPr>
                        <a:t>1378 November 10.69</a:t>
                      </a:r>
                    </a:p>
                  </a:txBody>
                  <a:tcPr marL="63990" marR="63990" marT="31995" marB="31995" anchor="ctr">
                    <a:lnL>
                      <a:noFill/>
                    </a:lnL>
                    <a:lnR>
                      <a:noFill/>
                    </a:lnR>
                    <a:lnT>
                      <a:noFill/>
                    </a:lnT>
                    <a:lnB>
                      <a:noFill/>
                    </a:lnB>
                  </a:tcPr>
                </a:tc>
                <a:tc>
                  <a:txBody>
                    <a:bodyPr/>
                    <a:lstStyle/>
                    <a:p>
                      <a:r>
                        <a:rPr lang="de-DE" sz="1400">
                          <a:effectLst/>
                        </a:rPr>
                        <a:t>0.576</a:t>
                      </a:r>
                    </a:p>
                  </a:txBody>
                  <a:tcPr marL="63990" marR="63990" marT="31995" marB="31995" anchor="ctr">
                    <a:lnL>
                      <a:noFill/>
                    </a:lnL>
                    <a:lnR>
                      <a:noFill/>
                    </a:lnR>
                    <a:lnT>
                      <a:noFill/>
                    </a:lnT>
                    <a:lnB>
                      <a:noFill/>
                    </a:lnB>
                  </a:tcPr>
                </a:tc>
                <a:extLst>
                  <a:ext uri="{0D108BD9-81ED-4DB2-BD59-A6C34878D82A}">
                    <a16:rowId xmlns:a16="http://schemas.microsoft.com/office/drawing/2014/main" val="3284532601"/>
                  </a:ext>
                </a:extLst>
              </a:tr>
              <a:tr h="258937">
                <a:tc>
                  <a:txBody>
                    <a:bodyPr/>
                    <a:lstStyle/>
                    <a:p>
                      <a:r>
                        <a:rPr lang="de-DE" sz="1600">
                          <a:effectLst/>
                        </a:rPr>
                        <a:t>218 May 17.72</a:t>
                      </a:r>
                    </a:p>
                  </a:txBody>
                  <a:tcPr marL="63990" marR="63990" marT="31995" marB="31995" anchor="ctr">
                    <a:lnL>
                      <a:noFill/>
                    </a:lnL>
                    <a:lnR>
                      <a:noFill/>
                    </a:lnR>
                    <a:lnT>
                      <a:noFill/>
                    </a:lnT>
                    <a:lnB>
                      <a:noFill/>
                    </a:lnB>
                  </a:tcPr>
                </a:tc>
                <a:tc>
                  <a:txBody>
                    <a:bodyPr/>
                    <a:lstStyle/>
                    <a:p>
                      <a:r>
                        <a:rPr lang="de-DE" sz="1600">
                          <a:effectLst/>
                        </a:rPr>
                        <a:t>0.581</a:t>
                      </a:r>
                    </a:p>
                  </a:txBody>
                  <a:tcPr marL="63990" marR="63990" marT="31995" marB="31995" anchor="ctr">
                    <a:lnL>
                      <a:noFill/>
                    </a:lnL>
                    <a:lnR>
                      <a:noFill/>
                    </a:lnR>
                    <a:lnT>
                      <a:noFill/>
                    </a:lnT>
                    <a:lnB>
                      <a:noFill/>
                    </a:lnB>
                  </a:tcPr>
                </a:tc>
                <a:tc>
                  <a:txBody>
                    <a:bodyPr/>
                    <a:lstStyle/>
                    <a:p>
                      <a:r>
                        <a:rPr lang="de-DE" sz="1600">
                          <a:effectLst/>
                        </a:rPr>
                        <a:t>1456 June 9.63</a:t>
                      </a:r>
                    </a:p>
                  </a:txBody>
                  <a:tcPr marL="63990" marR="63990" marT="31995" marB="31995" anchor="ctr">
                    <a:lnL>
                      <a:noFill/>
                    </a:lnL>
                    <a:lnR>
                      <a:noFill/>
                    </a:lnR>
                    <a:lnT>
                      <a:noFill/>
                    </a:lnT>
                    <a:lnB>
                      <a:noFill/>
                    </a:lnB>
                  </a:tcPr>
                </a:tc>
                <a:tc>
                  <a:txBody>
                    <a:bodyPr/>
                    <a:lstStyle/>
                    <a:p>
                      <a:r>
                        <a:rPr lang="de-DE" sz="1400">
                          <a:effectLst/>
                        </a:rPr>
                        <a:t>0.580</a:t>
                      </a:r>
                    </a:p>
                  </a:txBody>
                  <a:tcPr marL="63990" marR="63990" marT="31995" marB="31995" anchor="ctr">
                    <a:lnL>
                      <a:noFill/>
                    </a:lnL>
                    <a:lnR>
                      <a:noFill/>
                    </a:lnR>
                    <a:lnT>
                      <a:noFill/>
                    </a:lnT>
                    <a:lnB>
                      <a:noFill/>
                    </a:lnB>
                  </a:tcPr>
                </a:tc>
                <a:extLst>
                  <a:ext uri="{0D108BD9-81ED-4DB2-BD59-A6C34878D82A}">
                    <a16:rowId xmlns:a16="http://schemas.microsoft.com/office/drawing/2014/main" val="2020561337"/>
                  </a:ext>
                </a:extLst>
              </a:tr>
              <a:tr h="272102">
                <a:tc>
                  <a:txBody>
                    <a:bodyPr/>
                    <a:lstStyle/>
                    <a:p>
                      <a:r>
                        <a:rPr lang="de-DE" sz="1600" dirty="0">
                          <a:effectLst/>
                        </a:rPr>
                        <a:t>295 April 20.40</a:t>
                      </a:r>
                    </a:p>
                  </a:txBody>
                  <a:tcPr marL="63990" marR="63990" marT="31995" marB="31995" anchor="ctr">
                    <a:lnL>
                      <a:noFill/>
                    </a:lnL>
                    <a:lnR>
                      <a:noFill/>
                    </a:lnR>
                    <a:lnT>
                      <a:noFill/>
                    </a:lnT>
                    <a:lnB>
                      <a:noFill/>
                    </a:lnB>
                  </a:tcPr>
                </a:tc>
                <a:tc>
                  <a:txBody>
                    <a:bodyPr/>
                    <a:lstStyle/>
                    <a:p>
                      <a:r>
                        <a:rPr lang="de-DE" sz="1600" dirty="0">
                          <a:effectLst/>
                        </a:rPr>
                        <a:t>0.576</a:t>
                      </a:r>
                    </a:p>
                  </a:txBody>
                  <a:tcPr marL="63990" marR="63990" marT="31995" marB="31995" anchor="ctr">
                    <a:lnL>
                      <a:noFill/>
                    </a:lnL>
                    <a:lnR>
                      <a:noFill/>
                    </a:lnR>
                    <a:lnT>
                      <a:noFill/>
                    </a:lnT>
                    <a:lnB>
                      <a:noFill/>
                    </a:lnB>
                  </a:tcPr>
                </a:tc>
                <a:tc>
                  <a:txBody>
                    <a:bodyPr/>
                    <a:lstStyle/>
                    <a:p>
                      <a:r>
                        <a:rPr lang="de-DE" sz="1600">
                          <a:effectLst/>
                        </a:rPr>
                        <a:t>1531 August 26.24</a:t>
                      </a:r>
                    </a:p>
                  </a:txBody>
                  <a:tcPr marL="63990" marR="63990" marT="31995" marB="31995" anchor="ctr">
                    <a:lnL>
                      <a:noFill/>
                    </a:lnL>
                    <a:lnR>
                      <a:noFill/>
                    </a:lnR>
                    <a:lnT>
                      <a:noFill/>
                    </a:lnT>
                    <a:lnB>
                      <a:noFill/>
                    </a:lnB>
                  </a:tcPr>
                </a:tc>
                <a:tc>
                  <a:txBody>
                    <a:bodyPr/>
                    <a:lstStyle/>
                    <a:p>
                      <a:r>
                        <a:rPr lang="de-DE" sz="1400">
                          <a:effectLst/>
                        </a:rPr>
                        <a:t>0.581</a:t>
                      </a:r>
                    </a:p>
                  </a:txBody>
                  <a:tcPr marL="63990" marR="63990" marT="31995" marB="31995" anchor="ctr">
                    <a:lnL>
                      <a:noFill/>
                    </a:lnL>
                    <a:lnR>
                      <a:noFill/>
                    </a:lnR>
                    <a:lnT>
                      <a:noFill/>
                    </a:lnT>
                    <a:lnB>
                      <a:noFill/>
                    </a:lnB>
                  </a:tcPr>
                </a:tc>
                <a:extLst>
                  <a:ext uri="{0D108BD9-81ED-4DB2-BD59-A6C34878D82A}">
                    <a16:rowId xmlns:a16="http://schemas.microsoft.com/office/drawing/2014/main" val="3353139086"/>
                  </a:ext>
                </a:extLst>
              </a:tr>
              <a:tr h="258937">
                <a:tc>
                  <a:txBody>
                    <a:bodyPr/>
                    <a:lstStyle/>
                    <a:p>
                      <a:r>
                        <a:rPr lang="de-DE" sz="1600">
                          <a:effectLst/>
                        </a:rPr>
                        <a:t>374 February 16.34</a:t>
                      </a:r>
                    </a:p>
                  </a:txBody>
                  <a:tcPr marL="63990" marR="63990" marT="31995" marB="31995" anchor="ctr">
                    <a:lnL>
                      <a:noFill/>
                    </a:lnL>
                    <a:lnR>
                      <a:noFill/>
                    </a:lnR>
                    <a:lnT>
                      <a:noFill/>
                    </a:lnT>
                    <a:lnB>
                      <a:noFill/>
                    </a:lnB>
                  </a:tcPr>
                </a:tc>
                <a:tc>
                  <a:txBody>
                    <a:bodyPr/>
                    <a:lstStyle/>
                    <a:p>
                      <a:r>
                        <a:rPr lang="de-DE" sz="1600" dirty="0">
                          <a:effectLst/>
                        </a:rPr>
                        <a:t>0.577</a:t>
                      </a:r>
                    </a:p>
                  </a:txBody>
                  <a:tcPr marL="63990" marR="63990" marT="31995" marB="31995" anchor="ctr">
                    <a:lnL>
                      <a:noFill/>
                    </a:lnL>
                    <a:lnR>
                      <a:noFill/>
                    </a:lnR>
                    <a:lnT>
                      <a:noFill/>
                    </a:lnT>
                    <a:lnB>
                      <a:noFill/>
                    </a:lnB>
                  </a:tcPr>
                </a:tc>
                <a:tc>
                  <a:txBody>
                    <a:bodyPr/>
                    <a:lstStyle/>
                    <a:p>
                      <a:r>
                        <a:rPr lang="de-DE" sz="1600">
                          <a:effectLst/>
                        </a:rPr>
                        <a:t>1607 October 27.54</a:t>
                      </a:r>
                    </a:p>
                  </a:txBody>
                  <a:tcPr marL="63990" marR="63990" marT="31995" marB="31995" anchor="ctr">
                    <a:lnL>
                      <a:noFill/>
                    </a:lnL>
                    <a:lnR>
                      <a:noFill/>
                    </a:lnR>
                    <a:lnT>
                      <a:noFill/>
                    </a:lnT>
                    <a:lnB>
                      <a:noFill/>
                    </a:lnB>
                  </a:tcPr>
                </a:tc>
                <a:tc>
                  <a:txBody>
                    <a:bodyPr/>
                    <a:lstStyle/>
                    <a:p>
                      <a:r>
                        <a:rPr lang="de-DE" sz="1400">
                          <a:effectLst/>
                        </a:rPr>
                        <a:t>0.584</a:t>
                      </a:r>
                    </a:p>
                  </a:txBody>
                  <a:tcPr marL="63990" marR="63990" marT="31995" marB="31995" anchor="ctr">
                    <a:lnL>
                      <a:noFill/>
                    </a:lnL>
                    <a:lnR>
                      <a:noFill/>
                    </a:lnR>
                    <a:lnT>
                      <a:noFill/>
                    </a:lnT>
                    <a:lnB>
                      <a:noFill/>
                    </a:lnB>
                  </a:tcPr>
                </a:tc>
                <a:extLst>
                  <a:ext uri="{0D108BD9-81ED-4DB2-BD59-A6C34878D82A}">
                    <a16:rowId xmlns:a16="http://schemas.microsoft.com/office/drawing/2014/main" val="1933851355"/>
                  </a:ext>
                </a:extLst>
              </a:tr>
              <a:tr h="258937">
                <a:tc>
                  <a:txBody>
                    <a:bodyPr/>
                    <a:lstStyle/>
                    <a:p>
                      <a:r>
                        <a:rPr lang="de-DE" sz="1600">
                          <a:effectLst/>
                        </a:rPr>
                        <a:t>451 June 28.25</a:t>
                      </a:r>
                    </a:p>
                  </a:txBody>
                  <a:tcPr marL="63990" marR="63990" marT="31995" marB="31995" anchor="ctr">
                    <a:lnL>
                      <a:noFill/>
                    </a:lnL>
                    <a:lnR>
                      <a:noFill/>
                    </a:lnR>
                    <a:lnT>
                      <a:noFill/>
                    </a:lnT>
                    <a:lnB>
                      <a:noFill/>
                    </a:lnB>
                  </a:tcPr>
                </a:tc>
                <a:tc>
                  <a:txBody>
                    <a:bodyPr/>
                    <a:lstStyle/>
                    <a:p>
                      <a:r>
                        <a:rPr lang="de-DE" sz="1600">
                          <a:effectLst/>
                        </a:rPr>
                        <a:t>0.574</a:t>
                      </a:r>
                    </a:p>
                  </a:txBody>
                  <a:tcPr marL="63990" marR="63990" marT="31995" marB="31995" anchor="ctr">
                    <a:lnL>
                      <a:noFill/>
                    </a:lnL>
                    <a:lnR>
                      <a:noFill/>
                    </a:lnR>
                    <a:lnT>
                      <a:noFill/>
                    </a:lnT>
                    <a:lnB>
                      <a:noFill/>
                    </a:lnB>
                  </a:tcPr>
                </a:tc>
                <a:tc>
                  <a:txBody>
                    <a:bodyPr/>
                    <a:lstStyle/>
                    <a:p>
                      <a:r>
                        <a:rPr lang="de-DE" sz="1600" dirty="0">
                          <a:effectLst/>
                        </a:rPr>
                        <a:t>1682 September 15.28</a:t>
                      </a:r>
                    </a:p>
                  </a:txBody>
                  <a:tcPr marL="63990" marR="63990" marT="31995" marB="31995" anchor="ctr">
                    <a:lnL>
                      <a:noFill/>
                    </a:lnL>
                    <a:lnR>
                      <a:noFill/>
                    </a:lnR>
                    <a:lnT>
                      <a:noFill/>
                    </a:lnT>
                    <a:lnB>
                      <a:noFill/>
                    </a:lnB>
                  </a:tcPr>
                </a:tc>
                <a:tc>
                  <a:txBody>
                    <a:bodyPr/>
                    <a:lstStyle/>
                    <a:p>
                      <a:r>
                        <a:rPr lang="de-DE" sz="1400">
                          <a:effectLst/>
                        </a:rPr>
                        <a:t>0.583</a:t>
                      </a:r>
                    </a:p>
                  </a:txBody>
                  <a:tcPr marL="63990" marR="63990" marT="31995" marB="31995" anchor="ctr">
                    <a:lnL>
                      <a:noFill/>
                    </a:lnL>
                    <a:lnR>
                      <a:noFill/>
                    </a:lnR>
                    <a:lnT>
                      <a:noFill/>
                    </a:lnT>
                    <a:lnB>
                      <a:noFill/>
                    </a:lnB>
                  </a:tcPr>
                </a:tc>
                <a:extLst>
                  <a:ext uri="{0D108BD9-81ED-4DB2-BD59-A6C34878D82A}">
                    <a16:rowId xmlns:a16="http://schemas.microsoft.com/office/drawing/2014/main" val="2189852592"/>
                  </a:ext>
                </a:extLst>
              </a:tr>
              <a:tr h="317234">
                <a:tc>
                  <a:txBody>
                    <a:bodyPr/>
                    <a:lstStyle/>
                    <a:p>
                      <a:r>
                        <a:rPr lang="de-DE" sz="1600">
                          <a:effectLst/>
                        </a:rPr>
                        <a:t>530 September 27.13</a:t>
                      </a:r>
                    </a:p>
                  </a:txBody>
                  <a:tcPr marL="63990" marR="63990" marT="31995" marB="31995" anchor="ctr">
                    <a:lnL>
                      <a:noFill/>
                    </a:lnL>
                    <a:lnR>
                      <a:noFill/>
                    </a:lnR>
                    <a:lnT>
                      <a:noFill/>
                    </a:lnT>
                    <a:lnB>
                      <a:noFill/>
                    </a:lnB>
                  </a:tcPr>
                </a:tc>
                <a:tc>
                  <a:txBody>
                    <a:bodyPr/>
                    <a:lstStyle/>
                    <a:p>
                      <a:r>
                        <a:rPr lang="de-DE" sz="1600">
                          <a:effectLst/>
                        </a:rPr>
                        <a:t>0.576</a:t>
                      </a:r>
                    </a:p>
                  </a:txBody>
                  <a:tcPr marL="63990" marR="63990" marT="31995" marB="31995" anchor="ctr">
                    <a:lnL>
                      <a:noFill/>
                    </a:lnL>
                    <a:lnR>
                      <a:noFill/>
                    </a:lnR>
                    <a:lnT>
                      <a:noFill/>
                    </a:lnT>
                    <a:lnB>
                      <a:noFill/>
                    </a:lnB>
                  </a:tcPr>
                </a:tc>
                <a:tc>
                  <a:txBody>
                    <a:bodyPr/>
                    <a:lstStyle/>
                    <a:p>
                      <a:r>
                        <a:rPr lang="de-DE" sz="1600" dirty="0">
                          <a:effectLst/>
                        </a:rPr>
                        <a:t>1759 March 13.06</a:t>
                      </a:r>
                    </a:p>
                  </a:txBody>
                  <a:tcPr marL="63990" marR="63990" marT="31995" marB="31995" anchor="ctr">
                    <a:lnL>
                      <a:noFill/>
                    </a:lnL>
                    <a:lnR>
                      <a:noFill/>
                    </a:lnR>
                    <a:lnT>
                      <a:noFill/>
                    </a:lnT>
                    <a:lnB>
                      <a:noFill/>
                    </a:lnB>
                  </a:tcPr>
                </a:tc>
                <a:tc>
                  <a:txBody>
                    <a:bodyPr/>
                    <a:lstStyle/>
                    <a:p>
                      <a:r>
                        <a:rPr lang="de-DE" sz="1400">
                          <a:effectLst/>
                        </a:rPr>
                        <a:t>0.584</a:t>
                      </a:r>
                    </a:p>
                  </a:txBody>
                  <a:tcPr marL="63990" marR="63990" marT="31995" marB="31995" anchor="ctr">
                    <a:lnL>
                      <a:noFill/>
                    </a:lnL>
                    <a:lnR>
                      <a:noFill/>
                    </a:lnR>
                    <a:lnT>
                      <a:noFill/>
                    </a:lnT>
                    <a:lnB>
                      <a:noFill/>
                    </a:lnB>
                  </a:tcPr>
                </a:tc>
                <a:extLst>
                  <a:ext uri="{0D108BD9-81ED-4DB2-BD59-A6C34878D82A}">
                    <a16:rowId xmlns:a16="http://schemas.microsoft.com/office/drawing/2014/main" val="3638648274"/>
                  </a:ext>
                </a:extLst>
              </a:tr>
              <a:tr h="317234">
                <a:tc>
                  <a:txBody>
                    <a:bodyPr/>
                    <a:lstStyle/>
                    <a:p>
                      <a:r>
                        <a:rPr lang="de-DE" sz="1600" dirty="0">
                          <a:effectLst/>
                        </a:rPr>
                        <a:t>607 March 15.48</a:t>
                      </a:r>
                    </a:p>
                  </a:txBody>
                  <a:tcPr marL="63990" marR="63990" marT="31995" marB="31995" anchor="ctr">
                    <a:lnL>
                      <a:noFill/>
                    </a:lnL>
                    <a:lnR>
                      <a:noFill/>
                    </a:lnR>
                    <a:lnT>
                      <a:noFill/>
                    </a:lnT>
                    <a:lnB>
                      <a:noFill/>
                    </a:lnB>
                  </a:tcPr>
                </a:tc>
                <a:tc>
                  <a:txBody>
                    <a:bodyPr/>
                    <a:lstStyle/>
                    <a:p>
                      <a:r>
                        <a:rPr lang="de-DE" sz="1600">
                          <a:effectLst/>
                        </a:rPr>
                        <a:t>0.581</a:t>
                      </a:r>
                    </a:p>
                  </a:txBody>
                  <a:tcPr marL="63990" marR="63990" marT="31995" marB="31995" anchor="ctr">
                    <a:lnL>
                      <a:noFill/>
                    </a:lnL>
                    <a:lnR>
                      <a:noFill/>
                    </a:lnR>
                    <a:lnT>
                      <a:noFill/>
                    </a:lnT>
                    <a:lnB>
                      <a:noFill/>
                    </a:lnB>
                  </a:tcPr>
                </a:tc>
                <a:tc>
                  <a:txBody>
                    <a:bodyPr/>
                    <a:lstStyle/>
                    <a:p>
                      <a:r>
                        <a:rPr lang="de-DE" sz="1600">
                          <a:effectLst/>
                        </a:rPr>
                        <a:t>1835 November 16.44</a:t>
                      </a:r>
                    </a:p>
                  </a:txBody>
                  <a:tcPr marL="63990" marR="63990" marT="31995" marB="31995" anchor="ctr">
                    <a:lnL>
                      <a:noFill/>
                    </a:lnL>
                    <a:lnR>
                      <a:noFill/>
                    </a:lnR>
                    <a:lnT>
                      <a:noFill/>
                    </a:lnT>
                    <a:lnB>
                      <a:noFill/>
                    </a:lnB>
                  </a:tcPr>
                </a:tc>
                <a:tc>
                  <a:txBody>
                    <a:bodyPr/>
                    <a:lstStyle/>
                    <a:p>
                      <a:r>
                        <a:rPr lang="de-DE" sz="1400" dirty="0">
                          <a:effectLst/>
                        </a:rPr>
                        <a:t>0.587</a:t>
                      </a:r>
                    </a:p>
                  </a:txBody>
                  <a:tcPr marL="63990" marR="63990" marT="31995" marB="31995" anchor="ctr">
                    <a:lnL>
                      <a:noFill/>
                    </a:lnL>
                    <a:lnR>
                      <a:noFill/>
                    </a:lnR>
                    <a:lnT>
                      <a:noFill/>
                    </a:lnT>
                    <a:lnB>
                      <a:noFill/>
                    </a:lnB>
                  </a:tcPr>
                </a:tc>
                <a:extLst>
                  <a:ext uri="{0D108BD9-81ED-4DB2-BD59-A6C34878D82A}">
                    <a16:rowId xmlns:a16="http://schemas.microsoft.com/office/drawing/2014/main" val="4210322730"/>
                  </a:ext>
                </a:extLst>
              </a:tr>
              <a:tr h="317234">
                <a:tc>
                  <a:txBody>
                    <a:bodyPr/>
                    <a:lstStyle/>
                    <a:p>
                      <a:r>
                        <a:rPr lang="de-DE" sz="1600" dirty="0">
                          <a:effectLst/>
                        </a:rPr>
                        <a:t>684 </a:t>
                      </a:r>
                      <a:r>
                        <a:rPr lang="de-DE" sz="1600" dirty="0" err="1">
                          <a:effectLst/>
                        </a:rPr>
                        <a:t>October</a:t>
                      </a:r>
                      <a:r>
                        <a:rPr lang="de-DE" sz="1600" dirty="0">
                          <a:effectLst/>
                        </a:rPr>
                        <a:t> 2.77</a:t>
                      </a:r>
                    </a:p>
                  </a:txBody>
                  <a:tcPr marL="63990" marR="63990" marT="31995" marB="31995" anchor="ctr">
                    <a:lnL>
                      <a:noFill/>
                    </a:lnL>
                    <a:lnR>
                      <a:noFill/>
                    </a:lnR>
                    <a:lnT>
                      <a:noFill/>
                    </a:lnT>
                    <a:lnB>
                      <a:noFill/>
                    </a:lnB>
                  </a:tcPr>
                </a:tc>
                <a:tc>
                  <a:txBody>
                    <a:bodyPr/>
                    <a:lstStyle/>
                    <a:p>
                      <a:r>
                        <a:rPr lang="de-DE" sz="1600">
                          <a:effectLst/>
                        </a:rPr>
                        <a:t>0.580</a:t>
                      </a:r>
                    </a:p>
                  </a:txBody>
                  <a:tcPr marL="63990" marR="63990" marT="31995" marB="31995" anchor="ctr">
                    <a:lnL>
                      <a:noFill/>
                    </a:lnL>
                    <a:lnR>
                      <a:noFill/>
                    </a:lnR>
                    <a:lnT>
                      <a:noFill/>
                    </a:lnT>
                    <a:lnB>
                      <a:noFill/>
                    </a:lnB>
                  </a:tcPr>
                </a:tc>
                <a:tc>
                  <a:txBody>
                    <a:bodyPr/>
                    <a:lstStyle/>
                    <a:p>
                      <a:r>
                        <a:rPr lang="de-DE" sz="1600" b="1" dirty="0">
                          <a:effectLst/>
                        </a:rPr>
                        <a:t>1910 April 20.18</a:t>
                      </a:r>
                    </a:p>
                  </a:txBody>
                  <a:tcPr marL="63990" marR="63990" marT="31995" marB="31995" anchor="ctr">
                    <a:lnL>
                      <a:noFill/>
                    </a:lnL>
                    <a:lnR>
                      <a:noFill/>
                    </a:lnR>
                    <a:lnT>
                      <a:noFill/>
                    </a:lnT>
                    <a:lnB>
                      <a:noFill/>
                    </a:lnB>
                  </a:tcPr>
                </a:tc>
                <a:tc>
                  <a:txBody>
                    <a:bodyPr/>
                    <a:lstStyle/>
                    <a:p>
                      <a:r>
                        <a:rPr lang="de-DE" sz="1600" b="1" dirty="0">
                          <a:effectLst/>
                        </a:rPr>
                        <a:t>0.587</a:t>
                      </a:r>
                    </a:p>
                  </a:txBody>
                  <a:tcPr marL="63990" marR="63990" marT="31995" marB="31995" anchor="ctr">
                    <a:lnL>
                      <a:noFill/>
                    </a:lnL>
                    <a:lnR>
                      <a:noFill/>
                    </a:lnR>
                    <a:lnT>
                      <a:noFill/>
                    </a:lnT>
                    <a:lnB>
                      <a:noFill/>
                    </a:lnB>
                  </a:tcPr>
                </a:tc>
                <a:extLst>
                  <a:ext uri="{0D108BD9-81ED-4DB2-BD59-A6C34878D82A}">
                    <a16:rowId xmlns:a16="http://schemas.microsoft.com/office/drawing/2014/main" val="1662105074"/>
                  </a:ext>
                </a:extLst>
              </a:tr>
              <a:tr h="317234">
                <a:tc>
                  <a:txBody>
                    <a:bodyPr/>
                    <a:lstStyle/>
                    <a:p>
                      <a:r>
                        <a:rPr lang="de-DE" sz="1600" dirty="0">
                          <a:effectLst/>
                        </a:rPr>
                        <a:t>760 May 20.67</a:t>
                      </a:r>
                    </a:p>
                  </a:txBody>
                  <a:tcPr marL="63990" marR="63990" marT="31995" marB="31995" anchor="ctr">
                    <a:lnL>
                      <a:noFill/>
                    </a:lnL>
                    <a:lnR>
                      <a:noFill/>
                    </a:lnR>
                    <a:lnT>
                      <a:noFill/>
                    </a:lnT>
                    <a:lnB>
                      <a:noFill/>
                    </a:lnB>
                  </a:tcPr>
                </a:tc>
                <a:tc>
                  <a:txBody>
                    <a:bodyPr/>
                    <a:lstStyle/>
                    <a:p>
                      <a:r>
                        <a:rPr lang="de-DE" sz="1600">
                          <a:effectLst/>
                        </a:rPr>
                        <a:t>0.582</a:t>
                      </a:r>
                    </a:p>
                  </a:txBody>
                  <a:tcPr marL="63990" marR="63990" marT="31995" marB="31995" anchor="ctr">
                    <a:lnL>
                      <a:noFill/>
                    </a:lnL>
                    <a:lnR>
                      <a:noFill/>
                    </a:lnR>
                    <a:lnT>
                      <a:noFill/>
                    </a:lnT>
                    <a:lnB>
                      <a:noFill/>
                    </a:lnB>
                  </a:tcPr>
                </a:tc>
                <a:tc>
                  <a:txBody>
                    <a:bodyPr/>
                    <a:lstStyle/>
                    <a:p>
                      <a:r>
                        <a:rPr lang="de-DE" sz="1600">
                          <a:effectLst/>
                        </a:rPr>
                        <a:t>1986 February 9.46</a:t>
                      </a:r>
                    </a:p>
                  </a:txBody>
                  <a:tcPr marL="63990" marR="63990" marT="31995" marB="31995" anchor="ctr">
                    <a:lnL>
                      <a:noFill/>
                    </a:lnL>
                    <a:lnR>
                      <a:noFill/>
                    </a:lnR>
                    <a:lnT>
                      <a:noFill/>
                    </a:lnT>
                    <a:lnB>
                      <a:noFill/>
                    </a:lnB>
                  </a:tcPr>
                </a:tc>
                <a:tc>
                  <a:txBody>
                    <a:bodyPr/>
                    <a:lstStyle/>
                    <a:p>
                      <a:r>
                        <a:rPr lang="de-DE" sz="1600">
                          <a:effectLst/>
                        </a:rPr>
                        <a:t>0.587 </a:t>
                      </a:r>
                    </a:p>
                  </a:txBody>
                  <a:tcPr marL="63990" marR="63990" marT="31995" marB="31995" anchor="ctr">
                    <a:lnL>
                      <a:noFill/>
                    </a:lnL>
                    <a:lnR>
                      <a:noFill/>
                    </a:lnR>
                    <a:lnT>
                      <a:noFill/>
                    </a:lnT>
                    <a:lnB>
                      <a:noFill/>
                    </a:lnB>
                  </a:tcPr>
                </a:tc>
                <a:extLst>
                  <a:ext uri="{0D108BD9-81ED-4DB2-BD59-A6C34878D82A}">
                    <a16:rowId xmlns:a16="http://schemas.microsoft.com/office/drawing/2014/main" val="1722808441"/>
                  </a:ext>
                </a:extLst>
              </a:tr>
              <a:tr h="287393">
                <a:tc>
                  <a:txBody>
                    <a:bodyPr/>
                    <a:lstStyle/>
                    <a:p>
                      <a:r>
                        <a:rPr lang="de-DE" sz="1600">
                          <a:effectLst/>
                        </a:rPr>
                        <a:t>837 February 28.27</a:t>
                      </a:r>
                    </a:p>
                  </a:txBody>
                  <a:tcPr marL="63990" marR="63990" marT="31995" marB="31995" anchor="ctr">
                    <a:lnL>
                      <a:noFill/>
                    </a:lnL>
                    <a:lnR>
                      <a:noFill/>
                    </a:lnR>
                    <a:lnT>
                      <a:noFill/>
                    </a:lnT>
                    <a:lnB>
                      <a:noFill/>
                    </a:lnB>
                  </a:tcPr>
                </a:tc>
                <a:tc>
                  <a:txBody>
                    <a:bodyPr/>
                    <a:lstStyle/>
                    <a:p>
                      <a:r>
                        <a:rPr lang="de-DE" sz="1600">
                          <a:effectLst/>
                        </a:rPr>
                        <a:t>0.582</a:t>
                      </a:r>
                    </a:p>
                  </a:txBody>
                  <a:tcPr marL="63990" marR="63990" marT="31995" marB="31995" anchor="ctr">
                    <a:lnL>
                      <a:noFill/>
                    </a:lnL>
                    <a:lnR>
                      <a:noFill/>
                    </a:lnR>
                    <a:lnT>
                      <a:noFill/>
                    </a:lnT>
                    <a:lnB>
                      <a:noFill/>
                    </a:lnB>
                  </a:tcPr>
                </a:tc>
                <a:tc>
                  <a:txBody>
                    <a:bodyPr/>
                    <a:lstStyle/>
                    <a:p>
                      <a:r>
                        <a:rPr lang="de-DE" sz="1600">
                          <a:effectLst/>
                        </a:rPr>
                        <a:t>2061 July 28.72</a:t>
                      </a:r>
                    </a:p>
                  </a:txBody>
                  <a:tcPr marL="63990" marR="63990" marT="31995" marB="31995" anchor="ctr">
                    <a:lnL>
                      <a:noFill/>
                    </a:lnL>
                    <a:lnR>
                      <a:noFill/>
                    </a:lnR>
                    <a:lnT>
                      <a:noFill/>
                    </a:lnT>
                    <a:lnB>
                      <a:noFill/>
                    </a:lnB>
                  </a:tcPr>
                </a:tc>
                <a:tc>
                  <a:txBody>
                    <a:bodyPr/>
                    <a:lstStyle/>
                    <a:p>
                      <a:r>
                        <a:rPr lang="de-DE" sz="1600" dirty="0">
                          <a:effectLst/>
                        </a:rPr>
                        <a:t>0.593</a:t>
                      </a:r>
                    </a:p>
                  </a:txBody>
                  <a:tcPr marL="63990" marR="63990" marT="31995" marB="31995" anchor="ctr">
                    <a:lnL>
                      <a:noFill/>
                    </a:lnL>
                    <a:lnR>
                      <a:noFill/>
                    </a:lnR>
                    <a:lnT>
                      <a:noFill/>
                    </a:lnT>
                    <a:lnB>
                      <a:noFill/>
                    </a:lnB>
                  </a:tcPr>
                </a:tc>
                <a:extLst>
                  <a:ext uri="{0D108BD9-81ED-4DB2-BD59-A6C34878D82A}">
                    <a16:rowId xmlns:a16="http://schemas.microsoft.com/office/drawing/2014/main" val="4039403589"/>
                  </a:ext>
                </a:extLst>
              </a:tr>
              <a:tr h="317234">
                <a:tc>
                  <a:txBody>
                    <a:bodyPr/>
                    <a:lstStyle/>
                    <a:p>
                      <a:r>
                        <a:rPr lang="de-DE" sz="1600">
                          <a:effectLst/>
                        </a:rPr>
                        <a:t>912 July 18.67</a:t>
                      </a:r>
                    </a:p>
                  </a:txBody>
                  <a:tcPr marL="63990" marR="63990" marT="31995" marB="31995" anchor="ctr">
                    <a:lnL>
                      <a:noFill/>
                    </a:lnL>
                    <a:lnR>
                      <a:noFill/>
                    </a:lnR>
                    <a:lnT>
                      <a:noFill/>
                    </a:lnT>
                    <a:lnB>
                      <a:noFill/>
                    </a:lnB>
                  </a:tcPr>
                </a:tc>
                <a:tc>
                  <a:txBody>
                    <a:bodyPr/>
                    <a:lstStyle/>
                    <a:p>
                      <a:r>
                        <a:rPr lang="de-DE" sz="1600">
                          <a:effectLst/>
                        </a:rPr>
                        <a:t>0.580</a:t>
                      </a:r>
                    </a:p>
                  </a:txBody>
                  <a:tcPr marL="63990" marR="63990" marT="31995" marB="31995" anchor="ctr">
                    <a:lnL>
                      <a:noFill/>
                    </a:lnL>
                    <a:lnR>
                      <a:noFill/>
                    </a:lnR>
                    <a:lnT>
                      <a:noFill/>
                    </a:lnT>
                    <a:lnB>
                      <a:noFill/>
                    </a:lnB>
                  </a:tcPr>
                </a:tc>
                <a:tc>
                  <a:txBody>
                    <a:bodyPr/>
                    <a:lstStyle/>
                    <a:p>
                      <a:r>
                        <a:rPr lang="de-DE" sz="1600" dirty="0">
                          <a:effectLst/>
                        </a:rPr>
                        <a:t>2134 March 27.90</a:t>
                      </a:r>
                    </a:p>
                  </a:txBody>
                  <a:tcPr marL="63990" marR="63990" marT="31995" marB="31995" anchor="ctr">
                    <a:lnL>
                      <a:noFill/>
                    </a:lnL>
                    <a:lnR>
                      <a:noFill/>
                    </a:lnR>
                    <a:lnT>
                      <a:noFill/>
                    </a:lnT>
                    <a:lnB>
                      <a:noFill/>
                    </a:lnB>
                  </a:tcPr>
                </a:tc>
                <a:tc>
                  <a:txBody>
                    <a:bodyPr/>
                    <a:lstStyle/>
                    <a:p>
                      <a:r>
                        <a:rPr lang="de-DE" sz="1600" dirty="0">
                          <a:effectLst/>
                        </a:rPr>
                        <a:t>0.593</a:t>
                      </a:r>
                    </a:p>
                  </a:txBody>
                  <a:tcPr marL="63990" marR="63990" marT="31995" marB="31995" anchor="ctr">
                    <a:lnL>
                      <a:noFill/>
                    </a:lnL>
                    <a:lnR>
                      <a:noFill/>
                    </a:lnR>
                    <a:lnT>
                      <a:noFill/>
                    </a:lnT>
                    <a:lnB>
                      <a:noFill/>
                    </a:lnB>
                  </a:tcPr>
                </a:tc>
                <a:extLst>
                  <a:ext uri="{0D108BD9-81ED-4DB2-BD59-A6C34878D82A}">
                    <a16:rowId xmlns:a16="http://schemas.microsoft.com/office/drawing/2014/main" val="1717396171"/>
                  </a:ext>
                </a:extLst>
              </a:tr>
            </a:tbl>
          </a:graphicData>
        </a:graphic>
      </p:graphicFrame>
      <p:pic>
        <p:nvPicPr>
          <p:cNvPr id="5" name="Picture 2">
            <a:extLst>
              <a:ext uri="{FF2B5EF4-FFF2-40B4-BE49-F238E27FC236}">
                <a16:creationId xmlns:a16="http://schemas.microsoft.com/office/drawing/2014/main" id="{75C154F7-D729-4FA5-AFEF-9D64E9C8D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9797"/>
            <a:ext cx="5409309" cy="34564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elle 2">
            <a:extLst>
              <a:ext uri="{FF2B5EF4-FFF2-40B4-BE49-F238E27FC236}">
                <a16:creationId xmlns:a16="http://schemas.microsoft.com/office/drawing/2014/main" id="{C3229CF6-6B24-4199-9C84-0F70BC697290}"/>
              </a:ext>
            </a:extLst>
          </p:cNvPr>
          <p:cNvGraphicFramePr>
            <a:graphicFrameLocks noGrp="1"/>
          </p:cNvGraphicFramePr>
          <p:nvPr>
            <p:extLst>
              <p:ext uri="{D42A27DB-BD31-4B8C-83A1-F6EECF244321}">
                <p14:modId xmlns:p14="http://schemas.microsoft.com/office/powerpoint/2010/main" val="1694913288"/>
              </p:ext>
            </p:extLst>
          </p:nvPr>
        </p:nvGraphicFramePr>
        <p:xfrm>
          <a:off x="-9525" y="4086225"/>
          <a:ext cx="6381749" cy="3812144"/>
        </p:xfrm>
        <a:graphic>
          <a:graphicData uri="http://schemas.openxmlformats.org/drawingml/2006/table">
            <a:tbl>
              <a:tblPr/>
              <a:tblGrid>
                <a:gridCol w="2578021">
                  <a:extLst>
                    <a:ext uri="{9D8B030D-6E8A-4147-A177-3AD203B41FA5}">
                      <a16:colId xmlns:a16="http://schemas.microsoft.com/office/drawing/2014/main" val="1812255840"/>
                    </a:ext>
                  </a:extLst>
                </a:gridCol>
                <a:gridCol w="3803728">
                  <a:extLst>
                    <a:ext uri="{9D8B030D-6E8A-4147-A177-3AD203B41FA5}">
                      <a16:colId xmlns:a16="http://schemas.microsoft.com/office/drawing/2014/main" val="1823444520"/>
                    </a:ext>
                  </a:extLst>
                </a:gridCol>
              </a:tblGrid>
              <a:tr h="310810">
                <a:tc>
                  <a:txBody>
                    <a:bodyPr/>
                    <a:lstStyle/>
                    <a:p>
                      <a:r>
                        <a:rPr lang="de-DE" sz="1500" dirty="0" err="1">
                          <a:effectLst/>
                        </a:rPr>
                        <a:t>Orbittyp</a:t>
                      </a:r>
                      <a:endParaRPr lang="de-DE" sz="1500" dirty="0">
                        <a:effectLst/>
                      </a:endParaRPr>
                    </a:p>
                  </a:txBody>
                  <a:tcPr marL="77702" marR="77702" marT="38851" marB="38851" anchor="ctr">
                    <a:lnL>
                      <a:noFill/>
                    </a:lnL>
                    <a:lnR>
                      <a:noFill/>
                    </a:lnR>
                    <a:lnT>
                      <a:noFill/>
                    </a:lnT>
                    <a:lnB>
                      <a:noFill/>
                    </a:lnB>
                  </a:tcPr>
                </a:tc>
                <a:tc>
                  <a:txBody>
                    <a:bodyPr/>
                    <a:lstStyle/>
                    <a:p>
                      <a:r>
                        <a:rPr lang="de-DE" sz="1500" dirty="0"/>
                        <a:t>kurzperiodisch (&lt; 200 Jahre)</a:t>
                      </a:r>
                    </a:p>
                  </a:txBody>
                  <a:tcPr marL="77702" marR="77702" marT="38851" marB="38851" anchor="ctr">
                    <a:lnL>
                      <a:noFill/>
                    </a:lnL>
                    <a:lnR>
                      <a:noFill/>
                    </a:lnR>
                    <a:lnT>
                      <a:noFill/>
                    </a:lnT>
                    <a:lnB>
                      <a:noFill/>
                    </a:lnB>
                  </a:tcPr>
                </a:tc>
                <a:extLst>
                  <a:ext uri="{0D108BD9-81ED-4DB2-BD59-A6C34878D82A}">
                    <a16:rowId xmlns:a16="http://schemas.microsoft.com/office/drawing/2014/main" val="355943002"/>
                  </a:ext>
                </a:extLst>
              </a:tr>
              <a:tr h="310810">
                <a:tc>
                  <a:txBody>
                    <a:bodyPr/>
                    <a:lstStyle/>
                    <a:p>
                      <a:r>
                        <a:rPr lang="de-DE" sz="1500" dirty="0"/>
                        <a:t>Numerische Exzentrizität</a:t>
                      </a:r>
                    </a:p>
                  </a:txBody>
                  <a:tcPr marL="77702" marR="77702" marT="38851" marB="38851" anchor="ctr">
                    <a:lnL>
                      <a:noFill/>
                    </a:lnL>
                    <a:lnR>
                      <a:noFill/>
                    </a:lnR>
                    <a:lnT>
                      <a:noFill/>
                    </a:lnT>
                    <a:lnB>
                      <a:noFill/>
                    </a:lnB>
                  </a:tcPr>
                </a:tc>
                <a:tc>
                  <a:txBody>
                    <a:bodyPr/>
                    <a:lstStyle/>
                    <a:p>
                      <a:r>
                        <a:rPr lang="de-DE" sz="1500"/>
                        <a:t>0,967</a:t>
                      </a:r>
                    </a:p>
                  </a:txBody>
                  <a:tcPr marL="77702" marR="77702" marT="38851" marB="38851" anchor="ctr">
                    <a:lnL>
                      <a:noFill/>
                    </a:lnL>
                    <a:lnR>
                      <a:noFill/>
                    </a:lnR>
                    <a:lnT>
                      <a:noFill/>
                    </a:lnT>
                    <a:lnB>
                      <a:noFill/>
                    </a:lnB>
                  </a:tcPr>
                </a:tc>
                <a:extLst>
                  <a:ext uri="{0D108BD9-81ED-4DB2-BD59-A6C34878D82A}">
                    <a16:rowId xmlns:a16="http://schemas.microsoft.com/office/drawing/2014/main" val="1867207179"/>
                  </a:ext>
                </a:extLst>
              </a:tr>
              <a:tr h="310810">
                <a:tc>
                  <a:txBody>
                    <a:bodyPr/>
                    <a:lstStyle/>
                    <a:p>
                      <a:r>
                        <a:rPr lang="de-DE" sz="1500" dirty="0"/>
                        <a:t>Perihel</a:t>
                      </a:r>
                    </a:p>
                  </a:txBody>
                  <a:tcPr marL="77702" marR="77702" marT="38851" marB="38851" anchor="ctr">
                    <a:lnL>
                      <a:noFill/>
                    </a:lnL>
                    <a:lnR>
                      <a:noFill/>
                    </a:lnR>
                    <a:lnT>
                      <a:noFill/>
                    </a:lnT>
                    <a:lnB>
                      <a:noFill/>
                    </a:lnB>
                  </a:tcPr>
                </a:tc>
                <a:tc>
                  <a:txBody>
                    <a:bodyPr/>
                    <a:lstStyle/>
                    <a:p>
                      <a:r>
                        <a:rPr lang="de-DE" sz="1500" dirty="0"/>
                        <a:t>0,586 AE</a:t>
                      </a:r>
                    </a:p>
                  </a:txBody>
                  <a:tcPr marL="77702" marR="77702" marT="38851" marB="38851" anchor="ctr">
                    <a:lnL>
                      <a:noFill/>
                    </a:lnL>
                    <a:lnR>
                      <a:noFill/>
                    </a:lnR>
                    <a:lnT>
                      <a:noFill/>
                    </a:lnT>
                    <a:lnB>
                      <a:noFill/>
                    </a:lnB>
                  </a:tcPr>
                </a:tc>
                <a:extLst>
                  <a:ext uri="{0D108BD9-81ED-4DB2-BD59-A6C34878D82A}">
                    <a16:rowId xmlns:a16="http://schemas.microsoft.com/office/drawing/2014/main" val="4145618365"/>
                  </a:ext>
                </a:extLst>
              </a:tr>
              <a:tr h="310810">
                <a:tc>
                  <a:txBody>
                    <a:bodyPr/>
                    <a:lstStyle/>
                    <a:p>
                      <a:r>
                        <a:rPr lang="de-DE" sz="1500" dirty="0"/>
                        <a:t>Aphel</a:t>
                      </a:r>
                    </a:p>
                  </a:txBody>
                  <a:tcPr marL="77702" marR="77702" marT="38851" marB="38851" anchor="ctr">
                    <a:lnL>
                      <a:noFill/>
                    </a:lnL>
                    <a:lnR>
                      <a:noFill/>
                    </a:lnR>
                    <a:lnT>
                      <a:noFill/>
                    </a:lnT>
                    <a:lnB>
                      <a:noFill/>
                    </a:lnB>
                  </a:tcPr>
                </a:tc>
                <a:tc>
                  <a:txBody>
                    <a:bodyPr/>
                    <a:lstStyle/>
                    <a:p>
                      <a:r>
                        <a:rPr lang="de-DE" sz="1500"/>
                        <a:t>35,082 AE</a:t>
                      </a:r>
                    </a:p>
                  </a:txBody>
                  <a:tcPr marL="77702" marR="77702" marT="38851" marB="38851" anchor="ctr">
                    <a:lnL>
                      <a:noFill/>
                    </a:lnL>
                    <a:lnR>
                      <a:noFill/>
                    </a:lnR>
                    <a:lnT>
                      <a:noFill/>
                    </a:lnT>
                    <a:lnB>
                      <a:noFill/>
                    </a:lnB>
                  </a:tcPr>
                </a:tc>
                <a:extLst>
                  <a:ext uri="{0D108BD9-81ED-4DB2-BD59-A6C34878D82A}">
                    <a16:rowId xmlns:a16="http://schemas.microsoft.com/office/drawing/2014/main" val="4217502864"/>
                  </a:ext>
                </a:extLst>
              </a:tr>
              <a:tr h="310810">
                <a:tc>
                  <a:txBody>
                    <a:bodyPr/>
                    <a:lstStyle/>
                    <a:p>
                      <a:r>
                        <a:rPr lang="de-DE" sz="1500" dirty="0"/>
                        <a:t>Siderische Umlaufzeit</a:t>
                      </a:r>
                    </a:p>
                  </a:txBody>
                  <a:tcPr marL="77702" marR="77702" marT="38851" marB="38851" anchor="ctr">
                    <a:lnL>
                      <a:noFill/>
                    </a:lnL>
                    <a:lnR>
                      <a:noFill/>
                    </a:lnR>
                    <a:lnT>
                      <a:noFill/>
                    </a:lnT>
                    <a:lnB>
                      <a:noFill/>
                    </a:lnB>
                  </a:tcPr>
                </a:tc>
                <a:tc>
                  <a:txBody>
                    <a:bodyPr/>
                    <a:lstStyle/>
                    <a:p>
                      <a:r>
                        <a:rPr lang="de-DE" sz="1500" dirty="0"/>
                        <a:t>75,32 a</a:t>
                      </a:r>
                    </a:p>
                  </a:txBody>
                  <a:tcPr marL="77702" marR="77702" marT="38851" marB="38851" anchor="ctr">
                    <a:lnL>
                      <a:noFill/>
                    </a:lnL>
                    <a:lnR>
                      <a:noFill/>
                    </a:lnR>
                    <a:lnT>
                      <a:noFill/>
                    </a:lnT>
                    <a:lnB>
                      <a:noFill/>
                    </a:lnB>
                  </a:tcPr>
                </a:tc>
                <a:extLst>
                  <a:ext uri="{0D108BD9-81ED-4DB2-BD59-A6C34878D82A}">
                    <a16:rowId xmlns:a16="http://schemas.microsoft.com/office/drawing/2014/main" val="3404701165"/>
                  </a:ext>
                </a:extLst>
              </a:tr>
              <a:tr h="310810">
                <a:tc>
                  <a:txBody>
                    <a:bodyPr/>
                    <a:lstStyle/>
                    <a:p>
                      <a:r>
                        <a:rPr lang="de-DE" sz="1500" dirty="0"/>
                        <a:t>Neigung der Bahnebene</a:t>
                      </a:r>
                    </a:p>
                  </a:txBody>
                  <a:tcPr marL="77702" marR="77702" marT="38851" marB="38851" anchor="ctr">
                    <a:lnL>
                      <a:noFill/>
                    </a:lnL>
                    <a:lnR>
                      <a:noFill/>
                    </a:lnR>
                    <a:lnT>
                      <a:noFill/>
                    </a:lnT>
                    <a:lnB>
                      <a:noFill/>
                    </a:lnB>
                  </a:tcPr>
                </a:tc>
                <a:tc>
                  <a:txBody>
                    <a:bodyPr/>
                    <a:lstStyle/>
                    <a:p>
                      <a:r>
                        <a:rPr lang="de-DE" sz="1500" dirty="0"/>
                        <a:t>162,262°</a:t>
                      </a:r>
                    </a:p>
                  </a:txBody>
                  <a:tcPr marL="77702" marR="77702" marT="38851" marB="38851" anchor="ctr">
                    <a:lnL>
                      <a:noFill/>
                    </a:lnL>
                    <a:lnR>
                      <a:noFill/>
                    </a:lnR>
                    <a:lnT>
                      <a:noFill/>
                    </a:lnT>
                    <a:lnB>
                      <a:noFill/>
                    </a:lnB>
                  </a:tcPr>
                </a:tc>
                <a:extLst>
                  <a:ext uri="{0D108BD9-81ED-4DB2-BD59-A6C34878D82A}">
                    <a16:rowId xmlns:a16="http://schemas.microsoft.com/office/drawing/2014/main" val="3847968592"/>
                  </a:ext>
                </a:extLst>
              </a:tr>
              <a:tr h="310810">
                <a:tc>
                  <a:txBody>
                    <a:bodyPr/>
                    <a:lstStyle/>
                    <a:p>
                      <a:r>
                        <a:rPr lang="de-DE" sz="1500" dirty="0"/>
                        <a:t>Letzter </a:t>
                      </a:r>
                      <a:r>
                        <a:rPr lang="de-DE" sz="1500" dirty="0" err="1"/>
                        <a:t>Periheldurchgang</a:t>
                      </a:r>
                      <a:endParaRPr lang="de-DE" sz="1500" dirty="0"/>
                    </a:p>
                  </a:txBody>
                  <a:tcPr marL="77702" marR="77702" marT="38851" marB="38851" anchor="ctr">
                    <a:lnL>
                      <a:noFill/>
                    </a:lnL>
                    <a:lnR>
                      <a:noFill/>
                    </a:lnR>
                    <a:lnT>
                      <a:noFill/>
                    </a:lnT>
                    <a:lnB>
                      <a:noFill/>
                    </a:lnB>
                  </a:tcPr>
                </a:tc>
                <a:tc>
                  <a:txBody>
                    <a:bodyPr/>
                    <a:lstStyle/>
                    <a:p>
                      <a:r>
                        <a:rPr lang="de-DE" sz="1500" dirty="0"/>
                        <a:t>9. Februar 1986 um 11:12 UT (JPL Horizons)</a:t>
                      </a:r>
                    </a:p>
                  </a:txBody>
                  <a:tcPr marL="77702" marR="77702" marT="38851" marB="38851" anchor="ctr">
                    <a:lnL>
                      <a:noFill/>
                    </a:lnL>
                    <a:lnR>
                      <a:noFill/>
                    </a:lnR>
                    <a:lnT>
                      <a:noFill/>
                    </a:lnT>
                    <a:lnB>
                      <a:noFill/>
                    </a:lnB>
                  </a:tcPr>
                </a:tc>
                <a:extLst>
                  <a:ext uri="{0D108BD9-81ED-4DB2-BD59-A6C34878D82A}">
                    <a16:rowId xmlns:a16="http://schemas.microsoft.com/office/drawing/2014/main" val="3642296906"/>
                  </a:ext>
                </a:extLst>
              </a:tr>
              <a:tr h="310810">
                <a:tc>
                  <a:txBody>
                    <a:bodyPr/>
                    <a:lstStyle/>
                    <a:p>
                      <a:r>
                        <a:rPr lang="de-DE" sz="1400" dirty="0"/>
                        <a:t>Letzter </a:t>
                      </a:r>
                      <a:r>
                        <a:rPr lang="de-DE" sz="1400" dirty="0" err="1"/>
                        <a:t>Perigäumsdurchgang</a:t>
                      </a:r>
                      <a:endParaRPr lang="de-DE" sz="1400" dirty="0"/>
                    </a:p>
                  </a:txBody>
                  <a:tcPr marL="77702" marR="77702" marT="38851" marB="38851" anchor="ctr">
                    <a:lnL>
                      <a:noFill/>
                    </a:lnL>
                    <a:lnR>
                      <a:noFill/>
                    </a:lnR>
                    <a:lnT>
                      <a:noFill/>
                    </a:lnT>
                    <a:lnB>
                      <a:noFill/>
                    </a:lnB>
                  </a:tcPr>
                </a:tc>
                <a:tc>
                  <a:txBody>
                    <a:bodyPr/>
                    <a:lstStyle/>
                    <a:p>
                      <a:r>
                        <a:rPr lang="de-DE" sz="1500" dirty="0"/>
                        <a:t>3. Februar 1986 um 16:54 UT (JPL Horizons)</a:t>
                      </a:r>
                    </a:p>
                  </a:txBody>
                  <a:tcPr marL="77702" marR="77702" marT="38851" marB="38851" anchor="ctr">
                    <a:lnL>
                      <a:noFill/>
                    </a:lnL>
                    <a:lnR>
                      <a:noFill/>
                    </a:lnR>
                    <a:lnT>
                      <a:noFill/>
                    </a:lnT>
                  </a:tcPr>
                </a:tc>
                <a:extLst>
                  <a:ext uri="{0D108BD9-81ED-4DB2-BD59-A6C34878D82A}">
                    <a16:rowId xmlns:a16="http://schemas.microsoft.com/office/drawing/2014/main" val="2232765125"/>
                  </a:ext>
                </a:extLst>
              </a:tr>
              <a:tr h="310810">
                <a:tc>
                  <a:txBody>
                    <a:bodyPr/>
                    <a:lstStyle/>
                    <a:p>
                      <a:r>
                        <a:rPr lang="de-DE" sz="1500" dirty="0"/>
                        <a:t>Mittlerer Durchmesser</a:t>
                      </a:r>
                    </a:p>
                  </a:txBody>
                  <a:tcPr marL="77702" marR="77702" marT="38851" marB="38851" anchor="ctr">
                    <a:lnL>
                      <a:noFill/>
                    </a:lnL>
                    <a:lnR>
                      <a:noFill/>
                    </a:lnR>
                    <a:lnT>
                      <a:noFill/>
                    </a:lnT>
                    <a:lnB>
                      <a:noFill/>
                    </a:lnB>
                  </a:tcPr>
                </a:tc>
                <a:tc>
                  <a:txBody>
                    <a:bodyPr/>
                    <a:lstStyle/>
                    <a:p>
                      <a:r>
                        <a:rPr lang="de-DE" sz="1500" dirty="0"/>
                        <a:t>15,3 × 7,2 × 7,2 km</a:t>
                      </a:r>
                    </a:p>
                  </a:txBody>
                  <a:tcPr marL="77702" marR="77702" marT="38851" marB="38851" anchor="ctr">
                    <a:lnL>
                      <a:noFill/>
                    </a:lnL>
                  </a:tcPr>
                </a:tc>
                <a:extLst>
                  <a:ext uri="{0D108BD9-81ED-4DB2-BD59-A6C34878D82A}">
                    <a16:rowId xmlns:a16="http://schemas.microsoft.com/office/drawing/2014/main" val="314706819"/>
                  </a:ext>
                </a:extLst>
              </a:tr>
              <a:tr h="310810">
                <a:tc>
                  <a:txBody>
                    <a:bodyPr/>
                    <a:lstStyle/>
                    <a:p>
                      <a:endParaRPr lang="de-DE"/>
                    </a:p>
                  </a:txBody>
                  <a:tcPr marL="77702" marR="77702" marT="38851" marB="38851" anchor="ctr">
                    <a:lnL>
                      <a:noFill/>
                    </a:lnL>
                    <a:lnR>
                      <a:noFill/>
                    </a:lnR>
                    <a:lnT>
                      <a:noFill/>
                    </a:lnT>
                    <a:lnB>
                      <a:noFill/>
                    </a:lnB>
                  </a:tcPr>
                </a:tc>
                <a:tc>
                  <a:txBody>
                    <a:bodyPr/>
                    <a:lstStyle/>
                    <a:p>
                      <a:endParaRPr lang="de-DE" dirty="0"/>
                    </a:p>
                  </a:txBody>
                  <a:tcPr marL="77702" marR="77702" marT="38851" marB="38851" anchor="ctr">
                    <a:lnL>
                      <a:noFill/>
                    </a:lnL>
                    <a:lnR>
                      <a:noFill/>
                    </a:lnR>
                    <a:lnB>
                      <a:noFill/>
                    </a:lnB>
                  </a:tcPr>
                </a:tc>
                <a:extLst>
                  <a:ext uri="{0D108BD9-81ED-4DB2-BD59-A6C34878D82A}">
                    <a16:rowId xmlns:a16="http://schemas.microsoft.com/office/drawing/2014/main" val="4252821307"/>
                  </a:ext>
                </a:extLst>
              </a:tr>
              <a:tr h="310810">
                <a:tc>
                  <a:txBody>
                    <a:bodyPr/>
                    <a:lstStyle/>
                    <a:p>
                      <a:endParaRPr lang="de-DE"/>
                    </a:p>
                  </a:txBody>
                  <a:tcPr marL="77702" marR="77702" marT="38851" marB="38851" anchor="ctr">
                    <a:lnL>
                      <a:noFill/>
                    </a:lnL>
                    <a:lnR>
                      <a:noFill/>
                    </a:lnR>
                    <a:lnT>
                      <a:noFill/>
                    </a:lnT>
                    <a:lnB>
                      <a:noFill/>
                    </a:lnB>
                  </a:tcPr>
                </a:tc>
                <a:tc>
                  <a:txBody>
                    <a:bodyPr/>
                    <a:lstStyle/>
                    <a:p>
                      <a:endParaRPr lang="de-DE" dirty="0"/>
                    </a:p>
                  </a:txBody>
                  <a:tcPr marL="77702" marR="77702" marT="38851" marB="38851" anchor="ctr">
                    <a:lnL>
                      <a:noFill/>
                    </a:lnL>
                    <a:lnR>
                      <a:noFill/>
                    </a:lnR>
                    <a:lnT>
                      <a:noFill/>
                    </a:lnT>
                    <a:lnB>
                      <a:noFill/>
                    </a:lnB>
                  </a:tcPr>
                </a:tc>
                <a:extLst>
                  <a:ext uri="{0D108BD9-81ED-4DB2-BD59-A6C34878D82A}">
                    <a16:rowId xmlns:a16="http://schemas.microsoft.com/office/drawing/2014/main" val="3563521343"/>
                  </a:ext>
                </a:extLst>
              </a:tr>
              <a:tr h="310810">
                <a:tc>
                  <a:txBody>
                    <a:bodyPr/>
                    <a:lstStyle/>
                    <a:p>
                      <a:endParaRPr lang="de-DE" sz="1500"/>
                    </a:p>
                  </a:txBody>
                  <a:tcPr marL="77702" marR="77702" marT="38851" marB="38851" anchor="ctr">
                    <a:lnL>
                      <a:noFill/>
                    </a:lnL>
                    <a:lnR>
                      <a:noFill/>
                    </a:lnR>
                    <a:lnT>
                      <a:noFill/>
                    </a:lnT>
                    <a:lnB>
                      <a:noFill/>
                    </a:lnB>
                  </a:tcPr>
                </a:tc>
                <a:tc>
                  <a:txBody>
                    <a:bodyPr/>
                    <a:lstStyle/>
                    <a:p>
                      <a:endParaRPr lang="de-DE" sz="1500" dirty="0"/>
                    </a:p>
                  </a:txBody>
                  <a:tcPr marL="77702" marR="77702" marT="38851" marB="38851" anchor="ctr">
                    <a:lnL>
                      <a:noFill/>
                    </a:lnL>
                    <a:lnR>
                      <a:noFill/>
                    </a:lnR>
                    <a:lnT>
                      <a:noFill/>
                    </a:lnT>
                    <a:lnB>
                      <a:noFill/>
                    </a:lnB>
                  </a:tcPr>
                </a:tc>
                <a:extLst>
                  <a:ext uri="{0D108BD9-81ED-4DB2-BD59-A6C34878D82A}">
                    <a16:rowId xmlns:a16="http://schemas.microsoft.com/office/drawing/2014/main" val="501752877"/>
                  </a:ext>
                </a:extLst>
              </a:tr>
            </a:tbl>
          </a:graphicData>
        </a:graphic>
      </p:graphicFrame>
    </p:spTree>
    <p:extLst>
      <p:ext uri="{BB962C8B-B14F-4D97-AF65-F5344CB8AC3E}">
        <p14:creationId xmlns:p14="http://schemas.microsoft.com/office/powerpoint/2010/main" val="2892133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E975047-9176-4BA5-88F3-20BBF3BAD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3056" y="3402364"/>
            <a:ext cx="2218944" cy="3455635"/>
          </a:xfrm>
          <a:prstGeom prst="rect">
            <a:avLst/>
          </a:prstGeom>
        </p:spPr>
      </p:pic>
      <p:sp>
        <p:nvSpPr>
          <p:cNvPr id="2" name="Titel 1">
            <a:extLst>
              <a:ext uri="{FF2B5EF4-FFF2-40B4-BE49-F238E27FC236}">
                <a16:creationId xmlns:a16="http://schemas.microsoft.com/office/drawing/2014/main" id="{C0A8F6D7-EFA1-4201-A63F-70583519013A}"/>
              </a:ext>
            </a:extLst>
          </p:cNvPr>
          <p:cNvSpPr>
            <a:spLocks noGrp="1"/>
          </p:cNvSpPr>
          <p:nvPr>
            <p:ph type="title"/>
          </p:nvPr>
        </p:nvSpPr>
        <p:spPr>
          <a:xfrm>
            <a:off x="0" y="0"/>
            <a:ext cx="12192000" cy="394635"/>
          </a:xfrm>
        </p:spPr>
        <p:txBody>
          <a:bodyPr>
            <a:normAutofit fontScale="90000"/>
          </a:bodyPr>
          <a:lstStyle/>
          <a:p>
            <a:pPr algn="ctr"/>
            <a:r>
              <a:rPr lang="de-DE" sz="2800" b="1" dirty="0">
                <a:latin typeface="+mn-lt"/>
              </a:rPr>
              <a:t>Große Kometen (GK) / Bedeutsame Kometen </a:t>
            </a:r>
            <a:r>
              <a:rPr lang="de-DE" sz="2000" dirty="0">
                <a:latin typeface="+mn-lt"/>
              </a:rPr>
              <a:t>(Ephemeriden nach JPL Horizons) </a:t>
            </a:r>
            <a:r>
              <a:rPr lang="de-DE" sz="1600" dirty="0">
                <a:latin typeface="+mn-lt"/>
              </a:rPr>
              <a:t>i=Bahnneigung</a:t>
            </a:r>
            <a:endParaRPr lang="de-DE" sz="2800" dirty="0">
              <a:latin typeface="+mn-lt"/>
            </a:endParaRPr>
          </a:p>
        </p:txBody>
      </p:sp>
      <p:sp>
        <p:nvSpPr>
          <p:cNvPr id="3" name="Inhaltsplatzhalter 2">
            <a:extLst>
              <a:ext uri="{FF2B5EF4-FFF2-40B4-BE49-F238E27FC236}">
                <a16:creationId xmlns:a16="http://schemas.microsoft.com/office/drawing/2014/main" id="{1E4C1335-6F14-4EFF-8B82-D50490CEC2A2}"/>
              </a:ext>
            </a:extLst>
          </p:cNvPr>
          <p:cNvSpPr>
            <a:spLocks noGrp="1"/>
          </p:cNvSpPr>
          <p:nvPr>
            <p:ph idx="1"/>
          </p:nvPr>
        </p:nvSpPr>
        <p:spPr>
          <a:xfrm>
            <a:off x="0" y="394635"/>
            <a:ext cx="12192000" cy="6463365"/>
          </a:xfrm>
        </p:spPr>
        <p:txBody>
          <a:bodyPr>
            <a:noAutofit/>
          </a:bodyPr>
          <a:lstStyle/>
          <a:p>
            <a:pPr>
              <a:spcBef>
                <a:spcPts val="0"/>
              </a:spcBef>
              <a:spcAft>
                <a:spcPts val="200"/>
              </a:spcAft>
            </a:pPr>
            <a:r>
              <a:rPr lang="de-DE" sz="1600" b="1" dirty="0"/>
              <a:t>GK C/1843 D1 Großer Märzkomet 05.02.1843 </a:t>
            </a:r>
            <a:r>
              <a:rPr lang="de-DE" sz="1600" dirty="0"/>
              <a:t>(am Abend) zum 84jährigen 1. Uranus-Widder-Ingress 20.04.1843 – 1927/28 (welcher auch Hitlers Radix pushte) in ehrgeiziger Konkurrenz- / </a:t>
            </a:r>
            <a:r>
              <a:rPr lang="de-DE" sz="1600" dirty="0" err="1"/>
              <a:t>Kriegsspalter</a:t>
            </a:r>
            <a:r>
              <a:rPr lang="de-DE" sz="1600" dirty="0"/>
              <a:t>-Sonne/Eris-HS und im Großtrigon Orcus-Ceres und 87jährigen 3. Uranus-</a:t>
            </a:r>
            <a:r>
              <a:rPr lang="de-DE" sz="1600" dirty="0" err="1"/>
              <a:t>Sedna</a:t>
            </a:r>
            <a:r>
              <a:rPr lang="de-DE" sz="1600" dirty="0"/>
              <a:t>-Zyklus bis 1931/32 FIS 19.01.1843. Telegrafie Morses 1844, schlesischer Weberaufstand als 1848er Vorläufer </a:t>
            </a:r>
            <a:r>
              <a:rPr lang="de-DE" sz="1600" b="1" dirty="0">
                <a:solidFill>
                  <a:srgbClr val="F99707"/>
                </a:solidFill>
              </a:rPr>
              <a:t>Perihel</a:t>
            </a:r>
            <a:r>
              <a:rPr lang="de-DE" sz="1600" dirty="0"/>
              <a:t> 27.02.1843, 22:00 UT in 0,006 AE Kreutz-</a:t>
            </a:r>
            <a:r>
              <a:rPr lang="de-DE" sz="1600" dirty="0" err="1"/>
              <a:t>Sonnenstreifer</a:t>
            </a:r>
            <a:r>
              <a:rPr lang="de-DE" sz="1600" dirty="0"/>
              <a:t>, </a:t>
            </a:r>
            <a:r>
              <a:rPr lang="de-DE" sz="1600" b="1" dirty="0">
                <a:solidFill>
                  <a:srgbClr val="28F828"/>
                </a:solidFill>
              </a:rPr>
              <a:t>Perigäum</a:t>
            </a:r>
            <a:r>
              <a:rPr lang="de-DE" sz="1600" dirty="0"/>
              <a:t> 06.03.1843, 0:08 UT in 0,842 AE, i=144,4°, Helligkeit max. -17 mag, 65° Schweiflänge (SL), U 513J, </a:t>
            </a:r>
          </a:p>
          <a:p>
            <a:pPr>
              <a:spcBef>
                <a:spcPts val="0"/>
              </a:spcBef>
              <a:spcAft>
                <a:spcPts val="200"/>
              </a:spcAft>
            </a:pPr>
            <a:r>
              <a:rPr lang="de-DE" sz="1600" b="1" dirty="0"/>
              <a:t>GK C/1858 L1 Donati EH 02.06.1858</a:t>
            </a:r>
            <a:r>
              <a:rPr lang="de-DE" sz="1600" dirty="0"/>
              <a:t>, 21:15 UT, Florenz, I zum 84jährigen 1. Uranus-Zwillinge-Ingress bis 1941/42 (eben erst am selben Tag!) Konj. Jupiter (Meuccis Telefon, griff Telegrafie-Widderingress 1843/1844 im Sextil auf: Schneiders / Marconis drahtlose Telegrafie 3/1895 löste EH 1858 aus, ital. Einigungskrieg, US-Bürgerkrieg) – </a:t>
            </a:r>
            <a:r>
              <a:rPr lang="de-DE" sz="1600" b="1" dirty="0">
                <a:solidFill>
                  <a:srgbClr val="F99707"/>
                </a:solidFill>
              </a:rPr>
              <a:t>Perihel</a:t>
            </a:r>
            <a:r>
              <a:rPr lang="de-DE" sz="1600" dirty="0"/>
              <a:t> 30.09.1858, 11:15 UT in 0,578 AE merkur-/venusbetont, </a:t>
            </a:r>
            <a:r>
              <a:rPr lang="de-DE" sz="1600" b="1" dirty="0">
                <a:solidFill>
                  <a:srgbClr val="28F828"/>
                </a:solidFill>
              </a:rPr>
              <a:t>Perigäum</a:t>
            </a:r>
            <a:r>
              <a:rPr lang="de-DE" sz="1600" dirty="0"/>
              <a:t> 10.10.1858, 20:54 UT in 0,538 AE, i=117,0°, max. -1-0 mag, 40° SL, Umlaufzeit (U) ca. 1951 Jahre</a:t>
            </a:r>
          </a:p>
          <a:p>
            <a:pPr>
              <a:spcBef>
                <a:spcPts val="0"/>
              </a:spcBef>
              <a:spcAft>
                <a:spcPts val="200"/>
              </a:spcAft>
            </a:pPr>
            <a:r>
              <a:rPr lang="de-DE" sz="1600" b="1" dirty="0"/>
              <a:t>GK C/1861 J1 Tebbutt EH 13.05.1861, </a:t>
            </a:r>
            <a:r>
              <a:rPr lang="de-DE" sz="1600" dirty="0"/>
              <a:t>08:53 UT, Windsor, NSW, AUS zum 164jährigen 1. Neptun-Widder-Ingress Konj. </a:t>
            </a:r>
            <a:r>
              <a:rPr lang="de-DE" sz="1600" dirty="0" err="1"/>
              <a:t>Sedna</a:t>
            </a:r>
            <a:r>
              <a:rPr lang="de-DE" sz="1600" dirty="0"/>
              <a:t> 29° FIS Qua. </a:t>
            </a:r>
            <a:r>
              <a:rPr lang="de-DE" sz="1600" dirty="0" err="1"/>
              <a:t>Ixion</a:t>
            </a:r>
            <a:r>
              <a:rPr lang="de-DE" sz="1600" dirty="0"/>
              <a:t> 29° ZWI mit Saturn </a:t>
            </a:r>
            <a:r>
              <a:rPr lang="de-DE" sz="1600" dirty="0" err="1"/>
              <a:t>Opp</a:t>
            </a:r>
            <a:r>
              <a:rPr lang="de-DE" sz="1600" dirty="0"/>
              <a:t>. Chiron und globalem Orcus-Sado-GZ </a:t>
            </a:r>
            <a:r>
              <a:rPr lang="de-DE" sz="1600" dirty="0" err="1"/>
              <a:t>Opp</a:t>
            </a:r>
            <a:r>
              <a:rPr lang="de-DE" sz="1600" dirty="0"/>
              <a:t>. Mars-Polaris (US-Bürgerkrieg, plötzliche </a:t>
            </a:r>
            <a:r>
              <a:rPr lang="de-DE" sz="1600" dirty="0" err="1"/>
              <a:t>luciferische</a:t>
            </a:r>
            <a:r>
              <a:rPr lang="de-DE" sz="1600" dirty="0"/>
              <a:t> Kampagnen - Markteinführungen der globalisierten Industrialisierung) – </a:t>
            </a:r>
            <a:r>
              <a:rPr lang="de-DE" sz="1600" b="1" dirty="0">
                <a:solidFill>
                  <a:srgbClr val="F99707"/>
                </a:solidFill>
              </a:rPr>
              <a:t>Perihel</a:t>
            </a:r>
            <a:r>
              <a:rPr lang="de-DE" sz="1600" dirty="0"/>
              <a:t> 12.06.1861, 00:14 UT in 0,822 AE geldverdienend, irdisch reviersichernd zwischen Venus / Erde, </a:t>
            </a:r>
            <a:r>
              <a:rPr lang="de-DE" sz="1600" b="1" dirty="0">
                <a:solidFill>
                  <a:srgbClr val="28F828"/>
                </a:solidFill>
              </a:rPr>
              <a:t>Perigäum</a:t>
            </a:r>
            <a:r>
              <a:rPr lang="de-DE" sz="1600" dirty="0"/>
              <a:t> 30.06.1861, 07:52 UT in 0,133 AE erddominierend, i=85,44°, max. -2 mag, 118° SL, U ca. 409 Jahre</a:t>
            </a:r>
          </a:p>
          <a:p>
            <a:pPr>
              <a:spcBef>
                <a:spcPts val="0"/>
              </a:spcBef>
              <a:spcAft>
                <a:spcPts val="200"/>
              </a:spcAft>
            </a:pPr>
            <a:r>
              <a:rPr lang="de-DE" sz="1600" b="1" dirty="0"/>
              <a:t>GK C/1882 R1 Großer Septemberkomet EH 01.09.1882</a:t>
            </a:r>
            <a:r>
              <a:rPr lang="de-DE" sz="1600" dirty="0"/>
              <a:t>, ca. 4:48 UT, im Golf v. Guinea &amp; am Kap der Guten Hoffnung, hellster des Jahrtausends                                     (Eugenik, Hitler-Stalin, WK I/II, Holocaust) zum 1.Pluto-ZWI-Ingress bzw. Regulus Qua. STI-Chiron = ZWI-Pluto/STI-Sa-                                        turn-</a:t>
            </a:r>
            <a:r>
              <a:rPr lang="de-DE" sz="1600" dirty="0" err="1"/>
              <a:t>Jakoba</a:t>
            </a:r>
            <a:r>
              <a:rPr lang="de-DE" sz="1600" dirty="0"/>
              <a:t>-</a:t>
            </a:r>
            <a:r>
              <a:rPr lang="de-DE" sz="1600" dirty="0" err="1"/>
              <a:t>Stellium</a:t>
            </a:r>
            <a:r>
              <a:rPr lang="de-DE" sz="1600" dirty="0"/>
              <a:t> (letztere Großtrigon Merkur / Steel) Uranus Qua. </a:t>
            </a:r>
            <a:r>
              <a:rPr lang="de-DE" sz="1600" dirty="0" err="1"/>
              <a:t>Arawn</a:t>
            </a:r>
            <a:r>
              <a:rPr lang="de-DE" sz="1600" dirty="0"/>
              <a:t>-Israel – </a:t>
            </a:r>
            <a:r>
              <a:rPr lang="de-DE" sz="1600" b="1" dirty="0">
                <a:solidFill>
                  <a:srgbClr val="F99707"/>
                </a:solidFill>
              </a:rPr>
              <a:t>Perihel</a:t>
            </a:r>
            <a:r>
              <a:rPr lang="de-DE" sz="1600" dirty="0"/>
              <a:t> 17.09.1882, 17:31 UT in                                          0,008 AE, </a:t>
            </a:r>
            <a:r>
              <a:rPr lang="de-DE" sz="1600" dirty="0" err="1"/>
              <a:t>Sonnenstreifer</a:t>
            </a:r>
            <a:r>
              <a:rPr lang="de-DE" sz="1600" dirty="0"/>
              <a:t>, </a:t>
            </a:r>
            <a:r>
              <a:rPr lang="de-DE" sz="1600" b="1" dirty="0">
                <a:solidFill>
                  <a:srgbClr val="28F828"/>
                </a:solidFill>
              </a:rPr>
              <a:t>Perigäum </a:t>
            </a:r>
            <a:r>
              <a:rPr lang="de-DE" sz="1600" dirty="0"/>
              <a:t>17.09.1882, 02:17 UT in 0,977 AE, i=142°, max. -17mag, 25° sehr hell, U ca. 759 J.</a:t>
            </a:r>
          </a:p>
          <a:p>
            <a:pPr>
              <a:spcBef>
                <a:spcPts val="0"/>
              </a:spcBef>
              <a:spcAft>
                <a:spcPts val="200"/>
              </a:spcAft>
            </a:pPr>
            <a:r>
              <a:rPr lang="de-DE" sz="1600" b="1" dirty="0"/>
              <a:t>GK 1P/Halley Wiederentdeckungs-EH 11.09.1909</a:t>
            </a:r>
            <a:r>
              <a:rPr lang="de-DE" sz="1600" dirty="0"/>
              <a:t>, 0:00 UT, Heidelberg zur STE-Uranus </a:t>
            </a:r>
            <a:r>
              <a:rPr lang="de-DE" sz="1600" dirty="0" err="1"/>
              <a:t>Opp</a:t>
            </a:r>
            <a:r>
              <a:rPr lang="de-DE" sz="1600" dirty="0"/>
              <a:t>. KRE-Neptun T-Qua. </a:t>
            </a:r>
            <a:r>
              <a:rPr lang="de-DE" sz="1600" dirty="0" err="1"/>
              <a:t>Isra</a:t>
            </a:r>
            <a:r>
              <a:rPr lang="de-DE" sz="1600" dirty="0"/>
              <a:t>-                                              </a:t>
            </a:r>
            <a:r>
              <a:rPr lang="de-DE" sz="1600" dirty="0" err="1"/>
              <a:t>el-Swindle</a:t>
            </a:r>
            <a:r>
              <a:rPr lang="de-DE" sz="1600" dirty="0"/>
              <a:t> und zur Orcus-</a:t>
            </a:r>
            <a:r>
              <a:rPr lang="de-DE" sz="1600" dirty="0" err="1"/>
              <a:t>Sedna</a:t>
            </a:r>
            <a:r>
              <a:rPr lang="de-DE" sz="1600" dirty="0"/>
              <a:t>-</a:t>
            </a:r>
            <a:r>
              <a:rPr lang="de-DE" sz="1600" dirty="0" err="1"/>
              <a:t>Konj</a:t>
            </a:r>
            <a:r>
              <a:rPr lang="de-DE" sz="1600" dirty="0"/>
              <a:t> 1909/10 + Pluto Qua. Eris-</a:t>
            </a:r>
            <a:r>
              <a:rPr lang="de-DE" sz="1600" dirty="0" err="1"/>
              <a:t>Nessus</a:t>
            </a:r>
            <a:r>
              <a:rPr lang="de-DE" sz="1600" dirty="0"/>
              <a:t>-MC (WKI/II, Fritz Haber, Giftgasangriffe WKI,                                       Hitler, Holocaust/Vergasung) – </a:t>
            </a:r>
            <a:r>
              <a:rPr lang="de-DE" sz="1600" b="1" dirty="0">
                <a:solidFill>
                  <a:srgbClr val="F99707"/>
                </a:solidFill>
              </a:rPr>
              <a:t>Perihel</a:t>
            </a:r>
            <a:r>
              <a:rPr lang="de-DE" sz="1600" dirty="0"/>
              <a:t> 20.04.1910, 04:19 UT in 0,587 AE zwischen Merkur / Venus, näher Venus, da                                          </a:t>
            </a:r>
            <a:r>
              <a:rPr lang="de-DE" sz="1600" dirty="0" err="1"/>
              <a:t>mals</a:t>
            </a:r>
            <a:r>
              <a:rPr lang="de-DE" sz="1600" dirty="0"/>
              <a:t> mit durch Flammarion initiierter Giftgaspanik – </a:t>
            </a:r>
            <a:r>
              <a:rPr lang="de-DE" sz="1600" b="1" dirty="0">
                <a:solidFill>
                  <a:srgbClr val="28F828"/>
                </a:solidFill>
              </a:rPr>
              <a:t>Perigäum</a:t>
            </a:r>
            <a:r>
              <a:rPr lang="de-DE" sz="1600" dirty="0"/>
              <a:t> 20.05.1910, 12:51 UT in 0,151 AE, i=162,62°, U 75,32 J.</a:t>
            </a:r>
          </a:p>
          <a:p>
            <a:pPr>
              <a:spcBef>
                <a:spcPts val="0"/>
              </a:spcBef>
              <a:spcAft>
                <a:spcPts val="200"/>
              </a:spcAft>
            </a:pPr>
            <a:r>
              <a:rPr lang="de-DE" sz="1600" b="1" dirty="0"/>
              <a:t>GK C/1965 S1 </a:t>
            </a:r>
            <a:r>
              <a:rPr lang="de-DE" sz="1600" b="1" dirty="0" err="1"/>
              <a:t>Ikeya-Seki</a:t>
            </a:r>
            <a:r>
              <a:rPr lang="de-DE" sz="1600" b="1" dirty="0"/>
              <a:t> EH 18.09.1965</a:t>
            </a:r>
            <a:r>
              <a:rPr lang="de-DE" sz="1600" dirty="0"/>
              <a:t>, 19:12 UT, Kochi, JP zum 139jhr. 1. Uranus-Pluto-Zykl. SXT Orcus-Lucifer HS Ko-                                       </a:t>
            </a:r>
            <a:r>
              <a:rPr lang="de-DE" sz="1600" dirty="0" err="1"/>
              <a:t>met</a:t>
            </a:r>
            <a:r>
              <a:rPr lang="de-DE" sz="1600" dirty="0"/>
              <a:t> (</a:t>
            </a:r>
            <a:r>
              <a:rPr lang="de-DE" sz="1600" dirty="0" err="1"/>
              <a:t>orcisch-luciferische</a:t>
            </a:r>
            <a:r>
              <a:rPr lang="de-DE" sz="1600" dirty="0"/>
              <a:t> Wissenschaft, Krieg des Westens in islamischen Ländern </a:t>
            </a:r>
            <a:r>
              <a:rPr lang="de-DE" sz="1600" dirty="0">
                <a:sym typeface="Wingdings" panose="05000000000000000000" pitchFamily="2" charset="2"/>
              </a:rPr>
              <a:t> </a:t>
            </a:r>
            <a:r>
              <a:rPr lang="de-DE" sz="1600" dirty="0"/>
              <a:t>mit Selbstmordterrorismus </a:t>
            </a:r>
            <a:r>
              <a:rPr lang="de-DE" sz="1600" dirty="0" err="1"/>
              <a:t>aufge</a:t>
            </a:r>
            <a:r>
              <a:rPr lang="de-DE" sz="1600" dirty="0"/>
              <a:t>-                                          sprengte </a:t>
            </a:r>
            <a:r>
              <a:rPr lang="de-DE" sz="1600" dirty="0" err="1"/>
              <a:t>bumeranghafte</a:t>
            </a:r>
            <a:r>
              <a:rPr lang="de-DE" sz="1600" dirty="0"/>
              <a:t> Masseninvasion, Epstein, Corona-mRNA-Biowaffen) – </a:t>
            </a:r>
            <a:r>
              <a:rPr lang="de-DE" sz="1600" b="1" dirty="0">
                <a:solidFill>
                  <a:srgbClr val="F99707"/>
                </a:solidFill>
              </a:rPr>
              <a:t>Perihel</a:t>
            </a:r>
            <a:r>
              <a:rPr lang="de-DE" sz="1600" dirty="0"/>
              <a:t> 21.10.1965, 04:32 UT in                                                0,008 AE, Kreutz </a:t>
            </a:r>
            <a:r>
              <a:rPr lang="de-DE" sz="1600" dirty="0" err="1"/>
              <a:t>Sonnenstreifer</a:t>
            </a:r>
            <a:r>
              <a:rPr lang="de-DE" sz="1600" dirty="0"/>
              <a:t>, </a:t>
            </a:r>
            <a:r>
              <a:rPr lang="de-DE" sz="1600" b="1" dirty="0">
                <a:solidFill>
                  <a:srgbClr val="28F828"/>
                </a:solidFill>
              </a:rPr>
              <a:t>Perigäum</a:t>
            </a:r>
            <a:r>
              <a:rPr lang="de-DE" sz="1600" dirty="0"/>
              <a:t> 17.10.1965, 11:06 UT in 0,906 AE, i=141,9°, -15 mag, 50° SL, U ca. 880 J. </a:t>
            </a:r>
          </a:p>
          <a:p>
            <a:pPr>
              <a:spcBef>
                <a:spcPts val="0"/>
              </a:spcBef>
              <a:spcAft>
                <a:spcPts val="200"/>
              </a:spcAft>
            </a:pPr>
            <a:r>
              <a:rPr lang="de-DE" sz="1600" b="1" dirty="0"/>
              <a:t>GK 1P/Halley W-EH 16.10.1982, </a:t>
            </a:r>
            <a:r>
              <a:rPr lang="de-DE" sz="1600" dirty="0"/>
              <a:t>11:23 UT, Palomar, CA zum SAT-PLU-Zykl. mit Jupiter = Saturn-Pluto / Uranus-HS –</a:t>
            </a:r>
            <a:r>
              <a:rPr lang="de-DE" sz="1600" b="1" dirty="0" err="1">
                <a:solidFill>
                  <a:srgbClr val="F99707"/>
                </a:solidFill>
              </a:rPr>
              <a:t>Pe</a:t>
            </a:r>
            <a:r>
              <a:rPr lang="de-DE" sz="1600" b="1" dirty="0">
                <a:solidFill>
                  <a:srgbClr val="F99707"/>
                </a:solidFill>
              </a:rPr>
              <a:t>- </a:t>
            </a:r>
            <a:r>
              <a:rPr lang="de-DE" sz="1600" dirty="0"/>
              <a:t>                                      –</a:t>
            </a:r>
            <a:r>
              <a:rPr lang="de-DE" sz="1600" b="1" dirty="0" err="1">
                <a:solidFill>
                  <a:srgbClr val="F99707"/>
                </a:solidFill>
              </a:rPr>
              <a:t>rihel</a:t>
            </a:r>
            <a:r>
              <a:rPr lang="de-DE" sz="1600" b="1" dirty="0">
                <a:solidFill>
                  <a:srgbClr val="F99707"/>
                </a:solidFill>
              </a:rPr>
              <a:t> </a:t>
            </a:r>
            <a:r>
              <a:rPr lang="de-DE" sz="1600" dirty="0"/>
              <a:t>09.02.1986, 11:13 UT in 0,587 AE - </a:t>
            </a:r>
            <a:r>
              <a:rPr lang="de-DE" sz="1600" b="1" dirty="0">
                <a:solidFill>
                  <a:srgbClr val="28F828"/>
                </a:solidFill>
              </a:rPr>
              <a:t>Perigäum</a:t>
            </a:r>
            <a:r>
              <a:rPr lang="de-DE" sz="1600" dirty="0"/>
              <a:t> 03.02.1986, 16:54 UT in 1,564 AE, i=162,62°, -4 mag, 30°SL, U 75,32 J </a:t>
            </a:r>
          </a:p>
          <a:p>
            <a:pPr>
              <a:spcBef>
                <a:spcPts val="0"/>
              </a:spcBef>
              <a:spcAft>
                <a:spcPts val="200"/>
              </a:spcAft>
            </a:pPr>
            <a:r>
              <a:rPr lang="de-DE" sz="1600" b="1" dirty="0"/>
              <a:t>GK C/1995 O1 Hale-Bopp EH 23.07.1995</a:t>
            </a:r>
            <a:r>
              <a:rPr lang="de-DE" sz="1600" dirty="0"/>
              <a:t>, 06:00 UT, </a:t>
            </a:r>
            <a:r>
              <a:rPr lang="de-DE" sz="1600" dirty="0" err="1"/>
              <a:t>Vekol</a:t>
            </a:r>
            <a:r>
              <a:rPr lang="de-DE" sz="1600" dirty="0"/>
              <a:t> Ranch, AZ zur Pluto-</a:t>
            </a:r>
            <a:r>
              <a:rPr lang="de-DE" sz="1600" dirty="0" err="1"/>
              <a:t>Ixion</a:t>
            </a:r>
            <a:r>
              <a:rPr lang="de-DE" sz="1600" dirty="0"/>
              <a:t>-Konj. Übergang SKO/SCH – </a:t>
            </a:r>
            <a:r>
              <a:rPr lang="de-DE" sz="1600" b="1" dirty="0">
                <a:solidFill>
                  <a:srgbClr val="F99707"/>
                </a:solidFill>
              </a:rPr>
              <a:t>Perihel</a:t>
            </a:r>
            <a:r>
              <a:rPr lang="de-DE" sz="1600" dirty="0"/>
              <a:t>                                  01.04.1997, 03:22 UT in 0,91 AE - </a:t>
            </a:r>
            <a:r>
              <a:rPr lang="de-DE" sz="1600" b="1" dirty="0">
                <a:solidFill>
                  <a:srgbClr val="28F828"/>
                </a:solidFill>
              </a:rPr>
              <a:t>Perigäum</a:t>
            </a:r>
            <a:r>
              <a:rPr lang="de-DE" sz="1600" dirty="0"/>
              <a:t> 22.03.1997, 12:06 UT in 1,31 AE, i=89,4°, -1,5 mag, 30° SL, U ca. 2520 J.</a:t>
            </a:r>
          </a:p>
          <a:p>
            <a:pPr>
              <a:spcBef>
                <a:spcPts val="300"/>
              </a:spcBef>
              <a:spcAft>
                <a:spcPts val="300"/>
              </a:spcAft>
            </a:pPr>
            <a:endParaRPr lang="de-DE" sz="1200" dirty="0"/>
          </a:p>
        </p:txBody>
      </p:sp>
    </p:spTree>
    <p:extLst>
      <p:ext uri="{BB962C8B-B14F-4D97-AF65-F5344CB8AC3E}">
        <p14:creationId xmlns:p14="http://schemas.microsoft.com/office/powerpoint/2010/main" val="2206834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368E096-620E-430A-BAF2-1B58D67801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5872" y="1235502"/>
            <a:ext cx="5596128" cy="5626666"/>
          </a:xfrm>
          <a:prstGeom prst="rect">
            <a:avLst/>
          </a:prstGeom>
        </p:spPr>
      </p:pic>
      <p:sp>
        <p:nvSpPr>
          <p:cNvPr id="2" name="Titel 1">
            <a:extLst>
              <a:ext uri="{FF2B5EF4-FFF2-40B4-BE49-F238E27FC236}">
                <a16:creationId xmlns:a16="http://schemas.microsoft.com/office/drawing/2014/main" id="{F6D983EC-7863-424F-8A12-BC0FC06B5CA9}"/>
              </a:ext>
            </a:extLst>
          </p:cNvPr>
          <p:cNvSpPr>
            <a:spLocks noGrp="1"/>
          </p:cNvSpPr>
          <p:nvPr>
            <p:ph type="title"/>
          </p:nvPr>
        </p:nvSpPr>
        <p:spPr>
          <a:xfrm>
            <a:off x="0" y="-128954"/>
            <a:ext cx="12192000" cy="926123"/>
          </a:xfrm>
        </p:spPr>
        <p:txBody>
          <a:bodyPr>
            <a:normAutofit fontScale="90000"/>
          </a:bodyPr>
          <a:lstStyle/>
          <a:p>
            <a:r>
              <a:rPr lang="de-DE" sz="3200" b="1" dirty="0">
                <a:latin typeface="+mn-lt"/>
              </a:rPr>
              <a:t>1P/Halley-Wiederentdeckungshoroskop 11.09.1909, 00:00 UT, Heidelberg </a:t>
            </a:r>
            <a:r>
              <a:rPr lang="de-DE" sz="2700" dirty="0">
                <a:latin typeface="+mn-lt"/>
              </a:rPr>
              <a:t>(Wolfs Eintrag) mit der Weltkriegskombination Pluto Qua. Eris-</a:t>
            </a:r>
            <a:r>
              <a:rPr lang="de-DE" sz="2700" dirty="0" err="1">
                <a:latin typeface="+mn-lt"/>
              </a:rPr>
              <a:t>Nessus</a:t>
            </a:r>
            <a:r>
              <a:rPr lang="de-DE" sz="2700" dirty="0">
                <a:latin typeface="+mn-lt"/>
              </a:rPr>
              <a:t> + Uranus </a:t>
            </a:r>
            <a:r>
              <a:rPr lang="de-DE" sz="2700" dirty="0" err="1">
                <a:latin typeface="+mn-lt"/>
              </a:rPr>
              <a:t>Opp</a:t>
            </a:r>
            <a:r>
              <a:rPr lang="de-DE" sz="2700" dirty="0">
                <a:latin typeface="+mn-lt"/>
              </a:rPr>
              <a:t>. Neptun</a:t>
            </a:r>
            <a:endParaRPr lang="de-DE" sz="3200" b="1" dirty="0">
              <a:latin typeface="+mn-lt"/>
            </a:endParaRPr>
          </a:p>
        </p:txBody>
      </p:sp>
      <p:sp>
        <p:nvSpPr>
          <p:cNvPr id="3" name="Inhaltsplatzhalter 2">
            <a:extLst>
              <a:ext uri="{FF2B5EF4-FFF2-40B4-BE49-F238E27FC236}">
                <a16:creationId xmlns:a16="http://schemas.microsoft.com/office/drawing/2014/main" id="{DF61E798-21CD-4BA6-8844-E3A4AC489666}"/>
              </a:ext>
            </a:extLst>
          </p:cNvPr>
          <p:cNvSpPr>
            <a:spLocks noGrp="1"/>
          </p:cNvSpPr>
          <p:nvPr>
            <p:ph idx="1"/>
          </p:nvPr>
        </p:nvSpPr>
        <p:spPr>
          <a:xfrm>
            <a:off x="0" y="626481"/>
            <a:ext cx="7485888" cy="5931877"/>
          </a:xfrm>
        </p:spPr>
        <p:txBody>
          <a:bodyPr>
            <a:noAutofit/>
          </a:bodyPr>
          <a:lstStyle/>
          <a:p>
            <a:pPr marL="0" indent="0">
              <a:spcBef>
                <a:spcPts val="500"/>
              </a:spcBef>
              <a:buNone/>
            </a:pPr>
            <a:r>
              <a:rPr lang="de-DE" sz="2000" b="1" dirty="0">
                <a:solidFill>
                  <a:srgbClr val="FF0000"/>
                </a:solidFill>
              </a:rPr>
              <a:t>EH des </a:t>
            </a:r>
            <a:r>
              <a:rPr lang="de-DE" sz="2000" b="1" dirty="0" err="1">
                <a:solidFill>
                  <a:srgbClr val="FF0000"/>
                </a:solidFill>
              </a:rPr>
              <a:t>bumeranghaft</a:t>
            </a:r>
            <a:r>
              <a:rPr lang="de-DE" sz="2000" b="1" dirty="0">
                <a:solidFill>
                  <a:srgbClr val="FF0000"/>
                </a:solidFill>
              </a:rPr>
              <a:t> zwanghaft </a:t>
            </a:r>
            <a:r>
              <a:rPr lang="de-DE" sz="2000" b="1" dirty="0" err="1">
                <a:solidFill>
                  <a:srgbClr val="FF0000"/>
                </a:solidFill>
              </a:rPr>
              <a:t>konkurrent</a:t>
            </a:r>
            <a:r>
              <a:rPr lang="de-DE" sz="2000" b="1" dirty="0">
                <a:solidFill>
                  <a:srgbClr val="FF0000"/>
                </a:solidFill>
              </a:rPr>
              <a:t> machtkämpfenden Weltkriegs-Nationalismus </a:t>
            </a:r>
            <a:r>
              <a:rPr lang="de-DE" sz="2000" b="1" dirty="0" err="1">
                <a:solidFill>
                  <a:srgbClr val="FF0000"/>
                </a:solidFill>
              </a:rPr>
              <a:t>zusammengeschweisst</a:t>
            </a:r>
            <a:r>
              <a:rPr lang="de-DE" sz="2000" b="1" dirty="0">
                <a:solidFill>
                  <a:srgbClr val="FF0000"/>
                </a:solidFill>
              </a:rPr>
              <a:t> mit den neototalitär Harten zur expansiven ‚Rettung des Volkes‘: </a:t>
            </a:r>
          </a:p>
          <a:p>
            <a:pPr marL="0" indent="0">
              <a:spcBef>
                <a:spcPts val="500"/>
              </a:spcBef>
              <a:buNone/>
            </a:pPr>
            <a:r>
              <a:rPr lang="de-DE" sz="2000" b="1" dirty="0"/>
              <a:t>Pluto</a:t>
            </a:r>
            <a:r>
              <a:rPr lang="de-DE" sz="2000" dirty="0"/>
              <a:t>-Clausewitz global mächtig auf </a:t>
            </a:r>
            <a:r>
              <a:rPr lang="de-DE" sz="2000" b="1" dirty="0"/>
              <a:t>Polaris</a:t>
            </a:r>
            <a:r>
              <a:rPr lang="de-DE" sz="2000" dirty="0"/>
              <a:t> im kriegerisch spaltenden / verwüstenden Großtrigon </a:t>
            </a:r>
            <a:r>
              <a:rPr lang="de-DE" sz="2000" dirty="0" err="1"/>
              <a:t>Teharonhiawako</a:t>
            </a:r>
            <a:r>
              <a:rPr lang="de-DE" sz="2000" dirty="0"/>
              <a:t> / Chiron-</a:t>
            </a:r>
            <a:r>
              <a:rPr lang="de-DE" sz="2000" dirty="0" err="1"/>
              <a:t>Amycus</a:t>
            </a:r>
            <a:r>
              <a:rPr lang="de-DE" sz="2000" dirty="0"/>
              <a:t>) </a:t>
            </a:r>
            <a:r>
              <a:rPr lang="de-DE" sz="2000" b="1" dirty="0"/>
              <a:t>Qua. Eris-</a:t>
            </a:r>
            <a:r>
              <a:rPr lang="de-DE" sz="2000" b="1" dirty="0" err="1"/>
              <a:t>Nessus</a:t>
            </a:r>
            <a:r>
              <a:rPr lang="de-DE" sz="2000" b="1" dirty="0"/>
              <a:t>-MC</a:t>
            </a:r>
            <a:r>
              <a:rPr lang="de-DE" sz="2000" dirty="0"/>
              <a:t>, in </a:t>
            </a:r>
            <a:r>
              <a:rPr lang="de-DE" sz="2000" dirty="0" err="1"/>
              <a:t>Sxt</a:t>
            </a:r>
            <a:r>
              <a:rPr lang="de-DE" sz="2000" dirty="0"/>
              <a:t>/</a:t>
            </a:r>
            <a:r>
              <a:rPr lang="de-DE" sz="2000" dirty="0" err="1"/>
              <a:t>Hsx</a:t>
            </a:r>
            <a:r>
              <a:rPr lang="de-DE" sz="2000" dirty="0"/>
              <a:t> auf </a:t>
            </a:r>
            <a:r>
              <a:rPr lang="de-DE" sz="2000" dirty="0" err="1"/>
              <a:t>militär</a:t>
            </a:r>
            <a:r>
              <a:rPr lang="de-DE" sz="2000" dirty="0"/>
              <a:t>. Genozid von Virtus-Herero (1756er Pluto-Eris-Konj. &amp; Uranus-Germania </a:t>
            </a:r>
            <a:r>
              <a:rPr lang="de-DE" sz="2000" dirty="0" err="1"/>
              <a:t>Qcx</a:t>
            </a:r>
            <a:r>
              <a:rPr lang="de-DE" sz="2000" dirty="0"/>
              <a:t>. Neptun &amp; Welt-kriegs-Konj. Sonne-Mars-GZ + 1753 Pluto-</a:t>
            </a:r>
            <a:r>
              <a:rPr lang="de-DE" sz="2000" dirty="0" err="1"/>
              <a:t>Nessus</a:t>
            </a:r>
            <a:r>
              <a:rPr lang="de-DE" sz="2000" dirty="0"/>
              <a:t> + 1754 </a:t>
            </a:r>
            <a:r>
              <a:rPr lang="de-DE" sz="2000" dirty="0" err="1"/>
              <a:t>Nessus</a:t>
            </a:r>
            <a:r>
              <a:rPr lang="de-DE" sz="2000" dirty="0"/>
              <a:t>-Eris)</a:t>
            </a:r>
          </a:p>
          <a:p>
            <a:pPr marL="0" indent="0">
              <a:spcBef>
                <a:spcPts val="500"/>
              </a:spcBef>
              <a:buNone/>
            </a:pPr>
            <a:r>
              <a:rPr lang="de-DE" sz="2000" b="1" dirty="0"/>
              <a:t>Steinbock-Uranus </a:t>
            </a:r>
            <a:r>
              <a:rPr lang="de-DE" sz="2000" b="1" dirty="0" err="1"/>
              <a:t>Opp</a:t>
            </a:r>
            <a:r>
              <a:rPr lang="de-DE" sz="2000" b="1" dirty="0"/>
              <a:t>. Krebs-Neptun</a:t>
            </a:r>
            <a:r>
              <a:rPr lang="de-DE" sz="2000" dirty="0"/>
              <a:t>/-Attila T-Qua. Israel!!                 &amp; in Wiegenaspekt-Trigon/Sextil auf die </a:t>
            </a:r>
            <a:r>
              <a:rPr lang="de-DE" sz="2000" b="1" dirty="0"/>
              <a:t>Jungfrau-Sonne/Kriegs-starter Bellona, </a:t>
            </a:r>
            <a:r>
              <a:rPr lang="de-DE" sz="2000" dirty="0"/>
              <a:t>männlichem</a:t>
            </a:r>
            <a:r>
              <a:rPr lang="de-DE" sz="2000" b="1" dirty="0"/>
              <a:t> </a:t>
            </a:r>
            <a:r>
              <a:rPr lang="de-DE" sz="2000" b="1" dirty="0" err="1"/>
              <a:t>Mahalingam</a:t>
            </a:r>
            <a:r>
              <a:rPr lang="de-DE" sz="2000" b="1" dirty="0"/>
              <a:t> </a:t>
            </a:r>
            <a:r>
              <a:rPr lang="de-DE" sz="2000" dirty="0"/>
              <a:t>am</a:t>
            </a:r>
            <a:r>
              <a:rPr lang="de-DE" sz="2000" b="1" dirty="0"/>
              <a:t> gal. Vergangen-</a:t>
            </a:r>
            <a:r>
              <a:rPr lang="de-DE" sz="2000" b="1" dirty="0" err="1"/>
              <a:t>heitspunkt</a:t>
            </a:r>
            <a:r>
              <a:rPr lang="de-DE" sz="2000" b="1" dirty="0"/>
              <a:t> </a:t>
            </a:r>
            <a:r>
              <a:rPr lang="de-DE" sz="2000" dirty="0"/>
              <a:t>des</a:t>
            </a:r>
            <a:r>
              <a:rPr lang="de-DE" sz="2000" b="1" dirty="0"/>
              <a:t> </a:t>
            </a:r>
            <a:r>
              <a:rPr lang="de-DE" sz="2000" b="1" dirty="0" err="1"/>
              <a:t>Profectio</a:t>
            </a:r>
            <a:r>
              <a:rPr lang="de-DE" sz="2000" b="1" dirty="0"/>
              <a:t> Solaris</a:t>
            </a:r>
            <a:r>
              <a:rPr lang="de-DE" sz="2000" dirty="0"/>
              <a:t> und dem Todfeindschafts-</a:t>
            </a:r>
            <a:r>
              <a:rPr lang="de-DE" sz="2000" dirty="0" err="1"/>
              <a:t>Pluti</a:t>
            </a:r>
            <a:r>
              <a:rPr lang="de-DE" sz="2000" dirty="0"/>
              <a:t>-        </a:t>
            </a:r>
            <a:r>
              <a:rPr lang="de-DE" sz="2000" dirty="0" err="1"/>
              <a:t>no</a:t>
            </a:r>
            <a:r>
              <a:rPr lang="de-DE" sz="2000" dirty="0"/>
              <a:t> </a:t>
            </a:r>
            <a:r>
              <a:rPr lang="de-DE" sz="2000" b="1" dirty="0"/>
              <a:t>Skorpion-</a:t>
            </a:r>
            <a:r>
              <a:rPr lang="de-DE" sz="2000" b="1" dirty="0" err="1"/>
              <a:t>Lempo</a:t>
            </a:r>
            <a:r>
              <a:rPr lang="de-DE" sz="2000" dirty="0"/>
              <a:t> auslaufend (der 1821er Uranus-Neptun-         Konj.) d.h. </a:t>
            </a:r>
            <a:r>
              <a:rPr lang="de-DE" sz="2000" b="1" dirty="0"/>
              <a:t>Halley = 1753/1754/1756 &amp; 1821</a:t>
            </a:r>
            <a:r>
              <a:rPr lang="de-DE" sz="2000" b="1" dirty="0">
                <a:sym typeface="Wingdings" panose="05000000000000000000" pitchFamily="2" charset="2"/>
              </a:rPr>
              <a:t></a:t>
            </a:r>
            <a:r>
              <a:rPr lang="de-DE" sz="2000" b="1" dirty="0"/>
              <a:t> selbe Kombi 1939</a:t>
            </a:r>
          </a:p>
          <a:p>
            <a:pPr marL="0" indent="0">
              <a:spcBef>
                <a:spcPts val="500"/>
              </a:spcBef>
              <a:buNone/>
            </a:pPr>
            <a:r>
              <a:rPr lang="de-DE" sz="2000" b="1" dirty="0"/>
              <a:t>Merkur-</a:t>
            </a:r>
            <a:r>
              <a:rPr lang="de-DE" sz="2000" b="1" dirty="0" err="1"/>
              <a:t>Int.Lilith</a:t>
            </a:r>
            <a:r>
              <a:rPr lang="de-DE" sz="2000" b="1" dirty="0"/>
              <a:t>-Stalingrad in Waage </a:t>
            </a:r>
            <a:r>
              <a:rPr lang="de-DE" sz="2000" dirty="0"/>
              <a:t>(auf den Graden des Chris-    </a:t>
            </a:r>
            <a:r>
              <a:rPr lang="de-DE" sz="2000" dirty="0" err="1"/>
              <a:t>tus</a:t>
            </a:r>
            <a:r>
              <a:rPr lang="de-DE" sz="2000" dirty="0"/>
              <a:t>-Kreuzigungs-Fixsterngroßkreuz (</a:t>
            </a:r>
            <a:r>
              <a:rPr lang="de-DE" sz="2000" dirty="0" err="1"/>
              <a:t>Algorab</a:t>
            </a:r>
            <a:r>
              <a:rPr lang="de-DE" sz="2000" dirty="0"/>
              <a:t>-</a:t>
            </a:r>
            <a:r>
              <a:rPr lang="de-DE" sz="2000" dirty="0" err="1"/>
              <a:t>Alpheratz</a:t>
            </a:r>
            <a:r>
              <a:rPr lang="de-DE" sz="2000" dirty="0"/>
              <a:t>-Sirius-Wega) im Luft-Großtrigon zum </a:t>
            </a:r>
            <a:r>
              <a:rPr lang="de-DE" sz="2000" b="1" dirty="0"/>
              <a:t>Nordknoten</a:t>
            </a:r>
            <a:r>
              <a:rPr lang="de-DE" sz="2000" dirty="0"/>
              <a:t> &amp; zum </a:t>
            </a:r>
            <a:r>
              <a:rPr lang="de-DE" sz="2000" b="1" dirty="0"/>
              <a:t>Wassermann-Chaos </a:t>
            </a:r>
            <a:r>
              <a:rPr lang="de-DE" sz="2000" dirty="0"/>
              <a:t>auf dem zerstörerisch wegnehmenden bzw. Aufstieg von Abstieg scheidenden Schwarzes Loch-Doppelsystem </a:t>
            </a:r>
            <a:r>
              <a:rPr lang="de-DE" sz="2000" b="1" dirty="0"/>
              <a:t>Cygnus X-1</a:t>
            </a:r>
            <a:r>
              <a:rPr lang="de-DE" sz="2000" dirty="0"/>
              <a:t>, das im </a:t>
            </a:r>
            <a:r>
              <a:rPr lang="de-DE" sz="2000" dirty="0" err="1"/>
              <a:t>Drachenyod</a:t>
            </a:r>
            <a:r>
              <a:rPr lang="de-DE" sz="2000" dirty="0"/>
              <a:t>-Apex auf </a:t>
            </a:r>
            <a:r>
              <a:rPr lang="de-DE" sz="2000" b="1" dirty="0"/>
              <a:t>Orcus-Caesar</a:t>
            </a:r>
            <a:r>
              <a:rPr lang="de-DE" sz="2000" dirty="0"/>
              <a:t> in Fische hinausläuft und die von Trauma- / </a:t>
            </a:r>
            <a:r>
              <a:rPr lang="de-DE" sz="2000" dirty="0" err="1"/>
              <a:t>Schat-tenkräften</a:t>
            </a:r>
            <a:r>
              <a:rPr lang="de-DE" sz="2000" dirty="0"/>
              <a:t> gefütterte uferlose Endsiegs-Propaganda von kriegerischen / -angstautoritär-suizidalen Karma-Bestrafungs-Cäsaren hervorruft.</a:t>
            </a:r>
          </a:p>
        </p:txBody>
      </p:sp>
    </p:spTree>
    <p:extLst>
      <p:ext uri="{BB962C8B-B14F-4D97-AF65-F5344CB8AC3E}">
        <p14:creationId xmlns:p14="http://schemas.microsoft.com/office/powerpoint/2010/main" val="12033309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138B74-1DBC-4BF5-B4BC-DEF6BBA6DE9D}"/>
              </a:ext>
            </a:extLst>
          </p:cNvPr>
          <p:cNvSpPr>
            <a:spLocks noGrp="1"/>
          </p:cNvSpPr>
          <p:nvPr>
            <p:ph type="title"/>
          </p:nvPr>
        </p:nvSpPr>
        <p:spPr>
          <a:xfrm>
            <a:off x="-1" y="-136086"/>
            <a:ext cx="12192000" cy="1031631"/>
          </a:xfrm>
        </p:spPr>
        <p:txBody>
          <a:bodyPr>
            <a:normAutofit fontScale="90000"/>
          </a:bodyPr>
          <a:lstStyle/>
          <a:p>
            <a:r>
              <a:rPr lang="de-DE" sz="3200" b="1" dirty="0">
                <a:latin typeface="+mn-lt"/>
              </a:rPr>
              <a:t>1P/Halley-Wiederentdeckungshoroskop Wolfs 11.09.1909, 00:00 UT, Hei-</a:t>
            </a:r>
            <a:r>
              <a:rPr lang="de-DE" sz="3200" b="1" dirty="0" err="1">
                <a:latin typeface="+mn-lt"/>
              </a:rPr>
              <a:t>delberg</a:t>
            </a:r>
            <a:r>
              <a:rPr lang="de-DE" sz="3200" b="1" dirty="0">
                <a:latin typeface="+mn-lt"/>
              </a:rPr>
              <a:t> (innen) - WK II 01.09.1939, 4.45 MEZ, Danzig (außen).  WK II rechts</a:t>
            </a:r>
            <a:endParaRPr lang="de-DE" sz="3200" dirty="0"/>
          </a:p>
        </p:txBody>
      </p:sp>
      <p:pic>
        <p:nvPicPr>
          <p:cNvPr id="6" name="Inhaltsplatzhalter 5">
            <a:extLst>
              <a:ext uri="{FF2B5EF4-FFF2-40B4-BE49-F238E27FC236}">
                <a16:creationId xmlns:a16="http://schemas.microsoft.com/office/drawing/2014/main" id="{2B4FDEAD-8E22-4BE3-AD07-ABEDAA42B3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49505" y="722222"/>
            <a:ext cx="6142494" cy="6124066"/>
          </a:xfrm>
        </p:spPr>
      </p:pic>
      <p:pic>
        <p:nvPicPr>
          <p:cNvPr id="8" name="Grafik 7">
            <a:extLst>
              <a:ext uri="{FF2B5EF4-FFF2-40B4-BE49-F238E27FC236}">
                <a16:creationId xmlns:a16="http://schemas.microsoft.com/office/drawing/2014/main" id="{05E95C0E-A002-4FCC-9DE6-15DC47515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15013"/>
            <a:ext cx="5956663" cy="5938484"/>
          </a:xfrm>
          <a:prstGeom prst="rect">
            <a:avLst/>
          </a:prstGeom>
        </p:spPr>
      </p:pic>
    </p:spTree>
    <p:extLst>
      <p:ext uri="{BB962C8B-B14F-4D97-AF65-F5344CB8AC3E}">
        <p14:creationId xmlns:p14="http://schemas.microsoft.com/office/powerpoint/2010/main" val="5288947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a:extLst>
              <a:ext uri="{FF2B5EF4-FFF2-40B4-BE49-F238E27FC236}">
                <a16:creationId xmlns:a16="http://schemas.microsoft.com/office/drawing/2014/main" id="{6362FCAB-19E9-457A-92A2-C5E3542C6C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37619" y="1138601"/>
            <a:ext cx="5554381" cy="5589954"/>
          </a:xfrm>
        </p:spPr>
      </p:pic>
      <p:sp>
        <p:nvSpPr>
          <p:cNvPr id="2" name="Titel 1">
            <a:extLst>
              <a:ext uri="{FF2B5EF4-FFF2-40B4-BE49-F238E27FC236}">
                <a16:creationId xmlns:a16="http://schemas.microsoft.com/office/drawing/2014/main" id="{202D66FB-7A2E-4768-A061-1B72D41E05EB}"/>
              </a:ext>
            </a:extLst>
          </p:cNvPr>
          <p:cNvSpPr>
            <a:spLocks noGrp="1"/>
          </p:cNvSpPr>
          <p:nvPr>
            <p:ph type="title"/>
          </p:nvPr>
        </p:nvSpPr>
        <p:spPr>
          <a:xfrm>
            <a:off x="0" y="-92075"/>
            <a:ext cx="12192000" cy="1325563"/>
          </a:xfrm>
        </p:spPr>
        <p:txBody>
          <a:bodyPr>
            <a:normAutofit/>
          </a:bodyPr>
          <a:lstStyle/>
          <a:p>
            <a:r>
              <a:rPr lang="de-DE" sz="3200" b="1" dirty="0">
                <a:latin typeface="+mn-lt"/>
              </a:rPr>
              <a:t>1P/Halley EH 11.09.1909, 0.00 UT, Heidelberg (innen) – </a:t>
            </a:r>
            <a:br>
              <a:rPr lang="de-DE" sz="3200" b="1" dirty="0">
                <a:latin typeface="+mn-lt"/>
              </a:rPr>
            </a:br>
            <a:r>
              <a:rPr lang="de-DE" sz="3200" b="1" dirty="0">
                <a:latin typeface="+mn-lt"/>
              </a:rPr>
              <a:t>Adolf Hitler, 20.04.1889, 18:30 LMT, Braunau (außen)</a:t>
            </a:r>
            <a:endParaRPr lang="de-DE" sz="3200" dirty="0"/>
          </a:p>
        </p:txBody>
      </p:sp>
      <p:sp>
        <p:nvSpPr>
          <p:cNvPr id="9" name="Textfeld 8">
            <a:extLst>
              <a:ext uri="{FF2B5EF4-FFF2-40B4-BE49-F238E27FC236}">
                <a16:creationId xmlns:a16="http://schemas.microsoft.com/office/drawing/2014/main" id="{CE037843-5AF2-47B4-9227-2AC1AEA1DBCF}"/>
              </a:ext>
            </a:extLst>
          </p:cNvPr>
          <p:cNvSpPr txBox="1"/>
          <p:nvPr/>
        </p:nvSpPr>
        <p:spPr>
          <a:xfrm>
            <a:off x="247650" y="1233488"/>
            <a:ext cx="5762625" cy="5091112"/>
          </a:xfrm>
          <a:prstGeom prst="rect">
            <a:avLst/>
          </a:prstGeom>
          <a:noFill/>
        </p:spPr>
        <p:txBody>
          <a:bodyPr wrap="square" rtlCol="0">
            <a:spAutoFit/>
          </a:bodyPr>
          <a:lstStyle/>
          <a:p>
            <a:endParaRPr lang="de-DE" dirty="0"/>
          </a:p>
        </p:txBody>
      </p:sp>
      <p:sp>
        <p:nvSpPr>
          <p:cNvPr id="10" name="Textfeld 9">
            <a:extLst>
              <a:ext uri="{FF2B5EF4-FFF2-40B4-BE49-F238E27FC236}">
                <a16:creationId xmlns:a16="http://schemas.microsoft.com/office/drawing/2014/main" id="{75899523-B081-41EA-8F74-B7EBBA38968C}"/>
              </a:ext>
            </a:extLst>
          </p:cNvPr>
          <p:cNvSpPr txBox="1"/>
          <p:nvPr/>
        </p:nvSpPr>
        <p:spPr>
          <a:xfrm>
            <a:off x="-1" y="1025090"/>
            <a:ext cx="7267575" cy="5816977"/>
          </a:xfrm>
          <a:prstGeom prst="rect">
            <a:avLst/>
          </a:prstGeom>
          <a:noFill/>
        </p:spPr>
        <p:txBody>
          <a:bodyPr wrap="square" rtlCol="0">
            <a:spAutoFit/>
          </a:bodyPr>
          <a:lstStyle/>
          <a:p>
            <a:pPr>
              <a:spcAft>
                <a:spcPts val="600"/>
              </a:spcAft>
            </a:pPr>
            <a:r>
              <a:rPr lang="de-DE" sz="1700" dirty="0"/>
              <a:t>Halleys Mars Qua. Soldatenschutzheiliger Mauritia triggert Hitlers Heracles-</a:t>
            </a:r>
            <a:r>
              <a:rPr lang="de-DE" sz="1700" dirty="0" err="1"/>
              <a:t>Swindle</a:t>
            </a:r>
            <a:r>
              <a:rPr lang="de-DE" sz="1700" dirty="0"/>
              <a:t>-</a:t>
            </a:r>
            <a:r>
              <a:rPr lang="de-DE" sz="1700" dirty="0" err="1"/>
              <a:t>Sedna</a:t>
            </a:r>
            <a:r>
              <a:rPr lang="de-DE" sz="1700" dirty="0"/>
              <a:t>-Israel-</a:t>
            </a:r>
            <a:r>
              <a:rPr lang="de-DE" sz="1700" dirty="0" err="1"/>
              <a:t>Stellium</a:t>
            </a:r>
            <a:r>
              <a:rPr lang="de-DE" sz="1700" dirty="0"/>
              <a:t> (Sextil Hitlers Pluto) kriegerisch-</a:t>
            </a:r>
            <a:r>
              <a:rPr lang="de-DE" sz="1700" dirty="0" err="1"/>
              <a:t>willensdurchset</a:t>
            </a:r>
            <a:r>
              <a:rPr lang="de-DE" sz="1700" dirty="0"/>
              <a:t>-</a:t>
            </a:r>
            <a:r>
              <a:rPr lang="de-DE" sz="1700" dirty="0" err="1"/>
              <a:t>zend</a:t>
            </a:r>
            <a:r>
              <a:rPr lang="de-DE" sz="1700" dirty="0"/>
              <a:t> im T-Qua. zur verletzten Herkunfts- / Expansionsstellung Mond-Jupiter </a:t>
            </a:r>
            <a:r>
              <a:rPr lang="de-DE" sz="1700" dirty="0" err="1"/>
              <a:t>Opp</a:t>
            </a:r>
            <a:r>
              <a:rPr lang="de-DE" sz="1700" dirty="0"/>
              <a:t>. Chiron. Hitlers Uranus triggert Halleys Israel, sein </a:t>
            </a:r>
            <a:r>
              <a:rPr lang="de-DE" sz="1700" dirty="0" err="1"/>
              <a:t>Großgruppendiskrimi-nierungs</a:t>
            </a:r>
            <a:r>
              <a:rPr lang="de-DE" sz="1700" dirty="0"/>
              <a:t>-/ Stammeskriegs- / </a:t>
            </a:r>
            <a:r>
              <a:rPr lang="de-DE" sz="1700" dirty="0" err="1"/>
              <a:t>Genozidasteroid</a:t>
            </a:r>
            <a:r>
              <a:rPr lang="de-DE" sz="1700" dirty="0"/>
              <a:t> Herero den Neptun Halleys.</a:t>
            </a:r>
          </a:p>
          <a:p>
            <a:pPr>
              <a:spcAft>
                <a:spcPts val="600"/>
              </a:spcAft>
            </a:pPr>
            <a:r>
              <a:rPr lang="de-DE" sz="1700" dirty="0"/>
              <a:t>Sein Mars-Venus-Konj. vollendet Sonne Trigon Uranus zum Erdgroßtrigon. Der chemische Gasforscher Guy-</a:t>
            </a:r>
            <a:r>
              <a:rPr lang="de-DE" sz="1700" dirty="0" err="1"/>
              <a:t>Lussac</a:t>
            </a:r>
            <a:r>
              <a:rPr lang="de-DE" sz="1700" dirty="0"/>
              <a:t> opponiert, Überkompensationen triggernd, in einer Drachenfigur (mit Regulus und </a:t>
            </a:r>
            <a:r>
              <a:rPr lang="de-DE" sz="1700" dirty="0" err="1"/>
              <a:t>Megaira</a:t>
            </a:r>
            <a:r>
              <a:rPr lang="de-DE" sz="1700" dirty="0"/>
              <a:t>) Hitlers </a:t>
            </a:r>
            <a:r>
              <a:rPr lang="de-DE" sz="1700"/>
              <a:t>Sonne-Stalingrad-    Phaethon-Konj</a:t>
            </a:r>
            <a:r>
              <a:rPr lang="de-DE" sz="1700" dirty="0"/>
              <a:t>. Halleys Pluto ermächtigt in </a:t>
            </a:r>
            <a:r>
              <a:rPr lang="de-DE" sz="1700" dirty="0" err="1"/>
              <a:t>Opp</a:t>
            </a:r>
            <a:r>
              <a:rPr lang="de-DE" sz="1700" dirty="0"/>
              <a:t>. Hitlers Verwüster </a:t>
            </a:r>
            <a:r>
              <a:rPr lang="de-DE" sz="1700" dirty="0" err="1"/>
              <a:t>Amycus</a:t>
            </a:r>
            <a:r>
              <a:rPr lang="de-DE" sz="1700" dirty="0"/>
              <a:t>. </a:t>
            </a:r>
          </a:p>
          <a:p>
            <a:pPr>
              <a:spcAft>
                <a:spcPts val="600"/>
              </a:spcAft>
            </a:pPr>
            <a:r>
              <a:rPr lang="de-DE" sz="1700" dirty="0"/>
              <a:t>Hitlers manipulativ verschleiernder </a:t>
            </a:r>
            <a:r>
              <a:rPr lang="de-DE" sz="1700" dirty="0" err="1"/>
              <a:t>Entfessler</a:t>
            </a:r>
            <a:r>
              <a:rPr lang="de-DE" sz="1700" dirty="0"/>
              <a:t> </a:t>
            </a:r>
            <a:r>
              <a:rPr lang="de-DE" sz="1700" dirty="0" err="1"/>
              <a:t>Pholus</a:t>
            </a:r>
            <a:r>
              <a:rPr lang="de-DE" sz="1700" dirty="0"/>
              <a:t> und Polizeistaat Wach- </a:t>
            </a:r>
            <a:r>
              <a:rPr lang="de-DE" sz="1700" dirty="0" err="1"/>
              <a:t>mann</a:t>
            </a:r>
            <a:r>
              <a:rPr lang="de-DE" sz="1700" dirty="0"/>
              <a:t> (= auch Geheimpolizei, die berühmt wird) triggert Halleys Rachewett- streit / -krieg </a:t>
            </a:r>
            <a:r>
              <a:rPr lang="de-DE" sz="1700" dirty="0" err="1"/>
              <a:t>Nessus</a:t>
            </a:r>
            <a:r>
              <a:rPr lang="de-DE" sz="1700" dirty="0"/>
              <a:t>-Eris auf dem MC Qua. Hitlers Lucifer-</a:t>
            </a:r>
            <a:r>
              <a:rPr lang="de-DE" sz="1700" dirty="0" err="1"/>
              <a:t>Amycus</a:t>
            </a:r>
            <a:r>
              <a:rPr lang="de-DE" sz="1700" dirty="0"/>
              <a:t>. </a:t>
            </a:r>
          </a:p>
          <a:p>
            <a:r>
              <a:rPr lang="de-DE" sz="1700" dirty="0"/>
              <a:t>AC-Karl Marx </a:t>
            </a:r>
            <a:r>
              <a:rPr lang="de-DE" sz="1700" dirty="0" err="1"/>
              <a:t>Opp</a:t>
            </a:r>
            <a:r>
              <a:rPr lang="de-DE" sz="1700" dirty="0"/>
              <a:t>. Lucifer (Konj. Hitlers Chaos) im T-Qua. Saturn (Konj. Hitlers Merkur) </a:t>
            </a:r>
            <a:r>
              <a:rPr lang="de-DE" sz="1700" dirty="0" err="1"/>
              <a:t>Opp</a:t>
            </a:r>
            <a:r>
              <a:rPr lang="de-DE" sz="1700" dirty="0"/>
              <a:t>. Halleys Venus-Sado Konj. Hitlers Faschismusasteroid </a:t>
            </a:r>
            <a:r>
              <a:rPr lang="de-DE" sz="1700" dirty="0" err="1"/>
              <a:t>Lictoria</a:t>
            </a:r>
            <a:r>
              <a:rPr lang="de-DE" sz="1700" dirty="0"/>
              <a:t> am AC auch im </a:t>
            </a:r>
            <a:r>
              <a:rPr lang="de-DE" sz="1700" dirty="0" err="1"/>
              <a:t>Yoddrachen</a:t>
            </a:r>
            <a:r>
              <a:rPr lang="de-DE" sz="1700" dirty="0"/>
              <a:t> Halleys Pallas-</a:t>
            </a:r>
            <a:r>
              <a:rPr lang="de-DE" sz="1700" dirty="0" err="1"/>
              <a:t>Drakonia</a:t>
            </a:r>
            <a:r>
              <a:rPr lang="de-DE" sz="1700" dirty="0"/>
              <a:t> Sextil Hitlers Orcus auf Halleys Chiron-</a:t>
            </a:r>
            <a:r>
              <a:rPr lang="de-DE" sz="1700" dirty="0" err="1"/>
              <a:t>Amycus</a:t>
            </a:r>
            <a:r>
              <a:rPr lang="de-DE" sz="1700" dirty="0"/>
              <a:t> (drakonische, totalitäre, taktisch vom Kommunismus lernende und zugleich den Kommunismus bekämpfende, mörderische Zerstörungswut auf Halleys teuflischen Spaltungssadismus (Hitlers Pluto T-Qua. sein Karl Marx </a:t>
            </a:r>
            <a:r>
              <a:rPr lang="de-DE" sz="1700" dirty="0" err="1"/>
              <a:t>Opp</a:t>
            </a:r>
            <a:r>
              <a:rPr lang="de-DE" sz="1700" dirty="0"/>
              <a:t>. Halleys </a:t>
            </a:r>
            <a:r>
              <a:rPr lang="de-DE" sz="1700" dirty="0" err="1"/>
              <a:t>Ixion</a:t>
            </a:r>
            <a:r>
              <a:rPr lang="de-DE" sz="1700" dirty="0"/>
              <a:t>). Halleys Merkur-Stalingrad </a:t>
            </a:r>
            <a:r>
              <a:rPr lang="de-DE" sz="1700" dirty="0" err="1"/>
              <a:t>Opp</a:t>
            </a:r>
            <a:r>
              <a:rPr lang="de-DE" sz="1700" dirty="0"/>
              <a:t>. Hitlers Sado. Hitlers Saturn-</a:t>
            </a:r>
            <a:r>
              <a:rPr lang="de-DE" sz="1700" dirty="0" err="1"/>
              <a:t>Atlan</a:t>
            </a:r>
            <a:r>
              <a:rPr lang="de-DE" sz="1700" dirty="0"/>
              <a:t>-</a:t>
            </a:r>
            <a:r>
              <a:rPr lang="de-DE" sz="1700" dirty="0" err="1"/>
              <a:t>tis</a:t>
            </a:r>
            <a:r>
              <a:rPr lang="de-DE" sz="1700" dirty="0"/>
              <a:t> </a:t>
            </a:r>
            <a:r>
              <a:rPr lang="de-DE" sz="1700" dirty="0" err="1"/>
              <a:t>Opp</a:t>
            </a:r>
            <a:r>
              <a:rPr lang="de-DE" sz="1700" dirty="0"/>
              <a:t>. Halleys Chaos und führt zu zerstörerischem Chaos. Die schlimmsten sadistischen, dämonischen Zerstörungsimpulse beider Charts kamen zusammen.</a:t>
            </a:r>
          </a:p>
        </p:txBody>
      </p:sp>
    </p:spTree>
    <p:extLst>
      <p:ext uri="{BB962C8B-B14F-4D97-AF65-F5344CB8AC3E}">
        <p14:creationId xmlns:p14="http://schemas.microsoft.com/office/powerpoint/2010/main" val="2457523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23D21D-F0FB-4672-B1D3-361A10ADDCAE}"/>
              </a:ext>
            </a:extLst>
          </p:cNvPr>
          <p:cNvSpPr>
            <a:spLocks noGrp="1"/>
          </p:cNvSpPr>
          <p:nvPr>
            <p:ph type="title"/>
          </p:nvPr>
        </p:nvSpPr>
        <p:spPr>
          <a:xfrm>
            <a:off x="0" y="-196549"/>
            <a:ext cx="12192000" cy="1325563"/>
          </a:xfrm>
        </p:spPr>
        <p:txBody>
          <a:bodyPr>
            <a:normAutofit/>
          </a:bodyPr>
          <a:lstStyle/>
          <a:p>
            <a:r>
              <a:rPr lang="de-DE" sz="3200" b="1" dirty="0">
                <a:latin typeface="+mn-lt"/>
              </a:rPr>
              <a:t>Adolf Hitler, 20.04.1889, 18:30 LMT, Braunau (innen) - 1P/Halley-Perihel 20.04.1910, 04:27 UT, Braunau (außen links) / Berlin (außen </a:t>
            </a:r>
            <a:r>
              <a:rPr lang="de-DE" sz="3200" b="1" dirty="0" err="1">
                <a:latin typeface="+mn-lt"/>
              </a:rPr>
              <a:t>re</a:t>
            </a:r>
            <a:r>
              <a:rPr lang="de-DE" sz="3200" b="1" dirty="0">
                <a:latin typeface="+mn-lt"/>
              </a:rPr>
              <a:t>.)</a:t>
            </a:r>
            <a:endParaRPr lang="de-DE" sz="3200" dirty="0"/>
          </a:p>
        </p:txBody>
      </p:sp>
      <p:pic>
        <p:nvPicPr>
          <p:cNvPr id="9" name="Grafik 8">
            <a:extLst>
              <a:ext uri="{FF2B5EF4-FFF2-40B4-BE49-F238E27FC236}">
                <a16:creationId xmlns:a16="http://schemas.microsoft.com/office/drawing/2014/main" id="{87E69B9C-33DE-43DD-AD73-D7FE982E2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904256"/>
            <a:ext cx="5990492" cy="5916940"/>
          </a:xfrm>
          <a:prstGeom prst="rect">
            <a:avLst/>
          </a:prstGeom>
        </p:spPr>
      </p:pic>
      <p:pic>
        <p:nvPicPr>
          <p:cNvPr id="17" name="Inhaltsplatzhalter 16">
            <a:extLst>
              <a:ext uri="{FF2B5EF4-FFF2-40B4-BE49-F238E27FC236}">
                <a16:creationId xmlns:a16="http://schemas.microsoft.com/office/drawing/2014/main" id="{F25A27DC-2204-4CD4-8863-4C86B08E67E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924922"/>
            <a:ext cx="5890437" cy="5933078"/>
          </a:xfrm>
        </p:spPr>
      </p:pic>
    </p:spTree>
    <p:extLst>
      <p:ext uri="{BB962C8B-B14F-4D97-AF65-F5344CB8AC3E}">
        <p14:creationId xmlns:p14="http://schemas.microsoft.com/office/powerpoint/2010/main" val="30645138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0B17E10-66B4-4AA2-96E8-30865439705A}"/>
              </a:ext>
            </a:extLst>
          </p:cNvPr>
          <p:cNvSpPr>
            <a:spLocks noGrp="1"/>
          </p:cNvSpPr>
          <p:nvPr>
            <p:ph idx="1"/>
          </p:nvPr>
        </p:nvSpPr>
        <p:spPr>
          <a:xfrm>
            <a:off x="0" y="-58905"/>
            <a:ext cx="12192000" cy="6638925"/>
          </a:xfrm>
        </p:spPr>
        <p:txBody>
          <a:bodyPr>
            <a:normAutofit fontScale="25000" lnSpcReduction="20000"/>
          </a:bodyPr>
          <a:lstStyle/>
          <a:p>
            <a:pPr marL="0" indent="0">
              <a:lnSpc>
                <a:spcPct val="110000"/>
              </a:lnSpc>
              <a:spcBef>
                <a:spcPts val="600"/>
              </a:spcBef>
              <a:buNone/>
            </a:pPr>
            <a:r>
              <a:rPr lang="de-DE" sz="7200" dirty="0"/>
              <a:t>Hitler wurde neben vielen Zyklen &amp; SoFis v.a. durch Saroszyklus 120 (1889, 1907, 1925, 1943) durchs Leben gepusht) besonders durch den eugenischen, stählernen, marschieren lassenden Kometen C/1882 R1, dem Halley Entdeckungshoroskop 11.09.1909 und dem Giftgas-Perihel Halleys an seinem Geburtstag 20.04.1910 zu seinem Kometenaufstieg und -absturz getrieben. </a:t>
            </a:r>
          </a:p>
          <a:p>
            <a:pPr marL="0" indent="0">
              <a:lnSpc>
                <a:spcPct val="110000"/>
              </a:lnSpc>
              <a:spcBef>
                <a:spcPts val="600"/>
              </a:spcBef>
              <a:buNone/>
            </a:pPr>
            <a:r>
              <a:rPr lang="de-DE" sz="7200" dirty="0"/>
              <a:t>Der Holocaust wurde dann auch noch ganz besonders durch den Uranus-Ingress am 07.08.1941 und den </a:t>
            </a:r>
            <a:r>
              <a:rPr lang="de-DE" sz="7200" dirty="0" err="1"/>
              <a:t>luciferischen</a:t>
            </a:r>
            <a:r>
              <a:rPr lang="de-DE" sz="7200" dirty="0"/>
              <a:t> Massen-</a:t>
            </a:r>
            <a:r>
              <a:rPr lang="de-DE" sz="7200" dirty="0" err="1"/>
              <a:t>ausmerzungszyklus</a:t>
            </a:r>
            <a:r>
              <a:rPr lang="de-DE" sz="7200" dirty="0"/>
              <a:t> von Pluto-Chiron Qua. </a:t>
            </a:r>
            <a:r>
              <a:rPr lang="de-DE" sz="7200" dirty="0" err="1"/>
              <a:t>Nessus</a:t>
            </a:r>
            <a:r>
              <a:rPr lang="de-DE" sz="7200" dirty="0"/>
              <a:t> 19.07.1941 mit Saturn-Uranus-Mond Trigon Neptun-</a:t>
            </a:r>
            <a:r>
              <a:rPr lang="de-DE" sz="7200" dirty="0" err="1"/>
              <a:t>Quaoar</a:t>
            </a:r>
            <a:r>
              <a:rPr lang="de-DE" sz="7200" dirty="0"/>
              <a:t>-Nordknoten in HS Sonne-Lucifer initiiert. Das Hinzutreten vieler Zyklen im Laufe der Zeit trug zahllose zu bewältigende NS-Traumata ins Zentrum und gab auch bei deren Enden eine Ablauffrist (z.B. beendete Uranus-Pluto 1965/1966 den kriegerischen Uranus-Pluto im </a:t>
            </a:r>
            <a:r>
              <a:rPr lang="de-DE" sz="7200" dirty="0" err="1"/>
              <a:t>Wid</a:t>
            </a:r>
            <a:r>
              <a:rPr lang="de-DE" sz="7200" dirty="0"/>
              <a:t>-der von 1850/1851, der </a:t>
            </a:r>
            <a:r>
              <a:rPr lang="de-DE" sz="7200" dirty="0" err="1"/>
              <a:t>jungfrauhafte</a:t>
            </a:r>
            <a:r>
              <a:rPr lang="de-DE" sz="7200" dirty="0"/>
              <a:t> Komet </a:t>
            </a:r>
            <a:r>
              <a:rPr lang="de-DE" sz="7200" dirty="0" err="1"/>
              <a:t>Ikeya-Seki</a:t>
            </a:r>
            <a:r>
              <a:rPr lang="de-DE" sz="7200" dirty="0"/>
              <a:t> löste den stählernen Kometen (Steel-Saturn-Merkur-Erdgroßtrigon) von 1882 ab, das Millenniumshoroskop Chiron-Pluto-Orwell 30.12.1999 / 01.01.2000 (Qua. Israel-Nemesis) löste das </a:t>
            </a:r>
            <a:r>
              <a:rPr lang="de-DE" sz="7200" dirty="0" err="1"/>
              <a:t>Judenverfol</a:t>
            </a:r>
            <a:r>
              <a:rPr lang="de-DE" sz="7200" dirty="0"/>
              <a:t>-</a:t>
            </a:r>
            <a:r>
              <a:rPr lang="de-DE" sz="7200" dirty="0" err="1"/>
              <a:t>gungs</a:t>
            </a:r>
            <a:r>
              <a:rPr lang="de-DE" sz="7200" dirty="0"/>
              <a:t>-Millennium der Jupiter-Neptun-Sonne-</a:t>
            </a:r>
            <a:r>
              <a:rPr lang="de-DE" sz="7200" dirty="0" err="1"/>
              <a:t>Ino</a:t>
            </a:r>
            <a:r>
              <a:rPr lang="de-DE" sz="7200" dirty="0"/>
              <a:t>-Konj. 07.12.999 Qua. Wiesenthal / 01.01.1000 ab und brachte eine israelitische Nemesis. Uranus Konj. Neptun der Gründungs-SoFi und Uranus Konj. Uranus 1933 stürzte ab 05.09.2015 (wo durch Merkel dem DDR-Chart die Macht in D übergeben wurde) zyklusbeendend die </a:t>
            </a:r>
            <a:r>
              <a:rPr lang="de-DE" sz="7200" dirty="0" err="1"/>
              <a:t>uranisch</a:t>
            </a:r>
            <a:r>
              <a:rPr lang="de-DE" sz="7200" dirty="0"/>
              <a:t>-progressive Zeitgeist-Förderungsauswahl um 180° um. </a:t>
            </a:r>
          </a:p>
          <a:p>
            <a:pPr marL="0" indent="0">
              <a:lnSpc>
                <a:spcPct val="110000"/>
              </a:lnSpc>
              <a:spcBef>
                <a:spcPts val="600"/>
              </a:spcBef>
              <a:buNone/>
            </a:pPr>
            <a:r>
              <a:rPr lang="de-DE" sz="7200" dirty="0"/>
              <a:t>Die SoFi am 20.04.2023 wiederum mit Sonne Konj. Sonne änderte aber mehr als man ahnen konnte, sie macht nämlich Hitler im Umkehrschwung plötzlich beliebter (vor allem in der USA durch politisch durch AIPAC / Epstein-Mossad-Erpressungen unterwanderte US-Regierungskreise). Pluto </a:t>
            </a:r>
            <a:r>
              <a:rPr lang="de-DE" sz="7200" dirty="0" err="1"/>
              <a:t>Opp</a:t>
            </a:r>
            <a:r>
              <a:rPr lang="de-DE" sz="7200" dirty="0"/>
              <a:t>. Pluto zu 2020 im Vergleich zu 1933 brachte den von der Masse wg. anderslautender Massenmediengehirnwäsche natürlich nicht erkannten </a:t>
            </a:r>
            <a:r>
              <a:rPr lang="de-DE" sz="7200" dirty="0" err="1"/>
              <a:t>kryptototalitären</a:t>
            </a:r>
            <a:r>
              <a:rPr lang="de-DE" sz="7200" dirty="0"/>
              <a:t> Corona-Faschismus, bei dem fast alle mitmachten und Ungeimpfte sadistisch ausstießen. </a:t>
            </a:r>
          </a:p>
          <a:p>
            <a:pPr marL="0" indent="0">
              <a:lnSpc>
                <a:spcPct val="110000"/>
              </a:lnSpc>
              <a:spcBef>
                <a:spcPts val="600"/>
              </a:spcBef>
              <a:buNone/>
            </a:pPr>
            <a:r>
              <a:rPr lang="de-DE" sz="7200" dirty="0"/>
              <a:t>Ein Staat, der, um weiter zur Gesellschaft zu gehören zu können, zu schädigenden, letztlich oft tödlichen Giftspritzen zwingt, ist seelisch und moralisch tot und wird unweigerlich weiter dem Absturz entgegengehen (sofern nicht durch breite Bewusstheit aus den zahlreichen Selbstmord-Zyklen ausgestiegen wird) v.a. durch den für D infantil </a:t>
            </a:r>
            <a:r>
              <a:rPr lang="de-DE" sz="7200" dirty="0" err="1"/>
              <a:t>megairahaft</a:t>
            </a:r>
            <a:r>
              <a:rPr lang="de-DE" sz="7200" dirty="0"/>
              <a:t> moralempörerisch suizidalen Gal. NWO-Ingress 22.12.1994; den fassadenhaft </a:t>
            </a:r>
            <a:r>
              <a:rPr lang="de-DE" sz="7200" dirty="0" err="1"/>
              <a:t>virtue-signaling</a:t>
            </a:r>
            <a:r>
              <a:rPr lang="de-DE" sz="7200" dirty="0"/>
              <a:t> verstrahlten Uranus-Ingress 12.03.2011 = karrieristischen </a:t>
            </a:r>
            <a:r>
              <a:rPr lang="de-DE" sz="7200" dirty="0" err="1"/>
              <a:t>drako-nisch-märtyrerhaftes</a:t>
            </a:r>
            <a:r>
              <a:rPr lang="de-DE" sz="7200" dirty="0"/>
              <a:t> Gutmenschen-Stalingrad durch Massenimmigration; den suizidal deindustrialisierenden zugleich militär-mafiafinanzierenden 1. Jupiter-Pluto-Pallas-Zeus-Konj. 05.04.2020; die dt. autoindustriezerstörenden int. Elitenkampagnen-SoFi 15.01.2010, den karmisch dem Todesmarsch nachfolgenden / journalistisch vom Wochenschau-Karma geprägten 3. Uranus-Pluto 30.06.1966. Die AfD-Gründung 2013 hat die </a:t>
            </a:r>
            <a:r>
              <a:rPr lang="de-DE" sz="7200" dirty="0" err="1"/>
              <a:t>Karmaumkehr</a:t>
            </a:r>
            <a:r>
              <a:rPr lang="de-DE" sz="7200" dirty="0"/>
              <a:t>, teils Schattenfortsetzung einer Pluto </a:t>
            </a:r>
            <a:r>
              <a:rPr lang="de-DE" sz="7200" dirty="0" err="1"/>
              <a:t>Opp</a:t>
            </a:r>
            <a:r>
              <a:rPr lang="de-DE" sz="7200" dirty="0"/>
              <a:t>. Pluto von 1925 zur Unter-</a:t>
            </a:r>
            <a:r>
              <a:rPr lang="de-DE" sz="7200" dirty="0" err="1"/>
              <a:t>weltswutgruppen</a:t>
            </a:r>
            <a:r>
              <a:rPr lang="de-DE" sz="7200" dirty="0"/>
              <a:t>-Uranus-Typhon-Konj. (Wiedergründung NSDAP, SS-Gründung) &amp; beinhaltet ein bzgl. Kriegstreiberei sich läutern müssendes Aufbau-/ Verantwortungs-Karma, sitzt jedoch einer </a:t>
            </a:r>
            <a:r>
              <a:rPr lang="de-DE" sz="7200" dirty="0" err="1"/>
              <a:t>nessischen</a:t>
            </a:r>
            <a:r>
              <a:rPr lang="de-DE" sz="7200" dirty="0"/>
              <a:t> SoFi vom 13.11.2012 mit Mars-Lucifer-Patria-GZ auf.</a:t>
            </a:r>
          </a:p>
          <a:p>
            <a:endParaRPr lang="de-DE" dirty="0"/>
          </a:p>
        </p:txBody>
      </p:sp>
    </p:spTree>
    <p:extLst>
      <p:ext uri="{BB962C8B-B14F-4D97-AF65-F5344CB8AC3E}">
        <p14:creationId xmlns:p14="http://schemas.microsoft.com/office/powerpoint/2010/main" val="24134673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DA27D6-E1C1-4C6F-BF75-C3CCCA1D2364}"/>
              </a:ext>
            </a:extLst>
          </p:cNvPr>
          <p:cNvSpPr>
            <a:spLocks noGrp="1"/>
          </p:cNvSpPr>
          <p:nvPr>
            <p:ph type="title"/>
          </p:nvPr>
        </p:nvSpPr>
        <p:spPr>
          <a:xfrm>
            <a:off x="-23446" y="1"/>
            <a:ext cx="12215446" cy="937846"/>
          </a:xfrm>
        </p:spPr>
        <p:txBody>
          <a:bodyPr>
            <a:normAutofit fontScale="90000"/>
          </a:bodyPr>
          <a:lstStyle/>
          <a:p>
            <a:r>
              <a:rPr lang="de-DE" sz="3200" b="1" dirty="0">
                <a:latin typeface="+mn-lt"/>
              </a:rPr>
              <a:t>1P/Halley-Wiederentdeckungshoroskop Wolfs 11.09.1909, 00:00 UT, Heidelberg (innen) - Hitler Senfgaserblindung 18.10.1918, 08 h, </a:t>
            </a:r>
            <a:r>
              <a:rPr lang="de-DE" sz="3200" b="1" dirty="0" err="1">
                <a:latin typeface="+mn-lt"/>
              </a:rPr>
              <a:t>Wervik</a:t>
            </a:r>
            <a:r>
              <a:rPr lang="de-DE" sz="3200" b="1" dirty="0">
                <a:latin typeface="+mn-lt"/>
              </a:rPr>
              <a:t> (außen)</a:t>
            </a:r>
            <a:endParaRPr lang="de-DE" sz="3200" dirty="0"/>
          </a:p>
        </p:txBody>
      </p:sp>
      <p:pic>
        <p:nvPicPr>
          <p:cNvPr id="5" name="Inhaltsplatzhalter 4">
            <a:extLst>
              <a:ext uri="{FF2B5EF4-FFF2-40B4-BE49-F238E27FC236}">
                <a16:creationId xmlns:a16="http://schemas.microsoft.com/office/drawing/2014/main" id="{0D53122E-80B2-49EF-B201-6DEFC26246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65231" y="956478"/>
            <a:ext cx="5861538" cy="5901522"/>
          </a:xfrm>
        </p:spPr>
      </p:pic>
    </p:spTree>
    <p:extLst>
      <p:ext uri="{BB962C8B-B14F-4D97-AF65-F5344CB8AC3E}">
        <p14:creationId xmlns:p14="http://schemas.microsoft.com/office/powerpoint/2010/main" val="13776572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2CB803-4DF7-4044-8CB7-A23010BD5408}"/>
              </a:ext>
            </a:extLst>
          </p:cNvPr>
          <p:cNvSpPr>
            <a:spLocks noGrp="1"/>
          </p:cNvSpPr>
          <p:nvPr>
            <p:ph type="title"/>
          </p:nvPr>
        </p:nvSpPr>
        <p:spPr>
          <a:xfrm>
            <a:off x="0" y="112877"/>
            <a:ext cx="12192000" cy="691165"/>
          </a:xfrm>
        </p:spPr>
        <p:txBody>
          <a:bodyPr>
            <a:noAutofit/>
          </a:bodyPr>
          <a:lstStyle/>
          <a:p>
            <a:r>
              <a:rPr lang="de-DE" sz="3200" b="1" dirty="0">
                <a:latin typeface="+mn-lt"/>
              </a:rPr>
              <a:t>Wannseekonferenz 20.01.2042, 10 h, Wannsee (innen) – 1P/Halley-Perihel 20.04.1910, 04:27 UT, Berlin (außen)</a:t>
            </a:r>
          </a:p>
        </p:txBody>
      </p:sp>
      <p:pic>
        <p:nvPicPr>
          <p:cNvPr id="5" name="Inhaltsplatzhalter 4">
            <a:extLst>
              <a:ext uri="{FF2B5EF4-FFF2-40B4-BE49-F238E27FC236}">
                <a16:creationId xmlns:a16="http://schemas.microsoft.com/office/drawing/2014/main" id="{57F9641B-480E-4BFD-9540-08E9411738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9566" y="929638"/>
            <a:ext cx="5730655" cy="5933926"/>
          </a:xfrm>
        </p:spPr>
      </p:pic>
    </p:spTree>
    <p:extLst>
      <p:ext uri="{BB962C8B-B14F-4D97-AF65-F5344CB8AC3E}">
        <p14:creationId xmlns:p14="http://schemas.microsoft.com/office/powerpoint/2010/main" val="39535149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EBFC4864-67DE-4F3E-B659-87E9B8620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7417" y="2347127"/>
            <a:ext cx="4554583" cy="4510873"/>
          </a:xfrm>
          <a:prstGeom prst="rect">
            <a:avLst/>
          </a:prstGeom>
        </p:spPr>
      </p:pic>
      <p:sp>
        <p:nvSpPr>
          <p:cNvPr id="2" name="Titel 1">
            <a:extLst>
              <a:ext uri="{FF2B5EF4-FFF2-40B4-BE49-F238E27FC236}">
                <a16:creationId xmlns:a16="http://schemas.microsoft.com/office/drawing/2014/main" id="{33059467-F7A4-42B2-BD65-AFF3C9DCD18D}"/>
              </a:ext>
            </a:extLst>
          </p:cNvPr>
          <p:cNvSpPr>
            <a:spLocks noGrp="1"/>
          </p:cNvSpPr>
          <p:nvPr>
            <p:ph type="title"/>
          </p:nvPr>
        </p:nvSpPr>
        <p:spPr>
          <a:xfrm>
            <a:off x="-56147" y="-120314"/>
            <a:ext cx="12248147" cy="673767"/>
          </a:xfrm>
        </p:spPr>
        <p:txBody>
          <a:bodyPr>
            <a:noAutofit/>
          </a:bodyPr>
          <a:lstStyle/>
          <a:p>
            <a:pPr algn="ctr"/>
            <a:r>
              <a:rPr lang="de-DE" sz="2800" b="1" dirty="0">
                <a:latin typeface="+mn-lt"/>
              </a:rPr>
              <a:t>Luftepochen-</a:t>
            </a:r>
            <a:r>
              <a:rPr lang="de-DE" sz="2800" b="1" dirty="0" err="1">
                <a:latin typeface="+mn-lt"/>
              </a:rPr>
              <a:t>Meisterbündlungskatalysator</a:t>
            </a:r>
            <a:r>
              <a:rPr lang="de-DE" sz="2800" b="1" dirty="0">
                <a:latin typeface="+mn-lt"/>
              </a:rPr>
              <a:t> 1P/Halley EH 16.10.1982, </a:t>
            </a:r>
            <a:r>
              <a:rPr lang="de-DE" sz="1800" b="1" dirty="0">
                <a:latin typeface="+mn-lt"/>
              </a:rPr>
              <a:t>11:23 UT, Palomar</a:t>
            </a:r>
            <a:endParaRPr lang="de-DE" sz="3200" dirty="0"/>
          </a:p>
        </p:txBody>
      </p:sp>
      <p:sp>
        <p:nvSpPr>
          <p:cNvPr id="6" name="Inhaltsplatzhalter 5">
            <a:extLst>
              <a:ext uri="{FF2B5EF4-FFF2-40B4-BE49-F238E27FC236}">
                <a16:creationId xmlns:a16="http://schemas.microsoft.com/office/drawing/2014/main" id="{9EE9E6B3-2BBF-4F14-BB7D-350C09AB9DEF}"/>
              </a:ext>
            </a:extLst>
          </p:cNvPr>
          <p:cNvSpPr>
            <a:spLocks noGrp="1"/>
          </p:cNvSpPr>
          <p:nvPr>
            <p:ph idx="1"/>
          </p:nvPr>
        </p:nvSpPr>
        <p:spPr>
          <a:xfrm>
            <a:off x="0" y="409527"/>
            <a:ext cx="12192000" cy="6448474"/>
          </a:xfrm>
        </p:spPr>
        <p:txBody>
          <a:bodyPr>
            <a:normAutofit fontScale="85000" lnSpcReduction="20000"/>
          </a:bodyPr>
          <a:lstStyle/>
          <a:p>
            <a:pPr marL="0" indent="0">
              <a:lnSpc>
                <a:spcPct val="100000"/>
              </a:lnSpc>
              <a:spcBef>
                <a:spcPts val="600"/>
              </a:spcBef>
              <a:buNone/>
            </a:pPr>
            <a:r>
              <a:rPr lang="de-DE" sz="1600" dirty="0"/>
              <a:t>Der venus-merkurhafte Halley ist eng mit dem NM 17.10.1982 der Saturn-Pluto-Konj. 08.11.1982 und dem Narrenschiff-EH 12.11.1982 verknüpft (auf quasi denselben AC-DC, IC-MC-Achsen- &amp; Mondgraden). Halley ist dabei die Triebfeder mit diesem Beziehungs- bzw. Fassaden- vs. Tiefenabgrunds </a:t>
            </a:r>
            <a:r>
              <a:rPr lang="de-DE" sz="1600" dirty="0" err="1"/>
              <a:t>Karmaverdichtungs</a:t>
            </a:r>
            <a:r>
              <a:rPr lang="de-DE" sz="1600" dirty="0"/>
              <a:t>- / globale Ver-</a:t>
            </a:r>
            <a:r>
              <a:rPr lang="de-DE" sz="1600" dirty="0" err="1"/>
              <a:t>netzungs</a:t>
            </a:r>
            <a:r>
              <a:rPr lang="de-DE" sz="1600" dirty="0"/>
              <a:t>-/ Verschönerungs- / gesellschaftlichen Befriedungs-Aufbauwerkzyklus der bis 2159 rahmensetzenden 1. Saturn-Pluto im Luftzeichen Waage. Doch Halley ist ein noch viel größerer Trigger: durch das mächtige, </a:t>
            </a:r>
            <a:r>
              <a:rPr lang="de-DE" sz="1600" dirty="0" err="1"/>
              <a:t>luciferische</a:t>
            </a:r>
            <a:r>
              <a:rPr lang="de-DE" sz="1600" dirty="0"/>
              <a:t>, </a:t>
            </a:r>
            <a:r>
              <a:rPr lang="de-DE" sz="1600" dirty="0" err="1"/>
              <a:t>radikalkonkurrente</a:t>
            </a:r>
            <a:r>
              <a:rPr lang="de-DE" sz="1600" dirty="0"/>
              <a:t>, strategisch-militärische </a:t>
            </a:r>
            <a:r>
              <a:rPr lang="de-DE" sz="1600" dirty="0" err="1"/>
              <a:t>Stellium</a:t>
            </a:r>
            <a:r>
              <a:rPr lang="de-DE" sz="1600" dirty="0"/>
              <a:t> auf den Gesellschaftsmachtgraden um </a:t>
            </a:r>
            <a:r>
              <a:rPr lang="de-DE" sz="1600" b="1" dirty="0"/>
              <a:t>Jupiter</a:t>
            </a:r>
            <a:r>
              <a:rPr lang="de-DE" sz="1600" dirty="0"/>
              <a:t> 15° Skorpion in expansiv-geglückter Systemaufbau-</a:t>
            </a:r>
            <a:r>
              <a:rPr lang="de-DE" sz="1600" b="1" dirty="0"/>
              <a:t>Saturn-Pluto / Uranus-HS</a:t>
            </a:r>
            <a:r>
              <a:rPr lang="de-DE" sz="1600" dirty="0"/>
              <a:t> wird plutonisch bindend, die Masse ergreifend das Fortschritts-/Computergesellschafts-</a:t>
            </a:r>
            <a:r>
              <a:rPr lang="de-DE" sz="1600" b="1" dirty="0"/>
              <a:t>Jupiter-Saturn-Uranus</a:t>
            </a:r>
            <a:r>
              <a:rPr lang="de-DE" sz="1600" dirty="0"/>
              <a:t>-</a:t>
            </a:r>
            <a:r>
              <a:rPr lang="de-DE" sz="1600" dirty="0" err="1"/>
              <a:t>Stellium</a:t>
            </a:r>
            <a:r>
              <a:rPr lang="de-DE" sz="1600" dirty="0"/>
              <a:t> von 1623 archetypwiederholt (Schickards 1. Rechenmaschine – jetzt kommen die Rechner an die Macht und werden, auch die Frauen bzw. die Erotik einbindend, mit gefälliger </a:t>
            </a:r>
            <a:r>
              <a:rPr lang="de-DE" sz="1600" dirty="0" err="1"/>
              <a:t>waagehafter</a:t>
            </a:r>
            <a:r>
              <a:rPr lang="de-DE" sz="1600" dirty="0"/>
              <a:t> Oberfläche zur globalen beliebten Kollektivbewegung) - ebenso kommt das pionierhafte industrielle </a:t>
            </a:r>
            <a:r>
              <a:rPr lang="de-DE" sz="1600" dirty="0" err="1"/>
              <a:t>Systemauf</a:t>
            </a:r>
            <a:r>
              <a:rPr lang="de-DE" sz="1600" dirty="0"/>
              <a:t>-bau-</a:t>
            </a:r>
            <a:r>
              <a:rPr lang="de-DE" sz="1600" dirty="0" err="1"/>
              <a:t>Stellium</a:t>
            </a:r>
            <a:r>
              <a:rPr lang="de-DE" sz="1600" dirty="0"/>
              <a:t> von 1851/1852 </a:t>
            </a:r>
            <a:r>
              <a:rPr lang="de-DE" sz="1600" b="1" dirty="0"/>
              <a:t>Saturn-Uranus-Pluto</a:t>
            </a:r>
            <a:r>
              <a:rPr lang="de-DE" sz="1600" dirty="0"/>
              <a:t>! (Widder-Stier) nun in den sozialeren Bilder-, Begegnungs-/Bindungs- und Globalisierungsquadranten. Ebenso kam das Ende 1968/Frühjahr 1969 recht enge HS-</a:t>
            </a:r>
            <a:r>
              <a:rPr lang="de-DE" sz="1600" dirty="0" err="1"/>
              <a:t>Stellium</a:t>
            </a:r>
            <a:r>
              <a:rPr lang="de-DE" sz="1600" dirty="0"/>
              <a:t> </a:t>
            </a:r>
            <a:r>
              <a:rPr lang="de-DE" sz="1600" b="1" dirty="0"/>
              <a:t>Uranus-Jupiter-Pluto</a:t>
            </a:r>
            <a:r>
              <a:rPr lang="de-DE" sz="1600" dirty="0"/>
              <a:t> (ARPANET als WWW-Vorläufer! Mondlandung) in die Wiederkehr. Die 8° Orbis-HS </a:t>
            </a:r>
            <a:r>
              <a:rPr lang="de-DE" sz="1600" b="1" dirty="0"/>
              <a:t>Jupiter = Saturn/Pluto </a:t>
            </a:r>
            <a:r>
              <a:rPr lang="de-DE" sz="1600" dirty="0"/>
              <a:t>1821: Eisenbahnnetz-Startschuss GB als 19 Jh.-Vernetzung. Das </a:t>
            </a:r>
            <a:r>
              <a:rPr lang="de-DE" sz="1600" dirty="0" err="1"/>
              <a:t>Social</a:t>
            </a:r>
            <a:r>
              <a:rPr lang="de-DE" sz="1600" dirty="0"/>
              <a:t>-Distancing-/Corona-</a:t>
            </a:r>
            <a:r>
              <a:rPr lang="de-DE" sz="1600" dirty="0" err="1"/>
              <a:t>MoFi</a:t>
            </a:r>
            <a:r>
              <a:rPr lang="de-DE" sz="1600" dirty="0"/>
              <a:t>-</a:t>
            </a:r>
            <a:r>
              <a:rPr lang="de-DE" sz="1600" dirty="0" err="1"/>
              <a:t>Deklinationsstellium</a:t>
            </a:r>
            <a:r>
              <a:rPr lang="de-DE" sz="1600" dirty="0"/>
              <a:t> </a:t>
            </a:r>
            <a:r>
              <a:rPr lang="de-DE" sz="1600" b="1" dirty="0"/>
              <a:t>Jupiter-Saturn-Pluto</a:t>
            </a:r>
            <a:r>
              <a:rPr lang="de-DE" sz="1600" dirty="0"/>
              <a:t> 16.07.2019 brachte in Folge der binären Biowaffen-Ausbringung die </a:t>
            </a:r>
            <a:r>
              <a:rPr lang="de-DE" sz="1600" dirty="0" err="1"/>
              <a:t>Gesellschaftsplutonisierung</a:t>
            </a:r>
            <a:r>
              <a:rPr lang="de-DE" sz="1600" dirty="0"/>
              <a:t> mit Digitalüberwachungsboom. </a:t>
            </a:r>
          </a:p>
          <a:p>
            <a:pPr marL="0" indent="0">
              <a:lnSpc>
                <a:spcPct val="100000"/>
              </a:lnSpc>
              <a:spcBef>
                <a:spcPts val="600"/>
              </a:spcBef>
              <a:buNone/>
            </a:pPr>
            <a:r>
              <a:rPr lang="de-DE" sz="1600" dirty="0"/>
              <a:t>Die zulaufstarke Logik (</a:t>
            </a:r>
            <a:r>
              <a:rPr lang="de-DE" sz="1600" dirty="0" err="1"/>
              <a:t>Haumea</a:t>
            </a:r>
            <a:r>
              <a:rPr lang="de-DE" sz="1600" dirty="0"/>
              <a:t>-Gödel-AC) und Wissenschaft: </a:t>
            </a:r>
            <a:r>
              <a:rPr lang="de-DE" sz="1600" dirty="0" err="1"/>
              <a:t>Scientia-Varuna</a:t>
            </a:r>
            <a:r>
              <a:rPr lang="de-DE" sz="1600" dirty="0"/>
              <a:t> MC </a:t>
            </a:r>
            <a:r>
              <a:rPr lang="de-DE" sz="1600" dirty="0" err="1"/>
              <a:t>Opp</a:t>
            </a:r>
            <a:r>
              <a:rPr lang="de-DE" sz="1600" dirty="0"/>
              <a:t>. Mars-Ate-</a:t>
            </a:r>
            <a:r>
              <a:rPr lang="de-DE" sz="1600" dirty="0" err="1"/>
              <a:t>Benigni</a:t>
            </a:r>
            <a:r>
              <a:rPr lang="de-DE" sz="1600" dirty="0"/>
              <a:t> (das Schlimme humorvoll verdrängend) -                        Touring (Touring KI-Test) regieren gesellschaftsüberwachend (auch: Orwell auf 0° Waage bei SGZ, der Elektromagnetismus der                                                             Wellen, Hertz, auf dem soghaften Großen Attraktor) durchaus oft verblendet / verschwörerisch die Achsen.</a:t>
            </a:r>
          </a:p>
          <a:p>
            <a:pPr marL="0" indent="0">
              <a:lnSpc>
                <a:spcPct val="100000"/>
              </a:lnSpc>
              <a:spcBef>
                <a:spcPts val="600"/>
              </a:spcBef>
              <a:buNone/>
            </a:pPr>
            <a:r>
              <a:rPr lang="de-DE" sz="1600" dirty="0"/>
              <a:t>AC-/MC-Herrscher Waage-Merkur / -Pythagoras Qua. Krebs-Berners-Lee (HTML, WWW-Gründer) mit Shannon (KI</a:t>
            </a:r>
            <a:r>
              <a:rPr lang="de-DE" sz="1600"/>
              <a:t>,                                                                                                        Informatik</a:t>
            </a:r>
            <a:r>
              <a:rPr lang="de-DE" sz="1600" dirty="0"/>
              <a:t>) - </a:t>
            </a:r>
            <a:r>
              <a:rPr lang="de-DE" sz="1600" dirty="0" err="1"/>
              <a:t>Adalovelace</a:t>
            </a:r>
            <a:r>
              <a:rPr lang="de-DE" sz="1600" dirty="0"/>
              <a:t> (Softwareprogrammierung) im Qua. zum global entgrenzten GZ (Konj. Neptun </a:t>
            </a:r>
            <a:r>
              <a:rPr lang="de-DE" sz="1600" dirty="0" err="1"/>
              <a:t>Opp</a:t>
            </a:r>
            <a:r>
              <a:rPr lang="de-DE" sz="1600" dirty="0"/>
              <a:t>.                                                                                              digital systembildenden Vernetzer Wiener).  Uranus-Robot-Fantasia (</a:t>
            </a:r>
            <a:r>
              <a:rPr lang="de-DE" sz="1600" dirty="0" err="1"/>
              <a:t>Robotikfantasien</a:t>
            </a:r>
            <a:r>
              <a:rPr lang="de-DE" sz="1600" dirty="0"/>
              <a:t>) </a:t>
            </a:r>
            <a:r>
              <a:rPr lang="de-DE" sz="1600" dirty="0" err="1"/>
              <a:t>Opp</a:t>
            </a:r>
            <a:r>
              <a:rPr lang="de-DE" sz="1600" dirty="0"/>
              <a:t>. </a:t>
            </a:r>
            <a:r>
              <a:rPr lang="de-DE" sz="1600" dirty="0" err="1"/>
              <a:t>Lamettrie</a:t>
            </a:r>
            <a:r>
              <a:rPr lang="de-DE" sz="1600" dirty="0"/>
              <a:t> (</a:t>
            </a:r>
            <a:r>
              <a:rPr lang="de-DE" sz="1600" dirty="0" err="1"/>
              <a:t>Transhuma</a:t>
            </a:r>
            <a:r>
              <a:rPr lang="de-DE" sz="1600" dirty="0"/>
              <a:t>-                                                                                                                      </a:t>
            </a:r>
            <a:r>
              <a:rPr lang="de-DE" sz="1600" dirty="0" err="1"/>
              <a:t>nismus</a:t>
            </a:r>
            <a:r>
              <a:rPr lang="de-DE" sz="1600" dirty="0"/>
              <a:t>)-Laplace (dämonische Kontrolle durch Allberechenbarkeit) T-Qua. </a:t>
            </a:r>
            <a:r>
              <a:rPr lang="de-DE" sz="1600" dirty="0" err="1"/>
              <a:t>Konradzuse</a:t>
            </a:r>
            <a:r>
              <a:rPr lang="de-DE" sz="1600" dirty="0"/>
              <a:t> (1. Computer). Der hinter-                                                                                          </a:t>
            </a:r>
            <a:r>
              <a:rPr lang="de-DE" sz="1600" dirty="0" err="1"/>
              <a:t>gründige</a:t>
            </a:r>
            <a:r>
              <a:rPr lang="de-DE" sz="1600" dirty="0"/>
              <a:t> Gesellschaftsmachtgrad 15° (fixe Klimax des Waageingress-/ Steinbockingress-</a:t>
            </a:r>
            <a:r>
              <a:rPr lang="de-DE" sz="1600" dirty="0" err="1"/>
              <a:t>Combins</a:t>
            </a:r>
            <a:r>
              <a:rPr lang="de-DE" sz="1600" dirty="0"/>
              <a:t>) ist immens                                                                                          durchsetzungsstark militärstrategisch teuflisch-mörderisch besetzt durch Jupiter-Pallas-Lucifer-</a:t>
            </a:r>
            <a:r>
              <a:rPr lang="de-DE" sz="1600" dirty="0" err="1"/>
              <a:t>Ixion</a:t>
            </a:r>
            <a:r>
              <a:rPr lang="de-DE" sz="1600" dirty="0"/>
              <a:t>-</a:t>
            </a:r>
            <a:r>
              <a:rPr lang="de-DE" sz="1600" dirty="0" err="1"/>
              <a:t>Quaoar</a:t>
            </a:r>
            <a:r>
              <a:rPr lang="de-DE" sz="1600" dirty="0"/>
              <a:t>                                                                                                   (was auch panikauslösend mit Mörderahnen konfrontiert) in der Systemschock / Systemneuaufbau-Halb-                                                                                                    summe von Saturn-Pluto / Uranus (im NS-</a:t>
            </a:r>
            <a:r>
              <a:rPr lang="de-DE" sz="1600" dirty="0" err="1"/>
              <a:t>Strafer</a:t>
            </a:r>
            <a:r>
              <a:rPr lang="de-DE" sz="1600" dirty="0"/>
              <a:t> / auch digitalen Shitstorm-Trigon zu </a:t>
            </a:r>
            <a:r>
              <a:rPr lang="de-DE" sz="1600" dirty="0" err="1"/>
              <a:t>Nessus</a:t>
            </a:r>
            <a:r>
              <a:rPr lang="de-DE" sz="1600" dirty="0"/>
              <a:t>-Orcus im                                                                                                            Löwen), was zudem in einen digitalcomputerhaft-logische Siegerehrgeiz eingebettet ist (von Neumann/Logos                                                                                                     im Löwen und Widder-Eris). Israel-Hypnos-NK.</a:t>
            </a:r>
          </a:p>
          <a:p>
            <a:pPr marL="0" indent="0">
              <a:lnSpc>
                <a:spcPct val="100000"/>
              </a:lnSpc>
              <a:spcBef>
                <a:spcPts val="600"/>
              </a:spcBef>
              <a:buNone/>
            </a:pPr>
            <a:r>
              <a:rPr lang="de-DE" sz="1600" dirty="0"/>
              <a:t>Halley triggert im Qua. PR-stark überredungskünstlerisch Volk, Gemeinschaft, Geld und Frauen (Waage-                                                                                                        Mond Konj. </a:t>
            </a:r>
            <a:r>
              <a:rPr lang="de-DE" sz="1600" dirty="0" err="1"/>
              <a:t>Peitho</a:t>
            </a:r>
            <a:r>
              <a:rPr lang="de-DE" sz="1600" dirty="0"/>
              <a:t> in enger HS </a:t>
            </a:r>
            <a:r>
              <a:rPr lang="de-DE" sz="1600" dirty="0" err="1"/>
              <a:t>Arachne</a:t>
            </a:r>
            <a:r>
              <a:rPr lang="de-DE" sz="1600" dirty="0"/>
              <a:t> / Venus) in Richtung Netzwerke / Vernetzung. Dem Waage-                                                                                                               Saturn kommt große, kompakt steuernde, teils narzisstische Herrschaftsmacht zu in der HS Sonne / Pluto                                                                                                           was letztlich in HS Saturn / Pluto auf die </a:t>
            </a:r>
            <a:r>
              <a:rPr lang="de-DE" sz="1600" dirty="0" err="1"/>
              <a:t>gossiphafte</a:t>
            </a:r>
            <a:r>
              <a:rPr lang="de-DE" sz="1600" dirty="0"/>
              <a:t>, </a:t>
            </a:r>
            <a:r>
              <a:rPr lang="de-DE" sz="1600" dirty="0" err="1"/>
              <a:t>skandalistische</a:t>
            </a:r>
            <a:r>
              <a:rPr lang="de-DE" sz="1600" dirty="0"/>
              <a:t>, viral gehende </a:t>
            </a:r>
            <a:r>
              <a:rPr lang="de-DE" sz="1600" dirty="0" err="1"/>
              <a:t>Jedermannsauf</a:t>
            </a:r>
            <a:r>
              <a:rPr lang="de-DE" sz="1600" dirty="0"/>
              <a:t>-                                                                                                     </a:t>
            </a:r>
            <a:r>
              <a:rPr lang="de-DE" sz="1600" dirty="0" err="1"/>
              <a:t>merksamkeit</a:t>
            </a:r>
            <a:r>
              <a:rPr lang="de-DE" sz="1600" dirty="0"/>
              <a:t> findende Fama fokussiert = ein </a:t>
            </a:r>
            <a:r>
              <a:rPr lang="de-DE" sz="1600" dirty="0" err="1"/>
              <a:t>venusisch-merkurisches</a:t>
            </a:r>
            <a:r>
              <a:rPr lang="de-DE" sz="1600" dirty="0"/>
              <a:t> (wo Halleys Perihel auch hinführt)                                                                                                                  harmonisch, schönheitsgefälliges PR-Meistervernetzer-Horoskop mit spürbar Mörder- / karmische Absturz-                                                                                                          </a:t>
            </a:r>
            <a:r>
              <a:rPr lang="de-DE" sz="1600" dirty="0" err="1"/>
              <a:t>panik</a:t>
            </a:r>
            <a:r>
              <a:rPr lang="de-DE" sz="1600" dirty="0"/>
              <a:t> auslösende Unterströmung / Machthintermännern. Daraus resultierte zusammen mit der Saturn-Pluto-                                                                                                Konj. auch eine jahrzehntelange vor (Ahnen-) Mörderenergien ins Schöne, Friedliche, Hedonistische flüchtende,                                                                                        global-vernetzte Ich-Individualisierungs-Lebenswerkanstrengung. Es soll die Seelen aus karmischen </a:t>
            </a:r>
            <a:r>
              <a:rPr lang="de-DE" sz="1600" dirty="0" err="1"/>
              <a:t>Verrandungen</a:t>
            </a:r>
            <a:r>
              <a:rPr lang="de-DE" sz="1600" dirty="0"/>
              <a:t>                                                                                             in Vernetzung, Liebe und Frieden führen (meist aber nur virtuell, was als digitaler </a:t>
            </a:r>
            <a:r>
              <a:rPr lang="de-DE" sz="1600" dirty="0" err="1"/>
              <a:t>luciferischer</a:t>
            </a:r>
            <a:r>
              <a:rPr lang="de-DE" sz="1600" dirty="0"/>
              <a:t> Haken vor allem ab                                                                                          2020 immer mehr in die Bildung einer Blase bzw. einer starken Vereinzelung führt). </a:t>
            </a:r>
          </a:p>
        </p:txBody>
      </p:sp>
    </p:spTree>
    <p:extLst>
      <p:ext uri="{BB962C8B-B14F-4D97-AF65-F5344CB8AC3E}">
        <p14:creationId xmlns:p14="http://schemas.microsoft.com/office/powerpoint/2010/main" val="26125447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764C60-B7C9-4CFB-83E4-22F01B6A06C1}"/>
              </a:ext>
            </a:extLst>
          </p:cNvPr>
          <p:cNvSpPr>
            <a:spLocks noGrp="1"/>
          </p:cNvSpPr>
          <p:nvPr>
            <p:ph type="title"/>
          </p:nvPr>
        </p:nvSpPr>
        <p:spPr>
          <a:xfrm>
            <a:off x="1016000" y="18256"/>
            <a:ext cx="12192000" cy="971612"/>
          </a:xfrm>
        </p:spPr>
        <p:txBody>
          <a:bodyPr>
            <a:normAutofit/>
          </a:bodyPr>
          <a:lstStyle/>
          <a:p>
            <a:r>
              <a:rPr lang="de-DE" sz="3200" b="1" dirty="0">
                <a:latin typeface="+mn-lt"/>
              </a:rPr>
              <a:t>1P/Halley EH 16.10.1982, 11:23 UT, Tschernobyl (innen) – Atomexplosion 26.04.1986, 1:23 R3T/S Tschernobyl (außen)</a:t>
            </a:r>
            <a:endParaRPr lang="de-DE" sz="3200" dirty="0"/>
          </a:p>
        </p:txBody>
      </p:sp>
      <p:pic>
        <p:nvPicPr>
          <p:cNvPr id="7" name="Inhaltsplatzhalter 6">
            <a:extLst>
              <a:ext uri="{FF2B5EF4-FFF2-40B4-BE49-F238E27FC236}">
                <a16:creationId xmlns:a16="http://schemas.microsoft.com/office/drawing/2014/main" id="{8FE78993-BE2D-4ADF-901E-946870AC38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28758" y="879108"/>
            <a:ext cx="5463242" cy="5478150"/>
          </a:xfrm>
        </p:spPr>
      </p:pic>
      <p:sp>
        <p:nvSpPr>
          <p:cNvPr id="8" name="Textfeld 7">
            <a:extLst>
              <a:ext uri="{FF2B5EF4-FFF2-40B4-BE49-F238E27FC236}">
                <a16:creationId xmlns:a16="http://schemas.microsoft.com/office/drawing/2014/main" id="{161371D9-E8FC-4369-8600-0B9D1B533485}"/>
              </a:ext>
            </a:extLst>
          </p:cNvPr>
          <p:cNvSpPr txBox="1"/>
          <p:nvPr/>
        </p:nvSpPr>
        <p:spPr>
          <a:xfrm>
            <a:off x="-72572" y="896518"/>
            <a:ext cx="7300685" cy="5940088"/>
          </a:xfrm>
          <a:prstGeom prst="rect">
            <a:avLst/>
          </a:prstGeom>
          <a:noFill/>
        </p:spPr>
        <p:txBody>
          <a:bodyPr wrap="square" rtlCol="0">
            <a:spAutoFit/>
          </a:bodyPr>
          <a:lstStyle/>
          <a:p>
            <a:pPr>
              <a:spcAft>
                <a:spcPts val="600"/>
              </a:spcAft>
            </a:pPr>
            <a:r>
              <a:rPr lang="de-DE" sz="2000" dirty="0"/>
              <a:t>Entscheidende explosive Transite auf Halleys EH: </a:t>
            </a:r>
          </a:p>
          <a:p>
            <a:pPr marL="342900" indent="-342900">
              <a:spcAft>
                <a:spcPts val="600"/>
              </a:spcAft>
              <a:buFont typeface="Arial" panose="020B0604020202020204" pitchFamily="34" charset="0"/>
              <a:buChar char="•"/>
            </a:pPr>
            <a:r>
              <a:rPr lang="de-DE" sz="2000" dirty="0"/>
              <a:t>chaosauslösender Machttrip des Versuchsleiters Anatoli </a:t>
            </a:r>
            <a:r>
              <a:rPr lang="de-DE" sz="2000" dirty="0" err="1"/>
              <a:t>Djatlow</a:t>
            </a:r>
            <a:r>
              <a:rPr lang="de-DE" sz="2000" dirty="0"/>
              <a:t> (03.03.1931 in </a:t>
            </a:r>
            <a:r>
              <a:rPr lang="de-DE" sz="2000" dirty="0" err="1"/>
              <a:t>Atamnowo</a:t>
            </a:r>
            <a:r>
              <a:rPr lang="de-DE" sz="2000" dirty="0"/>
              <a:t>): T-Pluto HS Jupiter-</a:t>
            </a:r>
            <a:r>
              <a:rPr lang="de-DE" sz="2000" dirty="0" err="1"/>
              <a:t>Ixion</a:t>
            </a:r>
            <a:r>
              <a:rPr lang="de-DE" sz="2000" dirty="0"/>
              <a:t>-Pallas-Lucifer -</a:t>
            </a:r>
            <a:r>
              <a:rPr lang="de-DE" sz="2000" dirty="0" err="1"/>
              <a:t>Quaoar</a:t>
            </a:r>
            <a:r>
              <a:rPr lang="de-DE" sz="2000" dirty="0"/>
              <a:t> / Pluto-Saturn </a:t>
            </a:r>
            <a:r>
              <a:rPr lang="de-DE" sz="2000" dirty="0" err="1"/>
              <a:t>Opp</a:t>
            </a:r>
            <a:r>
              <a:rPr lang="de-DE" sz="2000" dirty="0"/>
              <a:t>. Chaos T-Sonne (in Trigon Sextil auf </a:t>
            </a:r>
            <a:r>
              <a:rPr lang="de-DE" sz="2000" dirty="0" err="1"/>
              <a:t>Djatlows</a:t>
            </a:r>
            <a:r>
              <a:rPr lang="de-DE" sz="2000" dirty="0"/>
              <a:t> Chaos hinauslaufend) T-Qua. </a:t>
            </a:r>
            <a:r>
              <a:rPr lang="de-DE" sz="2000" dirty="0" err="1"/>
              <a:t>Nessus</a:t>
            </a:r>
            <a:r>
              <a:rPr lang="de-DE" sz="2000" dirty="0"/>
              <a:t>-Orcus / T-Orcus. </a:t>
            </a:r>
          </a:p>
          <a:p>
            <a:pPr marL="342900" indent="-342900">
              <a:spcAft>
                <a:spcPts val="600"/>
              </a:spcAft>
              <a:buFont typeface="Arial" panose="020B0604020202020204" pitchFamily="34" charset="0"/>
              <a:buChar char="•"/>
            </a:pPr>
            <a:r>
              <a:rPr lang="de-DE" sz="2000" dirty="0"/>
              <a:t>T-Jupiter Trigon Jupiter-</a:t>
            </a:r>
            <a:r>
              <a:rPr lang="de-DE" sz="2000" dirty="0" err="1"/>
              <a:t>Ixion</a:t>
            </a:r>
            <a:r>
              <a:rPr lang="de-DE" sz="2000" dirty="0"/>
              <a:t>-Lucifer-Pallas-</a:t>
            </a:r>
            <a:r>
              <a:rPr lang="de-DE" sz="2000" dirty="0" err="1"/>
              <a:t>Quaoar</a:t>
            </a:r>
            <a:r>
              <a:rPr lang="de-DE" sz="2000" dirty="0"/>
              <a:t>, Neptun auf dem Südknoten</a:t>
            </a:r>
          </a:p>
          <a:p>
            <a:pPr marL="342900" indent="-342900">
              <a:spcAft>
                <a:spcPts val="600"/>
              </a:spcAft>
              <a:buFont typeface="Arial" panose="020B0604020202020204" pitchFamily="34" charset="0"/>
              <a:buChar char="•"/>
            </a:pPr>
            <a:r>
              <a:rPr lang="de-DE" sz="2000" dirty="0"/>
              <a:t>T-Strassmann (Kernspaltung) auf dem AC </a:t>
            </a:r>
            <a:r>
              <a:rPr lang="de-DE" sz="2000" dirty="0" err="1"/>
              <a:t>Opp</a:t>
            </a:r>
            <a:r>
              <a:rPr lang="de-DE" sz="2000" dirty="0"/>
              <a:t>. T-Pallas auf dem DC Qua. T-Eris (ehrgeizige Militärs). </a:t>
            </a:r>
            <a:r>
              <a:rPr lang="de-DE" sz="2000" dirty="0" err="1"/>
              <a:t>Djatlows</a:t>
            </a:r>
            <a:r>
              <a:rPr lang="de-DE" sz="2000" dirty="0"/>
              <a:t> Steinbock-Saturn steht am AC </a:t>
            </a:r>
            <a:r>
              <a:rPr lang="de-DE" sz="2000" dirty="0" err="1"/>
              <a:t>Opp</a:t>
            </a:r>
            <a:r>
              <a:rPr lang="de-DE" sz="2000" dirty="0"/>
              <a:t>. sein Pluto auf Halleys Entdeckungsgrad! auf dem Krebs-DC T-Qua. Nordknoten-Zeus-Fermi (herrenmenschen-haft ausgelöste Kettenreaktion). Sein Mars </a:t>
            </a:r>
            <a:r>
              <a:rPr lang="de-DE" sz="2000" dirty="0" err="1"/>
              <a:t>Opp</a:t>
            </a:r>
            <a:r>
              <a:rPr lang="de-DE" sz="2000" dirty="0"/>
              <a:t>. Venus-Hahn (Kernspaltung)-Nagasaki steht im T-Qua. Halleys Pluto. Sein </a:t>
            </a:r>
            <a:r>
              <a:rPr lang="de-DE" sz="2000" dirty="0" err="1"/>
              <a:t>Nep</a:t>
            </a:r>
            <a:r>
              <a:rPr lang="de-DE" sz="2000" dirty="0"/>
              <a:t>-tun Qua. Halleys Uranus. T-Chaos Qua. </a:t>
            </a:r>
            <a:r>
              <a:rPr lang="de-DE" sz="2000" dirty="0" err="1"/>
              <a:t>Djatlows</a:t>
            </a:r>
            <a:r>
              <a:rPr lang="de-DE" sz="2000" dirty="0"/>
              <a:t> Halley 10° LÖW.</a:t>
            </a:r>
          </a:p>
          <a:p>
            <a:pPr marL="342900" indent="-342900">
              <a:buFont typeface="Arial" panose="020B0604020202020204" pitchFamily="34" charset="0"/>
              <a:buChar char="•"/>
            </a:pPr>
            <a:r>
              <a:rPr lang="de-DE" sz="2000" dirty="0"/>
              <a:t>T-</a:t>
            </a:r>
            <a:r>
              <a:rPr lang="de-DE" sz="2000" dirty="0" err="1"/>
              <a:t>Nessus</a:t>
            </a:r>
            <a:r>
              <a:rPr lang="de-DE" sz="2000" dirty="0"/>
              <a:t> im Trigon zum ins Entgrenzte sprengkräftigen T-Uranus in der Mars/Neptun-HS</a:t>
            </a:r>
          </a:p>
          <a:p>
            <a:pPr marL="342900" indent="-342900">
              <a:buFont typeface="Arial" panose="020B0604020202020204" pitchFamily="34" charset="0"/>
              <a:buChar char="•"/>
            </a:pPr>
            <a:r>
              <a:rPr lang="de-DE" sz="2000" dirty="0"/>
              <a:t>T-Merkur Konj. entfesselnder </a:t>
            </a:r>
            <a:r>
              <a:rPr lang="de-DE" sz="2000" dirty="0" err="1"/>
              <a:t>Pholus</a:t>
            </a:r>
            <a:r>
              <a:rPr lang="de-DE" sz="2000" dirty="0"/>
              <a:t> </a:t>
            </a:r>
            <a:r>
              <a:rPr lang="de-DE" sz="2000" dirty="0" err="1"/>
              <a:t>Opp</a:t>
            </a:r>
            <a:r>
              <a:rPr lang="de-DE" sz="2000" dirty="0"/>
              <a:t>. Oppenheimer T-Qua. </a:t>
            </a:r>
            <a:r>
              <a:rPr lang="de-DE" sz="2000" dirty="0" err="1"/>
              <a:t>niederreissender</a:t>
            </a:r>
            <a:r>
              <a:rPr lang="de-DE" sz="2000" dirty="0"/>
              <a:t> T-</a:t>
            </a:r>
            <a:r>
              <a:rPr lang="de-DE" sz="2000" dirty="0" err="1"/>
              <a:t>Amycus</a:t>
            </a:r>
            <a:r>
              <a:rPr lang="de-DE" sz="2000" dirty="0"/>
              <a:t> </a:t>
            </a:r>
            <a:r>
              <a:rPr lang="de-DE" sz="2000" dirty="0" err="1"/>
              <a:t>Opp</a:t>
            </a:r>
            <a:r>
              <a:rPr lang="de-DE" sz="2000" dirty="0"/>
              <a:t>. mittlere Lilith</a:t>
            </a:r>
          </a:p>
        </p:txBody>
      </p:sp>
    </p:spTree>
    <p:extLst>
      <p:ext uri="{BB962C8B-B14F-4D97-AF65-F5344CB8AC3E}">
        <p14:creationId xmlns:p14="http://schemas.microsoft.com/office/powerpoint/2010/main" val="5409222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9">
            <a:extLst>
              <a:ext uri="{FF2B5EF4-FFF2-40B4-BE49-F238E27FC236}">
                <a16:creationId xmlns:a16="http://schemas.microsoft.com/office/drawing/2014/main" id="{B3863F64-DD70-4FAA-81DB-B246EB40C0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88947" y="1139220"/>
            <a:ext cx="5803054" cy="5709256"/>
          </a:xfrm>
        </p:spPr>
      </p:pic>
      <p:sp>
        <p:nvSpPr>
          <p:cNvPr id="2" name="Titel 1">
            <a:extLst>
              <a:ext uri="{FF2B5EF4-FFF2-40B4-BE49-F238E27FC236}">
                <a16:creationId xmlns:a16="http://schemas.microsoft.com/office/drawing/2014/main" id="{13508BE9-C78F-4F53-A59E-0CFEC69F83F9}"/>
              </a:ext>
            </a:extLst>
          </p:cNvPr>
          <p:cNvSpPr>
            <a:spLocks noGrp="1"/>
          </p:cNvSpPr>
          <p:nvPr>
            <p:ph type="title"/>
          </p:nvPr>
        </p:nvSpPr>
        <p:spPr>
          <a:xfrm>
            <a:off x="0" y="0"/>
            <a:ext cx="12192000" cy="1325563"/>
          </a:xfrm>
        </p:spPr>
        <p:txBody>
          <a:bodyPr>
            <a:normAutofit/>
          </a:bodyPr>
          <a:lstStyle/>
          <a:p>
            <a:r>
              <a:rPr lang="de-DE" sz="3200" b="1" dirty="0">
                <a:latin typeface="+mn-lt"/>
              </a:rPr>
              <a:t>1P/Halley EH 16.10.1982, 11:23 UT, Palomar (innen) – Tim Berners-Lee 08.06.1955, o. Zeit auf 12 h Ortszeit London gestellt (außen)</a:t>
            </a:r>
            <a:endParaRPr lang="de-DE" sz="3200" dirty="0"/>
          </a:p>
        </p:txBody>
      </p:sp>
      <p:sp>
        <p:nvSpPr>
          <p:cNvPr id="6" name="Textfeld 5">
            <a:extLst>
              <a:ext uri="{FF2B5EF4-FFF2-40B4-BE49-F238E27FC236}">
                <a16:creationId xmlns:a16="http://schemas.microsoft.com/office/drawing/2014/main" id="{993E2E09-9E5F-4767-A93E-42E117E09D63}"/>
              </a:ext>
            </a:extLst>
          </p:cNvPr>
          <p:cNvSpPr txBox="1"/>
          <p:nvPr/>
        </p:nvSpPr>
        <p:spPr>
          <a:xfrm>
            <a:off x="0" y="1139220"/>
            <a:ext cx="6707415" cy="5709255"/>
          </a:xfrm>
          <a:prstGeom prst="rect">
            <a:avLst/>
          </a:prstGeom>
          <a:noFill/>
        </p:spPr>
        <p:txBody>
          <a:bodyPr wrap="square" rtlCol="0">
            <a:spAutoFit/>
          </a:bodyPr>
          <a:lstStyle/>
          <a:p>
            <a:pPr>
              <a:spcAft>
                <a:spcPts val="600"/>
              </a:spcAft>
            </a:pPr>
            <a:r>
              <a:rPr lang="de-DE" sz="2000" dirty="0"/>
              <a:t>Sein zukunftsneuschöpferischer Chaos-Prometheus aktiviert Merkur Qua. Berners-Lee zum T-Qua. Seine Neptun-</a:t>
            </a:r>
            <a:r>
              <a:rPr lang="de-DE" sz="2000" dirty="0" err="1"/>
              <a:t>Konradzuse</a:t>
            </a:r>
            <a:r>
              <a:rPr lang="de-DE" sz="2000" dirty="0"/>
              <a:t> entgrenzen die Steuerungsmacht Saturn = Sonne /  Pluto </a:t>
            </a:r>
            <a:r>
              <a:rPr lang="de-DE" sz="2000" dirty="0" err="1"/>
              <a:t>Arachne</a:t>
            </a:r>
            <a:r>
              <a:rPr lang="de-DE" sz="2000" dirty="0"/>
              <a:t>-Mond-</a:t>
            </a:r>
            <a:r>
              <a:rPr lang="de-DE" sz="2000" dirty="0" err="1"/>
              <a:t>Peitho</a:t>
            </a:r>
            <a:r>
              <a:rPr lang="de-DE" sz="2000" dirty="0"/>
              <a:t>-Venus. Sein Halley fördert im Trigon den EH-Uranus-Robot. Seine digital-internationalistisch-zulaufstarke Pluto-</a:t>
            </a:r>
            <a:r>
              <a:rPr lang="de-DE" sz="2000" dirty="0" err="1"/>
              <a:t>Haumea</a:t>
            </a:r>
            <a:r>
              <a:rPr lang="de-DE" sz="2000" dirty="0"/>
              <a:t>, Uranus, Neptun-Figur treibt den EH-Chiron und EH-Saturn (HS Sonne/Pluto) an. Sein Chiron triggert im T-Qua. Chaos </a:t>
            </a:r>
            <a:r>
              <a:rPr lang="de-DE" sz="2000" dirty="0" err="1"/>
              <a:t>Opp</a:t>
            </a:r>
            <a:r>
              <a:rPr lang="de-DE" sz="2000" dirty="0"/>
              <a:t>. HS Pluto / Jupiter = doppel-     </a:t>
            </a:r>
            <a:r>
              <a:rPr lang="de-DE" sz="2000" dirty="0" err="1"/>
              <a:t>ter</a:t>
            </a:r>
            <a:r>
              <a:rPr lang="de-DE" sz="2000" dirty="0"/>
              <a:t> humanistischer, lehrender Chiron. </a:t>
            </a:r>
          </a:p>
          <a:p>
            <a:r>
              <a:rPr lang="de-DE" sz="2000" dirty="0"/>
              <a:t>Sein Saturn (</a:t>
            </a:r>
            <a:r>
              <a:rPr lang="de-DE" sz="2000" dirty="0" err="1"/>
              <a:t>Opp</a:t>
            </a:r>
            <a:r>
              <a:rPr lang="de-DE" sz="2000" dirty="0"/>
              <a:t>. </a:t>
            </a:r>
            <a:r>
              <a:rPr lang="de-DE" sz="2000" dirty="0" err="1"/>
              <a:t>Yannlecun</a:t>
            </a:r>
            <a:r>
              <a:rPr lang="de-DE" sz="2000" dirty="0"/>
              <a:t>) steht verantwortlich, </a:t>
            </a:r>
            <a:r>
              <a:rPr lang="de-DE" sz="2000" dirty="0" err="1"/>
              <a:t>aner</a:t>
            </a:r>
            <a:r>
              <a:rPr lang="de-DE" sz="2000" dirty="0"/>
              <a:t>-kennungsbringend (Sir-Titel) auf dem untergründig </a:t>
            </a:r>
            <a:r>
              <a:rPr lang="de-DE" sz="2000" dirty="0" err="1"/>
              <a:t>lucife</a:t>
            </a:r>
            <a:r>
              <a:rPr lang="de-DE" sz="2000" dirty="0"/>
              <a:t>-  </a:t>
            </a:r>
            <a:r>
              <a:rPr lang="de-DE" sz="2000" dirty="0" err="1"/>
              <a:t>risch</a:t>
            </a:r>
            <a:r>
              <a:rPr lang="de-DE" sz="2000" dirty="0"/>
              <a:t> mafiösen expansiven, extremen militärisch-</a:t>
            </a:r>
            <a:r>
              <a:rPr lang="de-DE" sz="2000" dirty="0" err="1"/>
              <a:t>strategi</a:t>
            </a:r>
            <a:r>
              <a:rPr lang="de-DE" sz="2000" dirty="0"/>
              <a:t>- </a:t>
            </a:r>
            <a:r>
              <a:rPr lang="de-DE" sz="2000" dirty="0" err="1"/>
              <a:t>schen</a:t>
            </a:r>
            <a:r>
              <a:rPr lang="de-DE" sz="2000" dirty="0"/>
              <a:t> Jupiter-</a:t>
            </a:r>
            <a:r>
              <a:rPr lang="de-DE" sz="2000" dirty="0" err="1"/>
              <a:t>Ixion</a:t>
            </a:r>
            <a:r>
              <a:rPr lang="de-DE" sz="2000" dirty="0"/>
              <a:t>-Lucifer-Pallas-</a:t>
            </a:r>
            <a:r>
              <a:rPr lang="de-DE" sz="2000" dirty="0" err="1"/>
              <a:t>Quaoar</a:t>
            </a:r>
            <a:r>
              <a:rPr lang="de-DE" sz="2000" dirty="0"/>
              <a:t>-</a:t>
            </a:r>
            <a:r>
              <a:rPr lang="de-DE" sz="2000" dirty="0" err="1"/>
              <a:t>Stellium</a:t>
            </a:r>
            <a:r>
              <a:rPr lang="de-DE" sz="2000" dirty="0"/>
              <a:t>. Sein Mars </a:t>
            </a:r>
            <a:r>
              <a:rPr lang="de-DE" sz="2000" dirty="0" err="1"/>
              <a:t>konj.</a:t>
            </a:r>
            <a:r>
              <a:rPr lang="de-DE" sz="2000" dirty="0"/>
              <a:t> den hypnotisierenden Nordknoten-Israel-Hypnos. Sein Gödel T-Qua. Gödel-</a:t>
            </a:r>
            <a:r>
              <a:rPr lang="de-DE" sz="2000" dirty="0" err="1"/>
              <a:t>Haumea</a:t>
            </a:r>
            <a:r>
              <a:rPr lang="de-DE" sz="2000" dirty="0"/>
              <a:t>-AC </a:t>
            </a:r>
            <a:r>
              <a:rPr lang="de-DE" sz="2000" dirty="0" err="1"/>
              <a:t>Opp</a:t>
            </a:r>
            <a:r>
              <a:rPr lang="de-DE" sz="2000" dirty="0"/>
              <a:t>. sein Turing. Sein GZ-</a:t>
            </a:r>
            <a:r>
              <a:rPr lang="de-DE" sz="2000" dirty="0" err="1"/>
              <a:t>Nordkn</a:t>
            </a:r>
            <a:r>
              <a:rPr lang="de-DE" sz="2000" dirty="0"/>
              <a:t>. </a:t>
            </a:r>
            <a:r>
              <a:rPr lang="de-DE" sz="2000" dirty="0" err="1"/>
              <a:t>Opp</a:t>
            </a:r>
            <a:r>
              <a:rPr lang="de-DE" sz="2000" dirty="0"/>
              <a:t>. sein Merkur bringt eine globale Förderung seiner HTML-Sprache. Seine transhumanistische Ordnung </a:t>
            </a:r>
            <a:r>
              <a:rPr lang="de-DE" sz="2000" dirty="0" err="1"/>
              <a:t>Lamettrie</a:t>
            </a:r>
            <a:r>
              <a:rPr lang="de-DE" sz="2000" dirty="0"/>
              <a:t>-Eunomia </a:t>
            </a:r>
            <a:r>
              <a:rPr lang="de-DE" sz="2000" dirty="0" err="1"/>
              <a:t>opp</a:t>
            </a:r>
            <a:r>
              <a:rPr lang="de-DE" sz="2000" dirty="0"/>
              <a:t>. Mond-</a:t>
            </a:r>
            <a:r>
              <a:rPr lang="de-DE" sz="2000" dirty="0" err="1"/>
              <a:t>Peitho</a:t>
            </a:r>
            <a:r>
              <a:rPr lang="de-DE" sz="2000" dirty="0"/>
              <a:t> = </a:t>
            </a:r>
            <a:r>
              <a:rPr lang="de-DE" sz="2000" dirty="0" err="1"/>
              <a:t>Arachne</a:t>
            </a:r>
            <a:r>
              <a:rPr lang="de-DE" sz="2000" dirty="0"/>
              <a:t> / Venus in Waage</a:t>
            </a:r>
          </a:p>
        </p:txBody>
      </p:sp>
    </p:spTree>
    <p:extLst>
      <p:ext uri="{BB962C8B-B14F-4D97-AF65-F5344CB8AC3E}">
        <p14:creationId xmlns:p14="http://schemas.microsoft.com/office/powerpoint/2010/main" val="553083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D50538-880F-42F4-996D-955DC7AFF286}"/>
              </a:ext>
            </a:extLst>
          </p:cNvPr>
          <p:cNvSpPr>
            <a:spLocks noGrp="1"/>
          </p:cNvSpPr>
          <p:nvPr>
            <p:ph type="title"/>
          </p:nvPr>
        </p:nvSpPr>
        <p:spPr>
          <a:xfrm>
            <a:off x="71020" y="65188"/>
            <a:ext cx="12055876" cy="405329"/>
          </a:xfrm>
        </p:spPr>
        <p:txBody>
          <a:bodyPr>
            <a:normAutofit fontScale="90000"/>
          </a:bodyPr>
          <a:lstStyle/>
          <a:p>
            <a:r>
              <a:rPr lang="de-DE" sz="3600" b="1" dirty="0">
                <a:latin typeface="+mn-lt"/>
              </a:rPr>
              <a:t>Große Kometen / Bedeutsame Kometen im 21.Jh </a:t>
            </a:r>
            <a:r>
              <a:rPr lang="de-DE" sz="2200" dirty="0">
                <a:latin typeface="+mn-lt"/>
              </a:rPr>
              <a:t>(Ephemeriden nach JPL Horizons)</a:t>
            </a:r>
            <a:endParaRPr lang="de-DE" dirty="0"/>
          </a:p>
        </p:txBody>
      </p:sp>
      <p:sp>
        <p:nvSpPr>
          <p:cNvPr id="3" name="Inhaltsplatzhalter 2">
            <a:extLst>
              <a:ext uri="{FF2B5EF4-FFF2-40B4-BE49-F238E27FC236}">
                <a16:creationId xmlns:a16="http://schemas.microsoft.com/office/drawing/2014/main" id="{ADB8A79B-23F2-472C-AFB0-B9146DAD3AF0}"/>
              </a:ext>
            </a:extLst>
          </p:cNvPr>
          <p:cNvSpPr>
            <a:spLocks noGrp="1"/>
          </p:cNvSpPr>
          <p:nvPr>
            <p:ph idx="1"/>
          </p:nvPr>
        </p:nvSpPr>
        <p:spPr>
          <a:xfrm>
            <a:off x="71020" y="470517"/>
            <a:ext cx="12120980" cy="6387483"/>
          </a:xfrm>
        </p:spPr>
        <p:txBody>
          <a:bodyPr>
            <a:normAutofit fontScale="55000" lnSpcReduction="20000"/>
          </a:bodyPr>
          <a:lstStyle/>
          <a:p>
            <a:pPr>
              <a:lnSpc>
                <a:spcPct val="110000"/>
              </a:lnSpc>
              <a:spcBef>
                <a:spcPts val="300"/>
              </a:spcBef>
              <a:spcAft>
                <a:spcPts val="300"/>
              </a:spcAft>
            </a:pPr>
            <a:r>
              <a:rPr lang="de-DE" sz="2800" b="1" dirty="0"/>
              <a:t>GK C/2006 P1 </a:t>
            </a:r>
            <a:r>
              <a:rPr lang="de-DE" sz="2800" b="1" dirty="0" err="1"/>
              <a:t>McNaught</a:t>
            </a:r>
            <a:r>
              <a:rPr lang="de-DE" sz="2800" b="1" dirty="0"/>
              <a:t> EH 07.08.2006</a:t>
            </a:r>
            <a:r>
              <a:rPr lang="de-DE" sz="2800" dirty="0"/>
              <a:t>, 12:28 UT, </a:t>
            </a:r>
            <a:r>
              <a:rPr lang="de-DE" sz="2800" dirty="0" err="1"/>
              <a:t>Siding</a:t>
            </a:r>
            <a:r>
              <a:rPr lang="de-DE" sz="2800" dirty="0"/>
              <a:t> Spring, AUS zur 79jährigen </a:t>
            </a:r>
            <a:r>
              <a:rPr lang="de-DE" sz="2800" dirty="0" err="1"/>
              <a:t>Asbolus</a:t>
            </a:r>
            <a:r>
              <a:rPr lang="de-DE" sz="2800" dirty="0"/>
              <a:t>-Eris-AC-Konj., &amp; Neptun </a:t>
            </a:r>
            <a:r>
              <a:rPr lang="de-DE" sz="2800" dirty="0" err="1"/>
              <a:t>Opp</a:t>
            </a:r>
            <a:r>
              <a:rPr lang="de-DE" sz="2800" dirty="0"/>
              <a:t>. Saturn T-Qua. </a:t>
            </a:r>
            <a:r>
              <a:rPr lang="de-DE" sz="2800" dirty="0" err="1"/>
              <a:t>Sedna</a:t>
            </a:r>
            <a:r>
              <a:rPr lang="de-DE" sz="2800" dirty="0"/>
              <a:t> (</a:t>
            </a:r>
            <a:r>
              <a:rPr lang="de-DE" dirty="0"/>
              <a:t>weit gestreuter Schweif, </a:t>
            </a:r>
            <a:r>
              <a:rPr lang="de-DE" sz="2800" dirty="0"/>
              <a:t>Libanonkrieg, 2007 bombenreichstes Jahr des Irakkriegs) – </a:t>
            </a:r>
            <a:r>
              <a:rPr lang="de-DE" sz="2800" b="1" dirty="0">
                <a:solidFill>
                  <a:srgbClr val="F99707"/>
                </a:solidFill>
              </a:rPr>
              <a:t>Perihel</a:t>
            </a:r>
            <a:r>
              <a:rPr lang="de-DE" sz="2800" dirty="0"/>
              <a:t> 12.01.2007, 19:16 UT in 0,171 AE innerhalb Merkurs, </a:t>
            </a:r>
            <a:r>
              <a:rPr lang="de-DE" sz="2800" b="1" dirty="0">
                <a:solidFill>
                  <a:srgbClr val="28F828"/>
                </a:solidFill>
              </a:rPr>
              <a:t>Perigäum </a:t>
            </a:r>
            <a:r>
              <a:rPr lang="de-DE" sz="2800" dirty="0"/>
              <a:t>15.01.2007, 11:20 UT in 0,817 AE, i=77,8°, -6 mag, 40° SL, </a:t>
            </a:r>
          </a:p>
          <a:p>
            <a:pPr>
              <a:lnSpc>
                <a:spcPct val="110000"/>
              </a:lnSpc>
              <a:spcBef>
                <a:spcPts val="300"/>
              </a:spcBef>
              <a:spcAft>
                <a:spcPts val="300"/>
              </a:spcAft>
            </a:pPr>
            <a:r>
              <a:rPr lang="de-DE" sz="2800" b="1" dirty="0"/>
              <a:t>2I/Borisov EH 30.08.2019, 01:03 UT, </a:t>
            </a:r>
            <a:r>
              <a:rPr lang="de-DE" sz="2800" b="1" dirty="0" err="1"/>
              <a:t>Nauchnyj</a:t>
            </a:r>
            <a:r>
              <a:rPr lang="de-DE" sz="2800" b="1" dirty="0"/>
              <a:t>, UKR</a:t>
            </a:r>
            <a:r>
              <a:rPr lang="de-DE" sz="2800" dirty="0"/>
              <a:t> (Corona-Biowaffen-Ausbruch, Genspritze &amp; </a:t>
            </a:r>
            <a:r>
              <a:rPr lang="de-DE" sz="2800" dirty="0" err="1"/>
              <a:t>orwellianische</a:t>
            </a:r>
            <a:r>
              <a:rPr lang="de-DE" sz="2800" dirty="0"/>
              <a:t> DNA-Datensammlung, Transhumanismus-Asteroiden stark betont) – </a:t>
            </a:r>
            <a:r>
              <a:rPr lang="de-DE" sz="2800" b="1" dirty="0">
                <a:solidFill>
                  <a:srgbClr val="F99707"/>
                </a:solidFill>
              </a:rPr>
              <a:t>Perihel </a:t>
            </a:r>
            <a:r>
              <a:rPr lang="de-DE" sz="2800" dirty="0"/>
              <a:t>08.12.2019, 13:33 UT in 2,007 AE, </a:t>
            </a:r>
            <a:r>
              <a:rPr lang="de-DE" sz="2800" b="1" dirty="0">
                <a:solidFill>
                  <a:srgbClr val="28F828"/>
                </a:solidFill>
              </a:rPr>
              <a:t>Perigäum </a:t>
            </a:r>
            <a:r>
              <a:rPr lang="de-DE" sz="2800" dirty="0"/>
              <a:t>28.12.2019, 04:21 UT auf 1,937 AE, i=44,05°, hyperbolische Bahn </a:t>
            </a:r>
            <a:r>
              <a:rPr lang="de-DE" sz="2800" dirty="0">
                <a:sym typeface="Wingdings" panose="05000000000000000000" pitchFamily="2" charset="2"/>
              </a:rPr>
              <a:t>1. interstellarer Komet (1I/‘</a:t>
            </a:r>
            <a:r>
              <a:rPr lang="de-DE" sz="2800" dirty="0" err="1">
                <a:sym typeface="Wingdings" panose="05000000000000000000" pitchFamily="2" charset="2"/>
              </a:rPr>
              <a:t>Oumuamua</a:t>
            </a:r>
            <a:r>
              <a:rPr lang="de-DE" sz="2800" dirty="0">
                <a:sym typeface="Wingdings" panose="05000000000000000000" pitchFamily="2" charset="2"/>
              </a:rPr>
              <a:t> EH 19.10.2017 war keiner)</a:t>
            </a:r>
            <a:endParaRPr lang="de-DE" sz="2800" dirty="0"/>
          </a:p>
          <a:p>
            <a:pPr>
              <a:lnSpc>
                <a:spcPct val="110000"/>
              </a:lnSpc>
              <a:spcBef>
                <a:spcPts val="300"/>
              </a:spcBef>
              <a:spcAft>
                <a:spcPts val="300"/>
              </a:spcAft>
            </a:pPr>
            <a:r>
              <a:rPr lang="de-DE" sz="2800" b="1" dirty="0"/>
              <a:t>C/2020 F3 NEOWISE EH 27.03.2020</a:t>
            </a:r>
            <a:r>
              <a:rPr lang="de-DE" sz="2800" dirty="0"/>
              <a:t>, 17:07 UT, Canberra Bodenstation, AUS </a:t>
            </a:r>
            <a:r>
              <a:rPr lang="de-DE" dirty="0"/>
              <a:t>Komet der elitengesteuert militärisch verwüstenden 1.Jupiter-Pluto-Konj. STE 05.04.2020 Konj. Zeus-Pallas-</a:t>
            </a:r>
            <a:r>
              <a:rPr lang="de-DE" dirty="0" err="1"/>
              <a:t>Amycus</a:t>
            </a:r>
            <a:r>
              <a:rPr lang="de-DE" dirty="0"/>
              <a:t>, die mit WAS-Saturn in HS auf STE-Mars fokussiert (</a:t>
            </a:r>
            <a:r>
              <a:rPr lang="de-DE" sz="2800" dirty="0"/>
              <a:t>Corona-Terror, Genspritze, Ukraine, Gaza, Iran) – </a:t>
            </a:r>
            <a:r>
              <a:rPr lang="de-DE" sz="2800" b="1" dirty="0">
                <a:solidFill>
                  <a:srgbClr val="F99707"/>
                </a:solidFill>
              </a:rPr>
              <a:t>Perihel</a:t>
            </a:r>
            <a:r>
              <a:rPr lang="de-DE" sz="2800" dirty="0"/>
              <a:t> 03.07.2020, 16:27 UT in 0,295 AE, merkurbetont, </a:t>
            </a:r>
            <a:r>
              <a:rPr lang="de-DE" sz="2800" b="1" dirty="0">
                <a:solidFill>
                  <a:srgbClr val="28F828"/>
                </a:solidFill>
              </a:rPr>
              <a:t>Perigäum</a:t>
            </a:r>
            <a:r>
              <a:rPr lang="de-DE" sz="2800" dirty="0"/>
              <a:t> 23.07.2020, 01:09 UT in 0,692 AE, i=128,94, </a:t>
            </a:r>
            <a:r>
              <a:rPr lang="de-DE" dirty="0"/>
              <a:t>0</a:t>
            </a:r>
            <a:r>
              <a:rPr lang="de-DE" sz="2800" dirty="0"/>
              <a:t> mag, 25° SL, U ca. 6787 Jahre</a:t>
            </a:r>
          </a:p>
          <a:p>
            <a:pPr>
              <a:lnSpc>
                <a:spcPct val="110000"/>
              </a:lnSpc>
              <a:spcBef>
                <a:spcPts val="300"/>
              </a:spcBef>
              <a:spcAft>
                <a:spcPts val="300"/>
              </a:spcAft>
            </a:pPr>
            <a:r>
              <a:rPr lang="de-DE" sz="2800" b="1" dirty="0"/>
              <a:t>C/2023 A3 </a:t>
            </a:r>
            <a:r>
              <a:rPr lang="de-DE" sz="2800" b="1" dirty="0" err="1"/>
              <a:t>Tsuchinshan</a:t>
            </a:r>
            <a:r>
              <a:rPr lang="de-DE" sz="2800" b="1" dirty="0"/>
              <a:t>-ATLAS EH 09.01.2023</a:t>
            </a:r>
            <a:r>
              <a:rPr lang="de-DE" sz="2800" dirty="0"/>
              <a:t>, 21:32 UT, Nanjing, CHN </a:t>
            </a:r>
            <a:r>
              <a:rPr lang="de-DE" dirty="0"/>
              <a:t>zum 1. Pluto-Ingress in WAS am 23.03.2023 Konj. </a:t>
            </a:r>
            <a:r>
              <a:rPr lang="de-DE" dirty="0" err="1"/>
              <a:t>Amycus</a:t>
            </a:r>
            <a:r>
              <a:rPr lang="de-DE" dirty="0"/>
              <a:t> (zur 3. u. letzten, 251jährigen </a:t>
            </a:r>
            <a:r>
              <a:rPr lang="de-DE" dirty="0" err="1"/>
              <a:t>Konj</a:t>
            </a:r>
            <a:r>
              <a:rPr lang="de-DE" dirty="0"/>
              <a:t> 27.12.2022) im Trigon zum 1. </a:t>
            </a:r>
            <a:r>
              <a:rPr lang="de-DE" dirty="0" err="1"/>
              <a:t>Sedna</a:t>
            </a:r>
            <a:r>
              <a:rPr lang="de-DE" dirty="0"/>
              <a:t>-Ingress ZWI 15.06.2023 und zum Chaos-Ingress in KRE Qua. </a:t>
            </a:r>
            <a:r>
              <a:rPr lang="de-DE" dirty="0" err="1"/>
              <a:t>endg</a:t>
            </a:r>
            <a:r>
              <a:rPr lang="de-DE" dirty="0"/>
              <a:t>. Jupiter-WID-Ingress 20.12.2022 Konj. Zeus</a:t>
            </a:r>
            <a:r>
              <a:rPr lang="de-DE" sz="2800" dirty="0"/>
              <a:t>– </a:t>
            </a:r>
            <a:r>
              <a:rPr lang="de-DE" sz="2800" b="1" dirty="0">
                <a:solidFill>
                  <a:srgbClr val="F99707"/>
                </a:solidFill>
              </a:rPr>
              <a:t>Perihel</a:t>
            </a:r>
            <a:r>
              <a:rPr lang="de-DE" sz="2800" dirty="0"/>
              <a:t> 27.09.2024, 17:55 UT in 0,391 AE merkurbetont, </a:t>
            </a:r>
            <a:r>
              <a:rPr lang="de-DE" sz="2800" b="1" dirty="0">
                <a:solidFill>
                  <a:srgbClr val="28F828"/>
                </a:solidFill>
              </a:rPr>
              <a:t>Perigäum</a:t>
            </a:r>
            <a:r>
              <a:rPr lang="de-DE" sz="2800" dirty="0"/>
              <a:t> 11.10.2024, 15:15 UT in 0,472 AE, i=139,11°, -5 mag, 20° SL, U 1,8 Mio. Jahre bis </a:t>
            </a:r>
            <a:r>
              <a:rPr lang="de-DE" sz="2800" dirty="0" err="1"/>
              <a:t>Oort</a:t>
            </a:r>
            <a:r>
              <a:rPr lang="de-DE" sz="2800" dirty="0"/>
              <a:t>-Wolke</a:t>
            </a:r>
          </a:p>
          <a:p>
            <a:pPr>
              <a:lnSpc>
                <a:spcPct val="110000"/>
              </a:lnSpc>
              <a:spcBef>
                <a:spcPts val="300"/>
              </a:spcBef>
              <a:spcAft>
                <a:spcPts val="300"/>
              </a:spcAft>
            </a:pPr>
            <a:r>
              <a:rPr lang="de-DE" sz="2800" b="1" dirty="0"/>
              <a:t>C/2025 A6 LEMMON EH 03.01.2025,</a:t>
            </a:r>
            <a:r>
              <a:rPr lang="de-DE" sz="2800" dirty="0"/>
              <a:t> 08:13 UT, Mount Lemmon, AZ der erstmals durch LÖW-Mars-</a:t>
            </a:r>
            <a:r>
              <a:rPr lang="de-DE" sz="2800" dirty="0" err="1"/>
              <a:t>Opp</a:t>
            </a:r>
            <a:r>
              <a:rPr lang="de-DE" sz="2800" dirty="0"/>
              <a:t>. voll energetisierte </a:t>
            </a:r>
            <a:r>
              <a:rPr lang="de-DE" sz="2800" dirty="0" err="1"/>
              <a:t>endg</a:t>
            </a:r>
            <a:r>
              <a:rPr lang="de-DE" sz="2800" dirty="0"/>
              <a:t>. WAS-Pluto T-Qua. Atlantis-Vesta, viele Kriegskonstellationen, Wiederwachen der Männlichkeit – </a:t>
            </a:r>
            <a:r>
              <a:rPr lang="de-DE" sz="2800" b="1" dirty="0">
                <a:solidFill>
                  <a:srgbClr val="F99707"/>
                </a:solidFill>
              </a:rPr>
              <a:t>Perihel </a:t>
            </a:r>
            <a:r>
              <a:rPr lang="de-DE" sz="2800" dirty="0"/>
              <a:t>08.11.2025, 13:00 UT in 0,530 AE, </a:t>
            </a:r>
            <a:r>
              <a:rPr lang="de-DE" sz="2800" b="1" dirty="0">
                <a:solidFill>
                  <a:srgbClr val="28F828"/>
                </a:solidFill>
              </a:rPr>
              <a:t>Perigäum </a:t>
            </a:r>
            <a:r>
              <a:rPr lang="de-DE" sz="2800" dirty="0"/>
              <a:t>21.10.2025, 01:06 UT in 0,596 AE, i=143,66, U 1340 Jahre </a:t>
            </a:r>
            <a:r>
              <a:rPr lang="de-DE" sz="2800" dirty="0" err="1"/>
              <a:t>inbound</a:t>
            </a:r>
            <a:r>
              <a:rPr lang="de-DE" sz="2800" dirty="0"/>
              <a:t> / 1170 Jahre </a:t>
            </a:r>
            <a:r>
              <a:rPr lang="de-DE" sz="2800" dirty="0" err="1"/>
              <a:t>outbound</a:t>
            </a:r>
            <a:r>
              <a:rPr lang="de-DE" dirty="0"/>
              <a:t> </a:t>
            </a:r>
            <a:r>
              <a:rPr lang="de-DE" sz="2800" dirty="0"/>
              <a:t>1366 Jahre                                                                                                                                                                      </a:t>
            </a:r>
          </a:p>
          <a:p>
            <a:pPr>
              <a:lnSpc>
                <a:spcPct val="110000"/>
              </a:lnSpc>
              <a:spcBef>
                <a:spcPts val="300"/>
              </a:spcBef>
              <a:spcAft>
                <a:spcPts val="300"/>
              </a:spcAft>
            </a:pPr>
            <a:r>
              <a:rPr lang="de-DE" sz="2800" b="1" dirty="0"/>
              <a:t>3I/ATLAS EH 01.07.2025</a:t>
            </a:r>
            <a:r>
              <a:rPr lang="de-DE" sz="2800" dirty="0"/>
              <a:t>, 05:15 UT, Rio Hurtado, CHI (kosmisch verknüpfend öffnendes </a:t>
            </a:r>
            <a:r>
              <a:rPr lang="de-DE" sz="2800" dirty="0" err="1"/>
              <a:t>Eintunen</a:t>
            </a:r>
            <a:r>
              <a:rPr lang="de-DE" sz="2800" dirty="0"/>
              <a:t> auf Gaea-Urordnung) – </a:t>
            </a:r>
            <a:r>
              <a:rPr lang="de-DE" sz="2800" b="1" dirty="0">
                <a:solidFill>
                  <a:srgbClr val="F99707"/>
                </a:solidFill>
              </a:rPr>
              <a:t>Perihel</a:t>
            </a:r>
            <a:r>
              <a:rPr lang="de-DE" sz="2800" dirty="0"/>
              <a:t> 29.10.2025, 11:52 UT in 1,356 AE, </a:t>
            </a:r>
            <a:r>
              <a:rPr lang="de-DE" sz="2800" b="1" dirty="0">
                <a:solidFill>
                  <a:srgbClr val="28F828"/>
                </a:solidFill>
              </a:rPr>
              <a:t>Perigäum</a:t>
            </a:r>
            <a:r>
              <a:rPr lang="de-DE" sz="2800" dirty="0"/>
              <a:t> 19.12.2005, 06:01 UT in 1,80 AE, i=175,1°, hyperbolische Bahn </a:t>
            </a:r>
            <a:r>
              <a:rPr lang="de-DE" sz="2800" dirty="0">
                <a:sym typeface="Wingdings" panose="05000000000000000000" pitchFamily="2" charset="2"/>
              </a:rPr>
              <a:t> 2. interstellarer Komet</a:t>
            </a:r>
            <a:endParaRPr lang="de-DE" sz="2800" dirty="0"/>
          </a:p>
          <a:p>
            <a:pPr>
              <a:lnSpc>
                <a:spcPct val="110000"/>
              </a:lnSpc>
              <a:spcBef>
                <a:spcPts val="300"/>
              </a:spcBef>
              <a:spcAft>
                <a:spcPts val="300"/>
              </a:spcAft>
            </a:pPr>
            <a:r>
              <a:rPr lang="de-DE" sz="2800" b="1" dirty="0"/>
              <a:t>C/2025 R3 Pan-STARRS EH 08.09.2025</a:t>
            </a:r>
            <a:r>
              <a:rPr lang="de-DE" sz="2800" dirty="0"/>
              <a:t>, 11:13 UT, </a:t>
            </a:r>
            <a:r>
              <a:rPr lang="de-DE" sz="2800" dirty="0" err="1"/>
              <a:t>Haleakala</a:t>
            </a:r>
            <a:r>
              <a:rPr lang="de-DE" sz="2800" dirty="0"/>
              <a:t>, HI, </a:t>
            </a:r>
            <a:r>
              <a:rPr lang="de-DE" dirty="0"/>
              <a:t>zerstörungsausschüttender </a:t>
            </a:r>
            <a:r>
              <a:rPr lang="de-DE" sz="2800" dirty="0"/>
              <a:t>Komet des Saturn-Heracles-Neptun-Übergangs auf MC in Widder HS Uranus-</a:t>
            </a:r>
            <a:r>
              <a:rPr lang="de-DE" sz="2800" dirty="0" err="1"/>
              <a:t>Sedna</a:t>
            </a:r>
            <a:r>
              <a:rPr lang="de-DE" sz="2800" dirty="0"/>
              <a:t> / Pluto (</a:t>
            </a:r>
            <a:r>
              <a:rPr lang="de-DE" sz="2800" dirty="0" err="1"/>
              <a:t>Greater</a:t>
            </a:r>
            <a:r>
              <a:rPr lang="de-DE" sz="2800" dirty="0"/>
              <a:t> Israel-Zionismus + NS-</a:t>
            </a:r>
            <a:r>
              <a:rPr lang="de-DE" sz="2800" dirty="0" err="1"/>
              <a:t>Introjekte</a:t>
            </a:r>
            <a:r>
              <a:rPr lang="de-DE" sz="2800" dirty="0"/>
              <a:t>, Kirk-Ermordung, Iran – </a:t>
            </a:r>
            <a:r>
              <a:rPr lang="de-DE" sz="2800" b="1" dirty="0">
                <a:solidFill>
                  <a:srgbClr val="F99707"/>
                </a:solidFill>
              </a:rPr>
              <a:t>Perihel</a:t>
            </a:r>
            <a:r>
              <a:rPr lang="de-DE" sz="2800" b="1" dirty="0"/>
              <a:t> </a:t>
            </a:r>
            <a:r>
              <a:rPr lang="de-DE" sz="2800" dirty="0"/>
              <a:t>19.04.2026, 21:31 UT in 0,49 AE, </a:t>
            </a:r>
            <a:r>
              <a:rPr lang="de-DE" sz="2800" b="1" dirty="0">
                <a:solidFill>
                  <a:srgbClr val="28F828"/>
                </a:solidFill>
              </a:rPr>
              <a:t>Perigäum</a:t>
            </a:r>
            <a:r>
              <a:rPr lang="de-DE" sz="2800" dirty="0"/>
              <a:t> 26.04.2026, 09:24 UT in 0,48 AE, i=124,73° evtl. hyperbolisch</a:t>
            </a:r>
          </a:p>
          <a:p>
            <a:pPr>
              <a:lnSpc>
                <a:spcPct val="110000"/>
              </a:lnSpc>
              <a:spcBef>
                <a:spcPts val="300"/>
              </a:spcBef>
              <a:spcAft>
                <a:spcPts val="300"/>
              </a:spcAft>
            </a:pPr>
            <a:r>
              <a:rPr lang="de-DE" sz="2800" b="1" dirty="0"/>
              <a:t>C/2026 A1 MAPS EH 13.01.2026</a:t>
            </a:r>
            <a:r>
              <a:rPr lang="de-DE" sz="2800" dirty="0"/>
              <a:t>, 03:39 UT, San Pedro de Atacama, CHI</a:t>
            </a:r>
            <a:r>
              <a:rPr lang="de-DE" dirty="0"/>
              <a:t>, </a:t>
            </a:r>
            <a:r>
              <a:rPr lang="de-DE" dirty="0" err="1"/>
              <a:t>Sonnenstreifer</a:t>
            </a:r>
            <a:r>
              <a:rPr lang="de-DE" dirty="0"/>
              <a:t>, zerbrach völlig am Perihel am 04.04.2026 </a:t>
            </a:r>
            <a:r>
              <a:rPr lang="de-DE" sz="2800" dirty="0"/>
              <a:t>am Perihel in 0,0057 AE, 0,6 </a:t>
            </a:r>
            <a:r>
              <a:rPr lang="de-DE" dirty="0"/>
              <a:t>mag, i=144,49° </a:t>
            </a:r>
            <a:r>
              <a:rPr lang="de-DE" sz="2800" dirty="0"/>
              <a:t>Komet zum FIS-Saturn-Neptun kurz </a:t>
            </a:r>
            <a:r>
              <a:rPr lang="de-DE" dirty="0"/>
              <a:t>vor </a:t>
            </a:r>
            <a:r>
              <a:rPr lang="de-DE" dirty="0" err="1"/>
              <a:t>endg</a:t>
            </a:r>
            <a:r>
              <a:rPr lang="de-DE" dirty="0"/>
              <a:t>. Widder-Ingress in </a:t>
            </a:r>
            <a:r>
              <a:rPr lang="de-DE" dirty="0" err="1"/>
              <a:t>Opp</a:t>
            </a:r>
            <a:r>
              <a:rPr lang="de-DE" sz="2800" dirty="0"/>
              <a:t>. </a:t>
            </a:r>
            <a:r>
              <a:rPr lang="de-DE" sz="2800" dirty="0" err="1"/>
              <a:t>Drakonia</a:t>
            </a:r>
            <a:r>
              <a:rPr lang="de-DE" sz="2800" dirty="0"/>
              <a:t>-Polyneikes. Kriegsverheizung Pyrrhus auf dem AC Qua. Tyr. </a:t>
            </a:r>
            <a:r>
              <a:rPr lang="de-DE" dirty="0"/>
              <a:t>Apex des Drachens </a:t>
            </a:r>
            <a:r>
              <a:rPr lang="de-DE" sz="2800" dirty="0"/>
              <a:t>Merkur-Herero-Mars-</a:t>
            </a:r>
            <a:r>
              <a:rPr lang="de-DE" dirty="0"/>
              <a:t>Sonne-Venus </a:t>
            </a:r>
            <a:r>
              <a:rPr lang="de-DE" dirty="0" err="1"/>
              <a:t>Opp</a:t>
            </a:r>
            <a:r>
              <a:rPr lang="de-DE" dirty="0"/>
              <a:t>. Caesar-Jupiter (im Großtrigon Mond / </a:t>
            </a:r>
            <a:r>
              <a:rPr lang="de-DE" dirty="0" err="1"/>
              <a:t>Teharohiawako</a:t>
            </a:r>
            <a:r>
              <a:rPr lang="de-DE" dirty="0"/>
              <a:t>-Heracles) T-Qua. Chiron</a:t>
            </a:r>
            <a:r>
              <a:rPr lang="de-DE" sz="2800" dirty="0"/>
              <a:t>, wurde zum Irankrieg ausgelöst (</a:t>
            </a:r>
            <a:r>
              <a:rPr lang="de-DE" sz="2800" dirty="0" err="1"/>
              <a:t>Int.Lilith</a:t>
            </a:r>
            <a:r>
              <a:rPr lang="de-DE" sz="2800" dirty="0"/>
              <a:t>-Bellona </a:t>
            </a:r>
            <a:r>
              <a:rPr lang="de-DE" sz="2800" dirty="0" err="1"/>
              <a:t>Opp</a:t>
            </a:r>
            <a:r>
              <a:rPr lang="de-DE" sz="2800" dirty="0"/>
              <a:t>. Uranus T-Pallas-Machiavelli) = cäsarenwahnhaft kriegsstartender Zerstörungsexzess in der </a:t>
            </a:r>
            <a:r>
              <a:rPr lang="de-DE" dirty="0"/>
              <a:t>ausgestoßenen </a:t>
            </a:r>
            <a:r>
              <a:rPr lang="de-DE" sz="2800" dirty="0"/>
              <a:t>Endgegnersuche und Endzerstörung im Ausland (starke Aspekte zu Trump und Netanjahu).</a:t>
            </a:r>
            <a:endParaRPr lang="de-DE" dirty="0"/>
          </a:p>
        </p:txBody>
      </p:sp>
    </p:spTree>
    <p:extLst>
      <p:ext uri="{BB962C8B-B14F-4D97-AF65-F5344CB8AC3E}">
        <p14:creationId xmlns:p14="http://schemas.microsoft.com/office/powerpoint/2010/main" val="20565097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a:extLst>
              <a:ext uri="{FF2B5EF4-FFF2-40B4-BE49-F238E27FC236}">
                <a16:creationId xmlns:a16="http://schemas.microsoft.com/office/drawing/2014/main" id="{113D9490-B89B-40EB-90C3-745AB7540A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41617" y="580093"/>
            <a:ext cx="7050383" cy="6277906"/>
          </a:xfrm>
        </p:spPr>
      </p:pic>
      <p:sp>
        <p:nvSpPr>
          <p:cNvPr id="2" name="Titel 1">
            <a:extLst>
              <a:ext uri="{FF2B5EF4-FFF2-40B4-BE49-F238E27FC236}">
                <a16:creationId xmlns:a16="http://schemas.microsoft.com/office/drawing/2014/main" id="{77274C90-855F-4B08-A1C2-22240C7FFE9F}"/>
              </a:ext>
            </a:extLst>
          </p:cNvPr>
          <p:cNvSpPr>
            <a:spLocks noGrp="1"/>
          </p:cNvSpPr>
          <p:nvPr>
            <p:ph type="title"/>
          </p:nvPr>
        </p:nvSpPr>
        <p:spPr>
          <a:xfrm>
            <a:off x="0" y="1"/>
            <a:ext cx="12192000" cy="681036"/>
          </a:xfrm>
        </p:spPr>
        <p:txBody>
          <a:bodyPr>
            <a:normAutofit/>
          </a:bodyPr>
          <a:lstStyle/>
          <a:p>
            <a:r>
              <a:rPr lang="de-DE" sz="3200" b="1" dirty="0">
                <a:latin typeface="+mn-lt"/>
              </a:rPr>
              <a:t>1P/Halley EH 16.10.1982, 11:23 UT, Genf (WWW, WHO, WEF)</a:t>
            </a:r>
            <a:endParaRPr lang="de-DE" sz="3200" dirty="0"/>
          </a:p>
        </p:txBody>
      </p:sp>
      <p:sp>
        <p:nvSpPr>
          <p:cNvPr id="6" name="Textfeld 5">
            <a:extLst>
              <a:ext uri="{FF2B5EF4-FFF2-40B4-BE49-F238E27FC236}">
                <a16:creationId xmlns:a16="http://schemas.microsoft.com/office/drawing/2014/main" id="{8BA280B6-92F9-431E-B342-969B442748E2}"/>
              </a:ext>
            </a:extLst>
          </p:cNvPr>
          <p:cNvSpPr txBox="1"/>
          <p:nvPr/>
        </p:nvSpPr>
        <p:spPr>
          <a:xfrm>
            <a:off x="-1" y="681036"/>
            <a:ext cx="5675087" cy="6001643"/>
          </a:xfrm>
          <a:prstGeom prst="rect">
            <a:avLst/>
          </a:prstGeom>
          <a:noFill/>
        </p:spPr>
        <p:txBody>
          <a:bodyPr wrap="square" rtlCol="0">
            <a:spAutoFit/>
          </a:bodyPr>
          <a:lstStyle/>
          <a:p>
            <a:r>
              <a:rPr lang="de-DE" sz="2400" dirty="0"/>
              <a:t>World Wide Web: in Genf optimal fließend-expansives Großes Sextil: Neptun-AC-GZ </a:t>
            </a:r>
            <a:r>
              <a:rPr lang="de-DE" sz="2400" dirty="0" err="1"/>
              <a:t>Opp</a:t>
            </a:r>
            <a:r>
              <a:rPr lang="de-DE" sz="2400" dirty="0"/>
              <a:t>. kybernetische Vernetzung Wiener-DC (im T-Qua. </a:t>
            </a:r>
            <a:r>
              <a:rPr lang="de-DE" sz="2400" dirty="0" err="1"/>
              <a:t>Adalovelace</a:t>
            </a:r>
            <a:r>
              <a:rPr lang="de-DE" sz="2400" dirty="0"/>
              <a:t>-Shannon: Computerprogramme/KI) im fließenden Trigon-Sextil zur steuernde Waage-Sonne /-Saturn auf dem MC </a:t>
            </a:r>
            <a:r>
              <a:rPr lang="de-DE" sz="2400" dirty="0" err="1"/>
              <a:t>Opp</a:t>
            </a:r>
            <a:r>
              <a:rPr lang="de-DE" sz="2400" dirty="0"/>
              <a:t>. IC und zu </a:t>
            </a:r>
            <a:r>
              <a:rPr lang="de-DE" sz="2400" dirty="0" err="1"/>
              <a:t>Mathesis</a:t>
            </a:r>
            <a:r>
              <a:rPr lang="de-DE" sz="2400" dirty="0"/>
              <a:t> (‚ich rechne‘, Naturwissenschaft) </a:t>
            </a:r>
            <a:r>
              <a:rPr lang="de-DE" sz="2400" dirty="0" err="1"/>
              <a:t>Opp</a:t>
            </a:r>
            <a:r>
              <a:rPr lang="de-DE" sz="2400" dirty="0"/>
              <a:t>. Rechenmaschinen- / Computerpionier Babbage, Euler (Urvater der Informatik: Infinitesimalrechnung, netzwerkbildende Graphentheorie, Analysis, zerlegte </a:t>
            </a:r>
            <a:r>
              <a:rPr lang="de-DE" sz="2400" dirty="0">
                <a:solidFill>
                  <a:srgbClr val="000000"/>
                </a:solidFill>
                <a:effectLst/>
              </a:rPr>
              <a:t>komplexe Probleme und große Datenmengen algorithmisch </a:t>
            </a:r>
            <a:r>
              <a:rPr lang="de-DE" sz="2400" dirty="0">
                <a:solidFill>
                  <a:srgbClr val="000000"/>
                </a:solidFill>
              </a:rPr>
              <a:t>und berechnete sie systematisch</a:t>
            </a:r>
            <a:r>
              <a:rPr lang="de-DE" sz="2400" dirty="0"/>
              <a:t>). Waage-Pluto machtvoll in 10.</a:t>
            </a:r>
          </a:p>
        </p:txBody>
      </p:sp>
    </p:spTree>
    <p:extLst>
      <p:ext uri="{BB962C8B-B14F-4D97-AF65-F5344CB8AC3E}">
        <p14:creationId xmlns:p14="http://schemas.microsoft.com/office/powerpoint/2010/main" val="8848333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5C54C1-62CA-495F-80A3-EF4EAAEB3280}"/>
              </a:ext>
            </a:extLst>
          </p:cNvPr>
          <p:cNvSpPr>
            <a:spLocks noGrp="1"/>
          </p:cNvSpPr>
          <p:nvPr>
            <p:ph type="title"/>
          </p:nvPr>
        </p:nvSpPr>
        <p:spPr>
          <a:xfrm>
            <a:off x="0" y="-128337"/>
            <a:ext cx="12192000" cy="1190625"/>
          </a:xfrm>
        </p:spPr>
        <p:txBody>
          <a:bodyPr>
            <a:normAutofit/>
          </a:bodyPr>
          <a:lstStyle/>
          <a:p>
            <a:r>
              <a:rPr lang="de-DE" sz="3200" b="1" dirty="0">
                <a:latin typeface="+mn-lt"/>
              </a:rPr>
              <a:t>1P/Halley EH 16.10.1982, 11:23 UT, Palomar (innen) – WWW 06.08.1991, 16:56 MEZ/S, Genf</a:t>
            </a:r>
            <a:endParaRPr lang="de-DE" sz="3200" dirty="0"/>
          </a:p>
        </p:txBody>
      </p:sp>
      <p:pic>
        <p:nvPicPr>
          <p:cNvPr id="5" name="Inhaltsplatzhalter 4">
            <a:extLst>
              <a:ext uri="{FF2B5EF4-FFF2-40B4-BE49-F238E27FC236}">
                <a16:creationId xmlns:a16="http://schemas.microsoft.com/office/drawing/2014/main" id="{4EC956F0-AEA0-4971-A1D6-5868270666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55880" y="1306459"/>
            <a:ext cx="5636120" cy="5551541"/>
          </a:xfrm>
        </p:spPr>
      </p:pic>
      <p:sp>
        <p:nvSpPr>
          <p:cNvPr id="6" name="Textfeld 5">
            <a:extLst>
              <a:ext uri="{FF2B5EF4-FFF2-40B4-BE49-F238E27FC236}">
                <a16:creationId xmlns:a16="http://schemas.microsoft.com/office/drawing/2014/main" id="{94ABE27B-59CC-4D02-A5BF-7A4DDD47622D}"/>
              </a:ext>
            </a:extLst>
          </p:cNvPr>
          <p:cNvSpPr txBox="1"/>
          <p:nvPr/>
        </p:nvSpPr>
        <p:spPr>
          <a:xfrm>
            <a:off x="0" y="842211"/>
            <a:ext cx="6801853" cy="6165421"/>
          </a:xfrm>
          <a:prstGeom prst="rect">
            <a:avLst/>
          </a:prstGeom>
          <a:noFill/>
        </p:spPr>
        <p:txBody>
          <a:bodyPr wrap="square" rtlCol="0">
            <a:spAutoFit/>
          </a:bodyPr>
          <a:lstStyle/>
          <a:p>
            <a:pPr>
              <a:spcAft>
                <a:spcPts val="600"/>
              </a:spcAft>
            </a:pPr>
            <a:r>
              <a:rPr lang="de-DE" dirty="0"/>
              <a:t>Mittelstarke Interaspekte, das WWW speist sich v. a. auch aus dem 1. Neptun-Pluto 02.08.1891, dem massenmedialen 3. Neptun-Pluto 30.04.1892 (+ Menschheits-SoFi 26.04.1892), der Galactic-Network-SoFi </a:t>
            </a:r>
            <a:r>
              <a:rPr lang="de-DE" dirty="0" err="1"/>
              <a:t>Lickliders</a:t>
            </a:r>
            <a:r>
              <a:rPr lang="de-DE" dirty="0"/>
              <a:t> 31.07.1962, dem 1. und 3. Uranus-Pluto-Zyklus 09.10.1965 / 30.06.1966, der SoFi mit dem größten Gamma (Erdbedeckung) von 1763 - 2313 am 11.07.1991 und dem Merkur-In </a:t>
            </a:r>
            <a:r>
              <a:rPr lang="de-DE" dirty="0" err="1"/>
              <a:t>Cazimi</a:t>
            </a:r>
            <a:r>
              <a:rPr lang="de-DE" dirty="0"/>
              <a:t> Luftepochenhoroskop vom 31.12.1980 auf 10° kardinal.</a:t>
            </a:r>
          </a:p>
          <a:p>
            <a:pPr>
              <a:spcAft>
                <a:spcPts val="600"/>
              </a:spcAft>
            </a:pPr>
            <a:r>
              <a:rPr lang="de-DE" dirty="0"/>
              <a:t>Meisterhumanistische / - lehrende bzw. elterlich transgenerationale Traumata verstoßend weitergebende Saturn-Ate </a:t>
            </a:r>
            <a:r>
              <a:rPr lang="de-DE" dirty="0" err="1"/>
              <a:t>Opp</a:t>
            </a:r>
            <a:r>
              <a:rPr lang="de-DE" dirty="0"/>
              <a:t>. Chiron auf Halleys </a:t>
            </a:r>
            <a:r>
              <a:rPr lang="de-DE" dirty="0" err="1"/>
              <a:t>Nessus</a:t>
            </a:r>
            <a:r>
              <a:rPr lang="de-DE" dirty="0"/>
              <a:t>-Orcus in Trigon/Sextil Uranus-Robot und auf Merkur auslaufend.</a:t>
            </a:r>
          </a:p>
          <a:p>
            <a:pPr>
              <a:spcAft>
                <a:spcPts val="600"/>
              </a:spcAft>
            </a:pPr>
            <a:r>
              <a:rPr lang="de-DE" dirty="0"/>
              <a:t>Global vernetzende Neptun </a:t>
            </a:r>
            <a:r>
              <a:rPr lang="de-DE" dirty="0" err="1"/>
              <a:t>Opp</a:t>
            </a:r>
            <a:r>
              <a:rPr lang="de-DE" dirty="0"/>
              <a:t>. Wiener Konj. Mond T-Qua. kreativen Entscheider- / Elitengottspieler Zeus</a:t>
            </a:r>
          </a:p>
          <a:p>
            <a:pPr>
              <a:spcAft>
                <a:spcPts val="600"/>
              </a:spcAft>
            </a:pPr>
            <a:r>
              <a:rPr lang="de-DE" dirty="0"/>
              <a:t>Halleys Venus in </a:t>
            </a:r>
            <a:r>
              <a:rPr lang="de-DE" dirty="0" err="1"/>
              <a:t>Opp</a:t>
            </a:r>
            <a:r>
              <a:rPr lang="de-DE" dirty="0"/>
              <a:t>. ehrgeizige Eris in kollektiv </a:t>
            </a:r>
            <a:r>
              <a:rPr lang="de-DE" dirty="0" err="1"/>
              <a:t>globalistischem</a:t>
            </a:r>
            <a:r>
              <a:rPr lang="de-DE" dirty="0"/>
              <a:t>/r Schöpfungszwang / Schöpfungsmacht </a:t>
            </a:r>
            <a:r>
              <a:rPr lang="de-DE" dirty="0" err="1"/>
              <a:t>Qcx-Hsx</a:t>
            </a:r>
            <a:r>
              <a:rPr lang="de-DE" dirty="0"/>
              <a:t> Pluto </a:t>
            </a:r>
            <a:r>
              <a:rPr lang="de-DE" dirty="0" err="1"/>
              <a:t>Opp</a:t>
            </a:r>
            <a:r>
              <a:rPr lang="de-DE" dirty="0"/>
              <a:t>. Chaos.</a:t>
            </a:r>
          </a:p>
          <a:p>
            <a:pPr>
              <a:spcAft>
                <a:spcPts val="600"/>
              </a:spcAft>
            </a:pPr>
            <a:r>
              <a:rPr lang="de-DE" dirty="0"/>
              <a:t>Mars und Neptun lassen in harmonischer </a:t>
            </a:r>
            <a:r>
              <a:rPr lang="de-DE" dirty="0" err="1"/>
              <a:t>Trigonhalbsumme</a:t>
            </a:r>
            <a:r>
              <a:rPr lang="de-DE" dirty="0"/>
              <a:t> das Jupiter-</a:t>
            </a:r>
            <a:r>
              <a:rPr lang="de-DE" dirty="0" err="1"/>
              <a:t>Stellium</a:t>
            </a:r>
            <a:r>
              <a:rPr lang="de-DE" dirty="0"/>
              <a:t> </a:t>
            </a:r>
            <a:r>
              <a:rPr lang="de-DE" dirty="0" err="1"/>
              <a:t>handlungsentgrenzen</a:t>
            </a:r>
            <a:r>
              <a:rPr lang="de-DE" dirty="0"/>
              <a:t>, heimlich sich erweitern</a:t>
            </a:r>
          </a:p>
          <a:p>
            <a:r>
              <a:rPr lang="de-DE" dirty="0"/>
              <a:t>Venus-Merkur quadrieren Zeus und bringen v.a. den Eliten Beliebtheit, Geld und Handelsmacht, aber auch </a:t>
            </a:r>
            <a:r>
              <a:rPr lang="de-DE" dirty="0" err="1"/>
              <a:t>jungfraukritische</a:t>
            </a:r>
            <a:r>
              <a:rPr lang="de-DE" dirty="0"/>
              <a:t> Herausforderung inkl. jugendliches Kritisieren der Autoritäten</a:t>
            </a:r>
          </a:p>
        </p:txBody>
      </p:sp>
    </p:spTree>
    <p:extLst>
      <p:ext uri="{BB962C8B-B14F-4D97-AF65-F5344CB8AC3E}">
        <p14:creationId xmlns:p14="http://schemas.microsoft.com/office/powerpoint/2010/main" val="34381870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6A78F5-520A-486F-AA4B-D8139A387740}"/>
              </a:ext>
            </a:extLst>
          </p:cNvPr>
          <p:cNvSpPr>
            <a:spLocks noGrp="1"/>
          </p:cNvSpPr>
          <p:nvPr>
            <p:ph type="title"/>
          </p:nvPr>
        </p:nvSpPr>
        <p:spPr>
          <a:xfrm>
            <a:off x="838200" y="-126055"/>
            <a:ext cx="10515600" cy="851770"/>
          </a:xfrm>
        </p:spPr>
        <p:txBody>
          <a:bodyPr>
            <a:normAutofit/>
          </a:bodyPr>
          <a:lstStyle/>
          <a:p>
            <a:pPr algn="ctr"/>
            <a:r>
              <a:rPr lang="de-DE" sz="3200" b="1" dirty="0">
                <a:latin typeface="+mn-lt"/>
              </a:rPr>
              <a:t>Fließend kometenhafte Wege an die Spitze</a:t>
            </a:r>
          </a:p>
        </p:txBody>
      </p:sp>
      <p:sp>
        <p:nvSpPr>
          <p:cNvPr id="3" name="Inhaltsplatzhalter 2">
            <a:extLst>
              <a:ext uri="{FF2B5EF4-FFF2-40B4-BE49-F238E27FC236}">
                <a16:creationId xmlns:a16="http://schemas.microsoft.com/office/drawing/2014/main" id="{9A312002-67B4-4748-ADEF-3C707E4608AD}"/>
              </a:ext>
            </a:extLst>
          </p:cNvPr>
          <p:cNvSpPr>
            <a:spLocks noGrp="1"/>
          </p:cNvSpPr>
          <p:nvPr>
            <p:ph idx="1"/>
          </p:nvPr>
        </p:nvSpPr>
        <p:spPr>
          <a:xfrm>
            <a:off x="1" y="478972"/>
            <a:ext cx="12192000" cy="6379028"/>
          </a:xfrm>
        </p:spPr>
        <p:txBody>
          <a:bodyPr>
            <a:noAutofit/>
          </a:bodyPr>
          <a:lstStyle/>
          <a:p>
            <a:pPr marL="0" indent="0">
              <a:spcBef>
                <a:spcPts val="600"/>
              </a:spcBef>
              <a:spcAft>
                <a:spcPts val="600"/>
              </a:spcAft>
              <a:buNone/>
            </a:pPr>
            <a:r>
              <a:rPr lang="de-DE" sz="2300" dirty="0"/>
              <a:t>Halleys EH 1982 treibt in vielen Aspekten ausgesprochen stark Bill Gates an. Gates strategisch </a:t>
            </a:r>
            <a:r>
              <a:rPr lang="de-DE" sz="2300" dirty="0" err="1"/>
              <a:t>luci</a:t>
            </a:r>
            <a:r>
              <a:rPr lang="de-DE" sz="2300" dirty="0"/>
              <a:t>-</a:t>
            </a:r>
            <a:r>
              <a:rPr lang="de-DE" sz="2300" dirty="0" err="1"/>
              <a:t>ferisch</a:t>
            </a:r>
            <a:r>
              <a:rPr lang="de-DE" sz="2300" dirty="0"/>
              <a:t>-destruktives </a:t>
            </a:r>
            <a:r>
              <a:rPr lang="de-DE" sz="2300" dirty="0" err="1"/>
              <a:t>Depopulations</a:t>
            </a:r>
            <a:r>
              <a:rPr lang="de-DE" sz="2300" dirty="0"/>
              <a:t>(</a:t>
            </a:r>
            <a:r>
              <a:rPr lang="de-DE" sz="2300" dirty="0" err="1"/>
              <a:t>Ino</a:t>
            </a:r>
            <a:r>
              <a:rPr lang="de-DE" sz="2300" dirty="0"/>
              <a:t>)-Unternehmertum (Industria) wird ehrgeizig und auch </a:t>
            </a:r>
            <a:r>
              <a:rPr lang="de-DE" sz="2300" dirty="0" err="1"/>
              <a:t>flie-ßend</a:t>
            </a:r>
            <a:r>
              <a:rPr lang="de-DE" sz="2300" dirty="0"/>
              <a:t> durch Halleys </a:t>
            </a:r>
            <a:r>
              <a:rPr lang="de-DE" sz="2300" dirty="0" err="1"/>
              <a:t>luciferische</a:t>
            </a:r>
            <a:r>
              <a:rPr lang="de-DE" sz="2300" dirty="0"/>
              <a:t> Mörderexpansion angetrieben und als </a:t>
            </a:r>
            <a:r>
              <a:rPr lang="de-DE" sz="2300" dirty="0" err="1"/>
              <a:t>leading</a:t>
            </a:r>
            <a:r>
              <a:rPr lang="de-DE" sz="2300" dirty="0"/>
              <a:t> Bösewicht ausgewählt: Merkur Konj. EH-Mond-Neptun </a:t>
            </a:r>
            <a:r>
              <a:rPr lang="de-DE" sz="2300" dirty="0" err="1"/>
              <a:t>Opp</a:t>
            </a:r>
            <a:r>
              <a:rPr lang="de-DE" sz="2300" dirty="0"/>
              <a:t>. Industria Konj. EH-Eris T-Qua. Lucifer-</a:t>
            </a:r>
            <a:r>
              <a:rPr lang="de-DE" sz="2300" dirty="0" err="1"/>
              <a:t>Ino</a:t>
            </a:r>
            <a:r>
              <a:rPr lang="de-DE" sz="2300" dirty="0"/>
              <a:t>-Atlantis im Trigon EH-Jupiter-Lucifer-</a:t>
            </a:r>
            <a:r>
              <a:rPr lang="de-DE" sz="2300" dirty="0" err="1"/>
              <a:t>Ixion</a:t>
            </a:r>
            <a:r>
              <a:rPr lang="de-DE" sz="2300" dirty="0"/>
              <a:t>-Pallas-</a:t>
            </a:r>
            <a:r>
              <a:rPr lang="de-DE" sz="2300" dirty="0" err="1"/>
              <a:t>Quaoar</a:t>
            </a:r>
            <a:r>
              <a:rPr lang="de-DE" sz="2300" dirty="0"/>
              <a:t>. Seine Sonne </a:t>
            </a:r>
            <a:r>
              <a:rPr lang="de-DE" sz="2300" dirty="0" err="1"/>
              <a:t>Opp</a:t>
            </a:r>
            <a:r>
              <a:rPr lang="de-DE" sz="2300" dirty="0"/>
              <a:t>. EH-Chaos T-Qua. Uranus Konj. EH-Orcus-</a:t>
            </a:r>
            <a:r>
              <a:rPr lang="de-DE" sz="2300" dirty="0" err="1"/>
              <a:t>Nessus</a:t>
            </a:r>
            <a:r>
              <a:rPr lang="de-DE" sz="2300" dirty="0"/>
              <a:t> Trigon EH-Uranus. Sein </a:t>
            </a:r>
            <a:r>
              <a:rPr lang="de-DE" sz="2300" dirty="0" err="1"/>
              <a:t>Nordkn</a:t>
            </a:r>
            <a:r>
              <a:rPr lang="de-DE" sz="2300" dirty="0"/>
              <a:t>. wird durch Konj. EH-Mars aktiviert. EH-Merkur Konj. IC </a:t>
            </a:r>
            <a:r>
              <a:rPr lang="de-DE" sz="2300" dirty="0" err="1"/>
              <a:t>Opp</a:t>
            </a:r>
            <a:r>
              <a:rPr lang="de-DE" sz="2300" dirty="0"/>
              <a:t>. Chaos-MC T-Qua. Orcus in Zerstörer-Konj. EH-</a:t>
            </a:r>
            <a:r>
              <a:rPr lang="de-DE" sz="2300" dirty="0" err="1"/>
              <a:t>Amycus</a:t>
            </a:r>
            <a:r>
              <a:rPr lang="de-DE" sz="2300" dirty="0"/>
              <a:t>. Von den aktivierten Kollektivkonstellationen werden auch viele andere 1954/1955/1956 Geborene harmonisch fließend beim Aufstieg zur heim-</a:t>
            </a:r>
            <a:r>
              <a:rPr lang="de-DE" sz="2300" dirty="0" err="1"/>
              <a:t>lichen</a:t>
            </a:r>
            <a:r>
              <a:rPr lang="de-DE" sz="2300" dirty="0"/>
              <a:t> bzw. entgrenzten Macht gefördert: Xi Jinping, Epstein, Weinstein, Merkel, Erdogan, KI Start, EU-Führer David </a:t>
            </a:r>
            <a:r>
              <a:rPr lang="de-DE" sz="2300" dirty="0" err="1"/>
              <a:t>Sassoli</a:t>
            </a:r>
            <a:r>
              <a:rPr lang="de-DE" sz="2300" dirty="0"/>
              <a:t>, Juncker, Thierry Breton, Christine Lagarde, Hugo Chavez, As-Sisi, Nicholas Sarkozy, Jackie Chan, Steve Jobs, Francois Hollande, John Travolta, Matt Groening, James Cameron, Berners Lee, Lukaschenko, Leo der XIV, Church </a:t>
            </a:r>
            <a:r>
              <a:rPr lang="de-DE" sz="2300" dirty="0" err="1"/>
              <a:t>of</a:t>
            </a:r>
            <a:r>
              <a:rPr lang="de-DE" sz="2300" dirty="0"/>
              <a:t> Scientology, Rowan Atkinson, Angus Young, David Lee Roth, Bohlen, Oprah Winfrey, Edwin Moses, Friedrich Merz, Jürgen Trittin, Claudia Roth u.v.m. </a:t>
            </a:r>
          </a:p>
          <a:p>
            <a:pPr marL="0" indent="0">
              <a:spcBef>
                <a:spcPts val="0"/>
              </a:spcBef>
              <a:spcAft>
                <a:spcPts val="600"/>
              </a:spcAft>
              <a:buNone/>
            </a:pPr>
            <a:r>
              <a:rPr lang="de-DE" sz="2300" dirty="0"/>
              <a:t>Diese beliebten / zulaufstarken, regierenden Machtzirkel ab der damaligen Löwe-Pluto </a:t>
            </a:r>
            <a:r>
              <a:rPr lang="de-DE" sz="2300" dirty="0" err="1"/>
              <a:t>Konj</a:t>
            </a:r>
            <a:r>
              <a:rPr lang="de-DE" sz="2300" dirty="0"/>
              <a:t> </a:t>
            </a:r>
            <a:r>
              <a:rPr lang="de-DE" sz="2300" dirty="0" err="1"/>
              <a:t>Haumea</a:t>
            </a:r>
            <a:r>
              <a:rPr lang="de-DE" sz="2300" dirty="0"/>
              <a:t>, teils 1955 / 1956 in Konj. Jupiter (Qua. Stier-Chiron Halleys) im Sextil zum Waage-Neptun bekamen optimal machtvoll kollektiv fördernd Halleys Waage- / Saturn-Pluto darauf und im fließend-fördern-den Trigon den Schütze-Neptun Halleys. Pluto-</a:t>
            </a:r>
            <a:r>
              <a:rPr lang="de-DE" sz="2300" dirty="0" err="1"/>
              <a:t>Haumea</a:t>
            </a:r>
            <a:r>
              <a:rPr lang="de-DE" sz="2300" dirty="0"/>
              <a:t> stand auch noch im Qua. Skorpion-Saturn auf Neptun in Sextil / </a:t>
            </a:r>
            <a:r>
              <a:rPr lang="de-DE" sz="2300" dirty="0" err="1"/>
              <a:t>Halbsextil</a:t>
            </a:r>
            <a:r>
              <a:rPr lang="de-DE" sz="2300" dirty="0"/>
              <a:t> auf Neptun hinauslaufend (auch Uranus war noch im </a:t>
            </a:r>
            <a:r>
              <a:rPr lang="de-DE" sz="2300" dirty="0" err="1"/>
              <a:t>internationalis</a:t>
            </a:r>
            <a:r>
              <a:rPr lang="de-DE" sz="2300" dirty="0"/>
              <a:t>-tisch-reduktionistischen Quadrat zu Neptun 1954 - Mitte 1957) = erfolgreiche Saturn-Neptun-Pluto-Kollektivmeister-Archetyp-Wiederholung, selbst </a:t>
            </a:r>
            <a:r>
              <a:rPr lang="de-DE" sz="2300" dirty="0" err="1"/>
              <a:t>Haumea</a:t>
            </a:r>
            <a:r>
              <a:rPr lang="de-DE" sz="2300" dirty="0"/>
              <a:t> steht bei Halleys EH wieder betont am AC. </a:t>
            </a:r>
          </a:p>
        </p:txBody>
      </p:sp>
    </p:spTree>
    <p:extLst>
      <p:ext uri="{BB962C8B-B14F-4D97-AF65-F5344CB8AC3E}">
        <p14:creationId xmlns:p14="http://schemas.microsoft.com/office/powerpoint/2010/main" val="11891702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116B34-611A-42E8-8B3C-F556027EA8E2}"/>
              </a:ext>
            </a:extLst>
          </p:cNvPr>
          <p:cNvSpPr>
            <a:spLocks noGrp="1"/>
          </p:cNvSpPr>
          <p:nvPr>
            <p:ph type="title"/>
          </p:nvPr>
        </p:nvSpPr>
        <p:spPr>
          <a:xfrm>
            <a:off x="0" y="329782"/>
            <a:ext cx="12192000" cy="408348"/>
          </a:xfrm>
        </p:spPr>
        <p:txBody>
          <a:bodyPr>
            <a:normAutofit fontScale="90000"/>
          </a:bodyPr>
          <a:lstStyle/>
          <a:p>
            <a:pPr algn="ctr"/>
            <a:r>
              <a:rPr lang="de-DE" sz="3600" b="1" dirty="0">
                <a:latin typeface="+mn-lt"/>
              </a:rPr>
              <a:t>Narrenschiff 5896 EH 12.11.1982, 23:33 UT, </a:t>
            </a:r>
            <a:r>
              <a:rPr lang="de-DE" sz="3600" b="1" dirty="0" err="1">
                <a:latin typeface="+mn-lt"/>
              </a:rPr>
              <a:t>Nauchnyj</a:t>
            </a:r>
            <a:r>
              <a:rPr lang="de-DE" sz="3600" b="1" dirty="0">
                <a:latin typeface="+mn-lt"/>
              </a:rPr>
              <a:t>, UKR</a:t>
            </a:r>
            <a:br>
              <a:rPr lang="de-DE" sz="3200" b="1" dirty="0">
                <a:latin typeface="+mn-lt"/>
              </a:rPr>
            </a:br>
            <a:endParaRPr lang="de-DE" sz="3600" dirty="0">
              <a:latin typeface="+mn-lt"/>
            </a:endParaRPr>
          </a:p>
        </p:txBody>
      </p:sp>
      <p:pic>
        <p:nvPicPr>
          <p:cNvPr id="5" name="Inhaltsplatzhalter 4">
            <a:extLst>
              <a:ext uri="{FF2B5EF4-FFF2-40B4-BE49-F238E27FC236}">
                <a16:creationId xmlns:a16="http://schemas.microsoft.com/office/drawing/2014/main" id="{DBF8A698-3A20-4208-BCFB-2E5DF3BC6B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13887" y="638978"/>
            <a:ext cx="6378113" cy="6219022"/>
          </a:xfrm>
        </p:spPr>
      </p:pic>
      <p:sp>
        <p:nvSpPr>
          <p:cNvPr id="6" name="Textfeld 5">
            <a:extLst>
              <a:ext uri="{FF2B5EF4-FFF2-40B4-BE49-F238E27FC236}">
                <a16:creationId xmlns:a16="http://schemas.microsoft.com/office/drawing/2014/main" id="{277DE26A-FB1C-495D-BEB7-5346AEE0D7EA}"/>
              </a:ext>
            </a:extLst>
          </p:cNvPr>
          <p:cNvSpPr txBox="1"/>
          <p:nvPr/>
        </p:nvSpPr>
        <p:spPr>
          <a:xfrm>
            <a:off x="93160" y="623129"/>
            <a:ext cx="5475383" cy="5078313"/>
          </a:xfrm>
          <a:prstGeom prst="rect">
            <a:avLst/>
          </a:prstGeom>
          <a:noFill/>
        </p:spPr>
        <p:txBody>
          <a:bodyPr wrap="square" rtlCol="0">
            <a:spAutoFit/>
          </a:bodyPr>
          <a:lstStyle/>
          <a:p>
            <a:r>
              <a:rPr lang="de-DE" sz="1800" dirty="0">
                <a:latin typeface="+mn-lt"/>
              </a:rPr>
              <a:t>Waage-NM vor Entdeckung am 17.10.1982, 1 Tag nach Wieder-Entdeckung von Halley 16.10.1982, 11:23 UT, Palomar auf 18°24 KRE: Halley fließt stark und rahmensetzend in </a:t>
            </a:r>
            <a:r>
              <a:rPr lang="de-DE" dirty="0"/>
              <a:t>Narrenschiff-EH ein (</a:t>
            </a:r>
            <a:r>
              <a:rPr lang="de-DE" sz="1800" dirty="0">
                <a:latin typeface="+mn-lt"/>
              </a:rPr>
              <a:t>4 Tage nach 1. Saturn-Pluto-Konj. der Luftepoche am 08.11.1982, die insbesondere Bill Gates pushte): AC + MC-Herrscher Merkur Trigon Halley, EH-AC-</a:t>
            </a:r>
            <a:r>
              <a:rPr lang="de-DE" sz="1800" dirty="0" err="1">
                <a:latin typeface="+mn-lt"/>
              </a:rPr>
              <a:t>Haumea</a:t>
            </a:r>
            <a:r>
              <a:rPr lang="de-DE" sz="1800" dirty="0">
                <a:latin typeface="+mn-lt"/>
              </a:rPr>
              <a:t> Konj</a:t>
            </a:r>
            <a:r>
              <a:rPr lang="de-DE" dirty="0"/>
              <a:t>. AC-</a:t>
            </a:r>
            <a:r>
              <a:rPr lang="de-DE" dirty="0" err="1"/>
              <a:t>Haumea</a:t>
            </a:r>
            <a:r>
              <a:rPr lang="de-DE" dirty="0"/>
              <a:t>-</a:t>
            </a:r>
            <a:r>
              <a:rPr lang="de-DE" dirty="0" err="1"/>
              <a:t>Apophis</a:t>
            </a:r>
            <a:r>
              <a:rPr lang="de-DE" dirty="0"/>
              <a:t> </a:t>
            </a:r>
            <a:r>
              <a:rPr lang="de-DE" sz="1800" dirty="0">
                <a:latin typeface="+mn-lt"/>
              </a:rPr>
              <a:t>Qua. EH-MC-</a:t>
            </a:r>
            <a:r>
              <a:rPr lang="de-DE" sz="1800" dirty="0" err="1">
                <a:latin typeface="+mn-lt"/>
              </a:rPr>
              <a:t>Varuna</a:t>
            </a:r>
            <a:r>
              <a:rPr lang="de-DE" sz="1800" dirty="0">
                <a:latin typeface="+mn-lt"/>
              </a:rPr>
              <a:t> Konj. MC-</a:t>
            </a:r>
            <a:r>
              <a:rPr lang="de-DE" sz="1800" dirty="0" err="1">
                <a:latin typeface="+mn-lt"/>
              </a:rPr>
              <a:t>Varuna</a:t>
            </a:r>
            <a:r>
              <a:rPr lang="de-DE" sz="1800" dirty="0">
                <a:latin typeface="+mn-lt"/>
              </a:rPr>
              <a:t> </a:t>
            </a:r>
            <a:r>
              <a:rPr lang="de-DE" sz="1800" dirty="0" err="1">
                <a:latin typeface="+mn-lt"/>
              </a:rPr>
              <a:t>Opp</a:t>
            </a:r>
            <a:r>
              <a:rPr lang="de-DE" sz="1800" dirty="0">
                <a:latin typeface="+mn-lt"/>
              </a:rPr>
              <a:t>. Mars, EH-Mond Konj. Venus, EH-Eris Konj. Eris </a:t>
            </a:r>
            <a:r>
              <a:rPr lang="de-DE" sz="1800" dirty="0" err="1">
                <a:latin typeface="+mn-lt"/>
              </a:rPr>
              <a:t>Opp</a:t>
            </a:r>
            <a:r>
              <a:rPr lang="de-DE" sz="1800" dirty="0">
                <a:latin typeface="+mn-lt"/>
              </a:rPr>
              <a:t>. Mond, EH-MK-Achse T-Qua. Merkur.</a:t>
            </a:r>
            <a:br>
              <a:rPr lang="de-DE" sz="1800" dirty="0">
                <a:latin typeface="+mn-lt"/>
              </a:rPr>
            </a:br>
            <a:r>
              <a:rPr lang="de-DE" sz="1800" dirty="0">
                <a:latin typeface="+mn-lt"/>
              </a:rPr>
              <a:t>Narrenschiff (1494) stammt aus der Zeit Saturn-Pluto in der Waage 1480 vor Saturn-Pluto im Steinbock 1518, der Übergang der sich auch jetzt ereignete.</a:t>
            </a:r>
          </a:p>
          <a:p>
            <a:r>
              <a:rPr lang="de-DE" dirty="0"/>
              <a:t>Zentral ist der AC-/MC-Herrscher Merkur (in der Neufundamentaufbau-Halbsumme Saturn-Pluto / Uranus und AC / Mars) auf </a:t>
            </a:r>
            <a:r>
              <a:rPr lang="de-DE" dirty="0" err="1"/>
              <a:t>Ixion-Quaoar</a:t>
            </a:r>
            <a:r>
              <a:rPr lang="de-DE" dirty="0"/>
              <a:t>, wo am 08.11. Sonne-Venus-</a:t>
            </a:r>
            <a:r>
              <a:rPr lang="de-DE" dirty="0" err="1"/>
              <a:t>Ixion</a:t>
            </a:r>
            <a:r>
              <a:rPr lang="de-DE" dirty="0"/>
              <a:t>-</a:t>
            </a:r>
            <a:r>
              <a:rPr lang="de-DE" dirty="0" err="1"/>
              <a:t>Quaoar</a:t>
            </a:r>
            <a:r>
              <a:rPr lang="de-DE" dirty="0"/>
              <a:t> und am 16.10.1982 Jupiter-Lucifer-</a:t>
            </a:r>
            <a:r>
              <a:rPr lang="de-DE" dirty="0" err="1"/>
              <a:t>Ixion</a:t>
            </a:r>
            <a:r>
              <a:rPr lang="de-DE" dirty="0"/>
              <a:t>-</a:t>
            </a:r>
            <a:r>
              <a:rPr lang="de-DE" dirty="0" err="1"/>
              <a:t>Quaoar</a:t>
            </a:r>
            <a:r>
              <a:rPr lang="de-DE" dirty="0"/>
              <a:t> stehen</a:t>
            </a:r>
          </a:p>
        </p:txBody>
      </p:sp>
    </p:spTree>
    <p:extLst>
      <p:ext uri="{BB962C8B-B14F-4D97-AF65-F5344CB8AC3E}">
        <p14:creationId xmlns:p14="http://schemas.microsoft.com/office/powerpoint/2010/main" val="17177167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776D55-20F7-40C8-8603-94F7C33AEF76}"/>
              </a:ext>
            </a:extLst>
          </p:cNvPr>
          <p:cNvSpPr>
            <a:spLocks noGrp="1"/>
          </p:cNvSpPr>
          <p:nvPr>
            <p:ph type="title"/>
          </p:nvPr>
        </p:nvSpPr>
        <p:spPr>
          <a:xfrm>
            <a:off x="838200" y="1"/>
            <a:ext cx="10515600" cy="681036"/>
          </a:xfrm>
        </p:spPr>
        <p:txBody>
          <a:bodyPr>
            <a:normAutofit/>
          </a:bodyPr>
          <a:lstStyle/>
          <a:p>
            <a:pPr algn="ctr"/>
            <a:r>
              <a:rPr lang="de-DE" sz="3200" b="1" dirty="0">
                <a:latin typeface="+mn-lt"/>
              </a:rPr>
              <a:t>Narrenschiff 5896 I</a:t>
            </a:r>
          </a:p>
        </p:txBody>
      </p:sp>
      <p:sp>
        <p:nvSpPr>
          <p:cNvPr id="3" name="Inhaltsplatzhalter 2">
            <a:extLst>
              <a:ext uri="{FF2B5EF4-FFF2-40B4-BE49-F238E27FC236}">
                <a16:creationId xmlns:a16="http://schemas.microsoft.com/office/drawing/2014/main" id="{3AF3FE83-94EE-41B4-97A7-C4550C44A08D}"/>
              </a:ext>
            </a:extLst>
          </p:cNvPr>
          <p:cNvSpPr>
            <a:spLocks noGrp="1"/>
          </p:cNvSpPr>
          <p:nvPr>
            <p:ph idx="1"/>
          </p:nvPr>
        </p:nvSpPr>
        <p:spPr>
          <a:xfrm>
            <a:off x="0" y="561860"/>
            <a:ext cx="12192000" cy="6296140"/>
          </a:xfrm>
        </p:spPr>
        <p:txBody>
          <a:bodyPr>
            <a:normAutofit fontScale="85000" lnSpcReduction="20000"/>
          </a:bodyPr>
          <a:lstStyle/>
          <a:p>
            <a:pPr marL="0" indent="0">
              <a:buNone/>
            </a:pPr>
            <a:r>
              <a:rPr lang="de-DE" dirty="0"/>
              <a:t>22.12.1870 Gründungs-SoFi D: </a:t>
            </a:r>
            <a:r>
              <a:rPr lang="de-DE" b="1" dirty="0" err="1"/>
              <a:t>NSch</a:t>
            </a:r>
            <a:r>
              <a:rPr lang="de-DE" dirty="0"/>
              <a:t> KON AC-H VEN-Stalingrad HS Chaos / SON-MON-SAT: </a:t>
            </a:r>
            <a:r>
              <a:rPr lang="de-DE" dirty="0" err="1"/>
              <a:t>herdentriebig</a:t>
            </a:r>
            <a:r>
              <a:rPr lang="de-DE" dirty="0"/>
              <a:t> irrsinnig in den Untergang (egal, Hauptsache zusammen)</a:t>
            </a:r>
          </a:p>
          <a:p>
            <a:pPr marL="0" indent="0">
              <a:buNone/>
            </a:pPr>
            <a:r>
              <a:rPr lang="de-DE" dirty="0"/>
              <a:t>01.01.1871 Kaiserreich Rechtsgültigkeit: Chaos-Dionysus = SAT-</a:t>
            </a:r>
            <a:r>
              <a:rPr lang="de-DE" dirty="0" err="1"/>
              <a:t>Fanatica</a:t>
            </a:r>
            <a:r>
              <a:rPr lang="de-DE" dirty="0"/>
              <a:t> / SON-ORC-</a:t>
            </a:r>
            <a:r>
              <a:rPr lang="de-DE" b="1" dirty="0" err="1"/>
              <a:t>Nsch</a:t>
            </a:r>
            <a:endParaRPr lang="de-DE" b="1" dirty="0"/>
          </a:p>
          <a:p>
            <a:pPr marL="0" indent="0">
              <a:buNone/>
            </a:pPr>
            <a:r>
              <a:rPr lang="de-DE" dirty="0"/>
              <a:t>18.01.1871 Kaiserreich: </a:t>
            </a:r>
            <a:r>
              <a:rPr lang="de-DE" b="1" dirty="0" err="1"/>
              <a:t>NSch</a:t>
            </a:r>
            <a:r>
              <a:rPr lang="de-DE" dirty="0"/>
              <a:t> 18° STE (MC der Gründungs-SoFi) QUA NEP, TRI PLU, QCX JUP</a:t>
            </a:r>
          </a:p>
          <a:p>
            <a:pPr marL="0" indent="0">
              <a:buNone/>
            </a:pPr>
            <a:r>
              <a:rPr lang="de-DE" dirty="0"/>
              <a:t>Hitler: </a:t>
            </a:r>
            <a:r>
              <a:rPr lang="de-DE" b="1" dirty="0" err="1"/>
              <a:t>NSch</a:t>
            </a:r>
            <a:r>
              <a:rPr lang="de-DE" dirty="0"/>
              <a:t> KON DC = MER / SON QUA Ate</a:t>
            </a:r>
          </a:p>
          <a:p>
            <a:pPr marL="0" indent="0">
              <a:buNone/>
            </a:pPr>
            <a:r>
              <a:rPr lang="de-DE" dirty="0"/>
              <a:t>30.01.1933: </a:t>
            </a:r>
            <a:r>
              <a:rPr lang="de-DE" b="1" dirty="0" err="1"/>
              <a:t>NSch</a:t>
            </a:r>
            <a:r>
              <a:rPr lang="de-DE" dirty="0"/>
              <a:t> 10° STE TRI NEP, HSX SON</a:t>
            </a:r>
          </a:p>
          <a:p>
            <a:pPr marL="0" indent="0">
              <a:buNone/>
            </a:pPr>
            <a:r>
              <a:rPr lang="de-DE" dirty="0"/>
              <a:t>DDR: AC-H JUP QUA </a:t>
            </a:r>
            <a:r>
              <a:rPr lang="de-DE" b="1" dirty="0" err="1"/>
              <a:t>NSch</a:t>
            </a:r>
            <a:endParaRPr lang="de-DE" b="1" dirty="0"/>
          </a:p>
          <a:p>
            <a:pPr marL="0" indent="0">
              <a:buNone/>
            </a:pPr>
            <a:r>
              <a:rPr lang="de-DE" dirty="0"/>
              <a:t>Merkel: </a:t>
            </a:r>
            <a:r>
              <a:rPr lang="de-DE" b="1" dirty="0" err="1"/>
              <a:t>NSch</a:t>
            </a:r>
            <a:r>
              <a:rPr lang="de-DE" b="1" dirty="0"/>
              <a:t>-Ate</a:t>
            </a:r>
            <a:r>
              <a:rPr lang="de-DE" dirty="0"/>
              <a:t> QUA MER</a:t>
            </a:r>
          </a:p>
          <a:p>
            <a:pPr marL="0" indent="0">
              <a:buNone/>
            </a:pPr>
            <a:r>
              <a:rPr lang="de-DE" dirty="0"/>
              <a:t>Merz: </a:t>
            </a:r>
            <a:r>
              <a:rPr lang="de-DE" b="1" dirty="0" err="1"/>
              <a:t>NSch</a:t>
            </a:r>
            <a:r>
              <a:rPr lang="de-DE" dirty="0"/>
              <a:t> KON JUP-PLU-</a:t>
            </a:r>
            <a:r>
              <a:rPr lang="de-DE" dirty="0" err="1"/>
              <a:t>Haumea</a:t>
            </a:r>
            <a:r>
              <a:rPr lang="de-DE" dirty="0"/>
              <a:t> auf Regulus, SXT NEP, QCX CHI</a:t>
            </a:r>
          </a:p>
          <a:p>
            <a:pPr marL="0" indent="0">
              <a:buNone/>
            </a:pPr>
            <a:r>
              <a:rPr lang="de-DE" dirty="0"/>
              <a:t>Scholz: </a:t>
            </a:r>
            <a:r>
              <a:rPr lang="de-DE" b="1" dirty="0" err="1"/>
              <a:t>NSch</a:t>
            </a:r>
            <a:r>
              <a:rPr lang="de-DE" dirty="0"/>
              <a:t> KON AC-H VEN</a:t>
            </a:r>
          </a:p>
          <a:p>
            <a:pPr marL="0" indent="0">
              <a:buNone/>
            </a:pPr>
            <a:r>
              <a:rPr lang="de-DE" dirty="0"/>
              <a:t>12.11.1982 EH: 4Tg nach SAT-PLU-KON: </a:t>
            </a:r>
            <a:r>
              <a:rPr lang="de-DE" b="1" dirty="0" err="1"/>
              <a:t>NSch</a:t>
            </a:r>
            <a:r>
              <a:rPr lang="de-DE" dirty="0"/>
              <a:t>-</a:t>
            </a:r>
            <a:r>
              <a:rPr lang="de-DE" dirty="0" err="1"/>
              <a:t>Ino</a:t>
            </a:r>
            <a:r>
              <a:rPr lang="de-DE" dirty="0"/>
              <a:t>-Veritas OPP URA (HS MAR / SAT-PLU)</a:t>
            </a:r>
          </a:p>
          <a:p>
            <a:pPr marL="0" indent="0">
              <a:lnSpc>
                <a:spcPct val="110000"/>
              </a:lnSpc>
              <a:buNone/>
            </a:pPr>
            <a:r>
              <a:rPr lang="de-DE" dirty="0"/>
              <a:t>11.09.1988 SoFi mit SAT-URA auf GZ: </a:t>
            </a:r>
            <a:r>
              <a:rPr lang="de-DE" b="1" dirty="0" err="1"/>
              <a:t>NSch</a:t>
            </a:r>
            <a:r>
              <a:rPr lang="de-DE" dirty="0"/>
              <a:t> QUA MAR-Arrhenius-Heracles im Auslaufwinkel des kollektiv-suizidalen 10° fix GK PLU-ORC-SED-Lucifer-</a:t>
            </a:r>
            <a:r>
              <a:rPr lang="de-DE" dirty="0" err="1"/>
              <a:t>Achristou</a:t>
            </a:r>
            <a:endParaRPr lang="de-DE" dirty="0"/>
          </a:p>
          <a:p>
            <a:pPr marL="0" indent="0">
              <a:buNone/>
            </a:pPr>
            <a:r>
              <a:rPr lang="de-DE" dirty="0"/>
              <a:t>03.10.1990 Wiedervereinigung: </a:t>
            </a:r>
            <a:r>
              <a:rPr lang="de-DE" b="1" dirty="0" err="1"/>
              <a:t>NSch</a:t>
            </a:r>
            <a:r>
              <a:rPr lang="de-DE" dirty="0"/>
              <a:t> KON Don Quixote OPP MON TRI/SXT SAT</a:t>
            </a:r>
          </a:p>
          <a:p>
            <a:pPr marL="0" indent="0">
              <a:buNone/>
            </a:pPr>
            <a:r>
              <a:rPr lang="de-DE" dirty="0"/>
              <a:t>22.12.1994: GNWO auf 0° STE: </a:t>
            </a:r>
            <a:r>
              <a:rPr lang="de-DE" b="1" dirty="0" err="1"/>
              <a:t>NSch</a:t>
            </a:r>
            <a:r>
              <a:rPr lang="de-DE" dirty="0"/>
              <a:t> QUA SAT (Herrscher des STE)</a:t>
            </a:r>
          </a:p>
          <a:p>
            <a:pPr marL="0" indent="0">
              <a:buNone/>
            </a:pPr>
            <a:r>
              <a:rPr lang="de-DE" dirty="0"/>
              <a:t>30.12.1999 PLU KON CHI: </a:t>
            </a:r>
            <a:r>
              <a:rPr lang="de-DE" b="1" dirty="0" err="1"/>
              <a:t>NSch</a:t>
            </a:r>
            <a:r>
              <a:rPr lang="de-DE" dirty="0"/>
              <a:t> KON ERI OPP MON</a:t>
            </a:r>
          </a:p>
          <a:p>
            <a:pPr marL="0" indent="0">
              <a:buNone/>
            </a:pPr>
            <a:endParaRPr lang="de-DE" b="1" dirty="0"/>
          </a:p>
          <a:p>
            <a:pPr marL="0" indent="0">
              <a:buNone/>
            </a:pPr>
            <a:endParaRPr lang="de-DE" dirty="0"/>
          </a:p>
          <a:p>
            <a:pPr marL="0" indent="0">
              <a:buNone/>
            </a:pPr>
            <a:endParaRPr lang="de-DE" dirty="0"/>
          </a:p>
          <a:p>
            <a:pPr marL="0" indent="0">
              <a:buNone/>
            </a:pPr>
            <a:endParaRPr lang="de-DE" dirty="0"/>
          </a:p>
        </p:txBody>
      </p:sp>
    </p:spTree>
    <p:extLst>
      <p:ext uri="{BB962C8B-B14F-4D97-AF65-F5344CB8AC3E}">
        <p14:creationId xmlns:p14="http://schemas.microsoft.com/office/powerpoint/2010/main" val="30365794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2C7F8-9880-4515-A1CF-F37578FC1EC0}"/>
              </a:ext>
            </a:extLst>
          </p:cNvPr>
          <p:cNvSpPr>
            <a:spLocks noGrp="1"/>
          </p:cNvSpPr>
          <p:nvPr>
            <p:ph type="title"/>
          </p:nvPr>
        </p:nvSpPr>
        <p:spPr>
          <a:xfrm>
            <a:off x="838200" y="0"/>
            <a:ext cx="10515600" cy="681038"/>
          </a:xfrm>
        </p:spPr>
        <p:txBody>
          <a:bodyPr>
            <a:normAutofit/>
          </a:bodyPr>
          <a:lstStyle/>
          <a:p>
            <a:pPr algn="ctr"/>
            <a:r>
              <a:rPr lang="de-DE" sz="3200" b="1" dirty="0">
                <a:latin typeface="+mn-lt"/>
              </a:rPr>
              <a:t>Narrenschiff 5986 II</a:t>
            </a:r>
          </a:p>
        </p:txBody>
      </p:sp>
      <p:sp>
        <p:nvSpPr>
          <p:cNvPr id="3" name="Inhaltsplatzhalter 2">
            <a:extLst>
              <a:ext uri="{FF2B5EF4-FFF2-40B4-BE49-F238E27FC236}">
                <a16:creationId xmlns:a16="http://schemas.microsoft.com/office/drawing/2014/main" id="{9A6EC625-E94A-4988-ADA1-798D6E8284AB}"/>
              </a:ext>
            </a:extLst>
          </p:cNvPr>
          <p:cNvSpPr>
            <a:spLocks noGrp="1"/>
          </p:cNvSpPr>
          <p:nvPr>
            <p:ph idx="1"/>
          </p:nvPr>
        </p:nvSpPr>
        <p:spPr>
          <a:xfrm>
            <a:off x="0" y="681038"/>
            <a:ext cx="12192000" cy="6176962"/>
          </a:xfrm>
        </p:spPr>
        <p:txBody>
          <a:bodyPr>
            <a:normAutofit fontScale="92500" lnSpcReduction="10000"/>
          </a:bodyPr>
          <a:lstStyle/>
          <a:p>
            <a:pPr marL="0" indent="0">
              <a:buNone/>
            </a:pPr>
            <a:r>
              <a:rPr lang="de-DE" dirty="0"/>
              <a:t>22.11.2005 Merkel Vereidigung: </a:t>
            </a:r>
            <a:r>
              <a:rPr lang="de-DE" b="1" dirty="0" err="1"/>
              <a:t>NSch</a:t>
            </a:r>
            <a:r>
              <a:rPr lang="de-DE" dirty="0"/>
              <a:t> 10° STE TRI MAR</a:t>
            </a:r>
          </a:p>
          <a:p>
            <a:pPr marL="0" indent="0">
              <a:buNone/>
            </a:pPr>
            <a:r>
              <a:rPr lang="de-DE" dirty="0"/>
              <a:t>12.03.2011 3. URA-Ing WID: MC-SAT-Stalingrad-</a:t>
            </a:r>
            <a:r>
              <a:rPr lang="de-DE" dirty="0" err="1"/>
              <a:t>Martir</a:t>
            </a:r>
            <a:r>
              <a:rPr lang="de-DE" dirty="0"/>
              <a:t>-</a:t>
            </a:r>
            <a:r>
              <a:rPr lang="de-DE" dirty="0" err="1"/>
              <a:t>Drakonia-Indulgentia</a:t>
            </a:r>
            <a:r>
              <a:rPr lang="de-DE" dirty="0"/>
              <a:t> QUA </a:t>
            </a:r>
            <a:r>
              <a:rPr lang="de-DE" b="1" dirty="0" err="1"/>
              <a:t>NSch</a:t>
            </a:r>
            <a:endParaRPr lang="de-DE" b="1" dirty="0"/>
          </a:p>
          <a:p>
            <a:pPr marL="0" indent="0">
              <a:buNone/>
            </a:pPr>
            <a:r>
              <a:rPr lang="de-DE" dirty="0"/>
              <a:t>22.09.2013 Wahl 2013: </a:t>
            </a:r>
            <a:r>
              <a:rPr lang="de-DE" b="1" dirty="0" err="1"/>
              <a:t>NSch</a:t>
            </a:r>
            <a:r>
              <a:rPr lang="de-DE" dirty="0"/>
              <a:t> T-QUA AC / DC</a:t>
            </a:r>
          </a:p>
          <a:p>
            <a:pPr marL="0" indent="0">
              <a:buNone/>
            </a:pPr>
            <a:r>
              <a:rPr lang="de-DE" dirty="0"/>
              <a:t>05.09.2015 Grenzöffnung: Großtrigon NEP – </a:t>
            </a:r>
            <a:r>
              <a:rPr lang="de-DE" b="1" dirty="0" err="1"/>
              <a:t>NSch</a:t>
            </a:r>
            <a:r>
              <a:rPr lang="de-DE" dirty="0"/>
              <a:t> – </a:t>
            </a:r>
            <a:r>
              <a:rPr lang="de-DE" dirty="0" err="1"/>
              <a:t>Lancearmstrong</a:t>
            </a:r>
            <a:r>
              <a:rPr lang="de-DE" dirty="0"/>
              <a:t> mit ORC im Drachen-Apex</a:t>
            </a:r>
          </a:p>
          <a:p>
            <a:pPr marL="0" indent="0">
              <a:buNone/>
            </a:pPr>
            <a:r>
              <a:rPr lang="de-DE" dirty="0"/>
              <a:t>09.06.2016 1.URA-ERI-KON: </a:t>
            </a:r>
            <a:r>
              <a:rPr lang="de-DE" b="1" dirty="0" err="1"/>
              <a:t>NSch</a:t>
            </a:r>
            <a:r>
              <a:rPr lang="de-DE" b="1" dirty="0"/>
              <a:t> KON NEP</a:t>
            </a:r>
          </a:p>
          <a:p>
            <a:pPr marL="0" indent="0">
              <a:buNone/>
            </a:pPr>
            <a:r>
              <a:rPr lang="de-DE" dirty="0"/>
              <a:t>17.03.2017 3. URA-ERI-</a:t>
            </a:r>
            <a:r>
              <a:rPr lang="de-DE" b="1" dirty="0" err="1"/>
              <a:t>NSch</a:t>
            </a:r>
            <a:r>
              <a:rPr lang="de-DE" b="1" dirty="0"/>
              <a:t>-</a:t>
            </a:r>
            <a:r>
              <a:rPr lang="de-DE" dirty="0"/>
              <a:t>KON OPP JUP</a:t>
            </a:r>
          </a:p>
          <a:p>
            <a:pPr marL="0" indent="0">
              <a:buNone/>
            </a:pPr>
            <a:r>
              <a:rPr lang="de-DE" dirty="0"/>
              <a:t>24.09.2017 Wahl 2017: </a:t>
            </a:r>
            <a:r>
              <a:rPr lang="de-DE" b="1" dirty="0" err="1"/>
              <a:t>NSch</a:t>
            </a:r>
            <a:r>
              <a:rPr lang="de-DE" dirty="0"/>
              <a:t> T-QUA JUP OPP URA &amp; im Groß-TRI MON + CHI</a:t>
            </a:r>
          </a:p>
          <a:p>
            <a:pPr marL="0" indent="0">
              <a:buNone/>
            </a:pPr>
            <a:r>
              <a:rPr lang="de-DE" dirty="0"/>
              <a:t>24.10.2018 Pluto Ekliptik-Touchdown </a:t>
            </a:r>
            <a:r>
              <a:rPr lang="de-DE" b="1" dirty="0" err="1"/>
              <a:t>NSch</a:t>
            </a:r>
            <a:r>
              <a:rPr lang="de-DE" dirty="0"/>
              <a:t> KON MC OPP MOD</a:t>
            </a:r>
          </a:p>
          <a:p>
            <a:pPr marL="0" indent="0">
              <a:buNone/>
            </a:pPr>
            <a:r>
              <a:rPr lang="de-DE" dirty="0"/>
              <a:t>11.01.2019 echtes SON-PLU-In </a:t>
            </a:r>
            <a:r>
              <a:rPr lang="de-DE" dirty="0" err="1"/>
              <a:t>Cazimi</a:t>
            </a:r>
            <a:r>
              <a:rPr lang="de-DE" dirty="0"/>
              <a:t>: </a:t>
            </a:r>
            <a:r>
              <a:rPr lang="de-DE" b="1" dirty="0" err="1"/>
              <a:t>NSch</a:t>
            </a:r>
            <a:r>
              <a:rPr lang="de-DE" dirty="0"/>
              <a:t> KON VEN QUA. </a:t>
            </a:r>
            <a:r>
              <a:rPr lang="de-DE" dirty="0" err="1"/>
              <a:t>Nessus</a:t>
            </a:r>
            <a:r>
              <a:rPr lang="de-DE" dirty="0"/>
              <a:t>, QUA MAR</a:t>
            </a:r>
          </a:p>
          <a:p>
            <a:pPr marL="0" indent="0">
              <a:buNone/>
            </a:pPr>
            <a:r>
              <a:rPr lang="de-DE" dirty="0"/>
              <a:t>30.08.2019 2I/Borisov EH: </a:t>
            </a:r>
            <a:r>
              <a:rPr lang="de-DE" b="1" dirty="0" err="1"/>
              <a:t>NSch</a:t>
            </a:r>
            <a:r>
              <a:rPr lang="de-DE" dirty="0"/>
              <a:t> KON GZ OPP Chaos-Polaris</a:t>
            </a:r>
          </a:p>
          <a:p>
            <a:pPr marL="0" indent="0">
              <a:buNone/>
            </a:pPr>
            <a:r>
              <a:rPr lang="de-DE" dirty="0"/>
              <a:t>27.03.2020 C/2020 FS NEOWISE EH: </a:t>
            </a:r>
            <a:r>
              <a:rPr lang="de-DE" b="1" dirty="0" err="1"/>
              <a:t>NSch</a:t>
            </a:r>
            <a:r>
              <a:rPr lang="de-DE" dirty="0"/>
              <a:t> T-QUA GZ OPP Chaos-Polaris, SXT MAR (HS JUP-PLU/ SAT)</a:t>
            </a:r>
          </a:p>
          <a:p>
            <a:pPr marL="0" indent="0">
              <a:buNone/>
            </a:pPr>
            <a:r>
              <a:rPr lang="de-DE" dirty="0"/>
              <a:t>21.12.2020 Große Konjunktion: </a:t>
            </a:r>
            <a:r>
              <a:rPr lang="de-DE" b="1" dirty="0" err="1"/>
              <a:t>NSch</a:t>
            </a:r>
            <a:r>
              <a:rPr lang="de-DE" dirty="0"/>
              <a:t> 23° STI TRI PLU-Zeus, HSXT ERI-MAR</a:t>
            </a:r>
          </a:p>
          <a:p>
            <a:endParaRPr lang="de-DE" dirty="0"/>
          </a:p>
        </p:txBody>
      </p:sp>
    </p:spTree>
    <p:extLst>
      <p:ext uri="{BB962C8B-B14F-4D97-AF65-F5344CB8AC3E}">
        <p14:creationId xmlns:p14="http://schemas.microsoft.com/office/powerpoint/2010/main" val="31016101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DE9973-E019-4CFA-8133-9A8ECE9F969F}"/>
              </a:ext>
            </a:extLst>
          </p:cNvPr>
          <p:cNvSpPr>
            <a:spLocks noGrp="1"/>
          </p:cNvSpPr>
          <p:nvPr>
            <p:ph type="title"/>
          </p:nvPr>
        </p:nvSpPr>
        <p:spPr>
          <a:xfrm>
            <a:off x="0" y="69273"/>
            <a:ext cx="12192000" cy="503093"/>
          </a:xfrm>
        </p:spPr>
        <p:txBody>
          <a:bodyPr>
            <a:noAutofit/>
          </a:bodyPr>
          <a:lstStyle/>
          <a:p>
            <a:pPr algn="ctr"/>
            <a:r>
              <a:rPr lang="de-DE" sz="3200" b="1" dirty="0">
                <a:latin typeface="+mn-lt"/>
              </a:rPr>
              <a:t>2I/Borisov EH 30.08.2019, 01:03 UT, </a:t>
            </a:r>
            <a:r>
              <a:rPr lang="de-DE" sz="3200" b="1" dirty="0" err="1">
                <a:latin typeface="+mn-lt"/>
              </a:rPr>
              <a:t>Nauchnyj</a:t>
            </a:r>
            <a:r>
              <a:rPr lang="de-DE" sz="3200" b="1" dirty="0">
                <a:latin typeface="+mn-lt"/>
              </a:rPr>
              <a:t>, UKR</a:t>
            </a:r>
          </a:p>
        </p:txBody>
      </p:sp>
      <p:pic>
        <p:nvPicPr>
          <p:cNvPr id="4" name="Inhaltsplatzhalter 3">
            <a:extLst>
              <a:ext uri="{FF2B5EF4-FFF2-40B4-BE49-F238E27FC236}">
                <a16:creationId xmlns:a16="http://schemas.microsoft.com/office/drawing/2014/main" id="{1A5E5296-8AF0-44AC-B20F-49F9D655A8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00206" y="798605"/>
            <a:ext cx="5923639" cy="5826663"/>
          </a:xfrm>
        </p:spPr>
      </p:pic>
      <p:sp>
        <p:nvSpPr>
          <p:cNvPr id="3" name="Textfeld 2">
            <a:extLst>
              <a:ext uri="{FF2B5EF4-FFF2-40B4-BE49-F238E27FC236}">
                <a16:creationId xmlns:a16="http://schemas.microsoft.com/office/drawing/2014/main" id="{940C3930-92A7-4E90-8EBB-81855745416C}"/>
              </a:ext>
            </a:extLst>
          </p:cNvPr>
          <p:cNvSpPr txBox="1"/>
          <p:nvPr/>
        </p:nvSpPr>
        <p:spPr>
          <a:xfrm>
            <a:off x="-1" y="535132"/>
            <a:ext cx="7663543" cy="6324808"/>
          </a:xfrm>
          <a:prstGeom prst="rect">
            <a:avLst/>
          </a:prstGeom>
          <a:noFill/>
        </p:spPr>
        <p:txBody>
          <a:bodyPr wrap="square" rtlCol="0">
            <a:spAutoFit/>
          </a:bodyPr>
          <a:lstStyle/>
          <a:p>
            <a:pPr>
              <a:spcAft>
                <a:spcPts val="600"/>
              </a:spcAft>
            </a:pPr>
            <a:r>
              <a:rPr lang="de-DE" sz="1600" dirty="0"/>
              <a:t>Kurz nach der Corona-Ausbruchs / </a:t>
            </a:r>
            <a:r>
              <a:rPr lang="de-DE" sz="1600" dirty="0" err="1"/>
              <a:t>Asocial</a:t>
            </a:r>
            <a:r>
              <a:rPr lang="de-DE" sz="1600" dirty="0"/>
              <a:t> Distancing-Deklinations-</a:t>
            </a:r>
            <a:r>
              <a:rPr lang="de-DE" sz="1600" dirty="0" err="1"/>
              <a:t>MoFi</a:t>
            </a:r>
            <a:r>
              <a:rPr lang="de-DE" sz="1600" dirty="0"/>
              <a:t> vom 16.07.2019 (mit der totalitär </a:t>
            </a:r>
            <a:r>
              <a:rPr lang="de-DE" sz="1600" dirty="0" err="1"/>
              <a:t>gesellschaftsplutonisierenden</a:t>
            </a:r>
            <a:r>
              <a:rPr lang="de-DE" sz="1600" dirty="0"/>
              <a:t> Sonne-Mond-Venus-Mondknoten-Jupiter-Saturn-Pluto) hat auch Borisov eine </a:t>
            </a:r>
            <a:r>
              <a:rPr lang="de-DE" sz="1600" dirty="0" err="1"/>
              <a:t>nannyhaft</a:t>
            </a:r>
            <a:r>
              <a:rPr lang="de-DE" sz="1600" dirty="0"/>
              <a:t>-scheinfürsorgliche totalitäre Corona- Über-griffigkeit durch die karmische Deklinationsparallele Ceres-Jupiter-Saturn-Pluto-</a:t>
            </a:r>
            <a:r>
              <a:rPr lang="de-DE" sz="1600" dirty="0" err="1"/>
              <a:t>Südkno</a:t>
            </a:r>
            <a:r>
              <a:rPr lang="de-DE" sz="1600" dirty="0"/>
              <a:t>-</a:t>
            </a:r>
            <a:r>
              <a:rPr lang="de-DE" sz="1600" dirty="0" err="1"/>
              <a:t>ten</a:t>
            </a:r>
            <a:r>
              <a:rPr lang="de-DE" sz="1600" dirty="0"/>
              <a:t>-Koronis mit einer haarsträubenden Bündelung allen teuflischen Übels.</a:t>
            </a:r>
          </a:p>
          <a:p>
            <a:r>
              <a:rPr lang="de-DE" sz="1600" dirty="0"/>
              <a:t>Die heimliche verbrecherische, menschenverderbende Gendatensammlung (PCR-         Tests etc.) der Eliten ist durch Pluto </a:t>
            </a:r>
            <a:r>
              <a:rPr lang="de-DE" sz="1600" dirty="0" err="1"/>
              <a:t>Opp</a:t>
            </a:r>
            <a:r>
              <a:rPr lang="de-DE" sz="1600" dirty="0"/>
              <a:t>. Zeus-Dulbecco und durch das Körper           massenpsychologisch vernetzende </a:t>
            </a:r>
            <a:r>
              <a:rPr lang="de-DE" sz="1600" dirty="0" err="1"/>
              <a:t>Lebon</a:t>
            </a:r>
            <a:r>
              <a:rPr lang="de-DE" sz="1600" dirty="0"/>
              <a:t>-Crick-DNA-</a:t>
            </a:r>
            <a:r>
              <a:rPr lang="de-DE" sz="1600" dirty="0" err="1"/>
              <a:t>Taguacipa</a:t>
            </a:r>
            <a:r>
              <a:rPr lang="de-DE" sz="1600" dirty="0"/>
              <a:t>-Mond-Merkur                   im Großtrigon </a:t>
            </a:r>
            <a:r>
              <a:rPr lang="de-DE" sz="1600" dirty="0" err="1"/>
              <a:t>Masterman</a:t>
            </a:r>
            <a:r>
              <a:rPr lang="de-DE" sz="1600" dirty="0"/>
              <a:t> / </a:t>
            </a:r>
            <a:r>
              <a:rPr lang="de-DE" sz="1600" dirty="0" err="1"/>
              <a:t>Laverna</a:t>
            </a:r>
            <a:r>
              <a:rPr lang="de-DE" sz="1600" dirty="0"/>
              <a:t>-Irene-MC im Drachen auf Lucifer fokus-              </a:t>
            </a:r>
            <a:r>
              <a:rPr lang="de-DE" sz="1600" dirty="0" err="1"/>
              <a:t>sierend</a:t>
            </a:r>
            <a:r>
              <a:rPr lang="de-DE" sz="1600" dirty="0"/>
              <a:t> angezeigt. Die transhumanistisch weltherrschaftsanstrebende (Ge</a:t>
            </a:r>
          </a:p>
          <a:p>
            <a:r>
              <a:rPr lang="de-DE" sz="1600" dirty="0" err="1"/>
              <a:t>rmania</a:t>
            </a:r>
            <a:r>
              <a:rPr lang="de-DE" sz="1600" dirty="0"/>
              <a:t>-Hertz-Robot T-Qua. dämonische (</a:t>
            </a:r>
            <a:r>
              <a:rPr lang="de-DE" sz="1600" dirty="0" err="1"/>
              <a:t>Lempo</a:t>
            </a:r>
            <a:r>
              <a:rPr lang="de-DE" sz="1600" dirty="0"/>
              <a:t>) Versklavung (</a:t>
            </a:r>
            <a:r>
              <a:rPr lang="de-DE" sz="1600" dirty="0" err="1"/>
              <a:t>Opp</a:t>
            </a:r>
            <a:r>
              <a:rPr lang="de-DE" sz="1600" dirty="0"/>
              <a:t>. Sparta-</a:t>
            </a:r>
          </a:p>
          <a:p>
            <a:r>
              <a:rPr lang="de-DE" sz="1600" dirty="0" err="1"/>
              <a:t>cus</a:t>
            </a:r>
            <a:r>
              <a:rPr lang="de-DE" sz="1600" dirty="0"/>
              <a:t>) durch Odysseen auslösende Impfung (Odysseus-Jenner).  Digitale Ver-</a:t>
            </a:r>
          </a:p>
          <a:p>
            <a:r>
              <a:rPr lang="de-DE" sz="1600" dirty="0" err="1"/>
              <a:t>knüpfung</a:t>
            </a:r>
            <a:r>
              <a:rPr lang="de-DE" sz="1600" dirty="0"/>
              <a:t> von elektromagnetischem Roboterdasein (Hertz-Robot) mit </a:t>
            </a:r>
          </a:p>
          <a:p>
            <a:r>
              <a:rPr lang="de-DE" sz="1600" dirty="0" err="1"/>
              <a:t>Impfaktivismus</a:t>
            </a:r>
            <a:r>
              <a:rPr lang="de-DE" sz="1600" dirty="0"/>
              <a:t> und Virologie / Genschere: Jenner-DC, La </a:t>
            </a:r>
            <a:r>
              <a:rPr lang="de-DE" sz="1600" dirty="0" err="1"/>
              <a:t>Condamine</a:t>
            </a:r>
            <a:r>
              <a:rPr lang="de-DE" sz="1600" dirty="0"/>
              <a:t>-Ma-</a:t>
            </a:r>
          </a:p>
          <a:p>
            <a:r>
              <a:rPr lang="de-DE" sz="1600" dirty="0" err="1"/>
              <a:t>thesis</a:t>
            </a:r>
            <a:r>
              <a:rPr lang="de-DE" sz="1600" dirty="0"/>
              <a:t> Qua. Koronis-Charpentier-Saturn-</a:t>
            </a:r>
            <a:r>
              <a:rPr lang="de-DE" sz="1600" dirty="0" err="1"/>
              <a:t>Amycus</a:t>
            </a:r>
            <a:r>
              <a:rPr lang="de-DE" sz="1600" dirty="0"/>
              <a:t>. Transhumanistisch und KI-</a:t>
            </a:r>
          </a:p>
          <a:p>
            <a:r>
              <a:rPr lang="de-DE" sz="1600" dirty="0"/>
              <a:t>vernetzte </a:t>
            </a:r>
            <a:r>
              <a:rPr lang="de-DE" sz="1600" dirty="0" err="1"/>
              <a:t>Lamettrie</a:t>
            </a:r>
            <a:r>
              <a:rPr lang="de-DE" sz="1600" dirty="0"/>
              <a:t>-Shannon-Uranus (als H7 in 10) sowie versuchte </a:t>
            </a:r>
            <a:r>
              <a:rPr lang="de-DE" sz="1600" dirty="0" err="1"/>
              <a:t>ent</a:t>
            </a:r>
            <a:r>
              <a:rPr lang="de-DE" sz="1600" dirty="0"/>
              <a:t>-</a:t>
            </a:r>
          </a:p>
          <a:p>
            <a:r>
              <a:rPr lang="de-DE" sz="1600" dirty="0"/>
              <a:t>grenzte dämonische kontrollierende Allberechenbarkeit (Laplace-Jupiter </a:t>
            </a:r>
          </a:p>
          <a:p>
            <a:r>
              <a:rPr lang="de-DE" sz="1600" dirty="0"/>
              <a:t>Qua. Neptun-</a:t>
            </a:r>
            <a:r>
              <a:rPr lang="de-DE" sz="1600" dirty="0" err="1"/>
              <a:t>Directio</a:t>
            </a:r>
            <a:r>
              <a:rPr lang="de-DE" sz="1600" dirty="0"/>
              <a:t> Solaris) durch das kommunistische allbewegende </a:t>
            </a:r>
            <a:r>
              <a:rPr lang="de-DE" sz="1600" dirty="0" err="1"/>
              <a:t>sadisti</a:t>
            </a:r>
            <a:r>
              <a:rPr lang="de-DE" sz="1600" dirty="0"/>
              <a:t>-</a:t>
            </a:r>
          </a:p>
          <a:p>
            <a:r>
              <a:rPr lang="de-DE" sz="1600" dirty="0" err="1"/>
              <a:t>sche</a:t>
            </a:r>
            <a:r>
              <a:rPr lang="de-DE" sz="1600" dirty="0"/>
              <a:t> </a:t>
            </a:r>
            <a:r>
              <a:rPr lang="de-DE" sz="1600" dirty="0" err="1"/>
              <a:t>orwellianische</a:t>
            </a:r>
            <a:r>
              <a:rPr lang="de-DE" sz="1600" dirty="0"/>
              <a:t> militärische Geheimdienst-Großkreuz Orwell-</a:t>
            </a:r>
            <a:r>
              <a:rPr lang="de-DE" sz="1600" dirty="0" err="1"/>
              <a:t>Varuna</a:t>
            </a:r>
            <a:r>
              <a:rPr lang="de-DE" sz="1600" dirty="0"/>
              <a:t>-Sado </a:t>
            </a:r>
          </a:p>
          <a:p>
            <a:r>
              <a:rPr lang="de-DE" sz="1600" dirty="0"/>
              <a:t>T-Qua. </a:t>
            </a:r>
            <a:r>
              <a:rPr lang="de-DE" sz="1600" dirty="0" err="1"/>
              <a:t>Laverna</a:t>
            </a:r>
            <a:r>
              <a:rPr lang="de-DE" sz="1600" dirty="0"/>
              <a:t>-MC </a:t>
            </a:r>
            <a:r>
              <a:rPr lang="de-DE" sz="1600" dirty="0" err="1"/>
              <a:t>Opp</a:t>
            </a:r>
            <a:r>
              <a:rPr lang="de-DE" sz="1600" dirty="0"/>
              <a:t>. Pallas-</a:t>
            </a:r>
            <a:r>
              <a:rPr lang="de-DE" sz="1600" dirty="0" err="1"/>
              <a:t>Zhulong</a:t>
            </a:r>
            <a:r>
              <a:rPr lang="de-DE" sz="1600" dirty="0"/>
              <a:t>-</a:t>
            </a:r>
            <a:r>
              <a:rPr lang="de-DE" sz="1600" dirty="0" err="1"/>
              <a:t>Rhadamanthus</a:t>
            </a:r>
            <a:r>
              <a:rPr lang="de-DE" sz="1600" dirty="0"/>
              <a:t>-IC. Niederträchtige, geldabgreifende Geiselnahme </a:t>
            </a:r>
            <a:r>
              <a:rPr lang="de-DE" sz="1600" dirty="0" err="1"/>
              <a:t>Nessus</a:t>
            </a:r>
            <a:r>
              <a:rPr lang="de-DE" sz="1600" dirty="0"/>
              <a:t> </a:t>
            </a:r>
            <a:r>
              <a:rPr lang="de-DE" sz="1600" dirty="0" err="1"/>
              <a:t>Opp</a:t>
            </a:r>
            <a:r>
              <a:rPr lang="de-DE" sz="1600" dirty="0"/>
              <a:t>. Venus-Orcus in Trigon / Sextil auf </a:t>
            </a:r>
            <a:r>
              <a:rPr lang="de-DE" sz="1600" dirty="0" err="1"/>
              <a:t>computationale</a:t>
            </a:r>
            <a:r>
              <a:rPr lang="de-DE" sz="1600" dirty="0"/>
              <a:t> KI </a:t>
            </a:r>
            <a:r>
              <a:rPr lang="de-DE" sz="1600" dirty="0" err="1"/>
              <a:t>Yannlecun</a:t>
            </a:r>
            <a:r>
              <a:rPr lang="de-DE" sz="1600" dirty="0"/>
              <a:t> hinauslaufend. Der gefährlich entmündigenden KI-Steuerung gehört die Zukunft: Hal auf dem Nordknoten. Global überblickende chaotische Neuschöpfungen / Zerstörungen durch sich alles erlaubende Verbrecher / Mörder: Chaos-Polaris </a:t>
            </a:r>
            <a:r>
              <a:rPr lang="de-DE" sz="1600" dirty="0" err="1"/>
              <a:t>Opp</a:t>
            </a:r>
            <a:r>
              <a:rPr lang="de-DE" sz="1600" dirty="0"/>
              <a:t>. </a:t>
            </a:r>
            <a:r>
              <a:rPr lang="de-DE" sz="1600" dirty="0" err="1"/>
              <a:t>Ixion</a:t>
            </a:r>
            <a:r>
              <a:rPr lang="de-DE" sz="1600" dirty="0"/>
              <a:t>-GZ.</a:t>
            </a:r>
          </a:p>
        </p:txBody>
      </p:sp>
    </p:spTree>
    <p:extLst>
      <p:ext uri="{BB962C8B-B14F-4D97-AF65-F5344CB8AC3E}">
        <p14:creationId xmlns:p14="http://schemas.microsoft.com/office/powerpoint/2010/main" val="31920110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CA37-4D7D-48AC-A634-8EF6414DC9E8}"/>
              </a:ext>
            </a:extLst>
          </p:cNvPr>
          <p:cNvSpPr>
            <a:spLocks noGrp="1"/>
          </p:cNvSpPr>
          <p:nvPr>
            <p:ph type="title"/>
          </p:nvPr>
        </p:nvSpPr>
        <p:spPr>
          <a:xfrm>
            <a:off x="0" y="0"/>
            <a:ext cx="12192000" cy="641353"/>
          </a:xfrm>
        </p:spPr>
        <p:txBody>
          <a:bodyPr>
            <a:normAutofit/>
          </a:bodyPr>
          <a:lstStyle/>
          <a:p>
            <a:pPr algn="ctr"/>
            <a:r>
              <a:rPr lang="de-DE" sz="3200" b="1" dirty="0">
                <a:latin typeface="+mn-lt"/>
              </a:rPr>
              <a:t>2I/</a:t>
            </a:r>
            <a:r>
              <a:rPr lang="de-DE" sz="3200" b="1">
                <a:latin typeface="+mn-lt"/>
              </a:rPr>
              <a:t>Borisov Perihel 08.12.2019</a:t>
            </a:r>
            <a:r>
              <a:rPr lang="de-DE" sz="3200" b="1" dirty="0">
                <a:latin typeface="+mn-lt"/>
              </a:rPr>
              <a:t>, 13:33 UT, </a:t>
            </a:r>
            <a:r>
              <a:rPr lang="de-DE" sz="3200" b="1" dirty="0" err="1">
                <a:latin typeface="+mn-lt"/>
              </a:rPr>
              <a:t>Nauchnyj</a:t>
            </a:r>
            <a:r>
              <a:rPr lang="de-DE" sz="3200" b="1" dirty="0">
                <a:latin typeface="+mn-lt"/>
              </a:rPr>
              <a:t>, UKR</a:t>
            </a:r>
            <a:endParaRPr lang="de-DE" sz="3200" dirty="0"/>
          </a:p>
        </p:txBody>
      </p:sp>
      <p:pic>
        <p:nvPicPr>
          <p:cNvPr id="4" name="Inhaltsplatzhalter 3">
            <a:extLst>
              <a:ext uri="{FF2B5EF4-FFF2-40B4-BE49-F238E27FC236}">
                <a16:creationId xmlns:a16="http://schemas.microsoft.com/office/drawing/2014/main" id="{CFB310DF-29DC-4DDF-AF10-363EB17227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8622" y="534285"/>
            <a:ext cx="6213514" cy="6323715"/>
          </a:xfrm>
        </p:spPr>
      </p:pic>
    </p:spTree>
    <p:extLst>
      <p:ext uri="{BB962C8B-B14F-4D97-AF65-F5344CB8AC3E}">
        <p14:creationId xmlns:p14="http://schemas.microsoft.com/office/powerpoint/2010/main" val="30664627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A730D1-2C23-4804-ACA9-03365BDADF26}"/>
              </a:ext>
            </a:extLst>
          </p:cNvPr>
          <p:cNvSpPr>
            <a:spLocks noGrp="1"/>
          </p:cNvSpPr>
          <p:nvPr>
            <p:ph type="title"/>
          </p:nvPr>
        </p:nvSpPr>
        <p:spPr>
          <a:xfrm>
            <a:off x="-95250" y="0"/>
            <a:ext cx="12382500" cy="598690"/>
          </a:xfrm>
        </p:spPr>
        <p:txBody>
          <a:bodyPr>
            <a:normAutofit fontScale="90000"/>
          </a:bodyPr>
          <a:lstStyle/>
          <a:p>
            <a:pPr algn="ctr"/>
            <a:r>
              <a:rPr lang="de-DE" sz="3600" b="1" dirty="0">
                <a:latin typeface="+mn-lt"/>
              </a:rPr>
              <a:t>2I/Borisov Perigäum 28.12.2019, 04:21 UT, Berlin </a:t>
            </a:r>
            <a:br>
              <a:rPr lang="de-DE" sz="3600" b="1" dirty="0">
                <a:latin typeface="+mn-lt"/>
              </a:rPr>
            </a:br>
            <a:r>
              <a:rPr lang="de-DE" sz="2000" dirty="0">
                <a:latin typeface="+mn-lt"/>
              </a:rPr>
              <a:t>kurz vor dem drakonischen polarisierenden </a:t>
            </a:r>
            <a:r>
              <a:rPr lang="de-DE" sz="2000" dirty="0" err="1">
                <a:latin typeface="+mn-lt"/>
              </a:rPr>
              <a:t>Dekadenhoroskop</a:t>
            </a:r>
            <a:r>
              <a:rPr lang="de-DE" sz="2000" dirty="0">
                <a:latin typeface="+mn-lt"/>
              </a:rPr>
              <a:t> (Saturn-</a:t>
            </a:r>
            <a:r>
              <a:rPr lang="de-DE" sz="2000" dirty="0" err="1">
                <a:latin typeface="+mn-lt"/>
              </a:rPr>
              <a:t>Drakonia</a:t>
            </a:r>
            <a:r>
              <a:rPr lang="de-DE" sz="2000" dirty="0">
                <a:latin typeface="+mn-lt"/>
              </a:rPr>
              <a:t>-Pluto Qua. Eris)</a:t>
            </a:r>
            <a:endParaRPr lang="de-DE" sz="3200" dirty="0"/>
          </a:p>
        </p:txBody>
      </p:sp>
      <p:pic>
        <p:nvPicPr>
          <p:cNvPr id="7" name="Inhaltsplatzhalter 6">
            <a:extLst>
              <a:ext uri="{FF2B5EF4-FFF2-40B4-BE49-F238E27FC236}">
                <a16:creationId xmlns:a16="http://schemas.microsoft.com/office/drawing/2014/main" id="{7F220E13-0B6A-470B-87C1-97D6C921D4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09140" y="751054"/>
            <a:ext cx="6782860" cy="6106946"/>
          </a:xfrm>
        </p:spPr>
      </p:pic>
      <p:sp>
        <p:nvSpPr>
          <p:cNvPr id="8" name="Textfeld 7">
            <a:extLst>
              <a:ext uri="{FF2B5EF4-FFF2-40B4-BE49-F238E27FC236}">
                <a16:creationId xmlns:a16="http://schemas.microsoft.com/office/drawing/2014/main" id="{DA18D55C-8C47-43B9-B0C8-42CA9FDB5C3D}"/>
              </a:ext>
            </a:extLst>
          </p:cNvPr>
          <p:cNvSpPr txBox="1"/>
          <p:nvPr/>
        </p:nvSpPr>
        <p:spPr>
          <a:xfrm>
            <a:off x="0" y="706948"/>
            <a:ext cx="5962650" cy="6140142"/>
          </a:xfrm>
          <a:prstGeom prst="rect">
            <a:avLst/>
          </a:prstGeom>
          <a:noFill/>
        </p:spPr>
        <p:txBody>
          <a:bodyPr wrap="square" rtlCol="0">
            <a:spAutoFit/>
          </a:bodyPr>
          <a:lstStyle/>
          <a:p>
            <a:r>
              <a:rPr lang="de-DE" dirty="0"/>
              <a:t>Global krankmachende heimliche teuflische Manipulationen im Gesundheitssystem Kardinales Großkreuz mit Lucifer </a:t>
            </a:r>
            <a:r>
              <a:rPr lang="de-DE" dirty="0" err="1"/>
              <a:t>Opp</a:t>
            </a:r>
            <a:r>
              <a:rPr lang="de-DE" dirty="0"/>
              <a:t>. </a:t>
            </a:r>
            <a:r>
              <a:rPr lang="de-DE" dirty="0" err="1"/>
              <a:t>Pholus</a:t>
            </a:r>
            <a:r>
              <a:rPr lang="de-DE" dirty="0"/>
              <a:t>-Odin (Trigon Uranus-Koch) in der HS Merkur-</a:t>
            </a:r>
            <a:r>
              <a:rPr lang="de-DE" dirty="0" err="1"/>
              <a:t>Ixion</a:t>
            </a:r>
            <a:r>
              <a:rPr lang="de-DE" dirty="0"/>
              <a:t>-GZ / Sonne-Jupiter Qua. Chiron </a:t>
            </a:r>
            <a:r>
              <a:rPr lang="de-DE" dirty="0" err="1"/>
              <a:t>Opp</a:t>
            </a:r>
            <a:r>
              <a:rPr lang="de-DE" dirty="0"/>
              <a:t>. </a:t>
            </a:r>
            <a:r>
              <a:rPr lang="de-DE" dirty="0" err="1"/>
              <a:t>Fanatica</a:t>
            </a:r>
            <a:r>
              <a:rPr lang="de-DE" dirty="0"/>
              <a:t>-SGZ auf dominante KI-Überwachung hinauslaufend (Hal-</a:t>
            </a:r>
            <a:r>
              <a:rPr lang="de-DE" dirty="0" err="1"/>
              <a:t>Varuna</a:t>
            </a:r>
            <a:r>
              <a:rPr lang="de-DE" dirty="0"/>
              <a:t>). </a:t>
            </a:r>
          </a:p>
          <a:p>
            <a:pPr>
              <a:spcAft>
                <a:spcPts val="600"/>
              </a:spcAft>
            </a:pPr>
            <a:r>
              <a:rPr lang="de-DE" dirty="0"/>
              <a:t>Gutmenschen-</a:t>
            </a:r>
            <a:r>
              <a:rPr lang="de-DE" dirty="0" err="1"/>
              <a:t>Impfaktivismus</a:t>
            </a:r>
            <a:r>
              <a:rPr lang="de-DE" dirty="0"/>
              <a:t> als ‚Höllendurchgangserlösung‘: Mars-</a:t>
            </a:r>
            <a:r>
              <a:rPr lang="de-DE" dirty="0" err="1"/>
              <a:t>Indulgentia</a:t>
            </a:r>
            <a:r>
              <a:rPr lang="de-DE" dirty="0"/>
              <a:t>-La </a:t>
            </a:r>
            <a:r>
              <a:rPr lang="de-DE" dirty="0" err="1"/>
              <a:t>Condamine</a:t>
            </a:r>
            <a:r>
              <a:rPr lang="de-DE" dirty="0"/>
              <a:t> im Skorpion Konj. Hekate-Salvador.</a:t>
            </a:r>
          </a:p>
          <a:p>
            <a:pPr>
              <a:spcAft>
                <a:spcPts val="600"/>
              </a:spcAft>
            </a:pPr>
            <a:r>
              <a:rPr lang="de-DE" dirty="0"/>
              <a:t>Neptun Qua. Alekto-Pandora: entgrenzte </a:t>
            </a:r>
            <a:r>
              <a:rPr lang="de-DE" dirty="0" err="1"/>
              <a:t>erinnysche</a:t>
            </a:r>
            <a:r>
              <a:rPr lang="de-DE" dirty="0"/>
              <a:t> Ausschüttung von </a:t>
            </a:r>
            <a:r>
              <a:rPr lang="de-DE" dirty="0" err="1"/>
              <a:t>Pandoras</a:t>
            </a:r>
            <a:r>
              <a:rPr lang="de-DE" dirty="0"/>
              <a:t> Büchse.</a:t>
            </a:r>
          </a:p>
          <a:p>
            <a:pPr>
              <a:spcAft>
                <a:spcPts val="600"/>
              </a:spcAft>
            </a:pPr>
            <a:r>
              <a:rPr lang="de-DE" dirty="0"/>
              <a:t>Venus-Pasteur-Koronis-Machiavelli: machtgetriebenes Geldverdienen mit </a:t>
            </a:r>
            <a:r>
              <a:rPr lang="de-DE" dirty="0" err="1"/>
              <a:t>Gain</a:t>
            </a:r>
            <a:r>
              <a:rPr lang="de-DE" dirty="0"/>
              <a:t> </a:t>
            </a:r>
            <a:r>
              <a:rPr lang="de-DE" dirty="0" err="1"/>
              <a:t>of</a:t>
            </a:r>
            <a:r>
              <a:rPr lang="de-DE" dirty="0"/>
              <a:t> </a:t>
            </a:r>
            <a:r>
              <a:rPr lang="de-DE" dirty="0" err="1"/>
              <a:t>Function</a:t>
            </a:r>
            <a:r>
              <a:rPr lang="de-DE" dirty="0"/>
              <a:t> Corona-Biowaffen (Virus und mRNA-Spritze) </a:t>
            </a:r>
            <a:r>
              <a:rPr lang="de-DE" dirty="0" err="1"/>
              <a:t>Opp</a:t>
            </a:r>
            <a:r>
              <a:rPr lang="de-DE" dirty="0"/>
              <a:t>. </a:t>
            </a:r>
            <a:r>
              <a:rPr lang="de-DE" dirty="0" err="1"/>
              <a:t>Athamanthis-Yannlecun</a:t>
            </a:r>
            <a:r>
              <a:rPr lang="de-DE" dirty="0"/>
              <a:t> (erschütternde </a:t>
            </a:r>
            <a:r>
              <a:rPr lang="de-DE" dirty="0" err="1"/>
              <a:t>Karmarückkehr</a:t>
            </a:r>
            <a:r>
              <a:rPr lang="de-DE" dirty="0"/>
              <a:t>, KI) was im T-Qua. auf ein Lockdown-Stalingrad antrieb (Vesta-Stalingrad) und in Trigon / Sextil auf den Herrenmenschengeist des Zeus auf Antares. </a:t>
            </a:r>
          </a:p>
          <a:p>
            <a:r>
              <a:rPr lang="de-DE" dirty="0"/>
              <a:t>In Berlin regiert die roboterhafte Nemesis-Rache eines global chaotischen existenziell ablehnende Intrauterin-traumata wieder durchlebendes Geschehen: Robot-Nemesis-</a:t>
            </a:r>
            <a:r>
              <a:rPr lang="de-DE" dirty="0" err="1"/>
              <a:t>Kaali</a:t>
            </a:r>
            <a:r>
              <a:rPr lang="de-DE" dirty="0"/>
              <a:t>-MC im Lebenswege brechenden T-Qua. Merkur-</a:t>
            </a:r>
            <a:r>
              <a:rPr lang="de-DE" dirty="0" err="1"/>
              <a:t>Ixion</a:t>
            </a:r>
            <a:r>
              <a:rPr lang="de-DE" dirty="0"/>
              <a:t>-GZ </a:t>
            </a:r>
            <a:r>
              <a:rPr lang="de-DE" dirty="0" err="1"/>
              <a:t>Opp</a:t>
            </a:r>
            <a:r>
              <a:rPr lang="de-DE" dirty="0"/>
              <a:t>. Semele-Chaos</a:t>
            </a:r>
          </a:p>
        </p:txBody>
      </p:sp>
    </p:spTree>
    <p:extLst>
      <p:ext uri="{BB962C8B-B14F-4D97-AF65-F5344CB8AC3E}">
        <p14:creationId xmlns:p14="http://schemas.microsoft.com/office/powerpoint/2010/main" val="1063578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A06E9DA7-F6E8-4852-A565-476B1727D9C8}"/>
              </a:ext>
            </a:extLst>
          </p:cNvPr>
          <p:cNvSpPr txBox="1"/>
          <p:nvPr/>
        </p:nvSpPr>
        <p:spPr>
          <a:xfrm>
            <a:off x="214628" y="24772"/>
            <a:ext cx="1399542" cy="5717334"/>
          </a:xfrm>
          <a:prstGeom prst="rect">
            <a:avLst/>
          </a:prstGeom>
          <a:noFill/>
        </p:spPr>
        <p:txBody>
          <a:bodyPr wrap="square" rtlCol="0">
            <a:spAutoFit/>
          </a:bodyPr>
          <a:lstStyle/>
          <a:p>
            <a:pPr>
              <a:lnSpc>
                <a:spcPct val="93000"/>
              </a:lnSpc>
            </a:pPr>
            <a:r>
              <a:rPr lang="de-DE" sz="1600" b="1" dirty="0"/>
              <a:t>Großer Komet</a:t>
            </a:r>
          </a:p>
          <a:p>
            <a:pPr>
              <a:lnSpc>
                <a:spcPct val="93000"/>
              </a:lnSpc>
            </a:pPr>
            <a:endParaRPr lang="de-DE" sz="1400" b="1" dirty="0"/>
          </a:p>
          <a:p>
            <a:pPr>
              <a:lnSpc>
                <a:spcPct val="84000"/>
              </a:lnSpc>
            </a:pPr>
            <a:r>
              <a:rPr lang="de-DE" sz="1400" b="1" dirty="0"/>
              <a:t>	GK</a:t>
            </a:r>
          </a:p>
          <a:p>
            <a:pPr>
              <a:lnSpc>
                <a:spcPct val="84000"/>
              </a:lnSpc>
            </a:pPr>
            <a:endParaRPr lang="de-DE" sz="1400" b="1" dirty="0"/>
          </a:p>
          <a:p>
            <a:pPr>
              <a:lnSpc>
                <a:spcPct val="84000"/>
              </a:lnSpc>
            </a:pPr>
            <a:r>
              <a:rPr lang="de-DE" sz="1400" b="1" dirty="0"/>
              <a:t>	GK</a:t>
            </a:r>
          </a:p>
          <a:p>
            <a:pPr>
              <a:lnSpc>
                <a:spcPct val="84000"/>
              </a:lnSpc>
            </a:pPr>
            <a:endParaRPr lang="de-DE" sz="1400" b="1" dirty="0"/>
          </a:p>
          <a:p>
            <a:pPr>
              <a:lnSpc>
                <a:spcPct val="84000"/>
              </a:lnSpc>
            </a:pPr>
            <a:r>
              <a:rPr lang="de-DE" sz="1400" b="1" dirty="0"/>
              <a:t>	GK</a:t>
            </a:r>
          </a:p>
          <a:p>
            <a:pPr>
              <a:lnSpc>
                <a:spcPct val="84000"/>
              </a:lnSpc>
            </a:pPr>
            <a:endParaRPr lang="de-DE" sz="1400" b="1" dirty="0"/>
          </a:p>
          <a:p>
            <a:pPr>
              <a:lnSpc>
                <a:spcPct val="84000"/>
              </a:lnSpc>
            </a:pPr>
            <a:r>
              <a:rPr lang="de-DE" sz="1400" b="1" dirty="0"/>
              <a:t>	GK</a:t>
            </a:r>
          </a:p>
          <a:p>
            <a:pPr>
              <a:lnSpc>
                <a:spcPct val="84000"/>
              </a:lnSpc>
            </a:pPr>
            <a:endParaRPr lang="de-DE" sz="1400" b="1" dirty="0"/>
          </a:p>
          <a:p>
            <a:pPr>
              <a:lnSpc>
                <a:spcPct val="84000"/>
              </a:lnSpc>
            </a:pPr>
            <a:r>
              <a:rPr lang="de-DE" sz="1400" b="1" dirty="0"/>
              <a:t>	GK</a:t>
            </a:r>
          </a:p>
          <a:p>
            <a:pPr>
              <a:lnSpc>
                <a:spcPct val="84000"/>
              </a:lnSpc>
            </a:pPr>
            <a:endParaRPr lang="de-DE" sz="1400" b="1" dirty="0"/>
          </a:p>
          <a:p>
            <a:pPr>
              <a:lnSpc>
                <a:spcPct val="84000"/>
              </a:lnSpc>
            </a:pPr>
            <a:r>
              <a:rPr lang="de-DE" sz="1400" b="1" dirty="0"/>
              <a:t>	GK</a:t>
            </a:r>
          </a:p>
          <a:p>
            <a:pPr>
              <a:lnSpc>
                <a:spcPct val="84000"/>
              </a:lnSpc>
            </a:pPr>
            <a:r>
              <a:rPr lang="de-DE" sz="1400" b="1" dirty="0"/>
              <a:t>                       </a:t>
            </a:r>
          </a:p>
          <a:p>
            <a:pPr>
              <a:lnSpc>
                <a:spcPct val="84000"/>
              </a:lnSpc>
            </a:pPr>
            <a:r>
              <a:rPr lang="de-DE" sz="1400" b="1" dirty="0"/>
              <a:t>                       GK</a:t>
            </a:r>
          </a:p>
          <a:p>
            <a:pPr>
              <a:lnSpc>
                <a:spcPct val="84000"/>
              </a:lnSpc>
            </a:pPr>
            <a:endParaRPr lang="de-DE" sz="1400" b="1" dirty="0"/>
          </a:p>
          <a:p>
            <a:pPr>
              <a:lnSpc>
                <a:spcPct val="84000"/>
              </a:lnSpc>
            </a:pPr>
            <a:r>
              <a:rPr lang="de-DE" sz="1400" b="1" dirty="0"/>
              <a:t>	GK</a:t>
            </a:r>
          </a:p>
          <a:p>
            <a:pPr>
              <a:lnSpc>
                <a:spcPct val="84000"/>
              </a:lnSpc>
            </a:pPr>
            <a:endParaRPr lang="de-DE" sz="1400" b="1" dirty="0"/>
          </a:p>
          <a:p>
            <a:pPr>
              <a:lnSpc>
                <a:spcPct val="84000"/>
              </a:lnSpc>
            </a:pPr>
            <a:r>
              <a:rPr lang="de-DE" sz="1400" b="1" dirty="0"/>
              <a:t>	GK</a:t>
            </a:r>
          </a:p>
          <a:p>
            <a:pPr>
              <a:lnSpc>
                <a:spcPct val="84000"/>
              </a:lnSpc>
            </a:pPr>
            <a:endParaRPr lang="de-DE" sz="1400" b="1" dirty="0"/>
          </a:p>
          <a:p>
            <a:pPr>
              <a:lnSpc>
                <a:spcPct val="84000"/>
              </a:lnSpc>
            </a:pPr>
            <a:r>
              <a:rPr lang="de-DE" sz="1400" b="1" dirty="0"/>
              <a:t>	GK</a:t>
            </a:r>
          </a:p>
          <a:p>
            <a:pPr>
              <a:lnSpc>
                <a:spcPct val="84000"/>
              </a:lnSpc>
            </a:pPr>
            <a:endParaRPr lang="de-DE" sz="1400" b="1" dirty="0"/>
          </a:p>
          <a:p>
            <a:pPr>
              <a:lnSpc>
                <a:spcPct val="84000"/>
              </a:lnSpc>
            </a:pPr>
            <a:endParaRPr lang="de-DE" sz="1400" b="1" dirty="0"/>
          </a:p>
          <a:p>
            <a:pPr>
              <a:lnSpc>
                <a:spcPct val="84000"/>
              </a:lnSpc>
            </a:pPr>
            <a:endParaRPr lang="de-DE" sz="1400" b="1" dirty="0"/>
          </a:p>
          <a:p>
            <a:pPr>
              <a:lnSpc>
                <a:spcPct val="84000"/>
              </a:lnSpc>
            </a:pPr>
            <a:r>
              <a:rPr lang="de-DE" sz="1400" b="1" dirty="0"/>
              <a:t> 	GK  </a:t>
            </a:r>
          </a:p>
          <a:p>
            <a:pPr>
              <a:lnSpc>
                <a:spcPct val="84000"/>
              </a:lnSpc>
            </a:pPr>
            <a:endParaRPr lang="de-DE" sz="1400" b="1" dirty="0"/>
          </a:p>
          <a:p>
            <a:pPr>
              <a:lnSpc>
                <a:spcPct val="84000"/>
              </a:lnSpc>
            </a:pPr>
            <a:r>
              <a:rPr lang="de-DE" sz="1400" b="1" dirty="0"/>
              <a:t>                       GK</a:t>
            </a:r>
          </a:p>
          <a:p>
            <a:pPr>
              <a:lnSpc>
                <a:spcPct val="84000"/>
              </a:lnSpc>
            </a:pPr>
            <a:endParaRPr lang="de-DE" sz="1400" b="1" dirty="0"/>
          </a:p>
          <a:p>
            <a:pPr>
              <a:lnSpc>
                <a:spcPct val="84000"/>
              </a:lnSpc>
            </a:pPr>
            <a:r>
              <a:rPr lang="de-DE" sz="1400" b="1" dirty="0"/>
              <a:t>                       GK</a:t>
            </a:r>
          </a:p>
          <a:p>
            <a:pPr>
              <a:lnSpc>
                <a:spcPts val="1510"/>
              </a:lnSpc>
            </a:pPr>
            <a:endParaRPr lang="de-DE" sz="1400" b="1" dirty="0"/>
          </a:p>
        </p:txBody>
      </p:sp>
      <p:pic>
        <p:nvPicPr>
          <p:cNvPr id="21" name="Inhaltsplatzhalter 20">
            <a:extLst>
              <a:ext uri="{FF2B5EF4-FFF2-40B4-BE49-F238E27FC236}">
                <a16:creationId xmlns:a16="http://schemas.microsoft.com/office/drawing/2014/main" id="{4502506D-1862-4A46-AD9B-2B7810131C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58" y="19012"/>
            <a:ext cx="9677343" cy="6838988"/>
          </a:xfrm>
        </p:spPr>
      </p:pic>
    </p:spTree>
    <p:extLst>
      <p:ext uri="{BB962C8B-B14F-4D97-AF65-F5344CB8AC3E}">
        <p14:creationId xmlns:p14="http://schemas.microsoft.com/office/powerpoint/2010/main" val="622621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3DF2A37-C5E6-4731-A6F0-3C9401F0A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4876" y="1599788"/>
            <a:ext cx="5567124" cy="4362910"/>
          </a:xfrm>
          <a:prstGeom prst="rect">
            <a:avLst/>
          </a:prstGeom>
        </p:spPr>
      </p:pic>
      <p:sp>
        <p:nvSpPr>
          <p:cNvPr id="2" name="Titel 1">
            <a:extLst>
              <a:ext uri="{FF2B5EF4-FFF2-40B4-BE49-F238E27FC236}">
                <a16:creationId xmlns:a16="http://schemas.microsoft.com/office/drawing/2014/main" id="{683C8311-8A33-408B-B810-FA999AF1ADE7}"/>
              </a:ext>
            </a:extLst>
          </p:cNvPr>
          <p:cNvSpPr>
            <a:spLocks noGrp="1"/>
          </p:cNvSpPr>
          <p:nvPr>
            <p:ph type="title"/>
          </p:nvPr>
        </p:nvSpPr>
        <p:spPr>
          <a:xfrm>
            <a:off x="838200" y="257175"/>
            <a:ext cx="10515600" cy="685800"/>
          </a:xfrm>
        </p:spPr>
        <p:txBody>
          <a:bodyPr>
            <a:normAutofit/>
          </a:bodyPr>
          <a:lstStyle/>
          <a:p>
            <a:pPr algn="ctr"/>
            <a:r>
              <a:rPr lang="de-DE" sz="3200" b="1" dirty="0">
                <a:latin typeface="+mn-lt"/>
              </a:rPr>
              <a:t>C/1843 D1 Großer Märzkomet in 02/1843</a:t>
            </a:r>
          </a:p>
        </p:txBody>
      </p:sp>
      <p:pic>
        <p:nvPicPr>
          <p:cNvPr id="5" name="Inhaltsplatzhalter 4">
            <a:extLst>
              <a:ext uri="{FF2B5EF4-FFF2-40B4-BE49-F238E27FC236}">
                <a16:creationId xmlns:a16="http://schemas.microsoft.com/office/drawing/2014/main" id="{6E378344-E656-48A9-9191-426A1CAD34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99788"/>
            <a:ext cx="6860357" cy="3858951"/>
          </a:xfrm>
        </p:spPr>
      </p:pic>
      <p:sp>
        <p:nvSpPr>
          <p:cNvPr id="11" name="Textfeld 10">
            <a:extLst>
              <a:ext uri="{FF2B5EF4-FFF2-40B4-BE49-F238E27FC236}">
                <a16:creationId xmlns:a16="http://schemas.microsoft.com/office/drawing/2014/main" id="{BDC8500A-0294-4CBF-95CC-7C3A2C6B05F6}"/>
              </a:ext>
            </a:extLst>
          </p:cNvPr>
          <p:cNvSpPr txBox="1"/>
          <p:nvPr/>
        </p:nvSpPr>
        <p:spPr>
          <a:xfrm>
            <a:off x="-66675" y="6016098"/>
            <a:ext cx="6860356" cy="584775"/>
          </a:xfrm>
          <a:prstGeom prst="rect">
            <a:avLst/>
          </a:prstGeom>
          <a:noFill/>
        </p:spPr>
        <p:txBody>
          <a:bodyPr wrap="square">
            <a:spAutoFit/>
          </a:bodyPr>
          <a:lstStyle/>
          <a:p>
            <a:r>
              <a:rPr lang="de-DE" sz="1600" dirty="0"/>
              <a:t>https://www.deutschlandfunk.de/spektakulaere-himmelserscheinung-1843-der-grosse-maerzkomet-100.html (Darstellung Chambers)</a:t>
            </a:r>
          </a:p>
        </p:txBody>
      </p:sp>
      <p:sp>
        <p:nvSpPr>
          <p:cNvPr id="13" name="Textfeld 12">
            <a:extLst>
              <a:ext uri="{FF2B5EF4-FFF2-40B4-BE49-F238E27FC236}">
                <a16:creationId xmlns:a16="http://schemas.microsoft.com/office/drawing/2014/main" id="{6D95EBDC-DA73-4E44-A3A9-FEA3920731B5}"/>
              </a:ext>
            </a:extLst>
          </p:cNvPr>
          <p:cNvSpPr txBox="1"/>
          <p:nvPr/>
        </p:nvSpPr>
        <p:spPr>
          <a:xfrm>
            <a:off x="6096000" y="6361773"/>
            <a:ext cx="6162674" cy="338554"/>
          </a:xfrm>
          <a:prstGeom prst="rect">
            <a:avLst/>
          </a:prstGeom>
          <a:noFill/>
        </p:spPr>
        <p:txBody>
          <a:bodyPr wrap="square">
            <a:spAutoFit/>
          </a:bodyPr>
          <a:lstStyle/>
          <a:p>
            <a:r>
              <a:rPr lang="de-DE" sz="1600" dirty="0"/>
              <a:t>Grafik: https://i.ebayimg.com/images/g/EcAAAOSwCi9Z00ZJ/s-l1600.jpg</a:t>
            </a:r>
          </a:p>
        </p:txBody>
      </p:sp>
    </p:spTree>
    <p:extLst>
      <p:ext uri="{BB962C8B-B14F-4D97-AF65-F5344CB8AC3E}">
        <p14:creationId xmlns:p14="http://schemas.microsoft.com/office/powerpoint/2010/main" val="1954291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7112A-E9C6-43E3-8DE7-99069C54E733}"/>
              </a:ext>
            </a:extLst>
          </p:cNvPr>
          <p:cNvSpPr>
            <a:spLocks noGrp="1"/>
          </p:cNvSpPr>
          <p:nvPr>
            <p:ph type="title"/>
          </p:nvPr>
        </p:nvSpPr>
        <p:spPr>
          <a:xfrm>
            <a:off x="838200" y="0"/>
            <a:ext cx="10515600" cy="826266"/>
          </a:xfrm>
        </p:spPr>
        <p:txBody>
          <a:bodyPr>
            <a:normAutofit/>
          </a:bodyPr>
          <a:lstStyle/>
          <a:p>
            <a:pPr algn="ctr"/>
            <a:r>
              <a:rPr lang="de-DE" sz="3200" b="1" dirty="0">
                <a:latin typeface="+mn-lt"/>
              </a:rPr>
              <a:t>C/1858 L1 Donati in 10/1858</a:t>
            </a:r>
          </a:p>
        </p:txBody>
      </p:sp>
      <p:sp>
        <p:nvSpPr>
          <p:cNvPr id="3" name="Inhaltsplatzhalter 2">
            <a:extLst>
              <a:ext uri="{FF2B5EF4-FFF2-40B4-BE49-F238E27FC236}">
                <a16:creationId xmlns:a16="http://schemas.microsoft.com/office/drawing/2014/main" id="{5CE6E10E-38D1-4DF9-B2F2-228F13AF00DA}"/>
              </a:ext>
            </a:extLst>
          </p:cNvPr>
          <p:cNvSpPr>
            <a:spLocks noGrp="1"/>
          </p:cNvSpPr>
          <p:nvPr>
            <p:ph idx="1"/>
          </p:nvPr>
        </p:nvSpPr>
        <p:spPr>
          <a:xfrm>
            <a:off x="743043" y="6538606"/>
            <a:ext cx="10515600" cy="319394"/>
          </a:xfrm>
        </p:spPr>
        <p:txBody>
          <a:bodyPr>
            <a:normAutofit/>
          </a:bodyPr>
          <a:lstStyle/>
          <a:p>
            <a:pPr marL="0" indent="0" algn="ctr">
              <a:buNone/>
            </a:pPr>
            <a:r>
              <a:rPr lang="de-DE" sz="1600" dirty="0"/>
              <a:t>Grafik: https://commons.wikimedia.org/w/index.php?curid=254647</a:t>
            </a:r>
          </a:p>
        </p:txBody>
      </p:sp>
      <p:pic>
        <p:nvPicPr>
          <p:cNvPr id="5" name="Grafik 4">
            <a:extLst>
              <a:ext uri="{FF2B5EF4-FFF2-40B4-BE49-F238E27FC236}">
                <a16:creationId xmlns:a16="http://schemas.microsoft.com/office/drawing/2014/main" id="{30EF18BB-0D3E-4215-908E-11BF7F6A9A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030" y="611631"/>
            <a:ext cx="8075627" cy="5835902"/>
          </a:xfrm>
          <a:prstGeom prst="rect">
            <a:avLst/>
          </a:prstGeom>
        </p:spPr>
      </p:pic>
    </p:spTree>
    <p:extLst>
      <p:ext uri="{BB962C8B-B14F-4D97-AF65-F5344CB8AC3E}">
        <p14:creationId xmlns:p14="http://schemas.microsoft.com/office/powerpoint/2010/main" val="2877788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4C66C2-0876-4863-B95E-DB9A6BFB98D9}"/>
              </a:ext>
            </a:extLst>
          </p:cNvPr>
          <p:cNvSpPr>
            <a:spLocks noGrp="1"/>
          </p:cNvSpPr>
          <p:nvPr>
            <p:ph type="title"/>
          </p:nvPr>
        </p:nvSpPr>
        <p:spPr>
          <a:xfrm>
            <a:off x="838200" y="30778"/>
            <a:ext cx="10515600" cy="949724"/>
          </a:xfrm>
        </p:spPr>
        <p:txBody>
          <a:bodyPr>
            <a:normAutofit/>
          </a:bodyPr>
          <a:lstStyle/>
          <a:p>
            <a:pPr algn="ctr"/>
            <a:r>
              <a:rPr lang="de-DE" sz="3200" b="1" dirty="0">
                <a:latin typeface="+mn-lt"/>
              </a:rPr>
              <a:t>C/1861 J1 Tebbutt in 06/1861</a:t>
            </a:r>
          </a:p>
        </p:txBody>
      </p:sp>
      <p:pic>
        <p:nvPicPr>
          <p:cNvPr id="5" name="Inhaltsplatzhalter 4">
            <a:extLst>
              <a:ext uri="{FF2B5EF4-FFF2-40B4-BE49-F238E27FC236}">
                <a16:creationId xmlns:a16="http://schemas.microsoft.com/office/drawing/2014/main" id="{7CF51CC8-C78F-44F8-AD9A-F23E8B9BFA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4942" y="759003"/>
            <a:ext cx="8442116" cy="5652547"/>
          </a:xfrm>
        </p:spPr>
      </p:pic>
      <p:sp>
        <p:nvSpPr>
          <p:cNvPr id="7" name="Textfeld 6">
            <a:extLst>
              <a:ext uri="{FF2B5EF4-FFF2-40B4-BE49-F238E27FC236}">
                <a16:creationId xmlns:a16="http://schemas.microsoft.com/office/drawing/2014/main" id="{0B96A6AF-783E-4AD0-A754-DC065BACEF15}"/>
              </a:ext>
            </a:extLst>
          </p:cNvPr>
          <p:cNvSpPr txBox="1"/>
          <p:nvPr/>
        </p:nvSpPr>
        <p:spPr>
          <a:xfrm>
            <a:off x="-99152" y="6411550"/>
            <a:ext cx="12291152" cy="338554"/>
          </a:xfrm>
          <a:prstGeom prst="rect">
            <a:avLst/>
          </a:prstGeom>
          <a:noFill/>
        </p:spPr>
        <p:txBody>
          <a:bodyPr wrap="square">
            <a:spAutoFit/>
          </a:bodyPr>
          <a:lstStyle/>
          <a:p>
            <a:pPr algn="ctr"/>
            <a:r>
              <a:rPr lang="de-DE" sz="1600" dirty="0"/>
              <a:t>Grafik: https://de.wikipedia.org/wiki/C/1861_J1_(Gro%C3%9Fer_Komet)#/media/Datei:Great_Comet_1861.jpg </a:t>
            </a:r>
            <a:r>
              <a:rPr lang="de-DE" sz="1600" dirty="0">
                <a:latin typeface="+mn-lt"/>
              </a:rPr>
              <a:t>Zeichnung von Edmund </a:t>
            </a:r>
            <a:r>
              <a:rPr lang="de-DE" sz="1600" dirty="0" err="1">
                <a:latin typeface="+mn-lt"/>
              </a:rPr>
              <a:t>Weiss</a:t>
            </a:r>
            <a:endParaRPr lang="de-DE" sz="1600" dirty="0"/>
          </a:p>
        </p:txBody>
      </p:sp>
    </p:spTree>
    <p:extLst>
      <p:ext uri="{BB962C8B-B14F-4D97-AF65-F5344CB8AC3E}">
        <p14:creationId xmlns:p14="http://schemas.microsoft.com/office/powerpoint/2010/main" val="206657530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10799</Words>
  <Application>Microsoft Office PowerPoint</Application>
  <PresentationFormat>Breitbild</PresentationFormat>
  <Paragraphs>546</Paragraphs>
  <Slides>58</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58</vt:i4>
      </vt:variant>
    </vt:vector>
  </HeadingPairs>
  <TitlesOfParts>
    <vt:vector size="63" baseType="lpstr">
      <vt:lpstr>Arial</vt:lpstr>
      <vt:lpstr>Calibri</vt:lpstr>
      <vt:lpstr>Calibri Light</vt:lpstr>
      <vt:lpstr>Symbol</vt:lpstr>
      <vt:lpstr>Office</vt:lpstr>
      <vt:lpstr> </vt:lpstr>
      <vt:lpstr>Helligkeitsskala von Himmelskörpern nach WIKI</vt:lpstr>
      <vt:lpstr>Große Kometen</vt:lpstr>
      <vt:lpstr>Große Kometen (GK) / Bedeutsame Kometen (Ephemeriden nach JPL Horizons) i=Bahnneigung</vt:lpstr>
      <vt:lpstr>Große Kometen / Bedeutsame Kometen im 21.Jh (Ephemeriden nach JPL Horizons)</vt:lpstr>
      <vt:lpstr>PowerPoint-Präsentation</vt:lpstr>
      <vt:lpstr>C/1843 D1 Großer Märzkomet in 02/1843</vt:lpstr>
      <vt:lpstr>C/1858 L1 Donati in 10/1858</vt:lpstr>
      <vt:lpstr>C/1861 J1 Tebbutt in 06/1861</vt:lpstr>
      <vt:lpstr>C/1881 R1 (Tebbutt) in 06/1881</vt:lpstr>
      <vt:lpstr>Der Große September-Komet 1882 und die harte, eugenisch menschenopfernde Saturn-Chiron-Pluto-Südknoten-Ordnung</vt:lpstr>
      <vt:lpstr>Halleyscher Komet 1910</vt:lpstr>
      <vt:lpstr>C/1910 A1 Großer Januar-Komet 1910 </vt:lpstr>
      <vt:lpstr>C/1965 S1 Ikeya-Seki in 10/1965</vt:lpstr>
      <vt:lpstr>PowerPoint-Präsentation</vt:lpstr>
      <vt:lpstr>1P/Halley in 03/1986</vt:lpstr>
      <vt:lpstr>C/1995 O1 Hale-Bopp in 03/1997</vt:lpstr>
      <vt:lpstr>C/2006 P1 McNaught in 01/2007</vt:lpstr>
      <vt:lpstr>2I/Borisov in 10/2019 </vt:lpstr>
      <vt:lpstr>C/2020 F3 NEOWISE in 03/2021</vt:lpstr>
      <vt:lpstr>C/2023 A3 Tsuchinshan/ATLAS in 10/2024</vt:lpstr>
      <vt:lpstr>C/2025 A6 Lemmon in 10/2025</vt:lpstr>
      <vt:lpstr>3I/ATLAS in 08/2025</vt:lpstr>
      <vt:lpstr>PowerPoint-Präsentation</vt:lpstr>
      <vt:lpstr>PowerPoint-Präsentation</vt:lpstr>
      <vt:lpstr>C/2025 R3 Pan-STARRS in den Wirkhoroskopen 2025 / 2026</vt:lpstr>
      <vt:lpstr>C/2025 R3 Pan-STARRS EH, 08.09.2025, 11:13 UT, Haleakala, HI</vt:lpstr>
      <vt:lpstr>Benjamin Netanjahu, 21.10.1949, 10:01 EET/S (innen) - C/2025 R3 Pan-STARRS EH, 08.09.2025, 11:13 UT, Haleakala, HI (außen)</vt:lpstr>
      <vt:lpstr>Donald Trump 14.06.1946, 10:54 EDT, Jamaica, NY (innen) – C/2025 R3 Pan-STARRS EH, 08.09.2025, 11:13 UT, Haleakala, HI (außen)</vt:lpstr>
      <vt:lpstr>C/2025 R3 Pan-STARRS Perihel 19.04.2026, 21:31 UT, Washington  das für den USA-Imperiumsniedergang zentrale Reduktionskrisen-Qua. Chaos-Asbolus zu Neptun genau auf den Achsen</vt:lpstr>
      <vt:lpstr>C/2025 R3 Pan-STARRS Perigäum 26.04.2026, 09:24 UT, Berlin</vt:lpstr>
      <vt:lpstr>ASTROLOGISCHE HINTERGRÜNDE ZUM IRAN KRIEG</vt:lpstr>
      <vt:lpstr>SoFi 17.02.2026 NM, 12:02 UT, Teheran (innen) – Iran-Bombardierung 28.02.2026, 06:05 UT, Teheran (außen)</vt:lpstr>
      <vt:lpstr>Bombardierungs-Horoskop &amp; auf Teheran bezogene Auslösungen</vt:lpstr>
      <vt:lpstr>Kometen-EH von C/2020 F3 NEOWISE, 27.03.2020, 17:07 UT, Canberra (innen) – Iran-Bombardierung 28.02.2026, 06:05 UT, Teheran (außen)</vt:lpstr>
      <vt:lpstr>Kriegsverläufe gemäß astrogeographischen Linien</vt:lpstr>
      <vt:lpstr>Schiitische Ur-Finsternis vom 01.07.680, 22:04 UT, in Kerbela (innen) Bombardierungsstart 28.02.2026, 06:05 UT, Teheran (außen)</vt:lpstr>
      <vt:lpstr>C/2025 R3 Pan-STARRS EH, 08.09.2025, 11:13 UT, Haleakala, HI (innen) – Iran Bombardierung 28.02.2026, 06:05 UT, Teheran</vt:lpstr>
      <vt:lpstr>Halleys Perihelien von 240 v. Chr. – 2134 (lt. WIKI)</vt:lpstr>
      <vt:lpstr>1P/Halley-Wiederentdeckungshoroskop 11.09.1909, 00:00 UT, Heidelberg (Wolfs Eintrag) mit der Weltkriegskombination Pluto Qua. Eris-Nessus + Uranus Opp. Neptun</vt:lpstr>
      <vt:lpstr>1P/Halley-Wiederentdeckungshoroskop Wolfs 11.09.1909, 00:00 UT, Hei-delberg (innen) - WK II 01.09.1939, 4.45 MEZ, Danzig (außen).  WK II rechts</vt:lpstr>
      <vt:lpstr>1P/Halley EH 11.09.1909, 0.00 UT, Heidelberg (innen) –  Adolf Hitler, 20.04.1889, 18:30 LMT, Braunau (außen)</vt:lpstr>
      <vt:lpstr>Adolf Hitler, 20.04.1889, 18:30 LMT, Braunau (innen) - 1P/Halley-Perihel 20.04.1910, 04:27 UT, Braunau (außen links) / Berlin (außen re.)</vt:lpstr>
      <vt:lpstr>PowerPoint-Präsentation</vt:lpstr>
      <vt:lpstr>1P/Halley-Wiederentdeckungshoroskop Wolfs 11.09.1909, 00:00 UT, Heidelberg (innen) - Hitler Senfgaserblindung 18.10.1918, 08 h, Wervik (außen)</vt:lpstr>
      <vt:lpstr>Wannseekonferenz 20.01.2042, 10 h, Wannsee (innen) – 1P/Halley-Perihel 20.04.1910, 04:27 UT, Berlin (außen)</vt:lpstr>
      <vt:lpstr>Luftepochen-Meisterbündlungskatalysator 1P/Halley EH 16.10.1982, 11:23 UT, Palomar</vt:lpstr>
      <vt:lpstr>1P/Halley EH 16.10.1982, 11:23 UT, Tschernobyl (innen) – Atomexplosion 26.04.1986, 1:23 R3T/S Tschernobyl (außen)</vt:lpstr>
      <vt:lpstr>1P/Halley EH 16.10.1982, 11:23 UT, Palomar (innen) – Tim Berners-Lee 08.06.1955, o. Zeit auf 12 h Ortszeit London gestellt (außen)</vt:lpstr>
      <vt:lpstr>1P/Halley EH 16.10.1982, 11:23 UT, Genf (WWW, WHO, WEF)</vt:lpstr>
      <vt:lpstr>1P/Halley EH 16.10.1982, 11:23 UT, Palomar (innen) – WWW 06.08.1991, 16:56 MEZ/S, Genf</vt:lpstr>
      <vt:lpstr>Fließend kometenhafte Wege an die Spitze</vt:lpstr>
      <vt:lpstr>Narrenschiff 5896 EH 12.11.1982, 23:33 UT, Nauchnyj, UKR </vt:lpstr>
      <vt:lpstr>Narrenschiff 5896 I</vt:lpstr>
      <vt:lpstr>Narrenschiff 5986 II</vt:lpstr>
      <vt:lpstr>2I/Borisov EH 30.08.2019, 01:03 UT, Nauchnyj, UKR</vt:lpstr>
      <vt:lpstr>2I/Borisov Perihel 08.12.2019, 13:33 UT, Nauchnyj, UKR</vt:lpstr>
      <vt:lpstr>2I/Borisov Perigäum 28.12.2019, 04:21 UT, Berlin  kurz vor dem drakonischen polarisierenden Dekadenhoroskop (Saturn-Drakonia-Pluto Qua. Eris)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Werner</dc:creator>
  <cp:lastModifiedBy>Werner</cp:lastModifiedBy>
  <cp:revision>529</cp:revision>
  <dcterms:created xsi:type="dcterms:W3CDTF">2026-04-15T08:12:11Z</dcterms:created>
  <dcterms:modified xsi:type="dcterms:W3CDTF">2026-05-22T11:45:05Z</dcterms:modified>
</cp:coreProperties>
</file>