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0" r:id="rId4"/>
    <p:sldId id="259" r:id="rId5"/>
    <p:sldId id="257" r:id="rId6"/>
    <p:sldId id="261" r:id="rId7"/>
    <p:sldId id="265" r:id="rId8"/>
    <p:sldId id="262" r:id="rId9"/>
    <p:sldId id="264" r:id="rId10"/>
    <p:sldId id="26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B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5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B83887-D15C-4928-9804-C7F4343C0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816DCA2-8AEE-4484-918F-10DD90445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CD432B-071E-4E8E-9020-FE99DD251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9C8D0B-74D5-49F1-BB5A-0F71DE294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0C96B6-6660-400F-A920-5A21B0289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26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1ADA54-B48A-4945-8504-46477027C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D8AF68-AB17-428F-894A-6DBCA0796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04EED4-EFAB-491C-8CB0-2454D68E6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35C7AF-5925-4CFA-B9A9-8E90FB6B7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EFD47D-E99C-481F-9A14-C5AEEA2F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2696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05B0CAE-0584-4C54-A45E-6B9F5AB3F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A80B59C-0CC8-4932-813C-6822B8D41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78519F-49E3-4911-813F-F708C9F75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05D282-9214-4239-818D-0A4B32EBB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715186-6E1A-4A54-B69E-E6BDD7E8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16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8F315-D03F-4A88-B6EA-9732E559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CF9F63-4DF0-4E3E-BF19-634763B9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FC9A55-90B4-4533-A146-95A22F1F5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0B40D2-FEC4-4CBC-A14E-2FD12D042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4C8C41-3CE9-4E97-B6BB-767125313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444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6E05ED-142C-4048-B3E8-79FAA9E43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7BEAE8-2AB2-4728-B495-699F19783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AAF493-9360-462B-BC4D-DD93D96B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153DF9-93AC-4A5F-A6AA-17200B347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622E55-A8EA-4E7F-8517-CC4DED43F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31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3465D-1DA6-4395-B89D-8051B20F4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D4E084-7CFD-4EAC-B35C-50E167448A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28C14F2-36E0-43FA-8B14-F66A0A584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FE0C90-A5CE-497C-BEE3-E12C294A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161865-1D8C-4AF7-8C83-C86042ACE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8D1802B-EBFF-4925-A85A-5CD6501E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61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B6B0E-6FCE-44EC-952C-F3D2D34F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63D36C3-8FC1-4C40-BB07-DB3644786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306748E-7CD1-4E2D-9244-586743710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B527BD-5B62-488A-87B3-2A12BB64C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E1FDDC1-098C-42D7-B895-0B51654B55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9361DD-74DD-45B7-A086-3708A82E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F31C7A5-623C-47E4-AE07-090E4538D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A458DB8-5452-4B50-B825-B8B5F97F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29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91396D-0784-461E-B9C1-4605AAFB5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9FCC3D8-8025-49E6-9A6E-1275E9605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579C31-3BBE-4533-A18A-8C4679093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487B09C-D5EF-4325-B46E-19A62722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3764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314924-AE47-464E-AF61-D91E5AA7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9EEA1F7-CE03-4B9F-9BDC-8986D1092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5BDAB4-1CEE-4D92-AAAE-AC753CE2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20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6E188-81D7-4122-A15B-BF60240CF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2AE3F5-13C2-4CB4-9DD6-298F31B23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D3CC38-F6BE-42F8-BDE2-D149CEE9B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1C653B-7DBE-4D16-A0F2-1F6F55497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F1CBF3-9F31-4B2B-ADCC-EC485B28B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1BEC9E-0431-4FE2-BB46-2EA61AF1B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272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6C394-319D-4E1D-A3BE-335EC1F94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07499F0-DE4B-4FE8-9E87-347D67BC0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CBB6DF5-DB07-409C-8935-13A4C1B74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B600964-11FA-4D84-B7F7-9252E33C4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7C1EF6-D730-4C30-94D5-28C678F6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8FDA65-CDA5-4326-8220-9CD7E0AE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379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BF61CAF-3F72-40C8-9ADB-67CB55740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C9B7A6-B98A-4D5E-9490-08DF4CC47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3CD493-0777-477A-9F5C-3F100629E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1DB3E-C989-4DDA-9A0C-D0D709CA64BD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9971FF-8339-4D0C-82FB-BFB7EA4FE8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5124CA-EA2C-483F-8277-610C38A63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6E59B-952C-48EA-98EE-EFA964D50E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106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accent1">
                <a:lumMod val="5000"/>
                <a:lumOff val="95000"/>
              </a:schemeClr>
            </a:gs>
            <a:gs pos="65000">
              <a:srgbClr val="00B0F0"/>
            </a:gs>
            <a:gs pos="100000">
              <a:schemeClr val="accent5">
                <a:lumMod val="75000"/>
              </a:schemeClr>
            </a:gs>
            <a:gs pos="91000">
              <a:srgbClr val="0070C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715D0-E4DC-4E72-AADD-181CE0103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6060"/>
            <a:ext cx="12192000" cy="856956"/>
          </a:xfrm>
        </p:spPr>
        <p:txBody>
          <a:bodyPr>
            <a:noAutofit/>
          </a:bodyPr>
          <a:lstStyle/>
          <a:p>
            <a:pPr algn="ctr"/>
            <a:r>
              <a:rPr lang="de-DE" sz="6000" b="1" dirty="0">
                <a:solidFill>
                  <a:srgbClr val="0101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Kosmos &amp; Psyche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5C0258-DC6F-4513-96CD-189202160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61125"/>
            <a:ext cx="12192000" cy="4596875"/>
          </a:xfrm>
        </p:spPr>
        <p:txBody>
          <a:bodyPr/>
          <a:lstStyle/>
          <a:p>
            <a:pPr marL="0" indent="0" algn="ctr">
              <a:buNone/>
            </a:pPr>
            <a:r>
              <a:rPr lang="de-DE" b="1" dirty="0">
                <a:solidFill>
                  <a:srgbClr val="00FFFF"/>
                </a:solidFill>
              </a:rPr>
              <a:t> </a:t>
            </a:r>
            <a:r>
              <a:rPr lang="de-DE" sz="5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Eintritt in ein neues höheres Leben</a:t>
            </a:r>
          </a:p>
          <a:p>
            <a:pPr marL="0" indent="0" algn="ctr">
              <a:buNone/>
            </a:pPr>
            <a:br>
              <a:rPr lang="de-DE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4800" b="1" dirty="0">
                <a:solidFill>
                  <a:srgbClr val="0101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de-DE" sz="4800" b="1" dirty="0" err="1">
                <a:solidFill>
                  <a:srgbClr val="0101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MoFi</a:t>
            </a:r>
            <a:r>
              <a:rPr lang="de-DE" sz="4800" b="1" dirty="0">
                <a:solidFill>
                  <a:srgbClr val="0101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vom 28.08.2026 </a:t>
            </a:r>
          </a:p>
          <a:p>
            <a:pPr marL="0" indent="0" algn="ctr">
              <a:buNone/>
            </a:pPr>
            <a:r>
              <a:rPr lang="de-DE" sz="4800" b="1" dirty="0">
                <a:solidFill>
                  <a:srgbClr val="0101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die Jupiter-Trigon-Saturn-Öffnung</a:t>
            </a:r>
          </a:p>
          <a:p>
            <a:pPr marL="0" indent="0" algn="ctr">
              <a:buNone/>
            </a:pPr>
            <a:r>
              <a:rPr lang="de-DE" sz="4800" dirty="0">
                <a:solidFill>
                  <a:srgbClr val="0101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(inkl. Hintergründe zur Nepal-Sturzflut)</a:t>
            </a:r>
          </a:p>
        </p:txBody>
      </p:sp>
    </p:spTree>
    <p:extLst>
      <p:ext uri="{BB962C8B-B14F-4D97-AF65-F5344CB8AC3E}">
        <p14:creationId xmlns:p14="http://schemas.microsoft.com/office/powerpoint/2010/main" val="126672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5F674-F5D6-4E60-AA23-119F72502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193675"/>
            <a:ext cx="12192000" cy="594995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>
                <a:latin typeface="+mn-lt"/>
              </a:rPr>
              <a:t>Jupiter-Saturn-Konjunktion 21.12.2020, 19:21 MEZ, Berlin – </a:t>
            </a:r>
            <a:br>
              <a:rPr lang="de-DE" sz="3200" b="1" dirty="0">
                <a:latin typeface="+mn-lt"/>
              </a:rPr>
            </a:br>
            <a:r>
              <a:rPr lang="de-DE" sz="3200" b="1" dirty="0">
                <a:latin typeface="+mn-lt"/>
              </a:rPr>
              <a:t>1. Jupiter-Trigon Saturn 02.09.2026 0:17 MEZ/S 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3F6BFB0E-F7F6-47B8-88B6-CCD0FF77F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90" y="897908"/>
            <a:ext cx="5966460" cy="5960092"/>
          </a:xfrm>
        </p:spPr>
      </p:pic>
    </p:spTree>
    <p:extLst>
      <p:ext uri="{BB962C8B-B14F-4D97-AF65-F5344CB8AC3E}">
        <p14:creationId xmlns:p14="http://schemas.microsoft.com/office/powerpoint/2010/main" val="140532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D8F76D-50FA-4DBB-9CE3-43EDAC4DB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1700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>
                <a:latin typeface="+mn-lt"/>
              </a:rPr>
              <a:t>Gletscher-Abriss-Erdbeben 26.08.2026, 02:52:23 UT, </a:t>
            </a:r>
            <a:br>
              <a:rPr lang="de-DE" sz="3200" b="1" dirty="0">
                <a:latin typeface="+mn-lt"/>
              </a:rPr>
            </a:br>
            <a:r>
              <a:rPr lang="de-DE" sz="3200" b="1" dirty="0">
                <a:latin typeface="+mn-lt"/>
              </a:rPr>
              <a:t>Nepal 85°32 Ost, 28°17 Nord</a:t>
            </a:r>
            <a:endParaRPr lang="de-DE" sz="32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AF08C9E-EDA2-4868-B2B8-8E047CE650E7}"/>
              </a:ext>
            </a:extLst>
          </p:cNvPr>
          <p:cNvSpPr txBox="1"/>
          <p:nvPr/>
        </p:nvSpPr>
        <p:spPr>
          <a:xfrm>
            <a:off x="-1" y="901700"/>
            <a:ext cx="643509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Biblische Großkatastrophe der Nepal/Tibet-Sturzflut </a:t>
            </a:r>
          </a:p>
          <a:p>
            <a:r>
              <a:rPr lang="de-DE" dirty="0"/>
              <a:t>am 26.08. hatte wie bei anderen Maximalkatastrophen gleich die schicksalhaft lokal sukzessiv aufgesammelte und gebündelte Kraft der </a:t>
            </a:r>
            <a:r>
              <a:rPr lang="de-DE" b="1" dirty="0"/>
              <a:t>letzten 3 Sonnenfinsternisse vor Ort am 21.09.2025, 17.02.2026 und 12.08.2026</a:t>
            </a:r>
            <a:r>
              <a:rPr lang="de-DE" dirty="0"/>
              <a:t> (sichtbar durch genaue Achsenspannungen von </a:t>
            </a:r>
            <a:r>
              <a:rPr lang="de-DE" b="1" dirty="0"/>
              <a:t>Mars Qua. Pluto, Chiron, Uranus Qua. NM, Jupiter, Pluto Qua. Chiron, Flood</a:t>
            </a:r>
            <a:r>
              <a:rPr lang="de-DE" dirty="0"/>
              <a:t>). Der Trigger war dann die anlaufende Mondfinsternis am 28.08.2026. </a:t>
            </a:r>
          </a:p>
          <a:p>
            <a:r>
              <a:rPr lang="de-DE" dirty="0"/>
              <a:t>- Der </a:t>
            </a:r>
            <a:r>
              <a:rPr lang="de-DE" b="1" dirty="0"/>
              <a:t>Widderingress 20.03.2026 </a:t>
            </a:r>
            <a:r>
              <a:rPr lang="de-DE" dirty="0"/>
              <a:t>dort hatte den immens flutstarken Flood auf dem AC im </a:t>
            </a:r>
            <a:r>
              <a:rPr lang="de-DE" dirty="0" err="1"/>
              <a:t>Yod</a:t>
            </a:r>
            <a:r>
              <a:rPr lang="de-DE" dirty="0"/>
              <a:t>-Apex Neptun/</a:t>
            </a:r>
            <a:r>
              <a:rPr lang="de-DE" dirty="0" err="1"/>
              <a:t>Sedna</a:t>
            </a:r>
            <a:r>
              <a:rPr lang="de-DE" dirty="0"/>
              <a:t> und im Qua. MC-IC </a:t>
            </a:r>
            <a:r>
              <a:rPr lang="de-DE" dirty="0" err="1"/>
              <a:t>aspektgeschärft</a:t>
            </a:r>
            <a:r>
              <a:rPr lang="de-DE" dirty="0"/>
              <a:t> durch Pluto am IC</a:t>
            </a:r>
          </a:p>
          <a:p>
            <a:r>
              <a:rPr lang="de-DE" dirty="0"/>
              <a:t>- Der </a:t>
            </a:r>
            <a:r>
              <a:rPr lang="de-DE" b="1" dirty="0"/>
              <a:t>Krebsingress am 21.06.2026 </a:t>
            </a:r>
            <a:r>
              <a:rPr lang="de-DE" dirty="0"/>
              <a:t>hatte dort den Jupiter exakt auf dem MC T-Qua. AC / DC, Deucalion Trigon MC.</a:t>
            </a:r>
          </a:p>
          <a:p>
            <a:r>
              <a:rPr lang="de-DE" dirty="0"/>
              <a:t>Alle 3 SoFis wurden am 26.08. durch Transite signifikant ausgelöst</a:t>
            </a:r>
          </a:p>
          <a:p>
            <a:endParaRPr lang="de-DE" dirty="0"/>
          </a:p>
          <a:p>
            <a:r>
              <a:rPr lang="de-DE" b="1" dirty="0"/>
              <a:t>3 SoFis + 1 </a:t>
            </a:r>
            <a:r>
              <a:rPr lang="de-DE" b="1" dirty="0" err="1"/>
              <a:t>MoFi</a:t>
            </a:r>
            <a:r>
              <a:rPr lang="de-DE" b="1" dirty="0"/>
              <a:t> ist ein </a:t>
            </a:r>
            <a:r>
              <a:rPr lang="de-DE" b="1" dirty="0" err="1"/>
              <a:t>Eklipsenmaximum</a:t>
            </a:r>
            <a:r>
              <a:rPr lang="de-DE" b="1" dirty="0"/>
              <a:t> </a:t>
            </a:r>
            <a:r>
              <a:rPr lang="de-DE" dirty="0"/>
              <a:t>(nochmals durch Sonnenquartalingresse verstärkt), das auch schon beim umfassend zerstörerischen Erdbeben in Haiti 2010, der landesweiten Überschwemmung in Pakistan Juli/August 2010 und der Großüberschwemmung in Queensland 2010/2011 zusammenkam, siehe: www.werner-held.de/pdf/finsternis.pdf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B1B88065-1E75-4B71-97AB-0E05F98EE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2" y="1002505"/>
            <a:ext cx="5861538" cy="5855496"/>
          </a:xfrm>
        </p:spPr>
      </p:pic>
    </p:spTree>
    <p:extLst>
      <p:ext uri="{BB962C8B-B14F-4D97-AF65-F5344CB8AC3E}">
        <p14:creationId xmlns:p14="http://schemas.microsoft.com/office/powerpoint/2010/main" val="107072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60E459-6E11-44A3-88D9-2FA72C57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509"/>
            <a:ext cx="12192000" cy="618565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>
                <a:latin typeface="+mn-lt"/>
              </a:rPr>
              <a:t>Nepal 85°32 Ost, 28°17 Nord </a:t>
            </a:r>
            <a:br>
              <a:rPr lang="de-DE" sz="3200" b="1" dirty="0">
                <a:latin typeface="+mn-lt"/>
              </a:rPr>
            </a:br>
            <a:r>
              <a:rPr lang="de-DE" sz="3200" b="1" dirty="0">
                <a:latin typeface="+mn-lt"/>
              </a:rPr>
              <a:t>SoFi 21.09.2025 Max. Verfinsterung 19:42 UT   –   Neumond 19:54 UT </a:t>
            </a:r>
            <a:endParaRPr lang="de-DE" sz="32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2AD1849-2379-4C7E-8E1E-A264F57D6AFB}"/>
              </a:ext>
            </a:extLst>
          </p:cNvPr>
          <p:cNvSpPr txBox="1"/>
          <p:nvPr/>
        </p:nvSpPr>
        <p:spPr>
          <a:xfrm>
            <a:off x="1" y="862149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Im TH-Fortschritt ausgelöst: Mars-AC 1°, Thais Qua. MC-IC 0°       /    Mars AC 1° </a:t>
            </a:r>
            <a:r>
              <a:rPr lang="de-DE" b="1" dirty="0" err="1"/>
              <a:t>Opp</a:t>
            </a:r>
            <a:r>
              <a:rPr lang="de-DE" b="1" dirty="0"/>
              <a:t>. </a:t>
            </a:r>
            <a:r>
              <a:rPr lang="de-DE" b="1" dirty="0" err="1"/>
              <a:t>Quaoar</a:t>
            </a:r>
            <a:r>
              <a:rPr lang="de-DE" b="1" dirty="0"/>
              <a:t>-</a:t>
            </a:r>
            <a:r>
              <a:rPr lang="de-DE" b="1" dirty="0" err="1"/>
              <a:t>Pholus</a:t>
            </a:r>
            <a:r>
              <a:rPr lang="de-DE" b="1" dirty="0"/>
              <a:t>-DC je 0,5° </a:t>
            </a:r>
            <a:endParaRPr lang="de-DE" dirty="0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37FF0629-A0E4-446C-9397-2152524F1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19" y="1247025"/>
            <a:ext cx="5617229" cy="5610975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9BFC3CE-3C01-46FF-B19C-251779443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2" y="1247025"/>
            <a:ext cx="5617230" cy="561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67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153E0D-0B56-4B06-8FAB-98C7BC72C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9310"/>
            <a:ext cx="12192000" cy="1178213"/>
          </a:xfrm>
        </p:spPr>
        <p:txBody>
          <a:bodyPr>
            <a:normAutofit/>
          </a:bodyPr>
          <a:lstStyle/>
          <a:p>
            <a:pPr algn="ctr"/>
            <a:r>
              <a:rPr lang="de-DE" sz="3200" b="1" dirty="0">
                <a:latin typeface="+mn-lt"/>
              </a:rPr>
              <a:t>Nepal 85°32 Ost, 28°17 Nord </a:t>
            </a:r>
            <a:br>
              <a:rPr lang="de-DE" sz="3200" b="1" dirty="0">
                <a:latin typeface="+mn-lt"/>
              </a:rPr>
            </a:br>
            <a:r>
              <a:rPr lang="de-DE" sz="3200" b="1" dirty="0">
                <a:latin typeface="+mn-lt"/>
              </a:rPr>
              <a:t>SoFi 17.02.2026 NM 12.01 UT    –     Max. Verfinsterung 12:12 UT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878121-3D40-4FCA-AB30-E116107B09F5}"/>
              </a:ext>
            </a:extLst>
          </p:cNvPr>
          <p:cNvSpPr txBox="1"/>
          <p:nvPr/>
        </p:nvSpPr>
        <p:spPr>
          <a:xfrm>
            <a:off x="0" y="849086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Im TH-Fortschritt ausgelöst: </a:t>
            </a:r>
            <a:r>
              <a:rPr lang="de-DE" b="1" dirty="0" err="1"/>
              <a:t>Sedna</a:t>
            </a:r>
            <a:r>
              <a:rPr lang="de-DE" b="1" dirty="0"/>
              <a:t>-IC 1° Qua. Sonne-Zeus 0°    /       Uranus-IC 1°, Neptun Sextil IC 0°, Pluto Trigon IC 0,75°</a:t>
            </a:r>
            <a:endParaRPr lang="de-DE" dirty="0"/>
          </a:p>
        </p:txBody>
      </p:sp>
      <p:pic>
        <p:nvPicPr>
          <p:cNvPr id="15" name="Inhaltsplatzhalter 14">
            <a:extLst>
              <a:ext uri="{FF2B5EF4-FFF2-40B4-BE49-F238E27FC236}">
                <a16:creationId xmlns:a16="http://schemas.microsoft.com/office/drawing/2014/main" id="{8B2A58C6-99B8-4541-A189-2AD69116F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92" y="1288833"/>
            <a:ext cx="5531832" cy="5569167"/>
          </a:xfr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7F50D504-E666-402B-8B7A-EF85A68ED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28" y="1288832"/>
            <a:ext cx="5654472" cy="556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95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9C9A4-836C-4D6E-BB4F-19F6017BF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0611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>
                <a:latin typeface="+mn-lt"/>
              </a:rPr>
              <a:t>Nepal 85°32 Ost, 28°17 Nord </a:t>
            </a:r>
            <a:br>
              <a:rPr lang="de-DE" sz="3200" b="1" dirty="0">
                <a:latin typeface="+mn-lt"/>
              </a:rPr>
            </a:br>
            <a:r>
              <a:rPr lang="de-DE" sz="3200" b="1" dirty="0">
                <a:latin typeface="+mn-lt"/>
              </a:rPr>
              <a:t>SoFi 12.08.2026 Neumond 17:36 UT   –   Max. Verfinsterung 17:46 UT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24D9503-5E4D-42D5-A2BC-9D489E63003E}"/>
              </a:ext>
            </a:extLst>
          </p:cNvPr>
          <p:cNvSpPr txBox="1"/>
          <p:nvPr/>
        </p:nvSpPr>
        <p:spPr>
          <a:xfrm>
            <a:off x="0" y="860612"/>
            <a:ext cx="11477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Im TH-Fortschritt ausgelöst: NM Uranus AC 2°, </a:t>
            </a:r>
            <a:r>
              <a:rPr lang="de-DE" b="1" dirty="0" err="1"/>
              <a:t>Gonggong</a:t>
            </a:r>
            <a:r>
              <a:rPr lang="de-DE" b="1" dirty="0"/>
              <a:t> Qua. AC/DC 1</a:t>
            </a:r>
            <a:r>
              <a:rPr lang="de-DE" dirty="0"/>
              <a:t>°   </a:t>
            </a:r>
            <a:r>
              <a:rPr lang="de-DE" b="1" dirty="0"/>
              <a:t>/     Max.: keine TH-Auslösung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FE3B618-1E1F-4F73-BB98-D6562A1C20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41" y="1229944"/>
            <a:ext cx="5357354" cy="5628056"/>
          </a:xfr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85F0EC5-DD7E-4FF8-8D24-A8F34A8EF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443" y="1227535"/>
            <a:ext cx="5357354" cy="563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2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03EF4E-CC31-4DD7-9A9A-722975A40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7947"/>
            <a:ext cx="12192000" cy="914399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>
                <a:latin typeface="+mn-lt"/>
              </a:rPr>
              <a:t>Nepal 85°32 Ost, 28°17 Nord </a:t>
            </a:r>
            <a:br>
              <a:rPr lang="de-DE" sz="3200" b="1" dirty="0">
                <a:latin typeface="+mn-lt"/>
              </a:rPr>
            </a:br>
            <a:r>
              <a:rPr lang="de-DE" sz="3200" b="1" dirty="0" err="1">
                <a:latin typeface="+mn-lt"/>
              </a:rPr>
              <a:t>MoFi</a:t>
            </a:r>
            <a:r>
              <a:rPr lang="de-DE" sz="3200" b="1" dirty="0">
                <a:latin typeface="+mn-lt"/>
              </a:rPr>
              <a:t> 28.08.2026 Max. Verfinsterung 04:13 UT  -   Vollmond 04:18 UT                                      </a:t>
            </a:r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EE3CF842-AFF2-437D-98DD-1E1EC1417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990" y="1235624"/>
            <a:ext cx="5373188" cy="5645742"/>
          </a:xfr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AC76604-3977-4687-B95D-E335762CC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3" y="1239140"/>
            <a:ext cx="5625737" cy="561886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42736C6-D244-4557-93BC-9229B13B2B48}"/>
              </a:ext>
            </a:extLst>
          </p:cNvPr>
          <p:cNvSpPr txBox="1"/>
          <p:nvPr/>
        </p:nvSpPr>
        <p:spPr>
          <a:xfrm>
            <a:off x="0" y="866292"/>
            <a:ext cx="1205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Im TH-Rückschritt ausgelöst: Chiron-DC 1°, Flood Qua. MC/IC 1°, Pluto-IC 2°   /    Pluto-Atropos 1°/0° IC, Chiron-DC 0</a:t>
            </a:r>
            <a:r>
              <a:rPr lang="de-DE" dirty="0"/>
              <a:t>° </a:t>
            </a:r>
          </a:p>
        </p:txBody>
      </p:sp>
    </p:spTree>
    <p:extLst>
      <p:ext uri="{BB962C8B-B14F-4D97-AF65-F5344CB8AC3E}">
        <p14:creationId xmlns:p14="http://schemas.microsoft.com/office/powerpoint/2010/main" val="265295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F19FA0-E03F-4E3E-8712-F98B4165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9597"/>
          </a:xfrm>
        </p:spPr>
        <p:txBody>
          <a:bodyPr>
            <a:normAutofit/>
          </a:bodyPr>
          <a:lstStyle/>
          <a:p>
            <a:pPr algn="ctr"/>
            <a:r>
              <a:rPr lang="de-DE" sz="3200" b="1" dirty="0">
                <a:latin typeface="+mn-lt"/>
              </a:rPr>
              <a:t>Flood 4220, 22.02.1988, 12:02 UT, </a:t>
            </a:r>
            <a:r>
              <a:rPr lang="de-DE" sz="3200" b="1" dirty="0" err="1">
                <a:latin typeface="+mn-lt"/>
              </a:rPr>
              <a:t>Siding</a:t>
            </a:r>
            <a:r>
              <a:rPr lang="de-DE" sz="3200" b="1" dirty="0">
                <a:latin typeface="+mn-lt"/>
              </a:rPr>
              <a:t> Spring, AUS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716AE442-60AB-4DA6-9371-4EA839073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462" y="564812"/>
            <a:ext cx="6299423" cy="6293187"/>
          </a:xfrm>
        </p:spPr>
      </p:pic>
    </p:spTree>
    <p:extLst>
      <p:ext uri="{BB962C8B-B14F-4D97-AF65-F5344CB8AC3E}">
        <p14:creationId xmlns:p14="http://schemas.microsoft.com/office/powerpoint/2010/main" val="720443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FA09DFB7-D994-478D-A89A-D80F0B0078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191" y="638876"/>
            <a:ext cx="5917809" cy="6219123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5DC20C7-D8A2-439A-8108-B2FEBABB8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2330"/>
          </a:xfrm>
        </p:spPr>
        <p:txBody>
          <a:bodyPr>
            <a:normAutofit/>
          </a:bodyPr>
          <a:lstStyle/>
          <a:p>
            <a:pPr algn="ctr"/>
            <a:r>
              <a:rPr lang="de-DE" sz="3200" b="1" dirty="0" err="1">
                <a:latin typeface="+mn-lt"/>
              </a:rPr>
              <a:t>MoFi</a:t>
            </a:r>
            <a:r>
              <a:rPr lang="de-DE" sz="3200" b="1" dirty="0">
                <a:latin typeface="+mn-lt"/>
              </a:rPr>
              <a:t> 28.08.2026 Vollmond, 04:18:19 UT, Berlin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617C0F6-EB1C-4DA8-9381-DF572CF39C77}"/>
              </a:ext>
            </a:extLst>
          </p:cNvPr>
          <p:cNvSpPr txBox="1"/>
          <p:nvPr/>
        </p:nvSpPr>
        <p:spPr>
          <a:xfrm>
            <a:off x="0" y="563020"/>
            <a:ext cx="685096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Auf dem die </a:t>
            </a:r>
            <a:r>
              <a:rPr lang="de-DE" dirty="0" err="1"/>
              <a:t>MoFi</a:t>
            </a:r>
            <a:r>
              <a:rPr lang="de-DE" dirty="0"/>
              <a:t> zentral </a:t>
            </a:r>
            <a:r>
              <a:rPr lang="de-DE" dirty="0" err="1"/>
              <a:t>elevierenden</a:t>
            </a:r>
            <a:r>
              <a:rPr lang="de-DE" dirty="0"/>
              <a:t> Uranus stehen </a:t>
            </a:r>
            <a:r>
              <a:rPr lang="de-DE" dirty="0" err="1"/>
              <a:t>Ganesa</a:t>
            </a:r>
            <a:r>
              <a:rPr lang="de-DE" dirty="0"/>
              <a:t> (starker Neustart, Weisheit, beliebter Glücksspender, Kopfopferung zur Gründung der heiligen Familie) und Deucalions Frau </a:t>
            </a:r>
            <a:r>
              <a:rPr lang="de-DE" dirty="0" err="1"/>
              <a:t>Pyrrha</a:t>
            </a:r>
            <a:r>
              <a:rPr lang="de-DE" dirty="0"/>
              <a:t> (in der Halbsumme </a:t>
            </a:r>
            <a:r>
              <a:rPr lang="de-DE" dirty="0" err="1"/>
              <a:t>Sedna</a:t>
            </a:r>
            <a:r>
              <a:rPr lang="de-DE" dirty="0"/>
              <a:t>/ Gabriel), die mit ihm die von Zeus (hier </a:t>
            </a:r>
            <a:r>
              <a:rPr lang="de-DE" dirty="0" err="1"/>
              <a:t>purifi</a:t>
            </a:r>
            <a:r>
              <a:rPr lang="de-DE" dirty="0"/>
              <a:t>-zierend, heilend, genau wahrnehmend auf Sonne-Merkur und dem Paradies-Neuaufbau von Gefion in der Jungfrau) geschickte Untergangs-flut der damaligen verderbten Menschheit überlebten und Steine hinter sich werfend ein neues Menschengeschlecht gründeten. </a:t>
            </a:r>
          </a:p>
          <a:p>
            <a:pPr>
              <a:spcAft>
                <a:spcPts val="600"/>
              </a:spcAft>
            </a:pPr>
            <a:r>
              <a:rPr lang="de-DE" dirty="0"/>
              <a:t>Deucalion steht ebenso entscheidend zusammen mit der Unterwelts-wut und dem aufsteigenden Götteropfer-Asteroiden Agni am   untersten karmischen Drachenbauch-Punkt der Skorpion-</a:t>
            </a:r>
            <a:r>
              <a:rPr lang="de-DE" dirty="0" err="1"/>
              <a:t>Endgrade</a:t>
            </a:r>
            <a:r>
              <a:rPr lang="de-DE" dirty="0"/>
              <a:t>, einem tiefen </a:t>
            </a:r>
            <a:r>
              <a:rPr lang="de-DE" dirty="0" err="1"/>
              <a:t>Loslass</a:t>
            </a:r>
            <a:r>
              <a:rPr lang="de-DE" dirty="0"/>
              <a:t>- und Transformationskrisenpunkt: Unter-  </a:t>
            </a:r>
            <a:r>
              <a:rPr lang="de-DE" dirty="0" err="1"/>
              <a:t>gangsflut</a:t>
            </a:r>
            <a:r>
              <a:rPr lang="de-DE" dirty="0"/>
              <a:t> und Aufstieg in eine </a:t>
            </a:r>
            <a:r>
              <a:rPr lang="de-DE" dirty="0" err="1"/>
              <a:t>elevierte</a:t>
            </a:r>
            <a:r>
              <a:rPr lang="de-DE" dirty="0"/>
              <a:t>, neu aufgebaute Welt.</a:t>
            </a:r>
          </a:p>
          <a:p>
            <a:r>
              <a:rPr lang="de-DE" dirty="0"/>
              <a:t>Dieser tiefentransformative Übergang durch das Unterste wird auch durch Engel begleitet (Angel am Skorpion-IC </a:t>
            </a:r>
            <a:r>
              <a:rPr lang="de-DE" dirty="0" err="1"/>
              <a:t>Opp</a:t>
            </a:r>
            <a:r>
              <a:rPr lang="de-DE" dirty="0"/>
              <a:t>. Seherin </a:t>
            </a:r>
            <a:r>
              <a:rPr lang="de-DE" dirty="0" err="1"/>
              <a:t>Vala</a:t>
            </a:r>
            <a:r>
              <a:rPr lang="de-DE" dirty="0"/>
              <a:t> auf   dem Stier-MC und der seelen-/ gefühlsheilenden Jupiter-Muriel-Saint-Marys-DUBHE-Oppositionsachse zum Heilungsengel, </a:t>
            </a:r>
            <a:r>
              <a:rPr lang="de-DE" dirty="0" err="1"/>
              <a:t>Befrieder</a:t>
            </a:r>
            <a:r>
              <a:rPr lang="de-DE" dirty="0"/>
              <a:t> und ins Licht Gottes zeigender Raphaela und gotterhörter Prophet Samuel auf dem Fegefeuer- / Extremloslass- und -transformationspunkt des CYGNUS X-1-Schwarzes-Loch-/Blauweißer Überriese-Doppelsystem als markante Heilungsachse eines Feuer-Luft-</a:t>
            </a:r>
            <a:r>
              <a:rPr lang="de-DE" dirty="0" err="1"/>
              <a:t>Großsextils</a:t>
            </a:r>
            <a:r>
              <a:rPr lang="de-DE" dirty="0"/>
              <a:t> an den starken rahmend-aufspannenden Platzhirschgraden Mitte der Zeichen.</a:t>
            </a:r>
          </a:p>
        </p:txBody>
      </p:sp>
    </p:spTree>
    <p:extLst>
      <p:ext uri="{BB962C8B-B14F-4D97-AF65-F5344CB8AC3E}">
        <p14:creationId xmlns:p14="http://schemas.microsoft.com/office/powerpoint/2010/main" val="401412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2638D-145A-442C-BF4E-753D71A6E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322629" cy="1277540"/>
          </a:xfrm>
        </p:spPr>
        <p:txBody>
          <a:bodyPr>
            <a:normAutofit/>
          </a:bodyPr>
          <a:lstStyle/>
          <a:p>
            <a:r>
              <a:rPr lang="de-DE" sz="3600" b="1" dirty="0">
                <a:latin typeface="+mn-lt"/>
              </a:rPr>
              <a:t>1. Jupiter Trigon Saturn, 01.09.2026, 0:17 MEZ/S, Berlin </a:t>
            </a:r>
            <a:r>
              <a:rPr lang="de-DE" sz="2000" b="1" dirty="0">
                <a:latin typeface="+mn-lt"/>
              </a:rPr>
              <a:t>		                                                                                  </a:t>
            </a:r>
            <a:br>
              <a:rPr lang="de-DE" sz="2000" b="1" dirty="0">
                <a:latin typeface="+mn-lt"/>
              </a:rPr>
            </a:br>
            <a:r>
              <a:rPr lang="de-DE" sz="2000" b="1" dirty="0">
                <a:latin typeface="+mn-lt"/>
              </a:rPr>
              <a:t>                                                               </a:t>
            </a:r>
            <a:r>
              <a:rPr lang="de-DE" sz="3600" b="1" dirty="0">
                <a:latin typeface="+mn-lt"/>
              </a:rPr>
              <a:t>Die andächtige Stille</a:t>
            </a:r>
            <a:r>
              <a:rPr lang="de-DE" sz="2000" b="1" dirty="0">
                <a:latin typeface="+mn-lt"/>
              </a:rPr>
              <a:t>   2. Trigon 03.04.2027 / 3. Trigon </a:t>
            </a:r>
            <a:r>
              <a:rPr lang="de-DE" sz="1800" b="1" dirty="0">
                <a:latin typeface="+mn-lt"/>
              </a:rPr>
              <a:t>12.07.2027</a:t>
            </a:r>
            <a:endParaRPr lang="de-DE" sz="3200" b="1" dirty="0">
              <a:latin typeface="+mn-lt"/>
            </a:endParaRP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369261-F945-4B70-95E5-EF08D4340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6" y="1148876"/>
            <a:ext cx="5716922" cy="5709124"/>
          </a:xfrm>
        </p:spPr>
      </p:pic>
    </p:spTree>
    <p:extLst>
      <p:ext uri="{BB962C8B-B14F-4D97-AF65-F5344CB8AC3E}">
        <p14:creationId xmlns:p14="http://schemas.microsoft.com/office/powerpoint/2010/main" val="1953455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658</Words>
  <Application>Microsoft Office PowerPoint</Application>
  <PresentationFormat>Breitbild</PresentationFormat>
  <Paragraphs>28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Kosmos &amp; Psyche</vt:lpstr>
      <vt:lpstr>Gletscher-Abriss-Erdbeben 26.08.2026, 02:52:23 UT,  Nepal 85°32 Ost, 28°17 Nord</vt:lpstr>
      <vt:lpstr>Nepal 85°32 Ost, 28°17 Nord  SoFi 21.09.2025 Max. Verfinsterung 19:42 UT   –   Neumond 19:54 UT </vt:lpstr>
      <vt:lpstr>Nepal 85°32 Ost, 28°17 Nord  SoFi 17.02.2026 NM 12.01 UT    –     Max. Verfinsterung 12:12 UT</vt:lpstr>
      <vt:lpstr>Nepal 85°32 Ost, 28°17 Nord  SoFi 12.08.2026 Neumond 17:36 UT   –   Max. Verfinsterung 17:46 UT </vt:lpstr>
      <vt:lpstr>Nepal 85°32 Ost, 28°17 Nord  MoFi 28.08.2026 Max. Verfinsterung 04:13 UT  -   Vollmond 04:18 UT                                      </vt:lpstr>
      <vt:lpstr>Flood 4220, 22.02.1988, 12:02 UT, Siding Spring, AUS</vt:lpstr>
      <vt:lpstr>MoFi 28.08.2026 Vollmond, 04:18:19 UT, Berlin</vt:lpstr>
      <vt:lpstr>1. Jupiter Trigon Saturn, 01.09.2026, 0:17 MEZ/S, Berlin                                                                                                                                                     Die andächtige Stille   2. Trigon 03.04.2027 / 3. Trigon 12.07.2027</vt:lpstr>
      <vt:lpstr>Jupiter-Saturn-Konjunktion 21.12.2020, 19:21 MEZ, Berlin –  1. Jupiter-Trigon Saturn 02.09.2026 0:17 MEZ/S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Werner</dc:creator>
  <cp:lastModifiedBy>Werner</cp:lastModifiedBy>
  <cp:revision>57</cp:revision>
  <dcterms:created xsi:type="dcterms:W3CDTF">2026-09-01T19:10:18Z</dcterms:created>
  <dcterms:modified xsi:type="dcterms:W3CDTF">2026-09-04T18:54:23Z</dcterms:modified>
</cp:coreProperties>
</file>