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321" r:id="rId4"/>
    <p:sldId id="288" r:id="rId5"/>
    <p:sldId id="287" r:id="rId6"/>
    <p:sldId id="289" r:id="rId7"/>
    <p:sldId id="322" r:id="rId8"/>
    <p:sldId id="308" r:id="rId9"/>
    <p:sldId id="270" r:id="rId10"/>
    <p:sldId id="257" r:id="rId11"/>
    <p:sldId id="258" r:id="rId12"/>
    <p:sldId id="268" r:id="rId13"/>
    <p:sldId id="315" r:id="rId14"/>
    <p:sldId id="303" r:id="rId15"/>
    <p:sldId id="283" r:id="rId16"/>
    <p:sldId id="318" r:id="rId17"/>
    <p:sldId id="323" r:id="rId18"/>
    <p:sldId id="320" r:id="rId19"/>
    <p:sldId id="314" r:id="rId20"/>
    <p:sldId id="310" r:id="rId21"/>
    <p:sldId id="313" r:id="rId22"/>
    <p:sldId id="319" r:id="rId23"/>
    <p:sldId id="311" r:id="rId24"/>
    <p:sldId id="312" r:id="rId25"/>
    <p:sldId id="309"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77" d="100"/>
          <a:sy n="77" d="100"/>
        </p:scale>
        <p:origin x="132"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6F08A-D428-4AE5-8D52-6F3B3BCE2FE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313DF20-4D17-464E-AD8C-BC5716584F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2E582DF-6E41-4FEF-A4AE-82679C0F5A57}"/>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5" name="Fußzeilenplatzhalter 4">
            <a:extLst>
              <a:ext uri="{FF2B5EF4-FFF2-40B4-BE49-F238E27FC236}">
                <a16:creationId xmlns:a16="http://schemas.microsoft.com/office/drawing/2014/main" id="{3357D9BC-EB7D-4BD7-A414-B3E38D8D6A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189CC5A-2CA1-459B-81F5-BF3C7C8E5225}"/>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168276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FD942-DA11-462B-8734-BDEAE084038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FB87C55-8C0D-4B98-A04B-807D18DD61C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0D76AA4-E9CF-40BF-ACDB-318831AB3775}"/>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5" name="Fußzeilenplatzhalter 4">
            <a:extLst>
              <a:ext uri="{FF2B5EF4-FFF2-40B4-BE49-F238E27FC236}">
                <a16:creationId xmlns:a16="http://schemas.microsoft.com/office/drawing/2014/main" id="{5B7D5C62-3729-4F64-A081-2F92ED32C0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9430F7-2142-4CAF-A8E6-5BFF9D8823C9}"/>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77696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4EC30BB-FC28-4CB7-AC10-46CC6BF10DF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1BFAAC8-E1EA-4D32-AFEB-F9B02535B5B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DEAFE51-128B-4766-BB41-233113B2E634}"/>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5" name="Fußzeilenplatzhalter 4">
            <a:extLst>
              <a:ext uri="{FF2B5EF4-FFF2-40B4-BE49-F238E27FC236}">
                <a16:creationId xmlns:a16="http://schemas.microsoft.com/office/drawing/2014/main" id="{BCBB24C5-D1B3-42F2-A51F-888F83E9E31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6A6E064-5AF5-489D-A357-CB4A0632129C}"/>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362832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5797F-909D-4BFB-9FB2-365FE715AC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86F7D15-6424-4F33-9077-35C75A04439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EE8B2BD-9FB4-42B8-9F87-D1F14DF79659}"/>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5" name="Fußzeilenplatzhalter 4">
            <a:extLst>
              <a:ext uri="{FF2B5EF4-FFF2-40B4-BE49-F238E27FC236}">
                <a16:creationId xmlns:a16="http://schemas.microsoft.com/office/drawing/2014/main" id="{04AFA4F9-4BF8-47EA-8B7F-09457DD9440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7012210-7B4C-4F9A-9825-4A6292C820B1}"/>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328101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18F41-3B63-4664-A29F-8697C350CAC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6E8B4D6-BC8B-4A49-AF01-0B003B7785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8E81208-7815-470A-8236-F12E1EC7A42C}"/>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5" name="Fußzeilenplatzhalter 4">
            <a:extLst>
              <a:ext uri="{FF2B5EF4-FFF2-40B4-BE49-F238E27FC236}">
                <a16:creationId xmlns:a16="http://schemas.microsoft.com/office/drawing/2014/main" id="{BE4A9E1E-D7E6-4B6A-8950-5C62909DBD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AC259C2-3B2A-42BA-880D-2C0A332F408C}"/>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383624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DC18C-C378-4FEF-8ECE-3915623CFC8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FC8876F-F6FD-44B3-9643-3754DB31451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A203618-0844-4DE6-9954-A1BCB15B19F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E63B309-2255-442F-9334-C05636266DEB}"/>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6" name="Fußzeilenplatzhalter 5">
            <a:extLst>
              <a:ext uri="{FF2B5EF4-FFF2-40B4-BE49-F238E27FC236}">
                <a16:creationId xmlns:a16="http://schemas.microsoft.com/office/drawing/2014/main" id="{E107D2E0-AC25-41F9-B960-B60F283EC05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E67D272-50AD-4630-8021-A23B1E07DF63}"/>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4054570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AC1EC-C21B-473F-A039-13151FE1C0E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2223D2E-CC35-4145-BC62-364363A1E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7B91731-3FC9-43EC-B802-A8BBC8F2E12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93DE6A6-6B7C-4E4F-A34D-75A1F8F312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D81AD91-31A9-440D-9E20-31E4A9F003A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D066849-4F36-4C83-95F9-CA05CBD62519}"/>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8" name="Fußzeilenplatzhalter 7">
            <a:extLst>
              <a:ext uri="{FF2B5EF4-FFF2-40B4-BE49-F238E27FC236}">
                <a16:creationId xmlns:a16="http://schemas.microsoft.com/office/drawing/2014/main" id="{07B37D1B-3DE4-4738-A24A-2B85BF3DE49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769FA3A-4306-4F75-A6D5-F3741C1AB612}"/>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104955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03CC6-E5C7-404E-ADA2-311D918045E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8759D2B-B7F6-4E4D-8571-224F4C1F90E6}"/>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4" name="Fußzeilenplatzhalter 3">
            <a:extLst>
              <a:ext uri="{FF2B5EF4-FFF2-40B4-BE49-F238E27FC236}">
                <a16:creationId xmlns:a16="http://schemas.microsoft.com/office/drawing/2014/main" id="{1B4EE439-088A-436E-B5A6-4FFBFBAF8F9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AED6D64-B08B-4D45-BB6A-CF6AC7CD6F1D}"/>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40663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AE0CD43-32B2-4612-8288-16C5FC0F9FD2}"/>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3" name="Fußzeilenplatzhalter 2">
            <a:extLst>
              <a:ext uri="{FF2B5EF4-FFF2-40B4-BE49-F238E27FC236}">
                <a16:creationId xmlns:a16="http://schemas.microsoft.com/office/drawing/2014/main" id="{8213752A-38FE-4058-A838-09AC41EFF10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5C862CC-8163-4F1E-80EF-0B27D46A3D97}"/>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277252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5BE36-26F8-4492-BC03-841EF2DACCF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612F99B-5CAE-41D1-998E-D88EBFCE04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660945E-8DDD-41A1-8B8F-EF3C50567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049E6B4-A2A7-4E42-83D6-5747563FB591}"/>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6" name="Fußzeilenplatzhalter 5">
            <a:extLst>
              <a:ext uri="{FF2B5EF4-FFF2-40B4-BE49-F238E27FC236}">
                <a16:creationId xmlns:a16="http://schemas.microsoft.com/office/drawing/2014/main" id="{C5657298-C478-48BA-B8A8-53369EF209F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DD5E516-E7E8-44A0-99E5-CC6E19C8D17F}"/>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13635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A54DF-00CE-4B3C-B091-22D65CC90C6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2147805-E425-47D8-BE59-95E5CE1BC7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FAFD2BD-5F1B-4B67-9122-1C437CA1A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66A2CE4-69A0-4CB6-B4EF-1F23FFF92716}"/>
              </a:ext>
            </a:extLst>
          </p:cNvPr>
          <p:cNvSpPr>
            <a:spLocks noGrp="1"/>
          </p:cNvSpPr>
          <p:nvPr>
            <p:ph type="dt" sz="half" idx="10"/>
          </p:nvPr>
        </p:nvSpPr>
        <p:spPr/>
        <p:txBody>
          <a:bodyPr/>
          <a:lstStyle/>
          <a:p>
            <a:fld id="{7590A9E7-9532-41CF-8E4F-57518EB238C4}" type="datetimeFigureOut">
              <a:rPr lang="de-DE" smtClean="0"/>
              <a:t>17.02.2026</a:t>
            </a:fld>
            <a:endParaRPr lang="de-DE"/>
          </a:p>
        </p:txBody>
      </p:sp>
      <p:sp>
        <p:nvSpPr>
          <p:cNvPr id="6" name="Fußzeilenplatzhalter 5">
            <a:extLst>
              <a:ext uri="{FF2B5EF4-FFF2-40B4-BE49-F238E27FC236}">
                <a16:creationId xmlns:a16="http://schemas.microsoft.com/office/drawing/2014/main" id="{19C4FFD3-920F-4A40-A6AA-ACF958A7947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EBA35D7-8F37-4D24-89E9-ECE84A9CDF93}"/>
              </a:ext>
            </a:extLst>
          </p:cNvPr>
          <p:cNvSpPr>
            <a:spLocks noGrp="1"/>
          </p:cNvSpPr>
          <p:nvPr>
            <p:ph type="sldNum" sz="quarter" idx="12"/>
          </p:nvPr>
        </p:nvSpPr>
        <p:spPr/>
        <p:txBody>
          <a:bodyPr/>
          <a:lstStyle/>
          <a:p>
            <a:fld id="{E6B87AAA-38BD-4F9C-90E2-826F2CC5183E}" type="slidenum">
              <a:rPr lang="de-DE" smtClean="0"/>
              <a:t>‹Nr.›</a:t>
            </a:fld>
            <a:endParaRPr lang="de-DE"/>
          </a:p>
        </p:txBody>
      </p:sp>
    </p:spTree>
    <p:extLst>
      <p:ext uri="{BB962C8B-B14F-4D97-AF65-F5344CB8AC3E}">
        <p14:creationId xmlns:p14="http://schemas.microsoft.com/office/powerpoint/2010/main" val="2127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2CFAEAB-00D5-49C5-B47F-E8B7B13CD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E2AF04D-C25A-4821-A584-D79744F36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42E67D-5B56-4ACB-ACFC-C61F84267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0A9E7-9532-41CF-8E4F-57518EB238C4}" type="datetimeFigureOut">
              <a:rPr lang="de-DE" smtClean="0"/>
              <a:t>17.02.2026</a:t>
            </a:fld>
            <a:endParaRPr lang="de-DE"/>
          </a:p>
        </p:txBody>
      </p:sp>
      <p:sp>
        <p:nvSpPr>
          <p:cNvPr id="5" name="Fußzeilenplatzhalter 4">
            <a:extLst>
              <a:ext uri="{FF2B5EF4-FFF2-40B4-BE49-F238E27FC236}">
                <a16:creationId xmlns:a16="http://schemas.microsoft.com/office/drawing/2014/main" id="{77DCD33F-1FBE-4832-BAD3-FFA981BB6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7105215-E3AC-4886-AAAB-F079C19912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87AAA-38BD-4F9C-90E2-826F2CC5183E}" type="slidenum">
              <a:rPr lang="de-DE" smtClean="0"/>
              <a:t>‹Nr.›</a:t>
            </a:fld>
            <a:endParaRPr lang="de-DE"/>
          </a:p>
        </p:txBody>
      </p:sp>
    </p:spTree>
    <p:extLst>
      <p:ext uri="{BB962C8B-B14F-4D97-AF65-F5344CB8AC3E}">
        <p14:creationId xmlns:p14="http://schemas.microsoft.com/office/powerpoint/2010/main" val="493981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E8798-FE84-47BB-9688-73F0D999FBDD}"/>
              </a:ext>
            </a:extLst>
          </p:cNvPr>
          <p:cNvSpPr>
            <a:spLocks noGrp="1"/>
          </p:cNvSpPr>
          <p:nvPr>
            <p:ph type="ctrTitle"/>
          </p:nvPr>
        </p:nvSpPr>
        <p:spPr>
          <a:xfrm>
            <a:off x="1524000" y="1122363"/>
            <a:ext cx="9144000" cy="1368589"/>
          </a:xfrm>
        </p:spPr>
        <p:txBody>
          <a:bodyPr/>
          <a:lstStyle/>
          <a:p>
            <a:r>
              <a:rPr lang="de-DE" b="1" dirty="0">
                <a:latin typeface="+mn-lt"/>
              </a:rPr>
              <a:t>KOSMOS &amp; PSYCHE</a:t>
            </a:r>
          </a:p>
        </p:txBody>
      </p:sp>
      <p:sp>
        <p:nvSpPr>
          <p:cNvPr id="3" name="Untertitel 2">
            <a:extLst>
              <a:ext uri="{FF2B5EF4-FFF2-40B4-BE49-F238E27FC236}">
                <a16:creationId xmlns:a16="http://schemas.microsoft.com/office/drawing/2014/main" id="{2C8FA141-D022-4FD0-B802-4629C47C1B86}"/>
              </a:ext>
            </a:extLst>
          </p:cNvPr>
          <p:cNvSpPr>
            <a:spLocks noGrp="1"/>
          </p:cNvSpPr>
          <p:nvPr>
            <p:ph type="subTitle" idx="1"/>
          </p:nvPr>
        </p:nvSpPr>
        <p:spPr/>
        <p:txBody>
          <a:bodyPr>
            <a:noAutofit/>
          </a:bodyPr>
          <a:lstStyle/>
          <a:p>
            <a:r>
              <a:rPr lang="de-DE" sz="6000" b="1" dirty="0"/>
              <a:t> EPSTEIN &amp; DAS ZEITALTER DER AUFDECKUNG</a:t>
            </a:r>
          </a:p>
        </p:txBody>
      </p:sp>
      <p:pic>
        <p:nvPicPr>
          <p:cNvPr id="5" name="Grafik 4">
            <a:extLst>
              <a:ext uri="{FF2B5EF4-FFF2-40B4-BE49-F238E27FC236}">
                <a16:creationId xmlns:a16="http://schemas.microsoft.com/office/drawing/2014/main" id="{AF035B7D-A8EF-4A0C-AD1B-FE649A6D6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Grafik 5">
            <a:extLst>
              <a:ext uri="{FF2B5EF4-FFF2-40B4-BE49-F238E27FC236}">
                <a16:creationId xmlns:a16="http://schemas.microsoft.com/office/drawing/2014/main" id="{0109C847-EDAA-439D-BD40-80C51B0EF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5272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3918F-4567-4B44-99EE-385A3AF5439D}"/>
              </a:ext>
            </a:extLst>
          </p:cNvPr>
          <p:cNvSpPr>
            <a:spLocks noGrp="1"/>
          </p:cNvSpPr>
          <p:nvPr>
            <p:ph type="title"/>
          </p:nvPr>
        </p:nvSpPr>
        <p:spPr>
          <a:xfrm>
            <a:off x="838200" y="-8104"/>
            <a:ext cx="10515600" cy="335908"/>
          </a:xfrm>
        </p:spPr>
        <p:txBody>
          <a:bodyPr>
            <a:normAutofit fontScale="90000"/>
          </a:bodyPr>
          <a:lstStyle/>
          <a:p>
            <a:pPr algn="ctr"/>
            <a:r>
              <a:rPr lang="de-DE" sz="3200" b="1" dirty="0">
                <a:latin typeface="+mn-lt"/>
              </a:rPr>
              <a:t>Kometen – Irrlichter oder Lichter </a:t>
            </a:r>
            <a:r>
              <a:rPr lang="de-DE" sz="3600" b="1" dirty="0">
                <a:latin typeface="+mn-lt"/>
              </a:rPr>
              <a:t>?</a:t>
            </a:r>
          </a:p>
        </p:txBody>
      </p:sp>
      <p:sp>
        <p:nvSpPr>
          <p:cNvPr id="3" name="Inhaltsplatzhalter 2">
            <a:extLst>
              <a:ext uri="{FF2B5EF4-FFF2-40B4-BE49-F238E27FC236}">
                <a16:creationId xmlns:a16="http://schemas.microsoft.com/office/drawing/2014/main" id="{F17E8291-0D1F-40BA-AA1A-C505873D6C79}"/>
              </a:ext>
            </a:extLst>
          </p:cNvPr>
          <p:cNvSpPr>
            <a:spLocks noGrp="1"/>
          </p:cNvSpPr>
          <p:nvPr>
            <p:ph idx="1"/>
          </p:nvPr>
        </p:nvSpPr>
        <p:spPr>
          <a:xfrm>
            <a:off x="-77638" y="327804"/>
            <a:ext cx="12269638" cy="6435306"/>
          </a:xfrm>
        </p:spPr>
        <p:txBody>
          <a:bodyPr>
            <a:normAutofit fontScale="25000" lnSpcReduction="20000"/>
          </a:bodyPr>
          <a:lstStyle/>
          <a:p>
            <a:pPr>
              <a:lnSpc>
                <a:spcPct val="100000"/>
              </a:lnSpc>
              <a:spcBef>
                <a:spcPts val="300"/>
              </a:spcBef>
            </a:pPr>
            <a:r>
              <a:rPr lang="de-DE" sz="6400" dirty="0"/>
              <a:t>machen Licht im Dunkel, tauchen plötzlich aus dem Unbekannten auf und können als Schicksalsboten des Zeitenwandels wirken, v.a. wenn sie mit multiplen Epochenübergängen verbunden / </a:t>
            </a:r>
            <a:r>
              <a:rPr lang="de-DE" sz="6400" dirty="0" err="1"/>
              <a:t>interaspektiert</a:t>
            </a:r>
            <a:r>
              <a:rPr lang="de-DE" sz="6400" dirty="0"/>
              <a:t> sind. Sie gelten klassisch als reisende Unglücksboten mit unguten Wirkungen.</a:t>
            </a:r>
          </a:p>
          <a:p>
            <a:pPr>
              <a:lnSpc>
                <a:spcPct val="100000"/>
              </a:lnSpc>
              <a:spcBef>
                <a:spcPts val="300"/>
              </a:spcBef>
            </a:pPr>
            <a:r>
              <a:rPr lang="de-DE" sz="6400" dirty="0"/>
              <a:t>werden als göttliche, schicksalhafte bzw. faszinierende Licht-Zeichen eines Umbruchs bzw. eines Aufbruchs in eine Richtung verstanden - eine Reise mit Schweif, der die Seelen gemäß der sichtbaren Form als Vorbild bzw. den Chartinhalten folgen - Folge dem Stern! Wer sich dagegen stellt, kann oft von Massenbewegungen bzw. dem Zeitgeist überrollt werden, wenn die Charts entsprechende aufrüttelnde Inhalte haben.</a:t>
            </a:r>
          </a:p>
          <a:p>
            <a:pPr>
              <a:lnSpc>
                <a:spcPct val="100000"/>
              </a:lnSpc>
              <a:spcBef>
                <a:spcPts val="300"/>
              </a:spcBef>
            </a:pPr>
            <a:r>
              <a:rPr lang="de-DE" sz="6400" dirty="0" err="1"/>
              <a:t>Sonnenstreifer</a:t>
            </a:r>
            <a:r>
              <a:rPr lang="de-DE" sz="6400" dirty="0"/>
              <a:t> führen zur Sonne, sie inspirieren, machen mutig und nicht </a:t>
            </a:r>
            <a:r>
              <a:rPr lang="de-DE" sz="6400" dirty="0" err="1"/>
              <a:t>stoppbar</a:t>
            </a:r>
            <a:r>
              <a:rPr lang="de-DE" sz="6400" dirty="0"/>
              <a:t> ernst mit der Reise zum hellsten Licht, sie bringen ihren gesamten Schatten / ihre kosmischen Weitdraußen-Erfahrungen ihrer immensen Bahnreichweite zur Sonne mit, oft zerbrechen sie am Perihel und nehmen die Sonnenlichtenergie auf zu ihrer dann folgenden langen Rückreise ins ferne Kosmische. Kometen können sich als Kosmos-reisende lange auf ihren sonnennahen Lichtdurchgang und ihren vollen Leuchteffekt vorbereiten, die volle Dichotomie Dunkelheit und Licht</a:t>
            </a:r>
          </a:p>
          <a:p>
            <a:pPr>
              <a:lnSpc>
                <a:spcPct val="100000"/>
              </a:lnSpc>
              <a:spcBef>
                <a:spcPts val="300"/>
              </a:spcBef>
            </a:pPr>
            <a:r>
              <a:rPr lang="de-DE" sz="6400" dirty="0"/>
              <a:t>sie lassen den Herzschlag aufgeregt erhöhen, dabei kommt eine aufgeregt kollektiv entwurzelnde, das kindlich Verwurzelte schädigende Raserei in Richtung der Sonne gemäß den spezifischen EH-Inhalten zustande, sie sorgen dafür, dass man sich von Unnötigem trennt, dass man seine Substanz (real: Eis/Staub/Steine) für sein Licht freisetzend verbrennt und stoßen aus dem Dunkel mutig und unaufhaltsam zum hellsten Licht.</a:t>
            </a:r>
          </a:p>
          <a:p>
            <a:pPr>
              <a:lnSpc>
                <a:spcPct val="100000"/>
              </a:lnSpc>
              <a:spcBef>
                <a:spcPts val="300"/>
              </a:spcBef>
            </a:pPr>
            <a:r>
              <a:rPr lang="de-DE" sz="6400" dirty="0"/>
              <a:t>sie können bei davon Betroffenen kometenhafte Aufstiege von hemmungslosen ‚Propheten‘ und Leitideen des ungehaltenen Wandels mit Schweifen von Anhängern hervorbringen und sorgen dann oft wieder für deren Fall nach dem irdisch ungesunden Höhenflug mit Verheizen, Zerbrechen mit </a:t>
            </a:r>
            <a:r>
              <a:rPr lang="de-DE" sz="6400" dirty="0" err="1"/>
              <a:t>pandorahaften</a:t>
            </a:r>
            <a:r>
              <a:rPr lang="de-DE" sz="6400" dirty="0"/>
              <a:t> Büchsenausschüttungen und Verschwinden ins Dunkle. Trotz des schnellen Entfernens können die Kometen aber gerade als stärkster Faktor den ganzen begonnenen Zyklus lang wirken, sich langsam aufbauen und in Endkrisenzeiten den Kernirrsinn freisetzen</a:t>
            </a:r>
          </a:p>
          <a:p>
            <a:pPr>
              <a:lnSpc>
                <a:spcPct val="100000"/>
              </a:lnSpc>
              <a:spcBef>
                <a:spcPts val="300"/>
              </a:spcBef>
            </a:pPr>
            <a:r>
              <a:rPr lang="de-DE" sz="6400" dirty="0"/>
              <a:t>sie vermitteln je nach Erscheinungsform &amp; Inhalt der Zeitqualität inspirierende, erleuchtende, aber v.a. auch entwurzelnde, verstrahlende Wirkungen, setzen aber v.a. durch die </a:t>
            </a:r>
            <a:r>
              <a:rPr lang="de-DE" sz="6400" dirty="0" err="1"/>
              <a:t>pandorahaft</a:t>
            </a:r>
            <a:r>
              <a:rPr lang="de-DE" sz="6400" dirty="0"/>
              <a:t> alles Gebende, zerstörerische, sich verheizende Eigenart kosmische Traumata in Kraft, die höchst effektiv über das Unbewusste weiterwirken. Sie können aber auch große </a:t>
            </a:r>
            <a:r>
              <a:rPr lang="de-DE" sz="6400" dirty="0" err="1"/>
              <a:t>Bewusstmacher</a:t>
            </a:r>
            <a:r>
              <a:rPr lang="de-DE" sz="6400" dirty="0"/>
              <a:t> von Schattenthemen und von Karma sein.</a:t>
            </a:r>
          </a:p>
          <a:p>
            <a:pPr>
              <a:lnSpc>
                <a:spcPct val="100000"/>
              </a:lnSpc>
              <a:spcBef>
                <a:spcPts val="300"/>
              </a:spcBef>
            </a:pPr>
            <a:r>
              <a:rPr lang="de-DE" sz="6400" dirty="0"/>
              <a:t>sie setzen am unwiderstehlichsten als zentrale, lange wirksame, fulminante, disruptive, lichtvolle </a:t>
            </a:r>
            <a:r>
              <a:rPr lang="de-DE" sz="6400" dirty="0" err="1"/>
              <a:t>Übergangspusher</a:t>
            </a:r>
            <a:r>
              <a:rPr lang="de-DE" sz="6400" dirty="0"/>
              <a:t> und Widerstandsbrecher damit verknüpfte Großzyklen im Sinne einer Lichtpersönlichkeit oder aber eines kometennachziehenden, </a:t>
            </a:r>
            <a:r>
              <a:rPr lang="de-DE" sz="6400" dirty="0" err="1"/>
              <a:t>pandorahaft</a:t>
            </a:r>
            <a:r>
              <a:rPr lang="de-DE" sz="6400" dirty="0"/>
              <a:t> alles gebenden Irrlichts um, oft in mehreren zyklisch ausgelösten Stufen bzw. Wellen. Wichtig ist die sublimierte, von der traumatisierten Raserei wieder entkoppelnde Verinnerlichung hin zu seiner Mitte – eine zentrierte Schau auf die tatsächlich von Gott damit vermittelten Visionen ohne äußere Raserei.</a:t>
            </a:r>
          </a:p>
          <a:p>
            <a:pPr>
              <a:lnSpc>
                <a:spcPct val="100000"/>
              </a:lnSpc>
              <a:spcBef>
                <a:spcPts val="300"/>
              </a:spcBef>
            </a:pPr>
            <a:r>
              <a:rPr lang="de-DE" sz="6400" b="1" dirty="0"/>
              <a:t>Wie folgt man dem Kometen zur Sonne nach? 1882 &amp; 1965 u.a. als wissenschaftliche Erforscher / Entdecker: die JUN-Sonne als Ziel und auch Herrscher beider im Löwen entdeckten Kometen-EHs. Die Inhalte sind sehr unterschiedlich, hängen aber auch zusammen: zuerst die stählern drillende bzw. verheizende Erziehungsrahmung &amp; dann deren schadensfürchtende, differenzierte, angstangepasste, optimierte, </a:t>
            </a:r>
            <a:r>
              <a:rPr lang="de-DE" sz="6400" b="1" dirty="0" err="1"/>
              <a:t>bewusstma-chende</a:t>
            </a:r>
            <a:r>
              <a:rPr lang="de-DE" sz="6400" b="1" dirty="0"/>
              <a:t>, allerdings oft </a:t>
            </a:r>
            <a:r>
              <a:rPr lang="de-DE" sz="6400" b="1" dirty="0" err="1"/>
              <a:t>orcisch</a:t>
            </a:r>
            <a:r>
              <a:rPr lang="de-DE" sz="6400" b="1" dirty="0"/>
              <a:t>-</a:t>
            </a:r>
            <a:r>
              <a:rPr lang="de-DE" sz="6400" b="1" dirty="0" err="1"/>
              <a:t>luciferisch</a:t>
            </a:r>
            <a:r>
              <a:rPr lang="de-DE" sz="6400" b="1" dirty="0"/>
              <a:t>-schattenhafte wissenschaftliche Nachfolge. Jede andere Themen-Ballung 1965 erzeugte weitere Le-</a:t>
            </a:r>
            <a:r>
              <a:rPr lang="de-DE" sz="6400" b="1" dirty="0" err="1"/>
              <a:t>benswege</a:t>
            </a:r>
            <a:r>
              <a:rPr lang="de-DE" sz="6400" b="1" dirty="0"/>
              <a:t>: </a:t>
            </a:r>
            <a:r>
              <a:rPr lang="de-DE" sz="6400" b="1" dirty="0" err="1"/>
              <a:t>Kriegsvernichter</a:t>
            </a:r>
            <a:r>
              <a:rPr lang="de-DE" sz="6400" b="1" dirty="0"/>
              <a:t>, Selbstmordattentäter, Islammigrant, </a:t>
            </a:r>
            <a:r>
              <a:rPr lang="de-DE" sz="6400" b="1" dirty="0" err="1"/>
              <a:t>ixionischer</a:t>
            </a:r>
            <a:r>
              <a:rPr lang="de-DE" sz="6400" b="1" dirty="0"/>
              <a:t> Vergewaltiger, Verbrecher, Mörder, Virus-Biowaffenmörder, Entertainment- / Musikkulturproduzenten / -</a:t>
            </a:r>
            <a:r>
              <a:rPr lang="de-DE" sz="6400" b="1" dirty="0" err="1"/>
              <a:t>konsumenten</a:t>
            </a:r>
            <a:r>
              <a:rPr lang="de-DE" sz="6400" b="1" dirty="0"/>
              <a:t>, kindsopfernde Actors / </a:t>
            </a:r>
            <a:r>
              <a:rPr lang="de-DE" sz="6400" b="1" dirty="0" err="1"/>
              <a:t>Celebs</a:t>
            </a:r>
            <a:r>
              <a:rPr lang="de-DE" sz="6400" b="1" dirty="0"/>
              <a:t>, sexuelle Befreier und dann Verwerter, LGTBQ- &amp; betrügerische Klimaaktivisten, anhängerstarke eugenische + ökosozialistische industrielle Globalisten / China-Expansionisten, vernetzende </a:t>
            </a:r>
            <a:r>
              <a:rPr lang="de-DE" sz="6400" b="1" dirty="0" err="1"/>
              <a:t>Comtech</a:t>
            </a:r>
            <a:r>
              <a:rPr lang="de-DE" sz="6400" b="1" dirty="0"/>
              <a:t>- und KI-Technologen, Dienstleister / angepasste </a:t>
            </a:r>
            <a:r>
              <a:rPr lang="de-DE" sz="6400" b="1" dirty="0" err="1"/>
              <a:t>Kontrollierer</a:t>
            </a:r>
            <a:r>
              <a:rPr lang="de-DE" sz="6400" b="1" dirty="0"/>
              <a:t> und Selbstoptimierer, trojanische Hacker und Angst-PR-</a:t>
            </a:r>
            <a:r>
              <a:rPr lang="de-DE" sz="6400" b="1" dirty="0" err="1"/>
              <a:t>Manipulato</a:t>
            </a:r>
            <a:r>
              <a:rPr lang="de-DE" sz="6400" b="1" dirty="0"/>
              <a:t>-</a:t>
            </a:r>
            <a:r>
              <a:rPr lang="de-DE" sz="6400" b="1" dirty="0" err="1"/>
              <a:t>ren</a:t>
            </a:r>
            <a:r>
              <a:rPr lang="de-DE" sz="6400" b="1" dirty="0"/>
              <a:t> / </a:t>
            </a:r>
            <a:r>
              <a:rPr lang="de-DE" sz="6400" b="1" dirty="0" err="1"/>
              <a:t>Orwellianer</a:t>
            </a:r>
            <a:r>
              <a:rPr lang="de-DE" sz="6400" b="1" dirty="0"/>
              <a:t> u.a. von Gott und der galaktischen Zukunft (</a:t>
            </a:r>
            <a:r>
              <a:rPr lang="de-DE" sz="6400" b="1" dirty="0" err="1"/>
              <a:t>Directio</a:t>
            </a:r>
            <a:r>
              <a:rPr lang="de-DE" sz="6400" b="1" dirty="0"/>
              <a:t> Solaris) weg </a:t>
            </a:r>
            <a:r>
              <a:rPr lang="de-DE" sz="6400" b="1" dirty="0" err="1"/>
              <a:t>luciferisch</a:t>
            </a:r>
            <a:r>
              <a:rPr lang="de-DE" sz="6400" b="1" dirty="0"/>
              <a:t> </a:t>
            </a:r>
            <a:r>
              <a:rPr lang="de-DE" sz="6400" b="1" dirty="0" err="1"/>
              <a:t>lemmingehaft</a:t>
            </a:r>
            <a:r>
              <a:rPr lang="de-DE" sz="6400" b="1" dirty="0"/>
              <a:t> suizidal Angstwahngesteuerte.</a:t>
            </a:r>
          </a:p>
          <a:p>
            <a:endParaRPr lang="de-DE" dirty="0"/>
          </a:p>
        </p:txBody>
      </p:sp>
    </p:spTree>
    <p:extLst>
      <p:ext uri="{BB962C8B-B14F-4D97-AF65-F5344CB8AC3E}">
        <p14:creationId xmlns:p14="http://schemas.microsoft.com/office/powerpoint/2010/main" val="412295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3B302-8FC6-4626-9D15-EBD2430F1FC9}"/>
              </a:ext>
            </a:extLst>
          </p:cNvPr>
          <p:cNvSpPr>
            <a:spLocks noGrp="1"/>
          </p:cNvSpPr>
          <p:nvPr>
            <p:ph type="title"/>
          </p:nvPr>
        </p:nvSpPr>
        <p:spPr>
          <a:xfrm>
            <a:off x="838200" y="111126"/>
            <a:ext cx="10515600" cy="437132"/>
          </a:xfrm>
        </p:spPr>
        <p:txBody>
          <a:bodyPr>
            <a:noAutofit/>
          </a:bodyPr>
          <a:lstStyle/>
          <a:p>
            <a:pPr algn="ctr"/>
            <a:r>
              <a:rPr lang="de-DE" sz="3200" b="1" dirty="0">
                <a:latin typeface="+mn-lt"/>
              </a:rPr>
              <a:t>Deutung der Kometen</a:t>
            </a:r>
          </a:p>
        </p:txBody>
      </p:sp>
      <p:sp>
        <p:nvSpPr>
          <p:cNvPr id="3" name="Inhaltsplatzhalter 2">
            <a:extLst>
              <a:ext uri="{FF2B5EF4-FFF2-40B4-BE49-F238E27FC236}">
                <a16:creationId xmlns:a16="http://schemas.microsoft.com/office/drawing/2014/main" id="{39B3B88D-893E-4F86-8CF1-645CF0CCAEF0}"/>
              </a:ext>
            </a:extLst>
          </p:cNvPr>
          <p:cNvSpPr>
            <a:spLocks noGrp="1"/>
          </p:cNvSpPr>
          <p:nvPr>
            <p:ph idx="1"/>
          </p:nvPr>
        </p:nvSpPr>
        <p:spPr>
          <a:xfrm>
            <a:off x="1" y="650240"/>
            <a:ext cx="12192000" cy="6309360"/>
          </a:xfrm>
        </p:spPr>
        <p:txBody>
          <a:bodyPr>
            <a:normAutofit fontScale="62500" lnSpcReduction="20000"/>
          </a:bodyPr>
          <a:lstStyle/>
          <a:p>
            <a:pPr>
              <a:lnSpc>
                <a:spcPct val="100000"/>
              </a:lnSpc>
            </a:pPr>
            <a:r>
              <a:rPr lang="de-DE" b="1" dirty="0"/>
              <a:t>1. Umfassende Deutung nach Bahneigenschaften und nach Phänomenologie – Bild am Himmel wird zum Vorbild </a:t>
            </a:r>
            <a:r>
              <a:rPr lang="de-DE" dirty="0"/>
              <a:t>(hier interessieren vorerst nur die lichtstarken Großen Kometen und </a:t>
            </a:r>
            <a:r>
              <a:rPr lang="de-DE" dirty="0" err="1"/>
              <a:t>Sonnenstreifer</a:t>
            </a:r>
            <a:r>
              <a:rPr lang="de-DE" dirty="0"/>
              <a:t> 1882 und 1965, sowie der Große </a:t>
            </a:r>
            <a:r>
              <a:rPr lang="de-DE" dirty="0" err="1"/>
              <a:t>Erdbemächtiger</a:t>
            </a:r>
            <a:r>
              <a:rPr lang="de-DE" dirty="0"/>
              <a:t> 1861 zu resonanten </a:t>
            </a:r>
            <a:r>
              <a:rPr lang="de-DE" dirty="0" err="1"/>
              <a:t>Großzyklenübergängen</a:t>
            </a:r>
            <a:r>
              <a:rPr lang="de-DE" dirty="0"/>
              <a:t>) </a:t>
            </a:r>
            <a:r>
              <a:rPr lang="de-DE" b="1" dirty="0"/>
              <a:t>und vor allem nach dem 1. Entdeckungshoroskop, deren v.a. auch durch Asteroiden betonte Themen und deren gebündelten zyklischen Höhepunkte / Umbrüche </a:t>
            </a:r>
            <a:r>
              <a:rPr lang="de-DE" dirty="0"/>
              <a:t>(für welche Inhalte und Veränderungswirkungen welche Zyklusdauern wirkend steht der Komet, worauf läuft seine angestoßene Entwicklung hinaus?).</a:t>
            </a:r>
          </a:p>
          <a:p>
            <a:pPr>
              <a:lnSpc>
                <a:spcPct val="100000"/>
              </a:lnSpc>
            </a:pPr>
            <a:r>
              <a:rPr lang="de-DE" b="1" dirty="0"/>
              <a:t>2. Deutung gemäß der Maximalwirkung des Kometen auf die Erde </a:t>
            </a:r>
            <a:r>
              <a:rPr lang="de-DE" dirty="0"/>
              <a:t>mittels des Perigäums (maximale Erdnähe)</a:t>
            </a:r>
          </a:p>
          <a:p>
            <a:pPr>
              <a:lnSpc>
                <a:spcPct val="100000"/>
              </a:lnSpc>
            </a:pPr>
            <a:r>
              <a:rPr lang="de-DE" b="1" dirty="0"/>
              <a:t>3. Deutung gemäß des Maximaleinflusses am Perihel auf die Sonne </a:t>
            </a:r>
            <a:r>
              <a:rPr lang="de-DE" dirty="0"/>
              <a:t>(quasi die Sonnenvereinigung, das Lichtziel des Kometen) und damit wiederum auf seine Lichtwirkung und Sonnenentwicklungswege auf Erden</a:t>
            </a:r>
          </a:p>
          <a:p>
            <a:pPr>
              <a:lnSpc>
                <a:spcPct val="100000"/>
              </a:lnSpc>
            </a:pPr>
            <a:r>
              <a:rPr lang="de-DE" b="1" dirty="0"/>
              <a:t>4. Verlaufsbeobachtung während seiner Sichtbarkeitsphase und danach: </a:t>
            </a:r>
          </a:p>
          <a:p>
            <a:pPr>
              <a:lnSpc>
                <a:spcPct val="100000"/>
              </a:lnSpc>
              <a:buFontTx/>
              <a:buChar char="-"/>
            </a:pPr>
            <a:r>
              <a:rPr lang="de-DE" dirty="0"/>
              <a:t>wann wirkt er gradmäßig auf die damit verbundenen Zyklus-Starts &amp; ganze -Dauern, rahmende Neumonde &amp; Finsternisse ein?</a:t>
            </a:r>
          </a:p>
          <a:p>
            <a:pPr>
              <a:lnSpc>
                <a:spcPct val="100000"/>
              </a:lnSpc>
              <a:buFontTx/>
              <a:buChar char="-"/>
            </a:pPr>
            <a:r>
              <a:rPr lang="de-DE" b="1" dirty="0"/>
              <a:t>1882 war es das </a:t>
            </a:r>
            <a:r>
              <a:rPr lang="de-DE" b="1" dirty="0" err="1"/>
              <a:t>Stellium</a:t>
            </a:r>
            <a:r>
              <a:rPr lang="de-DE" b="1" dirty="0"/>
              <a:t> Saturn-Chiron-Pluto Ende Stier / Anfang Zwilling</a:t>
            </a:r>
            <a:r>
              <a:rPr lang="de-DE" dirty="0"/>
              <a:t>, </a:t>
            </a:r>
            <a:r>
              <a:rPr lang="de-DE" b="1" dirty="0"/>
              <a:t>1965 deren Archetypen-Wiederholung in </a:t>
            </a:r>
            <a:r>
              <a:rPr lang="de-DE" b="1" dirty="0" err="1"/>
              <a:t>Opp</a:t>
            </a:r>
            <a:r>
              <a:rPr lang="de-DE" b="1" dirty="0"/>
              <a:t>.: die 1.Uranus-Pluto-Konj. auf </a:t>
            </a:r>
            <a:r>
              <a:rPr lang="de-DE" b="1" dirty="0" err="1"/>
              <a:t>Profectio</a:t>
            </a:r>
            <a:r>
              <a:rPr lang="de-DE" b="1" dirty="0"/>
              <a:t> Solaris Mitte Jungfrau </a:t>
            </a:r>
            <a:r>
              <a:rPr lang="de-DE" b="1" dirty="0" err="1"/>
              <a:t>Opp</a:t>
            </a:r>
            <a:r>
              <a:rPr lang="de-DE" b="1" dirty="0"/>
              <a:t>. </a:t>
            </a:r>
            <a:r>
              <a:rPr lang="de-DE" b="1" dirty="0" err="1"/>
              <a:t>Directio</a:t>
            </a:r>
            <a:r>
              <a:rPr lang="de-DE" b="1" dirty="0"/>
              <a:t> Solaris in der HS Saturn / Chiron im Wasser-Groß-trigon Orcus &amp; Neptun, eine Wissenschaftsneuordnung mit breit und differenziert aufdeckenden bis heilenden Lichtblitzen </a:t>
            </a:r>
          </a:p>
          <a:p>
            <a:pPr>
              <a:lnSpc>
                <a:spcPct val="100000"/>
              </a:lnSpc>
              <a:buFontTx/>
              <a:buChar char="-"/>
            </a:pPr>
            <a:r>
              <a:rPr lang="de-DE" dirty="0"/>
              <a:t>oder beim wohl in der Breite hellsten Kometen, den am 13.05.1861 entdeckten </a:t>
            </a:r>
            <a:r>
              <a:rPr lang="de-DE" b="1" dirty="0"/>
              <a:t>C/1861 J1 - Tebbutt mit Widder-Neptun /Fische-</a:t>
            </a:r>
            <a:r>
              <a:rPr lang="de-DE" b="1" dirty="0" err="1"/>
              <a:t>Sedna</a:t>
            </a:r>
            <a:r>
              <a:rPr lang="de-DE" b="1" dirty="0"/>
              <a:t> im 0° Übergang zum Widder mit Merkur am AC T-Qua. </a:t>
            </a:r>
            <a:r>
              <a:rPr lang="de-DE" b="1" dirty="0" err="1"/>
              <a:t>Ixion</a:t>
            </a:r>
            <a:r>
              <a:rPr lang="de-DE" b="1" dirty="0"/>
              <a:t> </a:t>
            </a:r>
            <a:r>
              <a:rPr lang="de-DE" b="1" dirty="0" err="1"/>
              <a:t>Opp</a:t>
            </a:r>
            <a:r>
              <a:rPr lang="de-DE" b="1" dirty="0"/>
              <a:t>. Chaos-</a:t>
            </a:r>
            <a:r>
              <a:rPr lang="de-DE" b="1" dirty="0" err="1"/>
              <a:t>Varuna</a:t>
            </a:r>
            <a:r>
              <a:rPr lang="de-DE" b="1" dirty="0"/>
              <a:t>-MC </a:t>
            </a:r>
            <a:r>
              <a:rPr lang="de-DE" dirty="0"/>
              <a:t>zum Start des um die Sklavenbefreiung sich drehenden amerikanischen Bürgerkriegs in Fort Sumter ab 12.04.1861, der Komet steht dabei exakt auf dem Südknoten-Herrscher Mond 15°45 Stier T-Qua. Jupiter </a:t>
            </a:r>
            <a:r>
              <a:rPr lang="de-DE" dirty="0" err="1"/>
              <a:t>Opp</a:t>
            </a:r>
            <a:r>
              <a:rPr lang="de-DE" dirty="0"/>
              <a:t>. Slaven beim Ausbruch um 4h30 morgens!). Dieser Komet lieferte den Push für die neuen Widderzyklen von Neptun und </a:t>
            </a:r>
            <a:r>
              <a:rPr lang="de-DE" dirty="0" err="1"/>
              <a:t>Sedna</a:t>
            </a:r>
            <a:r>
              <a:rPr lang="de-DE" dirty="0"/>
              <a:t> (in Krisen eine Kriegstreiberei bis hin zur Weltführung in WK I und II, Industrialisierung, Chemie-, Öl-, Pharmaindustrie in </a:t>
            </a:r>
            <a:r>
              <a:rPr lang="de-DE" dirty="0" err="1"/>
              <a:t>hybrishafter</a:t>
            </a:r>
            <a:r>
              <a:rPr lang="de-DE" dirty="0"/>
              <a:t>, chaotisch neuschöpferischer, trustförmiger, globaler Konkurrenz ab 1861 / 1862) und die kollektiv entgrenzte, heimliche Erdbemächtigung durch Äquator-Neptun &amp; -Pluto</a:t>
            </a:r>
          </a:p>
          <a:p>
            <a:pPr>
              <a:lnSpc>
                <a:spcPct val="100000"/>
              </a:lnSpc>
              <a:buFontTx/>
              <a:buChar char="-"/>
            </a:pPr>
            <a:r>
              <a:rPr lang="de-DE" dirty="0"/>
              <a:t>wo ist bei ganz steilen exzentrischen Bahnen der beiden zur Kreuz-Familie zählenden, wohl 1106 auseinandergebrochenen </a:t>
            </a:r>
            <a:r>
              <a:rPr lang="de-DE" dirty="0" err="1"/>
              <a:t>Sonnenstreifer</a:t>
            </a:r>
            <a:r>
              <a:rPr lang="de-DE" dirty="0"/>
              <a:t> (fast bei 1 = wie ein Damoklesschwert bzw. ein Aufstieg nach oben in den Überblick über das Sonnensystem) der Gradbereich seiner jahrhundertelangen </a:t>
            </a:r>
            <a:r>
              <a:rPr lang="de-DE" dirty="0" err="1"/>
              <a:t>Bahnlage</a:t>
            </a:r>
            <a:r>
              <a:rPr lang="de-DE" dirty="0"/>
              <a:t>? </a:t>
            </a:r>
            <a:r>
              <a:rPr lang="de-DE" b="1" dirty="0"/>
              <a:t>C/1882 R1 – Großer Septemberkomet pendelt zwischen 12-14° Krebs, </a:t>
            </a:r>
            <a:r>
              <a:rPr lang="de-DE" b="1" dirty="0" err="1"/>
              <a:t>Ikeya-Seki</a:t>
            </a:r>
            <a:r>
              <a:rPr lang="de-DE" b="1" dirty="0"/>
              <a:t> C/1965 S1 </a:t>
            </a:r>
            <a:r>
              <a:rPr lang="de-DE" dirty="0"/>
              <a:t>zwischen 11-14° Krebs beim Einweihungs-Fixstern Sirius (s. zentral bei Jesus Jupiter-Saturn-Konj. 7 v. Chr.)</a:t>
            </a:r>
          </a:p>
        </p:txBody>
      </p:sp>
    </p:spTree>
    <p:extLst>
      <p:ext uri="{BB962C8B-B14F-4D97-AF65-F5344CB8AC3E}">
        <p14:creationId xmlns:p14="http://schemas.microsoft.com/office/powerpoint/2010/main" val="50630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3700642-A232-4B2C-930A-F49771F56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4527" y="1645578"/>
            <a:ext cx="4407473" cy="4626131"/>
          </a:xfrm>
          <a:prstGeom prst="rect">
            <a:avLst/>
          </a:prstGeom>
        </p:spPr>
      </p:pic>
      <p:sp>
        <p:nvSpPr>
          <p:cNvPr id="2" name="Titel 1">
            <a:extLst>
              <a:ext uri="{FF2B5EF4-FFF2-40B4-BE49-F238E27FC236}">
                <a16:creationId xmlns:a16="http://schemas.microsoft.com/office/drawing/2014/main" id="{F6269F12-0F60-461B-BEA4-910DFD23D3C3}"/>
              </a:ext>
            </a:extLst>
          </p:cNvPr>
          <p:cNvSpPr>
            <a:spLocks noGrp="1"/>
          </p:cNvSpPr>
          <p:nvPr>
            <p:ph type="title"/>
          </p:nvPr>
        </p:nvSpPr>
        <p:spPr>
          <a:xfrm>
            <a:off x="0" y="-36947"/>
            <a:ext cx="12449175" cy="1046907"/>
          </a:xfrm>
        </p:spPr>
        <p:txBody>
          <a:bodyPr>
            <a:noAutofit/>
          </a:bodyPr>
          <a:lstStyle/>
          <a:p>
            <a:r>
              <a:rPr lang="de-DE" sz="2400" b="1" dirty="0">
                <a:latin typeface="+mn-lt"/>
              </a:rPr>
              <a:t>Der Große Komet von 1965 - </a:t>
            </a:r>
            <a:r>
              <a:rPr lang="de-DE" sz="2400" b="1" dirty="0" err="1">
                <a:latin typeface="+mn-lt"/>
              </a:rPr>
              <a:t>Ikeya-Seki</a:t>
            </a:r>
            <a:r>
              <a:rPr lang="de-DE" sz="2400" b="1" dirty="0">
                <a:latin typeface="+mn-lt"/>
              </a:rPr>
              <a:t> C/1965 S1 EH 18.09.1965, 19h12 UT, Kochi, JP </a:t>
            </a:r>
            <a:r>
              <a:rPr lang="de-DE" sz="1980" b="1" dirty="0">
                <a:latin typeface="+mn-lt"/>
              </a:rPr>
              <a:t>– der Schlüssel aller Schlüssel unserer Epoche: Irrlicht bzw. </a:t>
            </a:r>
            <a:r>
              <a:rPr lang="de-DE" sz="1980" b="1" dirty="0" err="1">
                <a:latin typeface="+mn-lt"/>
              </a:rPr>
              <a:t>Erleuchter</a:t>
            </a:r>
            <a:r>
              <a:rPr lang="de-DE" sz="1980" b="1" dirty="0">
                <a:latin typeface="+mn-lt"/>
              </a:rPr>
              <a:t> bzw. </a:t>
            </a:r>
            <a:r>
              <a:rPr lang="de-DE" sz="1980" b="1" dirty="0" err="1">
                <a:latin typeface="+mn-lt"/>
              </a:rPr>
              <a:t>Umwälzer</a:t>
            </a:r>
            <a:r>
              <a:rPr lang="de-DE" sz="1980" b="1" dirty="0">
                <a:latin typeface="+mn-lt"/>
              </a:rPr>
              <a:t> zur himmlisch aufdeckenden oder aber täuschenden, luziferischen, angstautoritären, suizidalen Wissenschaftsordnung mit zahlreichen Höllenschatten</a:t>
            </a:r>
          </a:p>
        </p:txBody>
      </p:sp>
      <p:sp>
        <p:nvSpPr>
          <p:cNvPr id="7" name="Inhaltsplatzhalter 6">
            <a:extLst>
              <a:ext uri="{FF2B5EF4-FFF2-40B4-BE49-F238E27FC236}">
                <a16:creationId xmlns:a16="http://schemas.microsoft.com/office/drawing/2014/main" id="{9FDE59DD-4429-46F3-B9EF-DE5ADFFE7A7B}"/>
              </a:ext>
            </a:extLst>
          </p:cNvPr>
          <p:cNvSpPr>
            <a:spLocks noGrp="1"/>
          </p:cNvSpPr>
          <p:nvPr>
            <p:ph idx="1"/>
          </p:nvPr>
        </p:nvSpPr>
        <p:spPr>
          <a:xfrm>
            <a:off x="0" y="895350"/>
            <a:ext cx="8572500" cy="5994710"/>
          </a:xfrm>
        </p:spPr>
        <p:txBody>
          <a:bodyPr>
            <a:noAutofit/>
          </a:bodyPr>
          <a:lstStyle/>
          <a:p>
            <a:pPr marL="0" indent="0">
              <a:lnSpc>
                <a:spcPct val="100000"/>
              </a:lnSpc>
              <a:spcBef>
                <a:spcPts val="500"/>
              </a:spcBef>
              <a:buNone/>
            </a:pPr>
            <a:r>
              <a:rPr lang="de-DE" sz="1300" dirty="0"/>
              <a:t>Besonderheit: AC-, MC- und Nordknoten-Herrscher Merkur in Konj. trojanischer </a:t>
            </a:r>
            <a:r>
              <a:rPr lang="de-DE" sz="1300" dirty="0" err="1"/>
              <a:t>Sinon</a:t>
            </a:r>
            <a:r>
              <a:rPr lang="de-DE" sz="1300" dirty="0"/>
              <a:t>, </a:t>
            </a:r>
            <a:r>
              <a:rPr lang="de-DE" sz="1300" dirty="0" err="1"/>
              <a:t>Terezin</a:t>
            </a:r>
            <a:r>
              <a:rPr lang="de-DE" sz="1300" dirty="0"/>
              <a:t> (hier: ‚</a:t>
            </a:r>
            <a:r>
              <a:rPr lang="de-DE" sz="1300" dirty="0" err="1"/>
              <a:t>Wohlfühl</a:t>
            </a:r>
            <a:r>
              <a:rPr lang="de-DE" sz="1300" dirty="0"/>
              <a:t>‘-Diktatur) auf der Uranus-Pluto-Konj. (noch exakter am Vortag, meinem endgültigen Inkarnationshoroskop) auf dem galaktischen </a:t>
            </a:r>
            <a:r>
              <a:rPr lang="de-DE" sz="1300" dirty="0" err="1"/>
              <a:t>Vergan-genheitspunkt</a:t>
            </a:r>
            <a:r>
              <a:rPr lang="de-DE" sz="1300" dirty="0"/>
              <a:t> </a:t>
            </a:r>
            <a:r>
              <a:rPr lang="de-DE" sz="1300" dirty="0" err="1"/>
              <a:t>Profectio</a:t>
            </a:r>
            <a:r>
              <a:rPr lang="de-DE" sz="1300" dirty="0"/>
              <a:t> Solaris, Mars auf Neptun = Höhepunkt der Uranus-Neptun-Pluto-Figur. Die Zukunft sucht </a:t>
            </a:r>
            <a:r>
              <a:rPr lang="de-DE" sz="1300" dirty="0" err="1"/>
              <a:t>jungfrau</a:t>
            </a:r>
            <a:r>
              <a:rPr lang="de-DE" sz="1300" dirty="0"/>
              <a:t>-haft detailliert forschend, perfektionierend, angstvoll, digital, trojanisch hackend bzw. aufdeckend in der gal. Vergangenheit, mit deren Denkweisen und starkem Bias weg von galaktischer, </a:t>
            </a:r>
            <a:r>
              <a:rPr lang="de-DE" sz="1300" dirty="0" err="1"/>
              <a:t>fischehaft</a:t>
            </a:r>
            <a:r>
              <a:rPr lang="de-DE" sz="1300" dirty="0"/>
              <a:t> gottgeschickter Zukunft.</a:t>
            </a:r>
          </a:p>
          <a:p>
            <a:pPr marL="0" indent="0">
              <a:lnSpc>
                <a:spcPct val="100000"/>
              </a:lnSpc>
              <a:spcBef>
                <a:spcPts val="600"/>
              </a:spcBef>
              <a:buNone/>
            </a:pPr>
            <a:r>
              <a:rPr lang="de-DE" sz="1300" dirty="0"/>
              <a:t>Zentral sind kometenhafte, teils den harten 1882 </a:t>
            </a:r>
            <a:r>
              <a:rPr lang="de-DE" sz="1300" dirty="0" err="1"/>
              <a:t>Eugenikdrill</a:t>
            </a:r>
            <a:r>
              <a:rPr lang="de-DE" sz="1300" dirty="0"/>
              <a:t> fortsetzende (2 x zentral die eugenische </a:t>
            </a:r>
            <a:r>
              <a:rPr lang="de-DE" sz="1300" b="1" i="1" dirty="0" err="1">
                <a:solidFill>
                  <a:srgbClr val="FF0000"/>
                </a:solidFill>
              </a:rPr>
              <a:t>Ino</a:t>
            </a:r>
            <a:r>
              <a:rPr lang="de-DE" sz="1300" dirty="0"/>
              <a:t>) - aber </a:t>
            </a:r>
            <a:r>
              <a:rPr lang="de-DE" sz="1300" dirty="0" err="1"/>
              <a:t>uranisch</a:t>
            </a:r>
            <a:r>
              <a:rPr lang="de-DE" sz="1300" dirty="0"/>
              <a:t> neudifferenzierend - täuschende, Menschen verderbende (</a:t>
            </a:r>
            <a:r>
              <a:rPr lang="de-DE" sz="1300" b="1" i="1" dirty="0" err="1">
                <a:solidFill>
                  <a:srgbClr val="FF0000"/>
                </a:solidFill>
              </a:rPr>
              <a:t>Taguacipa</a:t>
            </a:r>
            <a:r>
              <a:rPr lang="de-DE" sz="1300" dirty="0"/>
              <a:t>) Industrien / Unternehmer (</a:t>
            </a:r>
            <a:r>
              <a:rPr lang="de-DE" sz="1300" b="1" i="1" dirty="0">
                <a:solidFill>
                  <a:srgbClr val="FF0000"/>
                </a:solidFill>
              </a:rPr>
              <a:t>Industria</a:t>
            </a:r>
            <a:r>
              <a:rPr lang="de-DE" sz="1300" dirty="0"/>
              <a:t>) zulaufstark (</a:t>
            </a:r>
            <a:r>
              <a:rPr lang="de-DE" sz="1300" b="1" i="1" dirty="0" err="1">
                <a:solidFill>
                  <a:srgbClr val="FF0000"/>
                </a:solidFill>
              </a:rPr>
              <a:t>Haumea</a:t>
            </a:r>
            <a:r>
              <a:rPr lang="de-DE" sz="1300" dirty="0"/>
              <a:t>) mit </a:t>
            </a:r>
            <a:r>
              <a:rPr lang="de-DE" sz="1300" b="1" i="1" dirty="0" err="1">
                <a:solidFill>
                  <a:srgbClr val="FF0000"/>
                </a:solidFill>
              </a:rPr>
              <a:t>Ino</a:t>
            </a:r>
            <a:r>
              <a:rPr lang="de-DE" sz="1300" b="1" i="1" dirty="0">
                <a:solidFill>
                  <a:srgbClr val="FF0000"/>
                </a:solidFill>
              </a:rPr>
              <a:t> am AC </a:t>
            </a:r>
            <a:r>
              <a:rPr lang="de-DE" sz="1300" dirty="0"/>
              <a:t>im T-Qua. zur kindsopfernden </a:t>
            </a:r>
            <a:r>
              <a:rPr lang="de-DE" sz="1300" b="1" i="1" dirty="0" err="1">
                <a:solidFill>
                  <a:srgbClr val="FF0000"/>
                </a:solidFill>
              </a:rPr>
              <a:t>Tanith</a:t>
            </a:r>
            <a:r>
              <a:rPr lang="de-DE" sz="1300" b="1" i="1" dirty="0">
                <a:solidFill>
                  <a:srgbClr val="FF0000"/>
                </a:solidFill>
              </a:rPr>
              <a:t> auf dem IC </a:t>
            </a:r>
            <a:r>
              <a:rPr lang="de-DE" sz="1300" dirty="0"/>
              <a:t>(= Kinder werden dadurch besonders unsichtbar bzw. verkommen für deren Karriere geopfert) </a:t>
            </a:r>
            <a:r>
              <a:rPr lang="de-DE" sz="1300" dirty="0" err="1"/>
              <a:t>Opp</a:t>
            </a:r>
            <a:r>
              <a:rPr lang="de-DE" sz="1300" dirty="0"/>
              <a:t>. wahrheitssuchende </a:t>
            </a:r>
            <a:r>
              <a:rPr lang="de-DE" sz="1300" b="1" i="1" dirty="0">
                <a:solidFill>
                  <a:srgbClr val="FF0000"/>
                </a:solidFill>
              </a:rPr>
              <a:t>Veritas &amp; Gabriel auf MC</a:t>
            </a:r>
            <a:r>
              <a:rPr lang="de-DE" sz="1300" dirty="0"/>
              <a:t>. Vor allem eine </a:t>
            </a:r>
            <a:r>
              <a:rPr lang="de-DE" sz="1300" dirty="0" err="1"/>
              <a:t>unschul-digspielende</a:t>
            </a:r>
            <a:r>
              <a:rPr lang="de-DE" sz="1300" dirty="0"/>
              <a:t>, heimtückisch-abgreifende (</a:t>
            </a:r>
            <a:r>
              <a:rPr lang="de-DE" sz="1300" dirty="0" err="1"/>
              <a:t>Nessus</a:t>
            </a:r>
            <a:r>
              <a:rPr lang="de-DE" sz="1300" dirty="0"/>
              <a:t>), </a:t>
            </a:r>
            <a:r>
              <a:rPr lang="de-DE" sz="1300" dirty="0" err="1"/>
              <a:t>luciferisch</a:t>
            </a:r>
            <a:r>
              <a:rPr lang="de-DE" sz="1300" dirty="0"/>
              <a:t> das Leben und Gott bekämpfende (Lucifer), angstauto-       </a:t>
            </a:r>
            <a:r>
              <a:rPr lang="de-DE" sz="1300" dirty="0" err="1"/>
              <a:t>ritäre</a:t>
            </a:r>
            <a:r>
              <a:rPr lang="de-DE" sz="1300" dirty="0"/>
              <a:t>, suizidale, aber auch </a:t>
            </a:r>
            <a:r>
              <a:rPr lang="de-DE" sz="1300" dirty="0" err="1"/>
              <a:t>karmaklärende</a:t>
            </a:r>
            <a:r>
              <a:rPr lang="de-DE" sz="1300" dirty="0"/>
              <a:t> (Orcus, DS-PS) und machtübergriffige bzw. Machtschatten aufdeckende, </a:t>
            </a:r>
            <a:r>
              <a:rPr lang="de-DE" sz="1300" dirty="0" err="1"/>
              <a:t>nannyhafte</a:t>
            </a:r>
            <a:r>
              <a:rPr lang="de-DE" sz="1300" dirty="0"/>
              <a:t> (Sonne </a:t>
            </a:r>
            <a:r>
              <a:rPr lang="de-DE" sz="1300" dirty="0" err="1"/>
              <a:t>Opp</a:t>
            </a:r>
            <a:r>
              <a:rPr lang="de-DE" sz="1300" dirty="0"/>
              <a:t>. Machiavelli-Ceres) Wissenschaftsordnung: </a:t>
            </a:r>
            <a:r>
              <a:rPr lang="de-DE" sz="1300" dirty="0" err="1"/>
              <a:t>Nessus</a:t>
            </a:r>
            <a:r>
              <a:rPr lang="de-DE" sz="1300" dirty="0"/>
              <a:t>-</a:t>
            </a:r>
            <a:r>
              <a:rPr lang="de-DE" sz="1300" dirty="0" err="1"/>
              <a:t>Scientia</a:t>
            </a:r>
            <a:r>
              <a:rPr lang="de-DE" sz="1300" dirty="0"/>
              <a:t>-NK. </a:t>
            </a:r>
            <a:r>
              <a:rPr lang="de-DE" sz="1300" b="1" dirty="0"/>
              <a:t>Schwarzes </a:t>
            </a:r>
            <a:r>
              <a:rPr lang="de-DE" sz="1300" dirty="0"/>
              <a:t>trojanisches       Großkreuz Astraea </a:t>
            </a:r>
            <a:r>
              <a:rPr lang="de-DE" sz="1300" dirty="0" err="1"/>
              <a:t>Opp</a:t>
            </a:r>
            <a:r>
              <a:rPr lang="de-DE" sz="1300" dirty="0"/>
              <a:t>. Academia Qua. Uranus-Pluto-Merkur-</a:t>
            </a:r>
            <a:r>
              <a:rPr lang="de-DE" sz="1300" dirty="0" err="1"/>
              <a:t>Sinon</a:t>
            </a:r>
            <a:r>
              <a:rPr lang="de-DE" sz="1300" dirty="0"/>
              <a:t> auf </a:t>
            </a:r>
            <a:r>
              <a:rPr lang="de-DE" sz="1300" dirty="0" err="1"/>
              <a:t>Profectio</a:t>
            </a:r>
            <a:r>
              <a:rPr lang="de-DE" sz="1300" dirty="0"/>
              <a:t> Solaris </a:t>
            </a:r>
            <a:r>
              <a:rPr lang="de-DE" sz="1300" dirty="0" err="1"/>
              <a:t>Opp</a:t>
            </a:r>
            <a:r>
              <a:rPr lang="de-DE" sz="1300" dirty="0"/>
              <a:t>. </a:t>
            </a:r>
            <a:r>
              <a:rPr lang="de-DE" sz="1300" dirty="0" err="1"/>
              <a:t>Directio</a:t>
            </a:r>
            <a:r>
              <a:rPr lang="de-DE" sz="1300" dirty="0"/>
              <a:t> Solaris HS           Saturn / Chiron), läuft auf teuflischen Selbstmord / angstwahnhaften Autoritarismus (Lucifer-Orcus), auf </a:t>
            </a:r>
            <a:r>
              <a:rPr lang="de-DE" sz="1300" dirty="0" err="1"/>
              <a:t>schöp</a:t>
            </a:r>
            <a:r>
              <a:rPr lang="de-DE" sz="1300" dirty="0"/>
              <a:t>-           </a:t>
            </a:r>
            <a:r>
              <a:rPr lang="de-DE" sz="1300" dirty="0" err="1"/>
              <a:t>ferische</a:t>
            </a:r>
            <a:r>
              <a:rPr lang="de-DE" sz="1300" dirty="0"/>
              <a:t> Allgeisteinbindung (Chaos-Ubuntu) sowie auf manipulative KI-Vernetzung (</a:t>
            </a:r>
            <a:r>
              <a:rPr lang="de-DE" sz="1300" dirty="0" err="1"/>
              <a:t>Pholus</a:t>
            </a:r>
            <a:r>
              <a:rPr lang="de-DE" sz="1300" dirty="0"/>
              <a:t>-Shannon) &amp; heimliches                   Machtvorgehen im Schwarmhandeln bzw. </a:t>
            </a:r>
            <a:r>
              <a:rPr lang="de-DE" sz="1300" dirty="0" err="1"/>
              <a:t>Tiefenheilermut</a:t>
            </a:r>
            <a:r>
              <a:rPr lang="de-DE" sz="1300" dirty="0"/>
              <a:t> Mars-Neptun-Spirit-Wisdom-Dunant-</a:t>
            </a:r>
            <a:r>
              <a:rPr lang="de-DE" sz="1300" dirty="0" err="1"/>
              <a:t>Abundantia</a:t>
            </a:r>
            <a:r>
              <a:rPr lang="de-DE" sz="1300" dirty="0"/>
              <a:t> in                   SKO hinaus. </a:t>
            </a:r>
            <a:r>
              <a:rPr lang="de-DE" sz="1300" b="1" dirty="0">
                <a:solidFill>
                  <a:srgbClr val="9900FF"/>
                </a:solidFill>
              </a:rPr>
              <a:t>Global(es) aufdeckende Wissenschaft / Bewusstmachen mit Licht (Tara Konj. Komet, Lumen, Veritas       -Gabriel-MC, Sherlock, Garuda-NK, </a:t>
            </a:r>
            <a:r>
              <a:rPr lang="de-DE" sz="1300" b="1" dirty="0" err="1">
                <a:solidFill>
                  <a:srgbClr val="9900FF"/>
                </a:solidFill>
              </a:rPr>
              <a:t>Samadhi</a:t>
            </a:r>
            <a:r>
              <a:rPr lang="de-DE" sz="1300" b="1" dirty="0">
                <a:solidFill>
                  <a:srgbClr val="9900FF"/>
                </a:solidFill>
              </a:rPr>
              <a:t>-</a:t>
            </a:r>
            <a:r>
              <a:rPr lang="de-DE" sz="1300" b="1" dirty="0" err="1">
                <a:solidFill>
                  <a:srgbClr val="9900FF"/>
                </a:solidFill>
              </a:rPr>
              <a:t>Kaali</a:t>
            </a:r>
            <a:r>
              <a:rPr lang="de-DE" sz="1300" b="1" dirty="0">
                <a:solidFill>
                  <a:srgbClr val="9900FF"/>
                </a:solidFill>
              </a:rPr>
              <a:t>-GZ)</a:t>
            </a:r>
            <a:r>
              <a:rPr lang="de-DE" sz="1300" b="1" dirty="0"/>
              <a:t> </a:t>
            </a:r>
            <a:r>
              <a:rPr lang="de-DE" sz="1300" dirty="0"/>
              <a:t>vs. erschreckender, menschheitsschadender Schatten (</a:t>
            </a:r>
            <a:r>
              <a:rPr lang="de-DE" sz="1300" dirty="0" err="1"/>
              <a:t>Ent</a:t>
            </a:r>
            <a:r>
              <a:rPr lang="de-DE" sz="1300" dirty="0"/>
              <a:t>- </a:t>
            </a:r>
            <a:r>
              <a:rPr lang="de-DE" sz="1300" dirty="0" err="1"/>
              <a:t>deckungen</a:t>
            </a:r>
            <a:r>
              <a:rPr lang="de-DE" sz="1300" dirty="0"/>
              <a:t>, die Eugenikern dienen, die Menschheit industriell / technologisch zu kontrollieren, unterdrücken / zu </a:t>
            </a:r>
            <a:r>
              <a:rPr lang="de-DE" sz="1300" dirty="0" err="1"/>
              <a:t>zer</a:t>
            </a:r>
            <a:r>
              <a:rPr lang="de-DE" sz="1300" dirty="0"/>
              <a:t>-  stören) durch </a:t>
            </a:r>
            <a:r>
              <a:rPr lang="de-DE" sz="1300" dirty="0" err="1"/>
              <a:t>Nessus</a:t>
            </a:r>
            <a:r>
              <a:rPr lang="de-DE" sz="1300" dirty="0"/>
              <a:t>, Uranus-Pluto-</a:t>
            </a:r>
            <a:r>
              <a:rPr lang="de-DE" sz="1300" dirty="0" err="1"/>
              <a:t>Sinon</a:t>
            </a:r>
            <a:r>
              <a:rPr lang="de-DE" sz="1300" dirty="0"/>
              <a:t>, Lucifer-Orcus, Atlantis, </a:t>
            </a:r>
            <a:r>
              <a:rPr lang="de-DE" sz="1300" dirty="0" err="1"/>
              <a:t>Ino</a:t>
            </a:r>
            <a:r>
              <a:rPr lang="de-DE" sz="1300" dirty="0"/>
              <a:t>. Robotik &amp; Impftranshumanismus, der Nanosender-einheiten </a:t>
            </a:r>
            <a:r>
              <a:rPr lang="de-DE" sz="1300" dirty="0" err="1"/>
              <a:t>verimpft</a:t>
            </a:r>
            <a:r>
              <a:rPr lang="de-DE" sz="1300" dirty="0"/>
              <a:t>: Jenner, Hertz, Robot auf durchgängigen Machtgrad seit 1770: 5°STE </a:t>
            </a:r>
            <a:r>
              <a:rPr lang="de-DE" sz="1300" dirty="0" err="1"/>
              <a:t>Opp</a:t>
            </a:r>
            <a:r>
              <a:rPr lang="de-DE" sz="1300" dirty="0"/>
              <a:t>. Al-</a:t>
            </a:r>
            <a:r>
              <a:rPr lang="de-DE" sz="1300" dirty="0" err="1"/>
              <a:t>Chwarizmi</a:t>
            </a:r>
            <a:r>
              <a:rPr lang="de-DE" sz="1300" dirty="0"/>
              <a:t> (Algorithmus). </a:t>
            </a:r>
          </a:p>
          <a:p>
            <a:pPr marL="0" indent="0">
              <a:lnSpc>
                <a:spcPct val="100000"/>
              </a:lnSpc>
              <a:spcBef>
                <a:spcPts val="600"/>
              </a:spcBef>
              <a:buNone/>
            </a:pPr>
            <a:r>
              <a:rPr lang="de-DE" sz="1300" dirty="0"/>
              <a:t>Auf den </a:t>
            </a:r>
            <a:r>
              <a:rPr lang="de-DE" sz="1300" b="1" dirty="0">
                <a:solidFill>
                  <a:srgbClr val="A50021"/>
                </a:solidFill>
              </a:rPr>
              <a:t>Großer Attraktor-Konvergenzsog-Graden um 13° </a:t>
            </a:r>
            <a:r>
              <a:rPr lang="de-DE" sz="1300" dirty="0"/>
              <a:t>veränderlich herrscht ein strukturgeschwächtes, subversiv unterwanderbares bzw. entgrenztes bzw. virtuelles Großkreuz mit (v.a. </a:t>
            </a:r>
            <a:r>
              <a:rPr lang="de-DE" sz="1300" dirty="0" err="1"/>
              <a:t>frauen</a:t>
            </a:r>
            <a:r>
              <a:rPr lang="de-DE" sz="1300" dirty="0"/>
              <a:t>)versklavender, </a:t>
            </a:r>
            <a:r>
              <a:rPr lang="de-DE" sz="1300" dirty="0" err="1"/>
              <a:t>hybrishaft-crashfah</a:t>
            </a:r>
            <a:r>
              <a:rPr lang="de-DE" sz="1300" dirty="0"/>
              <a:t>-                 </a:t>
            </a:r>
            <a:r>
              <a:rPr lang="de-DE" sz="1300" dirty="0" err="1"/>
              <a:t>render</a:t>
            </a:r>
            <a:r>
              <a:rPr lang="de-DE" sz="1300" dirty="0"/>
              <a:t>, das Militante schützender Islammigration: Hagar </a:t>
            </a:r>
            <a:r>
              <a:rPr lang="de-DE" sz="1300" dirty="0" err="1"/>
              <a:t>Opp</a:t>
            </a:r>
            <a:r>
              <a:rPr lang="de-DE" sz="1300" dirty="0"/>
              <a:t>. Slaven-Phaethon Qua. Saturn </a:t>
            </a:r>
            <a:r>
              <a:rPr lang="de-DE" sz="1300" dirty="0" err="1"/>
              <a:t>Opp</a:t>
            </a:r>
            <a:r>
              <a:rPr lang="de-DE" sz="1300" dirty="0"/>
              <a:t>. Mauritia. Ein </a:t>
            </a:r>
            <a:r>
              <a:rPr lang="de-DE" sz="1300" dirty="0" err="1"/>
              <a:t>mör-derisches</a:t>
            </a:r>
            <a:r>
              <a:rPr lang="de-DE" sz="1300" dirty="0"/>
              <a:t> </a:t>
            </a:r>
            <a:r>
              <a:rPr lang="de-DE" sz="1300" dirty="0" err="1"/>
              <a:t>Todestor</a:t>
            </a:r>
            <a:r>
              <a:rPr lang="de-DE" sz="1300" dirty="0"/>
              <a:t> steht am gegenwärtig bekannten </a:t>
            </a:r>
            <a:r>
              <a:rPr lang="de-DE" sz="1300" b="1" dirty="0">
                <a:solidFill>
                  <a:srgbClr val="0000FF"/>
                </a:solidFill>
              </a:rPr>
              <a:t>stärksten metagalaktischen </a:t>
            </a:r>
            <a:r>
              <a:rPr lang="de-DE" sz="1300" b="1" dirty="0" err="1">
                <a:solidFill>
                  <a:srgbClr val="0000FF"/>
                </a:solidFill>
              </a:rPr>
              <a:t>Hauptsog</a:t>
            </a:r>
            <a:r>
              <a:rPr lang="de-DE" sz="1300" b="1" dirty="0">
                <a:solidFill>
                  <a:srgbClr val="0000FF"/>
                </a:solidFill>
              </a:rPr>
              <a:t> des SSC um 29° WAA / 2° SKO</a:t>
            </a:r>
            <a:r>
              <a:rPr lang="de-DE" sz="1300" dirty="0"/>
              <a:t>: </a:t>
            </a:r>
            <a:r>
              <a:rPr lang="de-DE" sz="1300" dirty="0" err="1"/>
              <a:t>Ixion</a:t>
            </a:r>
            <a:r>
              <a:rPr lang="de-DE" sz="1300" dirty="0"/>
              <a:t>-Desdemona-Koch-Pasteur, von </a:t>
            </a:r>
            <a:r>
              <a:rPr lang="de-DE" sz="1300" dirty="0" err="1"/>
              <a:t>Ixion</a:t>
            </a:r>
            <a:r>
              <a:rPr lang="de-DE" sz="1300" dirty="0"/>
              <a:t> 0° STE ab 25.02.2020 (Qua. </a:t>
            </a:r>
            <a:r>
              <a:rPr lang="de-DE" sz="1300" dirty="0" err="1"/>
              <a:t>Fanatica</a:t>
            </a:r>
            <a:r>
              <a:rPr lang="de-DE" sz="1300" dirty="0"/>
              <a:t> TRI Atropos 0° STI) aktiviert. Diese beiden </a:t>
            </a:r>
            <a:r>
              <a:rPr lang="de-DE" sz="1300" dirty="0" err="1"/>
              <a:t>Sö-ge</a:t>
            </a:r>
            <a:r>
              <a:rPr lang="de-DE" sz="1300" dirty="0"/>
              <a:t>, die a, mit militärhegemonierächender, destruktiver, sich alles erlaubender islamischer (Hagar) Landnahme incl. Mord, Vergewaltigung (</a:t>
            </a:r>
            <a:r>
              <a:rPr lang="de-DE" sz="1300" dirty="0" err="1"/>
              <a:t>Ixion</a:t>
            </a:r>
            <a:r>
              <a:rPr lang="de-DE" sz="1300" dirty="0"/>
              <a:t>, Desdemona) &amp; b, mit den Virologie-Biowaffenteufeleien verbunden sind, machen mit der </a:t>
            </a:r>
            <a:r>
              <a:rPr lang="de-DE" sz="1300" dirty="0" err="1"/>
              <a:t>luciferisch-orcischen</a:t>
            </a:r>
            <a:r>
              <a:rPr lang="de-DE" sz="1300" dirty="0"/>
              <a:t> schuldabwehrenden kampagnenhaft geschürten Selbstmordneigung die bislang dunkelsten Hauptthemen aus.</a:t>
            </a:r>
          </a:p>
          <a:p>
            <a:pPr marL="0" indent="0">
              <a:lnSpc>
                <a:spcPct val="100000"/>
              </a:lnSpc>
              <a:spcBef>
                <a:spcPts val="600"/>
              </a:spcBef>
              <a:buNone/>
            </a:pPr>
            <a:endParaRPr lang="de-DE" sz="1300" dirty="0"/>
          </a:p>
          <a:p>
            <a:pPr marL="0" indent="0">
              <a:buNone/>
            </a:pPr>
            <a:r>
              <a:rPr lang="de-DE" sz="1600" dirty="0"/>
              <a:t> </a:t>
            </a:r>
          </a:p>
        </p:txBody>
      </p:sp>
    </p:spTree>
    <p:extLst>
      <p:ext uri="{BB962C8B-B14F-4D97-AF65-F5344CB8AC3E}">
        <p14:creationId xmlns:p14="http://schemas.microsoft.com/office/powerpoint/2010/main" val="2035817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96FD5-E786-42AD-A814-DCAF588578BE}"/>
              </a:ext>
            </a:extLst>
          </p:cNvPr>
          <p:cNvSpPr>
            <a:spLocks noGrp="1"/>
          </p:cNvSpPr>
          <p:nvPr>
            <p:ph type="title"/>
          </p:nvPr>
        </p:nvSpPr>
        <p:spPr>
          <a:xfrm>
            <a:off x="0" y="214812"/>
            <a:ext cx="12192000" cy="541037"/>
          </a:xfrm>
        </p:spPr>
        <p:txBody>
          <a:bodyPr>
            <a:noAutofit/>
          </a:bodyPr>
          <a:lstStyle/>
          <a:p>
            <a:r>
              <a:rPr lang="de-DE" sz="3200" b="1" dirty="0">
                <a:latin typeface="+mn-lt"/>
              </a:rPr>
              <a:t>Der Große Komet von 1965 - C/1965 S1 </a:t>
            </a:r>
            <a:r>
              <a:rPr lang="de-DE" sz="3200" b="1" dirty="0" err="1">
                <a:latin typeface="+mn-lt"/>
              </a:rPr>
              <a:t>Ikeya-Seki</a:t>
            </a:r>
            <a:r>
              <a:rPr lang="de-DE" sz="3200" b="1" dirty="0">
                <a:latin typeface="+mn-lt"/>
              </a:rPr>
              <a:t>, EH 18.09.1965, 19h12 UT, Kochi, JP</a:t>
            </a:r>
            <a:endParaRPr lang="de-DE" sz="3200" dirty="0"/>
          </a:p>
        </p:txBody>
      </p:sp>
      <p:pic>
        <p:nvPicPr>
          <p:cNvPr id="5" name="Inhaltsplatzhalter 4">
            <a:extLst>
              <a:ext uri="{FF2B5EF4-FFF2-40B4-BE49-F238E27FC236}">
                <a16:creationId xmlns:a16="http://schemas.microsoft.com/office/drawing/2014/main" id="{F519CAF3-E361-4D49-BD62-DB3AF55783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1924" y="377594"/>
            <a:ext cx="6542888" cy="6480406"/>
          </a:xfrm>
        </p:spPr>
      </p:pic>
    </p:spTree>
    <p:extLst>
      <p:ext uri="{BB962C8B-B14F-4D97-AF65-F5344CB8AC3E}">
        <p14:creationId xmlns:p14="http://schemas.microsoft.com/office/powerpoint/2010/main" val="881104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88E39-BE59-4CC1-886D-A863BDCE31DA}"/>
              </a:ext>
            </a:extLst>
          </p:cNvPr>
          <p:cNvSpPr>
            <a:spLocks noGrp="1"/>
          </p:cNvSpPr>
          <p:nvPr>
            <p:ph type="title"/>
          </p:nvPr>
        </p:nvSpPr>
        <p:spPr>
          <a:xfrm>
            <a:off x="0" y="206485"/>
            <a:ext cx="12192000" cy="688975"/>
          </a:xfrm>
        </p:spPr>
        <p:txBody>
          <a:bodyPr>
            <a:noAutofit/>
          </a:bodyPr>
          <a:lstStyle/>
          <a:p>
            <a:r>
              <a:rPr lang="de-DE" sz="2800" b="1" dirty="0">
                <a:latin typeface="+mn-lt"/>
              </a:rPr>
              <a:t>29-2° Der </a:t>
            </a:r>
            <a:r>
              <a:rPr lang="de-DE" sz="2800" b="1" dirty="0" err="1">
                <a:latin typeface="+mn-lt"/>
              </a:rPr>
              <a:t>märtyrerpandorahaft</a:t>
            </a:r>
            <a:r>
              <a:rPr lang="de-DE" sz="2800" b="1" dirty="0">
                <a:latin typeface="+mn-lt"/>
              </a:rPr>
              <a:t> berühmtheitsgeförderte, global </a:t>
            </a:r>
            <a:r>
              <a:rPr lang="de-DE" sz="2800" b="1" dirty="0" err="1">
                <a:latin typeface="+mn-lt"/>
              </a:rPr>
              <a:t>verbrecherhor-denhafte</a:t>
            </a:r>
            <a:r>
              <a:rPr lang="de-DE" sz="2800" b="1" dirty="0">
                <a:latin typeface="+mn-lt"/>
              </a:rPr>
              <a:t>, mit Biowaffen / islamistisch mörderische Regulus-SSC-Sog-Diamant </a:t>
            </a:r>
            <a:r>
              <a:rPr lang="de-DE" sz="2800" b="1" dirty="0" err="1">
                <a:latin typeface="+mn-lt"/>
              </a:rPr>
              <a:t>Ikeya-Sekis</a:t>
            </a:r>
            <a:endParaRPr lang="de-DE" sz="2800" b="1" dirty="0">
              <a:latin typeface="+mn-lt"/>
            </a:endParaRPr>
          </a:p>
        </p:txBody>
      </p:sp>
      <p:pic>
        <p:nvPicPr>
          <p:cNvPr id="7" name="Inhaltsplatzhalter 6">
            <a:extLst>
              <a:ext uri="{FF2B5EF4-FFF2-40B4-BE49-F238E27FC236}">
                <a16:creationId xmlns:a16="http://schemas.microsoft.com/office/drawing/2014/main" id="{D371C0E6-D96B-4ED9-9839-222A9231A1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3323" y="800910"/>
            <a:ext cx="5666889" cy="6057089"/>
          </a:xfrm>
        </p:spPr>
      </p:pic>
    </p:spTree>
    <p:extLst>
      <p:ext uri="{BB962C8B-B14F-4D97-AF65-F5344CB8AC3E}">
        <p14:creationId xmlns:p14="http://schemas.microsoft.com/office/powerpoint/2010/main" val="1283106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AB787103-4DC3-4974-9A87-CA35FC687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3237" y="1108038"/>
            <a:ext cx="6665525" cy="5749962"/>
          </a:xfrm>
        </p:spPr>
      </p:pic>
      <p:sp>
        <p:nvSpPr>
          <p:cNvPr id="2" name="Titel 1">
            <a:extLst>
              <a:ext uri="{FF2B5EF4-FFF2-40B4-BE49-F238E27FC236}">
                <a16:creationId xmlns:a16="http://schemas.microsoft.com/office/drawing/2014/main" id="{A983FF0F-15D3-4FF8-8CAB-22C4A2A77682}"/>
              </a:ext>
            </a:extLst>
          </p:cNvPr>
          <p:cNvSpPr>
            <a:spLocks noGrp="1"/>
          </p:cNvSpPr>
          <p:nvPr>
            <p:ph type="title"/>
          </p:nvPr>
        </p:nvSpPr>
        <p:spPr>
          <a:xfrm>
            <a:off x="0" y="55414"/>
            <a:ext cx="12192000" cy="1020726"/>
          </a:xfrm>
        </p:spPr>
        <p:txBody>
          <a:bodyPr>
            <a:noAutofit/>
          </a:bodyPr>
          <a:lstStyle/>
          <a:p>
            <a:r>
              <a:rPr lang="de-DE" sz="3200" b="1" dirty="0">
                <a:latin typeface="+mn-lt"/>
              </a:rPr>
              <a:t>15 - 19° Diamant </a:t>
            </a:r>
            <a:r>
              <a:rPr lang="de-DE" sz="3200" b="1" dirty="0" err="1">
                <a:latin typeface="+mn-lt"/>
              </a:rPr>
              <a:t>Ikeya-Sekis</a:t>
            </a:r>
            <a:r>
              <a:rPr lang="de-DE" sz="3200" b="1" dirty="0">
                <a:latin typeface="+mn-lt"/>
              </a:rPr>
              <a:t> </a:t>
            </a:r>
            <a:r>
              <a:rPr lang="de-DE" sz="2300" b="1" dirty="0">
                <a:latin typeface="+mn-lt"/>
              </a:rPr>
              <a:t>der analytischen, machtstrategischen, v.a. in Krisenzeiten trojanisch bzw. </a:t>
            </a:r>
            <a:r>
              <a:rPr lang="de-DE" sz="2300" b="1" dirty="0" err="1">
                <a:latin typeface="+mn-lt"/>
              </a:rPr>
              <a:t>nanoisiert</a:t>
            </a:r>
            <a:r>
              <a:rPr lang="de-DE" sz="2300" b="1" dirty="0">
                <a:latin typeface="+mn-lt"/>
              </a:rPr>
              <a:t> eindringenden und von innen zerstörenden, </a:t>
            </a:r>
            <a:r>
              <a:rPr lang="de-DE" sz="2300" b="1" dirty="0" err="1">
                <a:latin typeface="+mn-lt"/>
              </a:rPr>
              <a:t>luciferisch</a:t>
            </a:r>
            <a:r>
              <a:rPr lang="de-DE" sz="2300" b="1" dirty="0">
                <a:latin typeface="+mn-lt"/>
              </a:rPr>
              <a:t>-angstsuizidal </a:t>
            </a:r>
            <a:r>
              <a:rPr lang="de-DE" sz="2300" b="1" dirty="0" err="1">
                <a:latin typeface="+mn-lt"/>
              </a:rPr>
              <a:t>ir</a:t>
            </a:r>
            <a:r>
              <a:rPr lang="de-DE" sz="2300" b="1" dirty="0">
                <a:latin typeface="+mn-lt"/>
              </a:rPr>
              <a:t>-regeleiteten (</a:t>
            </a:r>
            <a:r>
              <a:rPr lang="de-DE" sz="2300" b="1" dirty="0" err="1">
                <a:latin typeface="+mn-lt"/>
              </a:rPr>
              <a:t>nessischen</a:t>
            </a:r>
            <a:r>
              <a:rPr lang="de-DE" sz="2300" b="1" dirty="0">
                <a:latin typeface="+mn-lt"/>
              </a:rPr>
              <a:t>) Wissenschaftsneuordnung - ‚Fortschritt‘ durch Fremd- / Selbst-Zerstörung</a:t>
            </a:r>
          </a:p>
        </p:txBody>
      </p:sp>
    </p:spTree>
    <p:extLst>
      <p:ext uri="{BB962C8B-B14F-4D97-AF65-F5344CB8AC3E}">
        <p14:creationId xmlns:p14="http://schemas.microsoft.com/office/powerpoint/2010/main" val="3837447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975708D2-078B-4CAE-8892-F8D17DF899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763679"/>
            <a:ext cx="6096000" cy="5746275"/>
          </a:xfrm>
        </p:spPr>
      </p:pic>
      <p:sp>
        <p:nvSpPr>
          <p:cNvPr id="2" name="Titel 1">
            <a:extLst>
              <a:ext uri="{FF2B5EF4-FFF2-40B4-BE49-F238E27FC236}">
                <a16:creationId xmlns:a16="http://schemas.microsoft.com/office/drawing/2014/main" id="{ABA52A56-3FBE-42E8-8B3C-790080082BB7}"/>
              </a:ext>
            </a:extLst>
          </p:cNvPr>
          <p:cNvSpPr>
            <a:spLocks noGrp="1"/>
          </p:cNvSpPr>
          <p:nvPr>
            <p:ph type="title"/>
          </p:nvPr>
        </p:nvSpPr>
        <p:spPr>
          <a:xfrm>
            <a:off x="838200" y="0"/>
            <a:ext cx="10515600" cy="517002"/>
          </a:xfrm>
        </p:spPr>
        <p:txBody>
          <a:bodyPr>
            <a:normAutofit fontScale="90000"/>
          </a:bodyPr>
          <a:lstStyle/>
          <a:p>
            <a:r>
              <a:rPr lang="de-DE" sz="3200" b="1" dirty="0">
                <a:latin typeface="+mn-lt"/>
              </a:rPr>
              <a:t>Jeffrey Epstein 20.01.1953, 06:15 PST, New York lt. Geburtsurkunde</a:t>
            </a:r>
          </a:p>
        </p:txBody>
      </p:sp>
      <p:sp>
        <p:nvSpPr>
          <p:cNvPr id="10" name="Textfeld 9">
            <a:extLst>
              <a:ext uri="{FF2B5EF4-FFF2-40B4-BE49-F238E27FC236}">
                <a16:creationId xmlns:a16="http://schemas.microsoft.com/office/drawing/2014/main" id="{152CA25A-61E2-4FB7-BC37-98CFECB0E826}"/>
              </a:ext>
            </a:extLst>
          </p:cNvPr>
          <p:cNvSpPr txBox="1"/>
          <p:nvPr/>
        </p:nvSpPr>
        <p:spPr>
          <a:xfrm>
            <a:off x="-1" y="457807"/>
            <a:ext cx="7578247" cy="6340197"/>
          </a:xfrm>
          <a:prstGeom prst="rect">
            <a:avLst/>
          </a:prstGeom>
          <a:noFill/>
        </p:spPr>
        <p:txBody>
          <a:bodyPr wrap="square" rtlCol="0">
            <a:spAutoFit/>
          </a:bodyPr>
          <a:lstStyle/>
          <a:p>
            <a:pPr>
              <a:spcAft>
                <a:spcPts val="600"/>
              </a:spcAft>
            </a:pPr>
            <a:r>
              <a:rPr lang="de-DE" sz="1700" dirty="0"/>
              <a:t>Das dunkel-zerstörerische (</a:t>
            </a:r>
            <a:r>
              <a:rPr lang="de-DE" sz="1700" dirty="0" err="1"/>
              <a:t>Apophis</a:t>
            </a:r>
            <a:r>
              <a:rPr lang="de-DE" sz="1700" dirty="0"/>
              <a:t>) machtstrategische (Machiavelli), manipulative (</a:t>
            </a:r>
            <a:r>
              <a:rPr lang="de-DE" sz="1700" dirty="0" err="1"/>
              <a:t>Pholus</a:t>
            </a:r>
            <a:r>
              <a:rPr lang="de-DE" sz="1700" dirty="0"/>
              <a:t>), einweihende Satansriten- (Sphinx) Erotik- (Eros), </a:t>
            </a:r>
            <a:r>
              <a:rPr lang="de-DE" sz="1700" dirty="0" err="1"/>
              <a:t>Trafficking</a:t>
            </a:r>
            <a:r>
              <a:rPr lang="de-DE" sz="1700" dirty="0"/>
              <a:t>- (Sabine) </a:t>
            </a:r>
            <a:r>
              <a:rPr lang="de-DE" sz="1700" dirty="0" err="1"/>
              <a:t>Stel-lium</a:t>
            </a:r>
            <a:r>
              <a:rPr lang="de-DE" sz="1700" dirty="0"/>
              <a:t> </a:t>
            </a:r>
            <a:r>
              <a:rPr lang="de-DE" sz="1700" dirty="0" err="1"/>
              <a:t>Opp</a:t>
            </a:r>
            <a:r>
              <a:rPr lang="de-DE" sz="1700" dirty="0"/>
              <a:t>. Aphrodite (schöne Frauen) im T-Qua. zu </a:t>
            </a:r>
            <a:r>
              <a:rPr lang="de-DE" sz="1700" dirty="0" err="1"/>
              <a:t>Laverna</a:t>
            </a:r>
            <a:r>
              <a:rPr lang="de-DE" sz="1700" dirty="0"/>
              <a:t> (Schutzgöttin der Ver-brecher) durch die </a:t>
            </a:r>
            <a:r>
              <a:rPr lang="de-DE" sz="1700" dirty="0" err="1"/>
              <a:t>luciferisch</a:t>
            </a:r>
            <a:r>
              <a:rPr lang="de-DE" sz="1700" dirty="0"/>
              <a:t> kindszerstückelnde, kindsverspeisende Halbsumme (Lucifer &amp; </a:t>
            </a:r>
            <a:r>
              <a:rPr lang="de-DE" sz="1700" dirty="0" err="1"/>
              <a:t>Prokne</a:t>
            </a:r>
            <a:r>
              <a:rPr lang="de-DE" sz="1700" dirty="0"/>
              <a:t>-Chaos) zur Drachenfigur ergänzt: zeigt was er ausgelebt hat. Über-wachender Merkur Qua. Orwell. Folter Saturn TRI Orcus (im Sonne-Lucifer-</a:t>
            </a:r>
            <a:r>
              <a:rPr lang="de-DE" sz="1700" dirty="0" err="1"/>
              <a:t>Yod</a:t>
            </a:r>
            <a:r>
              <a:rPr lang="de-DE" sz="1700" dirty="0"/>
              <a:t>)</a:t>
            </a:r>
          </a:p>
          <a:p>
            <a:pPr>
              <a:spcAft>
                <a:spcPts val="600"/>
              </a:spcAft>
            </a:pPr>
            <a:r>
              <a:rPr lang="de-DE" sz="1700" dirty="0"/>
              <a:t>Auf dem AC (was ist er) steht Sauron, ein knechtender Schwarzmagier im Hin-</a:t>
            </a:r>
            <a:r>
              <a:rPr lang="de-DE" sz="1700" dirty="0" err="1"/>
              <a:t>tergrund</a:t>
            </a:r>
            <a:r>
              <a:rPr lang="de-DE" sz="1700" dirty="0"/>
              <a:t>, der als Circe auftritt oder Circen zur Erpressungssteuerung einsetzt          im T-Qua. zum zerstörerischen Machttrip mit Kindsentführung und –miss-        brauch </a:t>
            </a:r>
            <a:r>
              <a:rPr lang="de-DE" sz="1700" dirty="0" err="1"/>
              <a:t>Siva</a:t>
            </a:r>
            <a:r>
              <a:rPr lang="de-DE" sz="1700" dirty="0"/>
              <a:t>-Ganymed-Utopia </a:t>
            </a:r>
            <a:r>
              <a:rPr lang="de-DE" sz="1700" dirty="0" err="1"/>
              <a:t>Opp</a:t>
            </a:r>
            <a:r>
              <a:rPr lang="de-DE" sz="1700" dirty="0"/>
              <a:t>. </a:t>
            </a:r>
            <a:r>
              <a:rPr lang="de-DE" sz="1700" dirty="0" err="1"/>
              <a:t>Mahalingam</a:t>
            </a:r>
            <a:r>
              <a:rPr lang="de-DE" sz="1700" dirty="0"/>
              <a:t> (sexueller Größenwahn                   mit Kindsmissbrauch). </a:t>
            </a:r>
            <a:r>
              <a:rPr lang="de-DE" sz="1700" dirty="0" err="1"/>
              <a:t>Bal</a:t>
            </a:r>
            <a:r>
              <a:rPr lang="de-DE" sz="1700" dirty="0"/>
              <a:t> steht im verwertenden Qua. zu Cupido auf dem     globalen GZ. Lukrativ täuschender, verderbender Stier-Jupiter / </a:t>
            </a:r>
            <a:r>
              <a:rPr lang="de-DE" sz="1700" dirty="0" err="1"/>
              <a:t>Taguacipa</a:t>
            </a:r>
            <a:r>
              <a:rPr lang="de-DE" sz="1700" dirty="0"/>
              <a:t>.</a:t>
            </a:r>
          </a:p>
          <a:p>
            <a:pPr>
              <a:spcAft>
                <a:spcPts val="600"/>
              </a:spcAft>
            </a:pPr>
            <a:r>
              <a:rPr lang="de-DE" sz="1700" dirty="0"/>
              <a:t>Der Aufsteigerantrieb zur öffentlichen Berufung von Zeus </a:t>
            </a:r>
            <a:r>
              <a:rPr lang="de-DE" sz="1700" dirty="0" err="1"/>
              <a:t>Opp</a:t>
            </a:r>
            <a:r>
              <a:rPr lang="de-DE" sz="1700" dirty="0"/>
              <a:t>. Wiesen-                 </a:t>
            </a:r>
            <a:r>
              <a:rPr lang="de-DE" sz="1700" dirty="0" err="1"/>
              <a:t>thal</a:t>
            </a:r>
            <a:r>
              <a:rPr lang="de-DE" sz="1700" dirty="0"/>
              <a:t>-Casanova T-Qua. MC-</a:t>
            </a:r>
            <a:r>
              <a:rPr lang="de-DE" sz="1700" dirty="0" err="1"/>
              <a:t>Ino</a:t>
            </a:r>
            <a:r>
              <a:rPr lang="de-DE" sz="1700" dirty="0"/>
              <a:t> zeigt den Casanova für den Mossad (Wie-           </a:t>
            </a:r>
            <a:r>
              <a:rPr lang="de-DE" sz="1700" dirty="0" err="1"/>
              <a:t>senthal</a:t>
            </a:r>
            <a:r>
              <a:rPr lang="de-DE" sz="1700" dirty="0"/>
              <a:t>) und andere Geheimdienste und die eugenischen, </a:t>
            </a:r>
            <a:r>
              <a:rPr lang="de-DE" sz="1700" dirty="0" err="1"/>
              <a:t>kindsmörderi</a:t>
            </a:r>
            <a:r>
              <a:rPr lang="de-DE" sz="1700" dirty="0"/>
              <a:t>-            </a:t>
            </a:r>
            <a:r>
              <a:rPr lang="de-DE" sz="1700" dirty="0" err="1"/>
              <a:t>schen</a:t>
            </a:r>
            <a:r>
              <a:rPr lang="de-DE" sz="1700" dirty="0"/>
              <a:t> (</a:t>
            </a:r>
            <a:r>
              <a:rPr lang="de-DE" sz="1700" dirty="0" err="1"/>
              <a:t>Ino</a:t>
            </a:r>
            <a:r>
              <a:rPr lang="de-DE" sz="1700" dirty="0"/>
              <a:t>) Eliten (Zeus) aus Familien, wo Morde geschehen sind (</a:t>
            </a:r>
            <a:r>
              <a:rPr lang="de-DE" sz="1700" dirty="0" err="1"/>
              <a:t>Ino</a:t>
            </a:r>
            <a:r>
              <a:rPr lang="de-DE" sz="1700" dirty="0"/>
              <a:t>). </a:t>
            </a:r>
          </a:p>
          <a:p>
            <a:pPr>
              <a:spcAft>
                <a:spcPts val="600"/>
              </a:spcAft>
            </a:pPr>
            <a:r>
              <a:rPr lang="de-DE" sz="1700" dirty="0"/>
              <a:t>Mars-Venus-</a:t>
            </a:r>
            <a:r>
              <a:rPr lang="de-DE" sz="1700" dirty="0" err="1"/>
              <a:t>Directio</a:t>
            </a:r>
            <a:r>
              <a:rPr lang="de-DE" sz="1700" dirty="0"/>
              <a:t> Solaris </a:t>
            </a:r>
            <a:r>
              <a:rPr lang="de-DE" sz="1700" dirty="0" err="1"/>
              <a:t>Opp</a:t>
            </a:r>
            <a:r>
              <a:rPr lang="de-DE" sz="1700" dirty="0"/>
              <a:t>. Hypnos-</a:t>
            </a:r>
            <a:r>
              <a:rPr lang="de-DE" sz="1700" dirty="0" err="1"/>
              <a:t>Profectio</a:t>
            </a:r>
            <a:r>
              <a:rPr lang="de-DE" sz="1700" dirty="0"/>
              <a:t> Solars T-Qua. </a:t>
            </a:r>
            <a:r>
              <a:rPr lang="de-DE" sz="1700" dirty="0" err="1"/>
              <a:t>Masterman</a:t>
            </a:r>
            <a:r>
              <a:rPr lang="de-DE" sz="1700" dirty="0"/>
              <a:t>      setzt Sexualität / Hypnose zur narzisstischen Machtdominanz ein. Das </a:t>
            </a:r>
            <a:r>
              <a:rPr lang="de-DE" sz="1700" dirty="0" err="1"/>
              <a:t>Mondstel-lium</a:t>
            </a:r>
            <a:r>
              <a:rPr lang="de-DE" sz="1700" dirty="0"/>
              <a:t> beinhaltet den bösartig tricksenden, hassenden </a:t>
            </a:r>
            <a:r>
              <a:rPr lang="de-DE" sz="1700" dirty="0" err="1"/>
              <a:t>Loke</a:t>
            </a:r>
            <a:r>
              <a:rPr lang="de-DE" sz="1700" dirty="0"/>
              <a:t>, </a:t>
            </a:r>
            <a:r>
              <a:rPr lang="de-DE" sz="1700" dirty="0" err="1"/>
              <a:t>Terezin</a:t>
            </a:r>
            <a:r>
              <a:rPr lang="de-DE" sz="1700" dirty="0"/>
              <a:t> (böser </a:t>
            </a:r>
            <a:r>
              <a:rPr lang="de-DE" sz="1700" dirty="0" err="1"/>
              <a:t>Quälort</a:t>
            </a:r>
            <a:r>
              <a:rPr lang="de-DE" sz="1700" dirty="0"/>
              <a:t> mit Außenfassade) für Kinder, junge Mädchen (Child, </a:t>
            </a:r>
            <a:r>
              <a:rPr lang="de-DE" sz="1700" dirty="0" err="1"/>
              <a:t>Ragazza</a:t>
            </a:r>
            <a:r>
              <a:rPr lang="de-DE" sz="1700" dirty="0"/>
              <a:t>), Totalverlust (</a:t>
            </a:r>
            <a:r>
              <a:rPr lang="de-DE" sz="1700" dirty="0" err="1"/>
              <a:t>Hecu</a:t>
            </a:r>
            <a:r>
              <a:rPr lang="de-DE" sz="1700" dirty="0"/>
              <a:t>- </a:t>
            </a:r>
            <a:r>
              <a:rPr lang="de-DE" sz="1700" dirty="0" err="1"/>
              <a:t>ba</a:t>
            </a:r>
            <a:r>
              <a:rPr lang="de-DE" sz="1700" dirty="0"/>
              <a:t>), ehrgeizige Eris. Kardinales, Außenseitertum </a:t>
            </a:r>
            <a:r>
              <a:rPr lang="de-DE" sz="1700"/>
              <a:t>überkompensierendes Großkreuz </a:t>
            </a:r>
            <a:r>
              <a:rPr lang="de-DE" sz="1700" dirty="0"/>
              <a:t>mit Chiron-Israel-Tisiphone </a:t>
            </a:r>
            <a:r>
              <a:rPr lang="de-DE" sz="1700" dirty="0" err="1"/>
              <a:t>Opp</a:t>
            </a:r>
            <a:r>
              <a:rPr lang="de-DE" sz="1700" dirty="0"/>
              <a:t>. Uranus-</a:t>
            </a:r>
            <a:r>
              <a:rPr lang="de-DE" sz="1700" dirty="0" err="1"/>
              <a:t>Educatio</a:t>
            </a:r>
            <a:r>
              <a:rPr lang="de-DE" sz="1700" dirty="0"/>
              <a:t>-Stalingrad Qua. bluttrinkende, kindstötende </a:t>
            </a:r>
            <a:r>
              <a:rPr lang="de-DE" sz="1700" dirty="0" err="1"/>
              <a:t>Lameia</a:t>
            </a:r>
            <a:r>
              <a:rPr lang="de-DE" sz="1700" dirty="0"/>
              <a:t> </a:t>
            </a:r>
            <a:r>
              <a:rPr lang="de-DE" sz="1700" dirty="0" err="1"/>
              <a:t>Opp</a:t>
            </a:r>
            <a:r>
              <a:rPr lang="de-DE" sz="1700" dirty="0"/>
              <a:t>. verbrecherischer, mörderischer </a:t>
            </a:r>
            <a:r>
              <a:rPr lang="de-DE" sz="1700" dirty="0" err="1"/>
              <a:t>Ixion</a:t>
            </a:r>
            <a:r>
              <a:rPr lang="de-DE" sz="1700" dirty="0"/>
              <a:t> auf </a:t>
            </a:r>
            <a:r>
              <a:rPr lang="de-DE" sz="1700" dirty="0" err="1"/>
              <a:t>Baalke</a:t>
            </a:r>
            <a:r>
              <a:rPr lang="de-DE" sz="1700" dirty="0"/>
              <a:t> (s. Baal)</a:t>
            </a:r>
          </a:p>
        </p:txBody>
      </p:sp>
    </p:spTree>
    <p:extLst>
      <p:ext uri="{BB962C8B-B14F-4D97-AF65-F5344CB8AC3E}">
        <p14:creationId xmlns:p14="http://schemas.microsoft.com/office/powerpoint/2010/main" val="152377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F1B53-5340-4121-9EBE-906E3FC2714E}"/>
              </a:ext>
            </a:extLst>
          </p:cNvPr>
          <p:cNvSpPr>
            <a:spLocks noGrp="1"/>
          </p:cNvSpPr>
          <p:nvPr>
            <p:ph type="title"/>
          </p:nvPr>
        </p:nvSpPr>
        <p:spPr>
          <a:xfrm>
            <a:off x="838200" y="365125"/>
            <a:ext cx="10515600" cy="611905"/>
          </a:xfrm>
        </p:spPr>
        <p:txBody>
          <a:bodyPr>
            <a:normAutofit fontScale="90000"/>
          </a:bodyPr>
          <a:lstStyle/>
          <a:p>
            <a:pPr algn="ctr"/>
            <a:r>
              <a:rPr lang="de-DE" sz="4400" b="1" dirty="0">
                <a:latin typeface="+mn-lt"/>
              </a:rPr>
              <a:t>Jeffrey Epstein</a:t>
            </a:r>
            <a:endParaRPr lang="de-DE" dirty="0"/>
          </a:p>
        </p:txBody>
      </p:sp>
      <p:sp>
        <p:nvSpPr>
          <p:cNvPr id="4" name="Inhaltsplatzhalter 4">
            <a:extLst>
              <a:ext uri="{FF2B5EF4-FFF2-40B4-BE49-F238E27FC236}">
                <a16:creationId xmlns:a16="http://schemas.microsoft.com/office/drawing/2014/main" id="{56D5C2E0-7E83-4CDC-8568-71C0239EBE29}"/>
              </a:ext>
            </a:extLst>
          </p:cNvPr>
          <p:cNvSpPr>
            <a:spLocks noGrp="1"/>
          </p:cNvSpPr>
          <p:nvPr>
            <p:ph idx="1"/>
          </p:nvPr>
        </p:nvSpPr>
        <p:spPr>
          <a:xfrm>
            <a:off x="0" y="1240077"/>
            <a:ext cx="12192000" cy="5880969"/>
          </a:xfrm>
        </p:spPr>
        <p:txBody>
          <a:bodyPr>
            <a:normAutofit fontScale="77500" lnSpcReduction="20000"/>
          </a:bodyPr>
          <a:lstStyle/>
          <a:p>
            <a:pPr>
              <a:spcAft>
                <a:spcPts val="600"/>
              </a:spcAft>
            </a:pPr>
            <a:r>
              <a:rPr lang="de-DE" sz="2800" dirty="0"/>
              <a:t>Sein Chart wurde durch die </a:t>
            </a:r>
            <a:r>
              <a:rPr lang="de-DE" sz="2800" b="1" dirty="0"/>
              <a:t>3 Uranus-Pluto-Konjunktionen 1965/1966 auf 16/17° JUN </a:t>
            </a:r>
            <a:r>
              <a:rPr lang="de-DE" sz="2800" dirty="0"/>
              <a:t>(2 davon mit dem herrschenden bzw. kindstötenden Saturn auf Little Saint James Island auf den Achsen) in </a:t>
            </a:r>
            <a:r>
              <a:rPr lang="de-DE" sz="2800" dirty="0" err="1"/>
              <a:t>Opp</a:t>
            </a:r>
            <a:r>
              <a:rPr lang="de-DE" sz="2800" dirty="0"/>
              <a:t>. zu seiner Mars-Venus-</a:t>
            </a:r>
            <a:r>
              <a:rPr lang="de-DE" sz="2800" dirty="0" err="1"/>
              <a:t>Directio</a:t>
            </a:r>
            <a:r>
              <a:rPr lang="de-DE" sz="2800" dirty="0"/>
              <a:t> Solaris-Konj. getriggert, neben weiteren Auslösungen. </a:t>
            </a:r>
          </a:p>
          <a:p>
            <a:pPr>
              <a:spcAft>
                <a:spcPts val="600"/>
              </a:spcAft>
            </a:pPr>
            <a:r>
              <a:rPr lang="de-DE" sz="2800" dirty="0"/>
              <a:t>Weiter triggert stark der </a:t>
            </a:r>
            <a:r>
              <a:rPr lang="de-DE" sz="2800" b="1" dirty="0"/>
              <a:t>Verbrecher- / Mördergruppen-Zyklus der 3. Uranus-</a:t>
            </a:r>
            <a:r>
              <a:rPr lang="de-DE" sz="2800" b="1" dirty="0" err="1"/>
              <a:t>Ixion</a:t>
            </a:r>
            <a:r>
              <a:rPr lang="de-DE" sz="2800" b="1" dirty="0"/>
              <a:t>-Konj. 12.10.1977 auf 11° SKO </a:t>
            </a:r>
            <a:r>
              <a:rPr lang="de-DE" sz="2800" dirty="0"/>
              <a:t>in </a:t>
            </a:r>
            <a:r>
              <a:rPr lang="de-DE" sz="2800" dirty="0" err="1"/>
              <a:t>Opp</a:t>
            </a:r>
            <a:r>
              <a:rPr lang="de-DE" sz="2800" dirty="0"/>
              <a:t>. zu seinem Jupiter-</a:t>
            </a:r>
            <a:r>
              <a:rPr lang="de-DE" sz="2800" dirty="0" err="1"/>
              <a:t>Taguacipa</a:t>
            </a:r>
            <a:r>
              <a:rPr lang="de-DE" sz="2800" dirty="0"/>
              <a:t>, Orcus und Chaos im T-Qua. zu seiner Sonne, Pluto-Merkur </a:t>
            </a:r>
            <a:r>
              <a:rPr lang="de-DE" sz="2800" dirty="0" err="1"/>
              <a:t>Opp</a:t>
            </a:r>
            <a:r>
              <a:rPr lang="de-DE" sz="2800" dirty="0"/>
              <a:t>. Eris im global machtehrgeizigen T-Qua. zu seinen AC/DC, </a:t>
            </a:r>
            <a:r>
              <a:rPr lang="de-DE" sz="2800" dirty="0" err="1"/>
              <a:t>Pholus</a:t>
            </a:r>
            <a:r>
              <a:rPr lang="de-DE" sz="2800" dirty="0"/>
              <a:t> auf      Mars-Venus-Konj., expansiver Jupiter im T-Qua. zu seinem MC/IC aus, Saturn triggerte seine Saturn/Orcus-HS und quadrierte Lucifer. Ebenso radikalisierten die </a:t>
            </a:r>
            <a:r>
              <a:rPr lang="de-DE" sz="2800" b="1" dirty="0"/>
              <a:t>1. &amp; 2. Uranus-</a:t>
            </a:r>
            <a:r>
              <a:rPr lang="de-DE" sz="2800" b="1" dirty="0" err="1"/>
              <a:t>Ixion</a:t>
            </a:r>
            <a:r>
              <a:rPr lang="de-DE" sz="2800" b="1" dirty="0"/>
              <a:t>-Konj. 29.01. / 11.03.1977</a:t>
            </a:r>
          </a:p>
          <a:p>
            <a:pPr>
              <a:spcAft>
                <a:spcPts val="600"/>
              </a:spcAft>
            </a:pPr>
            <a:r>
              <a:rPr lang="de-DE" sz="2800" dirty="0"/>
              <a:t>Ebenso pushte ihn das </a:t>
            </a:r>
            <a:r>
              <a:rPr lang="de-DE" sz="2800" b="1" dirty="0"/>
              <a:t>Luftepochenchart 31.12.1980 </a:t>
            </a:r>
            <a:r>
              <a:rPr lang="de-DE" sz="2800" dirty="0"/>
              <a:t>karrieristisch und kollektiv</a:t>
            </a:r>
            <a:r>
              <a:rPr lang="de-DE" sz="2800" b="1" dirty="0"/>
              <a:t> </a:t>
            </a:r>
            <a:r>
              <a:rPr lang="de-DE" sz="2800" dirty="0"/>
              <a:t>ermächtigend</a:t>
            </a:r>
            <a:r>
              <a:rPr lang="de-DE" sz="2800" b="1" dirty="0"/>
              <a:t> </a:t>
            </a:r>
            <a:r>
              <a:rPr lang="de-DE" sz="2800" dirty="0"/>
              <a:t>mit Eris </a:t>
            </a:r>
            <a:r>
              <a:rPr lang="de-DE" sz="2800" dirty="0" err="1"/>
              <a:t>Opp</a:t>
            </a:r>
            <a:r>
              <a:rPr lang="de-DE" sz="2800" dirty="0"/>
              <a:t>. Jupiter-Saturn T-Qua. Sonne-Merkur auf seinem AC, Pluto-Atlantis auf seinem Neptun, Neptun Trigon sein    Pluto. Mars auf seiner Sonne, Mond auf seinem MC </a:t>
            </a:r>
            <a:r>
              <a:rPr lang="de-DE" sz="2800" dirty="0" err="1"/>
              <a:t>Opp</a:t>
            </a:r>
            <a:r>
              <a:rPr lang="de-DE" sz="2800" dirty="0"/>
              <a:t>. </a:t>
            </a:r>
            <a:r>
              <a:rPr lang="de-DE" sz="2800" dirty="0" err="1"/>
              <a:t>Sedna</a:t>
            </a:r>
            <a:r>
              <a:rPr lang="de-DE" sz="2800" dirty="0"/>
              <a:t> auf seinem IC, Venus quadrierte seine Venus-Mars, Uranus </a:t>
            </a:r>
            <a:r>
              <a:rPr lang="de-DE" sz="2800" dirty="0" err="1"/>
              <a:t>konj.</a:t>
            </a:r>
            <a:r>
              <a:rPr lang="de-DE" sz="2800" dirty="0"/>
              <a:t> seinen Lucifer</a:t>
            </a:r>
          </a:p>
          <a:p>
            <a:pPr>
              <a:spcAft>
                <a:spcPts val="600"/>
              </a:spcAft>
            </a:pPr>
            <a:r>
              <a:rPr lang="de-DE" sz="2800" dirty="0"/>
              <a:t>Auch das </a:t>
            </a:r>
            <a:r>
              <a:rPr lang="de-DE" sz="2800" b="1" dirty="0"/>
              <a:t>Millenniumschart vom 1.1.2000 / Chiron-Pluto-Konj. 30.12.1999 </a:t>
            </a:r>
            <a:r>
              <a:rPr lang="de-DE" sz="2800" dirty="0"/>
              <a:t>stieß durch Jupiter </a:t>
            </a:r>
            <a:r>
              <a:rPr lang="de-DE" sz="2800" dirty="0" err="1"/>
              <a:t>Opp</a:t>
            </a:r>
            <a:r>
              <a:rPr lang="de-DE" sz="2800" dirty="0"/>
              <a:t>. sein Saturn und Saturn Konj. sein Jupiter und Mond-</a:t>
            </a:r>
            <a:r>
              <a:rPr lang="de-DE" sz="2800" dirty="0" err="1"/>
              <a:t>Pholus</a:t>
            </a:r>
            <a:r>
              <a:rPr lang="de-DE" sz="2800" dirty="0"/>
              <a:t> auf dem MC, die radikal machtkämpfenden Mars-</a:t>
            </a:r>
            <a:r>
              <a:rPr lang="de-DE" sz="2800" dirty="0" err="1"/>
              <a:t>Gonggong</a:t>
            </a:r>
            <a:r>
              <a:rPr lang="de-DE" sz="2800" dirty="0"/>
              <a:t> (Qua. Chaos) ergänzten seinen Saturn und Orcus zum Großtrigon, Neptun </a:t>
            </a:r>
            <a:r>
              <a:rPr lang="de-DE" sz="2800" dirty="0" err="1"/>
              <a:t>konj.</a:t>
            </a:r>
            <a:r>
              <a:rPr lang="de-DE" sz="2800" dirty="0"/>
              <a:t> seinen </a:t>
            </a:r>
            <a:r>
              <a:rPr lang="de-DE" sz="2800" dirty="0" err="1"/>
              <a:t>Pholus</a:t>
            </a:r>
            <a:r>
              <a:rPr lang="de-DE" sz="2800" dirty="0"/>
              <a:t>. Orcus konjugierte seinen Pluto, was ihn zu einem besonderen dunkel autoritären </a:t>
            </a:r>
            <a:r>
              <a:rPr lang="de-DE" sz="2800" dirty="0" err="1"/>
              <a:t>Strafer</a:t>
            </a:r>
            <a:r>
              <a:rPr lang="de-DE" sz="2800" dirty="0"/>
              <a:t> machte = manipulative und extrem machtorientierte Gesellschaftsaufstiegsfaktoren incl. Größenwahn</a:t>
            </a:r>
            <a:endParaRPr lang="de-DE" dirty="0"/>
          </a:p>
          <a:p>
            <a:endParaRPr lang="de-DE" dirty="0"/>
          </a:p>
        </p:txBody>
      </p:sp>
    </p:spTree>
    <p:extLst>
      <p:ext uri="{BB962C8B-B14F-4D97-AF65-F5344CB8AC3E}">
        <p14:creationId xmlns:p14="http://schemas.microsoft.com/office/powerpoint/2010/main" val="246272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6B251A8F-7A25-41B2-96ED-28A7BC5FFF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7154" y="774552"/>
            <a:ext cx="6224643" cy="5867980"/>
          </a:xfrm>
        </p:spPr>
      </p:pic>
      <p:sp>
        <p:nvSpPr>
          <p:cNvPr id="2" name="Titel 1">
            <a:extLst>
              <a:ext uri="{FF2B5EF4-FFF2-40B4-BE49-F238E27FC236}">
                <a16:creationId xmlns:a16="http://schemas.microsoft.com/office/drawing/2014/main" id="{7B111EB1-97D1-441B-83E0-5115464B7786}"/>
              </a:ext>
            </a:extLst>
          </p:cNvPr>
          <p:cNvSpPr>
            <a:spLocks noGrp="1"/>
          </p:cNvSpPr>
          <p:nvPr>
            <p:ph type="title"/>
          </p:nvPr>
        </p:nvSpPr>
        <p:spPr>
          <a:xfrm>
            <a:off x="50202" y="375884"/>
            <a:ext cx="12091595" cy="398668"/>
          </a:xfrm>
        </p:spPr>
        <p:txBody>
          <a:bodyPr>
            <a:noAutofit/>
          </a:bodyPr>
          <a:lstStyle/>
          <a:p>
            <a:pPr algn="ctr"/>
            <a:r>
              <a:rPr lang="de-DE" sz="3200" b="1" dirty="0">
                <a:latin typeface="+mn-lt"/>
              </a:rPr>
              <a:t>Jeffrey Epstein 20.01.1953, 06:15 PST, NYC (innen) –</a:t>
            </a:r>
            <a:br>
              <a:rPr lang="de-DE" sz="3200" b="1" dirty="0">
                <a:latin typeface="+mn-lt"/>
              </a:rPr>
            </a:br>
            <a:r>
              <a:rPr lang="de-DE" sz="3200" b="1" dirty="0">
                <a:latin typeface="+mn-lt"/>
              </a:rPr>
              <a:t>C/1965 S1 IKEYA-SEKI, 18.09.1965, 19:12 UT, Kochi, JP (außen)</a:t>
            </a:r>
            <a:endParaRPr lang="de-DE" sz="3200" dirty="0"/>
          </a:p>
        </p:txBody>
      </p:sp>
      <p:sp>
        <p:nvSpPr>
          <p:cNvPr id="3" name="Textfeld 2">
            <a:extLst>
              <a:ext uri="{FF2B5EF4-FFF2-40B4-BE49-F238E27FC236}">
                <a16:creationId xmlns:a16="http://schemas.microsoft.com/office/drawing/2014/main" id="{9D4C5B44-B93F-4DDE-A52B-54A934B43387}"/>
              </a:ext>
            </a:extLst>
          </p:cNvPr>
          <p:cNvSpPr txBox="1"/>
          <p:nvPr/>
        </p:nvSpPr>
        <p:spPr>
          <a:xfrm>
            <a:off x="50202" y="1005796"/>
            <a:ext cx="6407748" cy="5909310"/>
          </a:xfrm>
          <a:prstGeom prst="rect">
            <a:avLst/>
          </a:prstGeom>
          <a:noFill/>
        </p:spPr>
        <p:txBody>
          <a:bodyPr wrap="square" rtlCol="0">
            <a:spAutoFit/>
          </a:bodyPr>
          <a:lstStyle/>
          <a:p>
            <a:pPr>
              <a:spcAft>
                <a:spcPts val="600"/>
              </a:spcAft>
            </a:pPr>
            <a:r>
              <a:rPr lang="de-DE" sz="1600" dirty="0"/>
              <a:t>Die lange unsichtbare gehaltene Mars-Venus-Konjunktion greift in </a:t>
            </a:r>
            <a:r>
              <a:rPr lang="de-DE" sz="1600" dirty="0" err="1"/>
              <a:t>Opp</a:t>
            </a:r>
            <a:r>
              <a:rPr lang="de-DE" sz="1600" dirty="0"/>
              <a:t>. die Gruppenmacht-Konj. Uranus-Pluto-</a:t>
            </a:r>
            <a:r>
              <a:rPr lang="de-DE" sz="1600" dirty="0" err="1"/>
              <a:t>Terezin</a:t>
            </a:r>
            <a:r>
              <a:rPr lang="de-DE" sz="1600" dirty="0"/>
              <a:t>-</a:t>
            </a:r>
            <a:r>
              <a:rPr lang="de-DE" sz="1600" dirty="0" err="1"/>
              <a:t>Sinon</a:t>
            </a:r>
            <a:r>
              <a:rPr lang="de-DE" sz="1600" dirty="0"/>
              <a:t> in einer sexualisiert durch Autoritäten kindszerstörenden, transgenerational traumatisierenden Gewalt-Halbsumme von Saturn / Chiron, sie erhält auch fließend in Sextil-Trigon die heimliche Sex-</a:t>
            </a:r>
            <a:r>
              <a:rPr lang="de-DE" sz="1600" dirty="0" err="1"/>
              <a:t>Trafficking</a:t>
            </a:r>
            <a:r>
              <a:rPr lang="de-DE" sz="1600" dirty="0"/>
              <a:t>-</a:t>
            </a:r>
            <a:r>
              <a:rPr lang="de-DE" sz="1600" dirty="0" err="1"/>
              <a:t>Opp</a:t>
            </a:r>
            <a:r>
              <a:rPr lang="de-DE" sz="1600" dirty="0"/>
              <a:t>. von Mars-Neptun zu Sabine (Raub der Sabinerinnen u.a. zur Begattung) im T-Qua. zum manipulativen </a:t>
            </a:r>
            <a:r>
              <a:rPr lang="de-DE" sz="1600" dirty="0" err="1"/>
              <a:t>Pholus</a:t>
            </a:r>
            <a:r>
              <a:rPr lang="de-DE" sz="1600" dirty="0"/>
              <a:t>. Diese Entführungs-/</a:t>
            </a:r>
            <a:r>
              <a:rPr lang="de-DE" sz="1600" dirty="0" err="1"/>
              <a:t>Trafficking-Opp</a:t>
            </a:r>
            <a:r>
              <a:rPr lang="de-DE" sz="1600" dirty="0"/>
              <a:t>. auf 18-20° ist durch eine Erweiterung zum </a:t>
            </a:r>
            <a:r>
              <a:rPr lang="de-DE" sz="1600" dirty="0" err="1"/>
              <a:t>Großsextil</a:t>
            </a:r>
            <a:r>
              <a:rPr lang="de-DE" sz="1600" dirty="0"/>
              <a:t> besonders vergewaltigend, quälend, verletzend, mundtotmachend bzw. mörderisch: T-Philomena - T-Merkur-</a:t>
            </a:r>
            <a:r>
              <a:rPr lang="de-DE" sz="1600" dirty="0" err="1"/>
              <a:t>Terezin</a:t>
            </a:r>
            <a:r>
              <a:rPr lang="de-DE" sz="1600" dirty="0"/>
              <a:t> - Tisiphone - Chiron.</a:t>
            </a:r>
          </a:p>
          <a:p>
            <a:pPr>
              <a:spcAft>
                <a:spcPts val="600"/>
              </a:spcAft>
            </a:pPr>
            <a:r>
              <a:rPr lang="de-DE" sz="1600" dirty="0"/>
              <a:t>Venus-Circe auf dem MC macht den Circe-AC-Epstein beliebt becircend und die Schatten herauskitzelnd in ein Beziehungsfeld mit dem Kindszerstücklungs- und Kinds-Kannibalismus-Thema von </a:t>
            </a:r>
            <a:r>
              <a:rPr lang="de-DE" sz="1600" dirty="0" err="1"/>
              <a:t>Prokne</a:t>
            </a:r>
            <a:r>
              <a:rPr lang="de-DE" sz="1600" dirty="0"/>
              <a:t> auf den IC. Drakonischer Ehrgeiz (Eris </a:t>
            </a:r>
            <a:r>
              <a:rPr lang="de-DE" sz="1600" dirty="0" err="1"/>
              <a:t>Opp</a:t>
            </a:r>
            <a:r>
              <a:rPr lang="de-DE" sz="1600" dirty="0"/>
              <a:t>. </a:t>
            </a:r>
            <a:r>
              <a:rPr lang="de-DE" sz="1600" dirty="0" err="1"/>
              <a:t>Drakonia</a:t>
            </a:r>
            <a:r>
              <a:rPr lang="de-DE" sz="1600" dirty="0"/>
              <a:t>) triggert im T-Qua. seinen AC Konj. Sauron-Circe, der die Morderinnye Tisiphone konjugiert. Orcus verfinstert, brutalisiert Uranus.</a:t>
            </a:r>
          </a:p>
          <a:p>
            <a:pPr>
              <a:spcAft>
                <a:spcPts val="600"/>
              </a:spcAft>
            </a:pPr>
            <a:r>
              <a:rPr lang="de-DE" sz="1600" dirty="0" err="1"/>
              <a:t>Tanith</a:t>
            </a:r>
            <a:r>
              <a:rPr lang="de-DE" sz="1600" dirty="0"/>
              <a:t> fördert im Sextil seine Sonne-Eros-Sabine-</a:t>
            </a:r>
            <a:r>
              <a:rPr lang="de-DE" sz="1600" dirty="0" err="1"/>
              <a:t>Apophis</a:t>
            </a:r>
            <a:r>
              <a:rPr lang="de-DE" sz="1600" dirty="0"/>
              <a:t>-Konj. Der Mörder- und Verbrecher-</a:t>
            </a:r>
            <a:r>
              <a:rPr lang="de-DE" sz="1600" dirty="0" err="1"/>
              <a:t>Plutino</a:t>
            </a:r>
            <a:r>
              <a:rPr lang="de-DE" sz="1600" dirty="0"/>
              <a:t> </a:t>
            </a:r>
            <a:r>
              <a:rPr lang="de-DE" sz="1600" dirty="0" err="1"/>
              <a:t>Ixion</a:t>
            </a:r>
            <a:r>
              <a:rPr lang="de-DE" sz="1600" dirty="0"/>
              <a:t> kommt auf seinem Saturn an in </a:t>
            </a:r>
            <a:r>
              <a:rPr lang="de-DE" sz="1600" dirty="0" err="1"/>
              <a:t>Opp</a:t>
            </a:r>
            <a:r>
              <a:rPr lang="de-DE" sz="1600" dirty="0"/>
              <a:t>. zum Hintergrundschwarzmagier Sauron des Kometen im T-Qua. zu seiner Sonne &amp; im Aspekt zu Mond-Jupiter des Kometen. Der Elitengottspieler-Asteroid Zeus triggert seinen SKO-Lucifer. Der Vampirismus </a:t>
            </a:r>
            <a:r>
              <a:rPr lang="de-DE" sz="1600" dirty="0" err="1"/>
              <a:t>Transylvania</a:t>
            </a:r>
            <a:r>
              <a:rPr lang="de-DE" sz="1600" dirty="0"/>
              <a:t> aktiviert in einem Begegnungsfeld seinen verderbenden </a:t>
            </a:r>
            <a:r>
              <a:rPr lang="de-DE" sz="1600" dirty="0" err="1"/>
              <a:t>Profitmaximierer</a:t>
            </a:r>
            <a:r>
              <a:rPr lang="de-DE" sz="1600" dirty="0"/>
              <a:t> Jupiter / </a:t>
            </a:r>
            <a:r>
              <a:rPr lang="de-DE" sz="1600" dirty="0" err="1"/>
              <a:t>Taguacipa</a:t>
            </a:r>
            <a:r>
              <a:rPr lang="de-DE" sz="1600" dirty="0"/>
              <a:t> im Stier</a:t>
            </a:r>
          </a:p>
        </p:txBody>
      </p:sp>
    </p:spTree>
    <p:extLst>
      <p:ext uri="{BB962C8B-B14F-4D97-AF65-F5344CB8AC3E}">
        <p14:creationId xmlns:p14="http://schemas.microsoft.com/office/powerpoint/2010/main" val="2709244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4E428-CEB7-45C9-9C92-619484465620}"/>
              </a:ext>
            </a:extLst>
          </p:cNvPr>
          <p:cNvSpPr>
            <a:spLocks noGrp="1"/>
          </p:cNvSpPr>
          <p:nvPr>
            <p:ph type="title"/>
          </p:nvPr>
        </p:nvSpPr>
        <p:spPr>
          <a:xfrm>
            <a:off x="0" y="1"/>
            <a:ext cx="12192000" cy="849854"/>
          </a:xfrm>
        </p:spPr>
        <p:txBody>
          <a:bodyPr>
            <a:noAutofit/>
          </a:bodyPr>
          <a:lstStyle/>
          <a:p>
            <a:r>
              <a:rPr lang="de-DE" sz="3200" b="1" dirty="0">
                <a:latin typeface="+mn-lt"/>
              </a:rPr>
              <a:t>C/1965 S1 IKEYA-SEKI, 18.09.1965, 19:12 UT, Little Saint James Island (innen) - </a:t>
            </a:r>
            <a:r>
              <a:rPr lang="de-DE" sz="3200" b="1" dirty="0" err="1">
                <a:latin typeface="+mn-lt"/>
              </a:rPr>
              <a:t>Tanith</a:t>
            </a:r>
            <a:r>
              <a:rPr lang="de-DE" sz="3200" b="1" dirty="0">
                <a:latin typeface="+mn-lt"/>
              </a:rPr>
              <a:t> 5869 am 04.11.1988, 06:10 UT, Palomar, CA (außen)</a:t>
            </a:r>
            <a:endParaRPr lang="de-DE" sz="3200" dirty="0"/>
          </a:p>
        </p:txBody>
      </p:sp>
      <p:pic>
        <p:nvPicPr>
          <p:cNvPr id="7" name="Inhaltsplatzhalter 6">
            <a:extLst>
              <a:ext uri="{FF2B5EF4-FFF2-40B4-BE49-F238E27FC236}">
                <a16:creationId xmlns:a16="http://schemas.microsoft.com/office/drawing/2014/main" id="{43F250A7-B4F7-468B-9235-10EDFCBF53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1751" y="849856"/>
            <a:ext cx="6066072" cy="6008144"/>
          </a:xfrm>
        </p:spPr>
      </p:pic>
    </p:spTree>
    <p:extLst>
      <p:ext uri="{BB962C8B-B14F-4D97-AF65-F5344CB8AC3E}">
        <p14:creationId xmlns:p14="http://schemas.microsoft.com/office/powerpoint/2010/main" val="220350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2ECAC3-BCC7-4907-868F-C390171C7A50}"/>
              </a:ext>
            </a:extLst>
          </p:cNvPr>
          <p:cNvSpPr>
            <a:spLocks noGrp="1"/>
          </p:cNvSpPr>
          <p:nvPr>
            <p:ph type="title"/>
          </p:nvPr>
        </p:nvSpPr>
        <p:spPr>
          <a:xfrm>
            <a:off x="0" y="0"/>
            <a:ext cx="12192000" cy="763794"/>
          </a:xfrm>
        </p:spPr>
        <p:txBody>
          <a:bodyPr>
            <a:normAutofit/>
          </a:bodyPr>
          <a:lstStyle/>
          <a:p>
            <a:r>
              <a:rPr lang="de-DE" b="1" dirty="0" err="1">
                <a:latin typeface="+mn-lt"/>
              </a:rPr>
              <a:t>Endg</a:t>
            </a:r>
            <a:r>
              <a:rPr lang="de-DE" b="1" dirty="0">
                <a:latin typeface="+mn-lt"/>
              </a:rPr>
              <a:t>. Neptuningress 26.01.2026, 17:35 UT, Berlin</a:t>
            </a:r>
          </a:p>
        </p:txBody>
      </p:sp>
      <p:pic>
        <p:nvPicPr>
          <p:cNvPr id="5" name="Inhaltsplatzhalter 4">
            <a:extLst>
              <a:ext uri="{FF2B5EF4-FFF2-40B4-BE49-F238E27FC236}">
                <a16:creationId xmlns:a16="http://schemas.microsoft.com/office/drawing/2014/main" id="{36AAF2DD-9584-4F29-BCB7-FA8BF95DC3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0410" y="930405"/>
            <a:ext cx="6381773" cy="5927595"/>
          </a:xfrm>
        </p:spPr>
      </p:pic>
    </p:spTree>
    <p:extLst>
      <p:ext uri="{BB962C8B-B14F-4D97-AF65-F5344CB8AC3E}">
        <p14:creationId xmlns:p14="http://schemas.microsoft.com/office/powerpoint/2010/main" val="6949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EE8D3657-D151-41D3-AC78-05E4113847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7576" y="660399"/>
            <a:ext cx="5298210" cy="5233158"/>
          </a:xfrm>
        </p:spPr>
      </p:pic>
      <p:sp>
        <p:nvSpPr>
          <p:cNvPr id="2" name="Titel 1">
            <a:extLst>
              <a:ext uri="{FF2B5EF4-FFF2-40B4-BE49-F238E27FC236}">
                <a16:creationId xmlns:a16="http://schemas.microsoft.com/office/drawing/2014/main" id="{61D00467-9434-4F27-A3AA-15B5EA9BCEF7}"/>
              </a:ext>
            </a:extLst>
          </p:cNvPr>
          <p:cNvSpPr>
            <a:spLocks noGrp="1"/>
          </p:cNvSpPr>
          <p:nvPr>
            <p:ph type="title"/>
          </p:nvPr>
        </p:nvSpPr>
        <p:spPr>
          <a:xfrm>
            <a:off x="-219075" y="1"/>
            <a:ext cx="12424861" cy="660400"/>
          </a:xfrm>
        </p:spPr>
        <p:txBody>
          <a:bodyPr>
            <a:normAutofit fontScale="90000"/>
          </a:bodyPr>
          <a:lstStyle/>
          <a:p>
            <a:pPr algn="ctr"/>
            <a:r>
              <a:rPr lang="de-DE" sz="3200" b="1" dirty="0" err="1">
                <a:latin typeface="+mn-lt"/>
              </a:rPr>
              <a:t>Tanith</a:t>
            </a:r>
            <a:r>
              <a:rPr lang="de-DE" sz="3200" b="1" dirty="0">
                <a:latin typeface="+mn-lt"/>
              </a:rPr>
              <a:t> 5869 am 04.11.1988, 06:10 UT, Palomar, CA, 103 min. nach Entdeckung des Elitengottspieler-Asteroiden Zeus um 04:27 UT, Palomar = Kindsopfereliten</a:t>
            </a:r>
          </a:p>
        </p:txBody>
      </p:sp>
      <p:sp>
        <p:nvSpPr>
          <p:cNvPr id="3" name="Textfeld 2">
            <a:extLst>
              <a:ext uri="{FF2B5EF4-FFF2-40B4-BE49-F238E27FC236}">
                <a16:creationId xmlns:a16="http://schemas.microsoft.com/office/drawing/2014/main" id="{2AE2E16A-0490-4574-9924-E52733F462C5}"/>
              </a:ext>
            </a:extLst>
          </p:cNvPr>
          <p:cNvSpPr txBox="1"/>
          <p:nvPr/>
        </p:nvSpPr>
        <p:spPr>
          <a:xfrm>
            <a:off x="0" y="660400"/>
            <a:ext cx="7182998" cy="6155531"/>
          </a:xfrm>
          <a:prstGeom prst="rect">
            <a:avLst/>
          </a:prstGeom>
          <a:noFill/>
        </p:spPr>
        <p:txBody>
          <a:bodyPr wrap="square" rtlCol="0">
            <a:spAutoFit/>
          </a:bodyPr>
          <a:lstStyle/>
          <a:p>
            <a:pPr>
              <a:spcAft>
                <a:spcPts val="600"/>
              </a:spcAft>
            </a:pPr>
            <a:r>
              <a:rPr lang="de-DE" sz="1600" dirty="0"/>
              <a:t>Warum ist dieser Asteroid so zentral für den weltweiten Karriereaufstieg der radikal Dunkelgesinnten? Er wurde entdeckt zu einem immens durchsetzungsstarken Zeit-moment als stärkeres Chart entdeckungstaggleich mit Gottspieler Zeus gebündelt in der Etablierung der Neuen Weltordnung der Globalisten: Initiation SoFi 23.09.1987 und Umsetzung zur damals akut herrschenden erschütternden, schlagartig global öffnenden weltneuordnenden SoFi 11.09.1988 mit Saturn-Uranus-Astraea auf dem GZ (1988 wurde mit Saturn-Uranus auf 0° Steinbock Februar sowie im September auf dem GZ die NWO gepusht), beide mit dem dunkel kollektiv erdbemächtigenden Pluto auf dem Äquator, beide im Aspekt mit Lucifer. Der direktläufige MC-Herrscher Mars auf 0°11 Widder Trigon AC 0° Löwe, Sextil zum ruhm- und geldfanatischen </a:t>
            </a:r>
            <a:r>
              <a:rPr lang="de-DE" sz="1600" dirty="0" err="1"/>
              <a:t>Fanatica</a:t>
            </a:r>
            <a:r>
              <a:rPr lang="de-DE" sz="1600" dirty="0"/>
              <a:t>-Jupiter-Phaethon und im Quadrat zu Saturn-Uranus-</a:t>
            </a:r>
            <a:r>
              <a:rPr lang="de-DE" sz="1600" dirty="0" err="1"/>
              <a:t>Masterman</a:t>
            </a:r>
            <a:r>
              <a:rPr lang="de-DE" sz="1600" dirty="0"/>
              <a:t>-destruktive Atlantis ist quasi unaufhaltbar – außer über das Bewusstmachen. </a:t>
            </a:r>
          </a:p>
          <a:p>
            <a:pPr>
              <a:spcAft>
                <a:spcPts val="600"/>
              </a:spcAft>
            </a:pPr>
            <a:r>
              <a:rPr lang="de-DE" sz="1600" dirty="0"/>
              <a:t>Die Kindsmissbrauchs- und Kindsopferung-Opposition durch eugenische Eliten: Ganymed-Morderinnye und wahnsinnsbringende Höllenpandora Tisiphone mit angreifender Bellona und Verbrecherschutzgöttin </a:t>
            </a:r>
            <a:r>
              <a:rPr lang="de-DE" sz="1600" dirty="0" err="1"/>
              <a:t>Laverna</a:t>
            </a:r>
            <a:r>
              <a:rPr lang="de-DE" sz="1600" dirty="0"/>
              <a:t> am Endmachtsog </a:t>
            </a:r>
            <a:r>
              <a:rPr lang="de-DE" sz="1600"/>
              <a:t>im Hintergrund = Shapley Supercluster </a:t>
            </a:r>
            <a:r>
              <a:rPr lang="de-DE" sz="1600" dirty="0" err="1"/>
              <a:t>Opp</a:t>
            </a:r>
            <a:r>
              <a:rPr lang="de-DE" sz="1600" dirty="0"/>
              <a:t>. kindsopfernder </a:t>
            </a:r>
            <a:r>
              <a:rPr lang="de-DE" sz="1600" dirty="0" err="1"/>
              <a:t>Tanith</a:t>
            </a:r>
            <a:r>
              <a:rPr lang="de-DE" sz="1600" dirty="0"/>
              <a:t> herrschend in 10 auf 0° Stier im Großkreuz zu Carmen-Sherlock-AC / </a:t>
            </a:r>
            <a:r>
              <a:rPr lang="de-DE" sz="1600" dirty="0" err="1"/>
              <a:t>Unheilsasteroid</a:t>
            </a:r>
            <a:r>
              <a:rPr lang="de-DE" sz="1600" dirty="0"/>
              <a:t> / Asteroid der Übel </a:t>
            </a:r>
            <a:r>
              <a:rPr lang="de-DE" sz="1600" dirty="0" err="1"/>
              <a:t>Likho</a:t>
            </a:r>
            <a:r>
              <a:rPr lang="de-DE" sz="1600" dirty="0"/>
              <a:t> auf dem DC.  Sauron-Cupido im globalen Qua. zum GZ</a:t>
            </a:r>
          </a:p>
          <a:p>
            <a:pPr>
              <a:spcAft>
                <a:spcPts val="600"/>
              </a:spcAft>
            </a:pPr>
            <a:r>
              <a:rPr lang="de-DE" sz="1600" dirty="0"/>
              <a:t>Sonne-Pluto-</a:t>
            </a:r>
            <a:r>
              <a:rPr lang="de-DE" sz="1600" dirty="0" err="1"/>
              <a:t>Drakonia</a:t>
            </a:r>
            <a:r>
              <a:rPr lang="de-DE" sz="1600" dirty="0"/>
              <a:t> </a:t>
            </a:r>
            <a:r>
              <a:rPr lang="de-DE" sz="1600" dirty="0" err="1"/>
              <a:t>Opp</a:t>
            </a:r>
            <a:r>
              <a:rPr lang="de-DE" sz="1600" dirty="0"/>
              <a:t>. Chaos im fixen Großkreuz Lucifer-Epstein-</a:t>
            </a:r>
            <a:r>
              <a:rPr lang="de-DE" sz="1600" dirty="0" err="1"/>
              <a:t>Bal</a:t>
            </a:r>
            <a:r>
              <a:rPr lang="de-DE" sz="1600" dirty="0"/>
              <a:t>-</a:t>
            </a:r>
            <a:r>
              <a:rPr lang="de-DE" sz="1600" dirty="0" err="1"/>
              <a:t>Sla-ven</a:t>
            </a:r>
            <a:r>
              <a:rPr lang="de-DE" sz="1600" dirty="0"/>
              <a:t> </a:t>
            </a:r>
            <a:r>
              <a:rPr lang="de-DE" sz="1600" dirty="0" err="1"/>
              <a:t>Opp</a:t>
            </a:r>
            <a:r>
              <a:rPr lang="de-DE" sz="1600" dirty="0"/>
              <a:t>. Orcus / </a:t>
            </a:r>
            <a:r>
              <a:rPr lang="de-DE" sz="1600" dirty="0" err="1"/>
              <a:t>vampiristische</a:t>
            </a:r>
            <a:r>
              <a:rPr lang="de-DE" sz="1600" dirty="0"/>
              <a:t>-kindstötende </a:t>
            </a:r>
            <a:r>
              <a:rPr lang="de-DE" sz="1600" dirty="0" err="1"/>
              <a:t>Lameia</a:t>
            </a:r>
            <a:r>
              <a:rPr lang="de-DE" sz="1600" dirty="0"/>
              <a:t> verstärkt die globale Macht der </a:t>
            </a:r>
            <a:r>
              <a:rPr lang="de-DE" sz="1600" dirty="0" err="1"/>
              <a:t>Drakonier</a:t>
            </a:r>
            <a:r>
              <a:rPr lang="de-DE" sz="1600" dirty="0"/>
              <a:t>. Eine erotische Sehnsucht gerade auch bei Künstlern (Künstlerarchetyp) nach jungen Mädchen, die man missbraucht und auch opfernd tötet ist durch Nordknotenherrscher Neptun </a:t>
            </a:r>
            <a:r>
              <a:rPr lang="de-DE" sz="1600" dirty="0" err="1"/>
              <a:t>Opp</a:t>
            </a:r>
            <a:r>
              <a:rPr lang="de-DE" sz="1600" dirty="0"/>
              <a:t>. Chiron im T-Qua. zu IC-Herrscherin Venus auf Phryne und Julie-Melissa (2 Dutroux Mordopfer) angezeigt.</a:t>
            </a:r>
          </a:p>
        </p:txBody>
      </p:sp>
    </p:spTree>
    <p:extLst>
      <p:ext uri="{BB962C8B-B14F-4D97-AF65-F5344CB8AC3E}">
        <p14:creationId xmlns:p14="http://schemas.microsoft.com/office/powerpoint/2010/main" val="8908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80E7F-0087-447D-B1DB-51484036CBA2}"/>
              </a:ext>
            </a:extLst>
          </p:cNvPr>
          <p:cNvSpPr>
            <a:spLocks noGrp="1"/>
          </p:cNvSpPr>
          <p:nvPr>
            <p:ph type="title"/>
          </p:nvPr>
        </p:nvSpPr>
        <p:spPr>
          <a:xfrm>
            <a:off x="0" y="1"/>
            <a:ext cx="12192000" cy="681036"/>
          </a:xfrm>
        </p:spPr>
        <p:txBody>
          <a:bodyPr>
            <a:normAutofit/>
          </a:bodyPr>
          <a:lstStyle/>
          <a:p>
            <a:pPr algn="ctr"/>
            <a:r>
              <a:rPr lang="de-DE" sz="3200" b="1" dirty="0">
                <a:latin typeface="+mn-lt"/>
              </a:rPr>
              <a:t>Epstein 2928, 05.04.1976, 03:54 UT, El </a:t>
            </a:r>
            <a:r>
              <a:rPr lang="de-DE" sz="3200" b="1" dirty="0" err="1">
                <a:latin typeface="+mn-lt"/>
              </a:rPr>
              <a:t>Leoncito</a:t>
            </a:r>
            <a:endParaRPr lang="de-DE" sz="3200" b="1" dirty="0">
              <a:latin typeface="+mn-lt"/>
            </a:endParaRPr>
          </a:p>
        </p:txBody>
      </p:sp>
      <p:pic>
        <p:nvPicPr>
          <p:cNvPr id="5" name="Inhaltsplatzhalter 4">
            <a:extLst>
              <a:ext uri="{FF2B5EF4-FFF2-40B4-BE49-F238E27FC236}">
                <a16:creationId xmlns:a16="http://schemas.microsoft.com/office/drawing/2014/main" id="{953859A3-6DC0-445F-8B59-3ADC194851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0454" y="568640"/>
            <a:ext cx="6350000" cy="6289359"/>
          </a:xfrm>
        </p:spPr>
      </p:pic>
    </p:spTree>
    <p:extLst>
      <p:ext uri="{BB962C8B-B14F-4D97-AF65-F5344CB8AC3E}">
        <p14:creationId xmlns:p14="http://schemas.microsoft.com/office/powerpoint/2010/main" val="2175668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7A17FE-451E-4B25-BDA5-34EEA4ACCECE}"/>
              </a:ext>
            </a:extLst>
          </p:cNvPr>
          <p:cNvSpPr>
            <a:spLocks noGrp="1"/>
          </p:cNvSpPr>
          <p:nvPr>
            <p:ph type="title"/>
          </p:nvPr>
        </p:nvSpPr>
        <p:spPr>
          <a:xfrm>
            <a:off x="0" y="0"/>
            <a:ext cx="12192000" cy="572877"/>
          </a:xfrm>
        </p:spPr>
        <p:txBody>
          <a:bodyPr>
            <a:normAutofit/>
          </a:bodyPr>
          <a:lstStyle/>
          <a:p>
            <a:pPr algn="ctr"/>
            <a:r>
              <a:rPr lang="de-DE" sz="3200" b="1" dirty="0" err="1">
                <a:latin typeface="+mn-lt"/>
              </a:rPr>
              <a:t>Bal</a:t>
            </a:r>
            <a:r>
              <a:rPr lang="de-DE" sz="3200" b="1" dirty="0">
                <a:latin typeface="+mn-lt"/>
              </a:rPr>
              <a:t> 6876, EH 01.03.2022, 05:20 UT, La Silla, CHI</a:t>
            </a:r>
          </a:p>
        </p:txBody>
      </p:sp>
      <p:pic>
        <p:nvPicPr>
          <p:cNvPr id="11" name="Inhaltsplatzhalter 10">
            <a:extLst>
              <a:ext uri="{FF2B5EF4-FFF2-40B4-BE49-F238E27FC236}">
                <a16:creationId xmlns:a16="http://schemas.microsoft.com/office/drawing/2014/main" id="{0C0A81B0-7BBE-478D-80AE-8443833926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5010" y="707684"/>
            <a:ext cx="5996990" cy="5637007"/>
          </a:xfrm>
        </p:spPr>
      </p:pic>
      <p:sp>
        <p:nvSpPr>
          <p:cNvPr id="12" name="Textfeld 11">
            <a:extLst>
              <a:ext uri="{FF2B5EF4-FFF2-40B4-BE49-F238E27FC236}">
                <a16:creationId xmlns:a16="http://schemas.microsoft.com/office/drawing/2014/main" id="{18B4D670-C906-4451-B3E6-B994B7B00954}"/>
              </a:ext>
            </a:extLst>
          </p:cNvPr>
          <p:cNvSpPr txBox="1"/>
          <p:nvPr/>
        </p:nvSpPr>
        <p:spPr>
          <a:xfrm>
            <a:off x="47739" y="513309"/>
            <a:ext cx="7168309" cy="6463308"/>
          </a:xfrm>
          <a:prstGeom prst="rect">
            <a:avLst/>
          </a:prstGeom>
          <a:noFill/>
        </p:spPr>
        <p:txBody>
          <a:bodyPr wrap="square" rtlCol="0">
            <a:spAutoFit/>
          </a:bodyPr>
          <a:lstStyle/>
          <a:p>
            <a:r>
              <a:rPr lang="de-DE" dirty="0"/>
              <a:t>Wieder stehen </a:t>
            </a:r>
            <a:r>
              <a:rPr lang="de-DE" dirty="0" err="1"/>
              <a:t>Bal</a:t>
            </a:r>
            <a:r>
              <a:rPr lang="de-DE" dirty="0"/>
              <a:t> (Kindsopferung) und </a:t>
            </a:r>
            <a:r>
              <a:rPr lang="de-DE" dirty="0" err="1"/>
              <a:t>Tanith</a:t>
            </a:r>
            <a:r>
              <a:rPr lang="de-DE" dirty="0"/>
              <a:t> (</a:t>
            </a:r>
            <a:r>
              <a:rPr lang="de-DE" dirty="0" err="1"/>
              <a:t>Kindopferung</a:t>
            </a:r>
            <a:r>
              <a:rPr lang="de-DE" dirty="0"/>
              <a:t>), </a:t>
            </a:r>
            <a:r>
              <a:rPr lang="de-DE" dirty="0" err="1"/>
              <a:t>Transylvania</a:t>
            </a:r>
            <a:r>
              <a:rPr lang="de-DE" dirty="0"/>
              <a:t> (Vampirismus, Bluttrinken), </a:t>
            </a:r>
            <a:r>
              <a:rPr lang="de-DE" dirty="0" err="1"/>
              <a:t>Varuna</a:t>
            </a:r>
            <a:r>
              <a:rPr lang="de-DE" dirty="0"/>
              <a:t> (Geheimdienstüberwachung), Casanova (zügellose Promiskuität, Don </a:t>
            </a:r>
            <a:r>
              <a:rPr lang="de-DE" dirty="0" err="1"/>
              <a:t>Juanismus</a:t>
            </a:r>
            <a:r>
              <a:rPr lang="de-DE" dirty="0"/>
              <a:t>) im schwarzen GK stark. Auch steht Ganymed betont in </a:t>
            </a:r>
            <a:r>
              <a:rPr lang="de-DE" dirty="0" err="1"/>
              <a:t>Opp</a:t>
            </a:r>
            <a:r>
              <a:rPr lang="de-DE" dirty="0"/>
              <a:t>. Sonne-Zeus (Kindsmissbrauch durch Herrschereliten). Auf dem AC stehen </a:t>
            </a:r>
            <a:r>
              <a:rPr lang="de-DE" dirty="0" err="1"/>
              <a:t>Ino</a:t>
            </a:r>
            <a:r>
              <a:rPr lang="de-DE" dirty="0"/>
              <a:t> (Eugenik, Kindstötung, Wahnsinn), </a:t>
            </a:r>
            <a:r>
              <a:rPr lang="de-DE" dirty="0" err="1"/>
              <a:t>Ixion</a:t>
            </a:r>
            <a:r>
              <a:rPr lang="de-DE" dirty="0"/>
              <a:t> (sich alles erlaubender Verbrecher und Mörder) und   Sado (Sadismus, Spaltung) im Sextil/Trigon-Auslaufwinkel von </a:t>
            </a:r>
            <a:r>
              <a:rPr lang="de-DE" dirty="0" err="1"/>
              <a:t>Lameia</a:t>
            </a:r>
            <a:r>
              <a:rPr lang="de-DE" dirty="0"/>
              <a:t> (</a:t>
            </a:r>
            <a:r>
              <a:rPr lang="de-DE" dirty="0" err="1"/>
              <a:t>vampiristische</a:t>
            </a:r>
            <a:r>
              <a:rPr lang="de-DE" dirty="0"/>
              <a:t> Kindstötung) und Slaven (Versklavung) im </a:t>
            </a:r>
            <a:r>
              <a:rPr lang="de-DE" dirty="0" err="1"/>
              <a:t>Opp</a:t>
            </a:r>
            <a:r>
              <a:rPr lang="de-DE" dirty="0"/>
              <a:t>. zur dra-konisch becircenden </a:t>
            </a:r>
            <a:r>
              <a:rPr lang="de-DE" dirty="0" err="1"/>
              <a:t>Drakonia</a:t>
            </a:r>
            <a:r>
              <a:rPr lang="de-DE" dirty="0"/>
              <a:t>-Circe. Auf dem IC steht die Morderinnye  und das wahnsinnige Höllenlauffeuer Tisiphone, hat im EH auch alt-jüdischen Karma- bzw. Holocaustbezug. Autoritär anmaßende Aus-     </a:t>
            </a:r>
            <a:r>
              <a:rPr lang="de-DE" dirty="0" err="1"/>
              <a:t>landsüberwachung</a:t>
            </a:r>
            <a:r>
              <a:rPr lang="de-DE"/>
              <a:t>/-strafung</a:t>
            </a:r>
            <a:r>
              <a:rPr lang="de-DE" dirty="0"/>
              <a:t>: Jupiter </a:t>
            </a:r>
            <a:r>
              <a:rPr lang="de-DE" dirty="0" err="1"/>
              <a:t>Opp</a:t>
            </a:r>
            <a:r>
              <a:rPr lang="de-DE" dirty="0"/>
              <a:t>. Sherlock-Orcus. Der Kinds-        tötungs- und </a:t>
            </a:r>
            <a:r>
              <a:rPr lang="de-DE" dirty="0" err="1"/>
              <a:t>Kannibalismusasteroid</a:t>
            </a:r>
            <a:r>
              <a:rPr lang="de-DE" dirty="0"/>
              <a:t> </a:t>
            </a:r>
            <a:r>
              <a:rPr lang="de-DE" dirty="0" err="1"/>
              <a:t>Prokne</a:t>
            </a:r>
            <a:r>
              <a:rPr lang="de-DE" dirty="0"/>
              <a:t> in </a:t>
            </a:r>
            <a:r>
              <a:rPr lang="de-DE" dirty="0" err="1"/>
              <a:t>Opp</a:t>
            </a:r>
            <a:r>
              <a:rPr lang="de-DE" dirty="0"/>
              <a:t>. zur sexuellen Herr- </a:t>
            </a:r>
            <a:r>
              <a:rPr lang="de-DE" dirty="0" err="1"/>
              <a:t>schaftsmacht</a:t>
            </a:r>
            <a:r>
              <a:rPr lang="de-DE" dirty="0"/>
              <a:t> von STE-Venus-Mars-Pluto im T-Qua. auf den Lügner und</a:t>
            </a:r>
          </a:p>
          <a:p>
            <a:r>
              <a:rPr lang="de-DE" dirty="0" err="1"/>
              <a:t>Menschenverderber</a:t>
            </a:r>
            <a:r>
              <a:rPr lang="de-DE" dirty="0"/>
              <a:t> </a:t>
            </a:r>
            <a:r>
              <a:rPr lang="de-DE" dirty="0" err="1"/>
              <a:t>Taguacipa</a:t>
            </a:r>
            <a:r>
              <a:rPr lang="de-DE" dirty="0"/>
              <a:t> antreibend und auf das Qua. Eros-</a:t>
            </a:r>
            <a:r>
              <a:rPr lang="de-DE" dirty="0" err="1"/>
              <a:t>Terezin</a:t>
            </a:r>
            <a:r>
              <a:rPr lang="de-DE" dirty="0"/>
              <a:t> (KZ-Thema, böser erotischer </a:t>
            </a:r>
            <a:r>
              <a:rPr lang="de-DE" dirty="0" err="1"/>
              <a:t>Quälort</a:t>
            </a:r>
            <a:r>
              <a:rPr lang="de-DE" dirty="0"/>
              <a:t> mit schöner Fassadenwirkung) und formsprengenden globalen Chaos </a:t>
            </a:r>
            <a:r>
              <a:rPr lang="de-DE" dirty="0" err="1"/>
              <a:t>Opp</a:t>
            </a:r>
            <a:r>
              <a:rPr lang="de-DE" dirty="0"/>
              <a:t>. GZ. Ein satanisch-dämonisches Ein-</a:t>
            </a:r>
            <a:r>
              <a:rPr lang="de-DE" dirty="0" err="1"/>
              <a:t>weihungsstellium</a:t>
            </a:r>
            <a:r>
              <a:rPr lang="de-DE" dirty="0"/>
              <a:t> von Sphinx-Merkur-Saturn-Mond. Alles zusammen weist es nicht auf einen schwedischen Kirchenbezirk </a:t>
            </a:r>
            <a:r>
              <a:rPr lang="de-DE" dirty="0" err="1"/>
              <a:t>Bael</a:t>
            </a:r>
            <a:r>
              <a:rPr lang="de-DE" dirty="0"/>
              <a:t> hin, sondern auf Baal und hochspezifisch auf die Themen um Epstein (</a:t>
            </a:r>
            <a:r>
              <a:rPr lang="de-DE" dirty="0" err="1"/>
              <a:t>Traffickung</a:t>
            </a:r>
            <a:r>
              <a:rPr lang="de-DE" dirty="0"/>
              <a:t> vorwiegend von Mädchen, Kindsmissbrauch, satanische, </a:t>
            </a:r>
            <a:r>
              <a:rPr lang="de-DE" dirty="0" err="1"/>
              <a:t>vampiristische</a:t>
            </a:r>
            <a:r>
              <a:rPr lang="de-DE" dirty="0"/>
              <a:t>, </a:t>
            </a:r>
            <a:r>
              <a:rPr lang="de-DE" dirty="0" err="1"/>
              <a:t>kannibalisti-sche</a:t>
            </a:r>
            <a:r>
              <a:rPr lang="de-DE" dirty="0"/>
              <a:t> Kindstötung: Sonne-Zeus Trigon Epstein mit Chiron in der Halbsumme Sonne-Zeus / Uranus-Frauenentführungs- / </a:t>
            </a:r>
            <a:r>
              <a:rPr lang="de-DE" dirty="0" err="1"/>
              <a:t>Traffickingasteroid</a:t>
            </a:r>
            <a:r>
              <a:rPr lang="de-DE" dirty="0"/>
              <a:t> Sabine)</a:t>
            </a:r>
          </a:p>
        </p:txBody>
      </p:sp>
    </p:spTree>
    <p:extLst>
      <p:ext uri="{BB962C8B-B14F-4D97-AF65-F5344CB8AC3E}">
        <p14:creationId xmlns:p14="http://schemas.microsoft.com/office/powerpoint/2010/main" val="440752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CD006-E01A-456E-A37F-5D2DA668ED8F}"/>
              </a:ext>
            </a:extLst>
          </p:cNvPr>
          <p:cNvSpPr>
            <a:spLocks noGrp="1"/>
          </p:cNvSpPr>
          <p:nvPr>
            <p:ph type="title"/>
          </p:nvPr>
        </p:nvSpPr>
        <p:spPr>
          <a:xfrm>
            <a:off x="0" y="-35532"/>
            <a:ext cx="12192000" cy="662782"/>
          </a:xfrm>
        </p:spPr>
        <p:txBody>
          <a:bodyPr>
            <a:normAutofit/>
          </a:bodyPr>
          <a:lstStyle/>
          <a:p>
            <a:r>
              <a:rPr lang="de-DE" sz="3200" b="1" dirty="0">
                <a:latin typeface="+mn-lt"/>
                <a:cs typeface="Arial" panose="020B0604020202020204" pitchFamily="34" charset="0"/>
              </a:rPr>
              <a:t>1. Uranus-Pluto</a:t>
            </a:r>
            <a:r>
              <a:rPr lang="de-DE" sz="3200" b="1" dirty="0">
                <a:latin typeface="Arial" panose="020B0604020202020204" pitchFamily="34" charset="0"/>
                <a:cs typeface="Arial" panose="020B0604020202020204" pitchFamily="34" charset="0"/>
              </a:rPr>
              <a:t> </a:t>
            </a:r>
            <a:r>
              <a:rPr lang="de-DE" sz="3200" b="1" dirty="0">
                <a:latin typeface="+mn-lt"/>
                <a:cs typeface="Arial" panose="020B0604020202020204" pitchFamily="34" charset="0"/>
              </a:rPr>
              <a:t>09.10.1965, 20:07 UT, Little Saint James Island</a:t>
            </a:r>
          </a:p>
        </p:txBody>
      </p:sp>
      <p:pic>
        <p:nvPicPr>
          <p:cNvPr id="12" name="Inhaltsplatzhalter 11">
            <a:extLst>
              <a:ext uri="{FF2B5EF4-FFF2-40B4-BE49-F238E27FC236}">
                <a16:creationId xmlns:a16="http://schemas.microsoft.com/office/drawing/2014/main" id="{8363A5B5-AF27-4028-BE4F-579AB66DEA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5794" y="538519"/>
            <a:ext cx="6380412" cy="6319481"/>
          </a:xfrm>
        </p:spPr>
      </p:pic>
    </p:spTree>
    <p:extLst>
      <p:ext uri="{BB962C8B-B14F-4D97-AF65-F5344CB8AC3E}">
        <p14:creationId xmlns:p14="http://schemas.microsoft.com/office/powerpoint/2010/main" val="2322581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0CD8C-2D22-47D3-81FC-5914C19ACF77}"/>
              </a:ext>
            </a:extLst>
          </p:cNvPr>
          <p:cNvSpPr>
            <a:spLocks noGrp="1"/>
          </p:cNvSpPr>
          <p:nvPr>
            <p:ph type="title"/>
          </p:nvPr>
        </p:nvSpPr>
        <p:spPr>
          <a:xfrm>
            <a:off x="0" y="18256"/>
            <a:ext cx="12192000" cy="558158"/>
          </a:xfrm>
        </p:spPr>
        <p:txBody>
          <a:bodyPr>
            <a:normAutofit/>
          </a:bodyPr>
          <a:lstStyle/>
          <a:p>
            <a:r>
              <a:rPr lang="de-DE" sz="3200" b="1" dirty="0">
                <a:latin typeface="+mn-lt"/>
                <a:cs typeface="Arial" panose="020B0604020202020204" pitchFamily="34" charset="0"/>
              </a:rPr>
              <a:t>2. Uranus-Pluto 04.04.1966, 20:51 UT, Little Saint James Island</a:t>
            </a:r>
            <a:endParaRPr lang="de-DE" sz="3200" dirty="0">
              <a:latin typeface="+mn-lt"/>
            </a:endParaRPr>
          </a:p>
        </p:txBody>
      </p:sp>
      <p:pic>
        <p:nvPicPr>
          <p:cNvPr id="11" name="Inhaltsplatzhalter 10">
            <a:extLst>
              <a:ext uri="{FF2B5EF4-FFF2-40B4-BE49-F238E27FC236}">
                <a16:creationId xmlns:a16="http://schemas.microsoft.com/office/drawing/2014/main" id="{F8AB282D-4014-4F0C-9451-7EDE36A817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824" y="518431"/>
            <a:ext cx="6400694" cy="6339569"/>
          </a:xfrm>
        </p:spPr>
      </p:pic>
    </p:spTree>
    <p:extLst>
      <p:ext uri="{BB962C8B-B14F-4D97-AF65-F5344CB8AC3E}">
        <p14:creationId xmlns:p14="http://schemas.microsoft.com/office/powerpoint/2010/main" val="750240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A9EE9-4090-4D9C-B21C-AEF146CE81AC}"/>
              </a:ext>
            </a:extLst>
          </p:cNvPr>
          <p:cNvSpPr>
            <a:spLocks noGrp="1"/>
          </p:cNvSpPr>
          <p:nvPr>
            <p:ph type="title"/>
          </p:nvPr>
        </p:nvSpPr>
        <p:spPr>
          <a:xfrm>
            <a:off x="0" y="-96818"/>
            <a:ext cx="12192000" cy="849370"/>
          </a:xfrm>
        </p:spPr>
        <p:txBody>
          <a:bodyPr>
            <a:normAutofit/>
          </a:bodyPr>
          <a:lstStyle/>
          <a:p>
            <a:r>
              <a:rPr lang="de-DE" sz="3200" b="1" dirty="0">
                <a:latin typeface="+mn-lt"/>
                <a:cs typeface="Arial" panose="020B0604020202020204" pitchFamily="34" charset="0"/>
              </a:rPr>
              <a:t>3. Uranus-Pluto 30.06.1966, 09:41 UT, Little Saint James Island</a:t>
            </a:r>
            <a:endParaRPr lang="de-DE" sz="3200" dirty="0">
              <a:latin typeface="+mn-lt"/>
            </a:endParaRPr>
          </a:p>
        </p:txBody>
      </p:sp>
      <p:pic>
        <p:nvPicPr>
          <p:cNvPr id="11" name="Inhaltsplatzhalter 10">
            <a:extLst>
              <a:ext uri="{FF2B5EF4-FFF2-40B4-BE49-F238E27FC236}">
                <a16:creationId xmlns:a16="http://schemas.microsoft.com/office/drawing/2014/main" id="{4AD535FF-833A-4BCC-9CAA-5F54D4E25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3841" y="551975"/>
            <a:ext cx="6366827" cy="6306025"/>
          </a:xfrm>
        </p:spPr>
      </p:pic>
    </p:spTree>
    <p:extLst>
      <p:ext uri="{BB962C8B-B14F-4D97-AF65-F5344CB8AC3E}">
        <p14:creationId xmlns:p14="http://schemas.microsoft.com/office/powerpoint/2010/main" val="160171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53092-8F35-4061-A9B9-4113647F0156}"/>
              </a:ext>
            </a:extLst>
          </p:cNvPr>
          <p:cNvSpPr>
            <a:spLocks noGrp="1"/>
          </p:cNvSpPr>
          <p:nvPr>
            <p:ph type="title"/>
          </p:nvPr>
        </p:nvSpPr>
        <p:spPr>
          <a:xfrm>
            <a:off x="196463" y="95416"/>
            <a:ext cx="12062129" cy="1622066"/>
          </a:xfrm>
        </p:spPr>
        <p:txBody>
          <a:bodyPr>
            <a:normAutofit fontScale="90000"/>
          </a:bodyPr>
          <a:lstStyle/>
          <a:p>
            <a:r>
              <a:rPr lang="de-DE" sz="3200" b="1" dirty="0">
                <a:latin typeface="+mn-lt"/>
              </a:rPr>
              <a:t>Der heilig nordknotenhaft geführte Neptun auf dem lichtobsiegenden Äquatorpunkt der Sonne in der Machtgruppen-Halbsumme Uranus/Pluto und der betonten Sonne bringt einen Lichtneustart / Auflösungen / Aufdeckungen in die Prozesse folgender Widder-Ingresse in ein neues, lichtes Leben:</a:t>
            </a:r>
          </a:p>
        </p:txBody>
      </p:sp>
      <p:sp>
        <p:nvSpPr>
          <p:cNvPr id="3" name="Inhaltsplatzhalter 2">
            <a:extLst>
              <a:ext uri="{FF2B5EF4-FFF2-40B4-BE49-F238E27FC236}">
                <a16:creationId xmlns:a16="http://schemas.microsoft.com/office/drawing/2014/main" id="{B4812207-884B-4CE8-BB5A-0BF94E2F0202}"/>
              </a:ext>
            </a:extLst>
          </p:cNvPr>
          <p:cNvSpPr>
            <a:spLocks noGrp="1"/>
          </p:cNvSpPr>
          <p:nvPr>
            <p:ph idx="1"/>
          </p:nvPr>
        </p:nvSpPr>
        <p:spPr>
          <a:xfrm>
            <a:off x="392927" y="1820849"/>
            <a:ext cx="11669202" cy="4818490"/>
          </a:xfrm>
        </p:spPr>
        <p:txBody>
          <a:bodyPr>
            <a:normAutofit fontScale="92500" lnSpcReduction="20000"/>
          </a:bodyPr>
          <a:lstStyle/>
          <a:p>
            <a:pPr algn="ctr"/>
            <a:r>
              <a:rPr lang="de-DE" dirty="0"/>
              <a:t>Pluto 2 x 1821/1822</a:t>
            </a:r>
          </a:p>
          <a:p>
            <a:pPr algn="ctr"/>
            <a:r>
              <a:rPr lang="de-DE" dirty="0"/>
              <a:t>Neptun 2 x 1861/1862</a:t>
            </a:r>
          </a:p>
          <a:p>
            <a:pPr algn="ctr"/>
            <a:r>
              <a:rPr lang="de-DE" dirty="0"/>
              <a:t>Orcus 2 x 1904/1905</a:t>
            </a:r>
          </a:p>
          <a:p>
            <a:pPr algn="ctr"/>
            <a:r>
              <a:rPr lang="de-DE" dirty="0"/>
              <a:t>Eris 6 x 1922/1927</a:t>
            </a:r>
          </a:p>
          <a:p>
            <a:pPr algn="ctr"/>
            <a:r>
              <a:rPr lang="de-DE" dirty="0"/>
              <a:t>Chaos 2 x 1952/1953</a:t>
            </a:r>
          </a:p>
          <a:p>
            <a:pPr algn="ctr"/>
            <a:r>
              <a:rPr lang="de-DE" dirty="0"/>
              <a:t>Saturn 1 x 1996</a:t>
            </a:r>
          </a:p>
          <a:p>
            <a:pPr algn="ctr"/>
            <a:r>
              <a:rPr lang="de-DE" dirty="0"/>
              <a:t>Uranus 2 x 2010/2011</a:t>
            </a:r>
          </a:p>
          <a:p>
            <a:pPr algn="ctr"/>
            <a:r>
              <a:rPr lang="de-DE" dirty="0"/>
              <a:t>Chiron 2 x 2018/2019</a:t>
            </a:r>
          </a:p>
          <a:p>
            <a:pPr algn="ctr"/>
            <a:r>
              <a:rPr lang="de-DE" dirty="0"/>
              <a:t>Jupiter 1 x 2022</a:t>
            </a:r>
          </a:p>
          <a:p>
            <a:pPr marL="0" indent="0">
              <a:buNone/>
            </a:pPr>
            <a:r>
              <a:rPr lang="de-DE" dirty="0"/>
              <a:t> </a:t>
            </a:r>
          </a:p>
          <a:p>
            <a:pPr marL="0" indent="0">
              <a:buNone/>
            </a:pPr>
            <a:r>
              <a:rPr lang="de-DE" dirty="0"/>
              <a:t>Täglich um 17:35 UT / 18:35 MEZ kann man den Lichtdurchbruch immer wieder neu erleben</a:t>
            </a:r>
          </a:p>
        </p:txBody>
      </p:sp>
    </p:spTree>
    <p:extLst>
      <p:ext uri="{BB962C8B-B14F-4D97-AF65-F5344CB8AC3E}">
        <p14:creationId xmlns:p14="http://schemas.microsoft.com/office/powerpoint/2010/main" val="4196643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A8BA078-3479-48E7-B57D-C7149F80E5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2739" y="655922"/>
            <a:ext cx="5759261" cy="5781454"/>
          </a:xfrm>
        </p:spPr>
      </p:pic>
      <p:sp>
        <p:nvSpPr>
          <p:cNvPr id="2" name="Titel 1">
            <a:extLst>
              <a:ext uri="{FF2B5EF4-FFF2-40B4-BE49-F238E27FC236}">
                <a16:creationId xmlns:a16="http://schemas.microsoft.com/office/drawing/2014/main" id="{C7BCF42E-144F-46B7-B289-E21A3446B100}"/>
              </a:ext>
            </a:extLst>
          </p:cNvPr>
          <p:cNvSpPr>
            <a:spLocks noGrp="1"/>
          </p:cNvSpPr>
          <p:nvPr>
            <p:ph type="title"/>
          </p:nvPr>
        </p:nvSpPr>
        <p:spPr>
          <a:xfrm>
            <a:off x="0" y="1"/>
            <a:ext cx="12192000" cy="420623"/>
          </a:xfrm>
        </p:spPr>
        <p:txBody>
          <a:bodyPr>
            <a:normAutofit fontScale="90000"/>
          </a:bodyPr>
          <a:lstStyle/>
          <a:p>
            <a:r>
              <a:rPr lang="de-DE" sz="3200" b="1" dirty="0">
                <a:latin typeface="+mn-lt"/>
              </a:rPr>
              <a:t>Endgültiger Saturn-Ingress in Widder 14.02.2026, 0:12 UT, Berlin - 2055 </a:t>
            </a:r>
          </a:p>
        </p:txBody>
      </p:sp>
      <p:sp>
        <p:nvSpPr>
          <p:cNvPr id="8" name="Textfeld 7">
            <a:extLst>
              <a:ext uri="{FF2B5EF4-FFF2-40B4-BE49-F238E27FC236}">
                <a16:creationId xmlns:a16="http://schemas.microsoft.com/office/drawing/2014/main" id="{E0433003-102F-4476-8D01-1083D5D1C3E6}"/>
              </a:ext>
            </a:extLst>
          </p:cNvPr>
          <p:cNvSpPr txBox="1"/>
          <p:nvPr/>
        </p:nvSpPr>
        <p:spPr>
          <a:xfrm>
            <a:off x="0" y="333137"/>
            <a:ext cx="12192000" cy="6524863"/>
          </a:xfrm>
          <a:prstGeom prst="rect">
            <a:avLst/>
          </a:prstGeom>
          <a:noFill/>
        </p:spPr>
        <p:txBody>
          <a:bodyPr wrap="square" rtlCol="0">
            <a:spAutoFit/>
          </a:bodyPr>
          <a:lstStyle/>
          <a:p>
            <a:r>
              <a:rPr lang="de-DE" sz="1900" dirty="0"/>
              <a:t>Der besonders mit Karma konfrontierende Saturn zusammen mit dem heiligen, lichtbringenden Nordknotenherrscher hier in der spirituell und erwachsen lichtgeklärter, aufrichtender spirituelle Meisterschafts-Halbsumme aus </a:t>
            </a:r>
            <a:r>
              <a:rPr lang="de-DE" sz="1900" dirty="0" err="1"/>
              <a:t>dunk</a:t>
            </a:r>
            <a:r>
              <a:rPr lang="de-DE" sz="1900" dirty="0"/>
              <a:t>-</a:t>
            </a:r>
          </a:p>
          <a:p>
            <a:r>
              <a:rPr lang="de-DE" sz="1900" dirty="0" err="1"/>
              <a:t>len</a:t>
            </a:r>
            <a:r>
              <a:rPr lang="de-DE" sz="1900" dirty="0"/>
              <a:t> Machtgruppenverstrickungen (Uranus / Pluto) hoch, traf in seinem Ingress </a:t>
            </a:r>
            <a:r>
              <a:rPr lang="de-DE" sz="1900" dirty="0" err="1"/>
              <a:t>ge</a:t>
            </a:r>
            <a:r>
              <a:rPr lang="de-DE" sz="1900" dirty="0"/>
              <a:t>-</a:t>
            </a:r>
          </a:p>
          <a:p>
            <a:r>
              <a:rPr lang="de-DE" sz="1900" dirty="0" err="1"/>
              <a:t>nau</a:t>
            </a:r>
            <a:r>
              <a:rPr lang="de-DE" sz="1900" dirty="0"/>
              <a:t> auf den </a:t>
            </a:r>
            <a:r>
              <a:rPr lang="de-DE" sz="1900" b="1" dirty="0"/>
              <a:t>Valentinstag</a:t>
            </a:r>
            <a:r>
              <a:rPr lang="de-DE" sz="1900" dirty="0"/>
              <a:t> und er bringt nun eine besondere, das feine göttliche </a:t>
            </a:r>
          </a:p>
          <a:p>
            <a:r>
              <a:rPr lang="de-DE" sz="1900" dirty="0" err="1"/>
              <a:t>venusisch</a:t>
            </a:r>
            <a:r>
              <a:rPr lang="de-DE" sz="1900" dirty="0"/>
              <a:t> Liebevolle schützende Reifungsarbeit / im Leben der wahren,</a:t>
            </a:r>
          </a:p>
          <a:p>
            <a:r>
              <a:rPr lang="de-DE" sz="1900" dirty="0"/>
              <a:t>höheren Liebe und Selbstliebe-Sinnlichkeit (FIS-Venus als H7, 11, 12) </a:t>
            </a:r>
          </a:p>
          <a:p>
            <a:r>
              <a:rPr lang="de-DE" sz="1900" dirty="0"/>
              <a:t>hoch mit Lichtkanälen zu Gott (Sankt-Stephan) aus den tiefsten, aktiv </a:t>
            </a:r>
          </a:p>
          <a:p>
            <a:r>
              <a:rPr lang="de-DE" sz="1900" dirty="0"/>
              <a:t>verursachten, sadistisch-spaltenden, mörderischen und dadurch</a:t>
            </a:r>
          </a:p>
          <a:p>
            <a:r>
              <a:rPr lang="de-DE" sz="1900" dirty="0"/>
              <a:t>selbst </a:t>
            </a:r>
            <a:r>
              <a:rPr lang="de-DE" sz="1900" dirty="0" err="1"/>
              <a:t>verrandenden</a:t>
            </a:r>
            <a:r>
              <a:rPr lang="de-DE" sz="1900" dirty="0"/>
              <a:t>, entwertenden Zerstörungstrauma (Int. Lilith</a:t>
            </a:r>
          </a:p>
          <a:p>
            <a:r>
              <a:rPr lang="de-DE" sz="1900" dirty="0"/>
              <a:t>Sado-Tisiphone) in Machtwechseln (Damocles) und fatalen, rächen-</a:t>
            </a:r>
          </a:p>
          <a:p>
            <a:r>
              <a:rPr lang="de-DE" sz="1900" dirty="0"/>
              <a:t>den Endwutanfällen (Thais-</a:t>
            </a:r>
            <a:r>
              <a:rPr lang="de-DE" sz="1900" dirty="0" err="1"/>
              <a:t>Gonggong</a:t>
            </a:r>
            <a:r>
              <a:rPr lang="de-DE" sz="1900" dirty="0"/>
              <a:t>), allem Drama heraus z.B. aus </a:t>
            </a:r>
          </a:p>
          <a:p>
            <a:r>
              <a:rPr lang="de-DE" sz="1900" dirty="0"/>
              <a:t>karmischen muslimischen, gegen die Liebe agierenden </a:t>
            </a:r>
            <a:r>
              <a:rPr lang="de-DE" sz="1900" dirty="0" err="1"/>
              <a:t>Inkarnatio</a:t>
            </a:r>
            <a:r>
              <a:rPr lang="de-DE" sz="1900" dirty="0"/>
              <a:t>-</a:t>
            </a:r>
          </a:p>
          <a:p>
            <a:r>
              <a:rPr lang="de-DE" sz="1900" dirty="0" err="1"/>
              <a:t>nen</a:t>
            </a:r>
            <a:r>
              <a:rPr lang="de-DE" sz="1900" dirty="0"/>
              <a:t>: Mond-</a:t>
            </a:r>
            <a:r>
              <a:rPr lang="de-DE" sz="1900" dirty="0" err="1"/>
              <a:t>Vladturku</a:t>
            </a:r>
            <a:r>
              <a:rPr lang="de-DE" sz="1900" dirty="0"/>
              <a:t>-Hagar </a:t>
            </a:r>
            <a:r>
              <a:rPr lang="de-DE" sz="1900" dirty="0" err="1"/>
              <a:t>Opp</a:t>
            </a:r>
            <a:r>
              <a:rPr lang="de-DE" sz="1900" dirty="0"/>
              <a:t>. Jupiter und Pluto-</a:t>
            </a:r>
            <a:r>
              <a:rPr lang="de-DE" sz="1900" dirty="0" err="1"/>
              <a:t>Aditi</a:t>
            </a:r>
            <a:r>
              <a:rPr lang="de-DE" sz="1900" dirty="0"/>
              <a:t> </a:t>
            </a:r>
            <a:r>
              <a:rPr lang="de-DE" sz="1900" dirty="0" err="1"/>
              <a:t>Opp</a:t>
            </a:r>
            <a:r>
              <a:rPr lang="de-DE" sz="1900" dirty="0"/>
              <a:t>. </a:t>
            </a:r>
            <a:r>
              <a:rPr lang="de-DE" sz="1900" dirty="0" err="1"/>
              <a:t>Ibra</a:t>
            </a:r>
            <a:r>
              <a:rPr lang="de-DE" sz="1900" dirty="0"/>
              <a:t>-</a:t>
            </a:r>
          </a:p>
          <a:p>
            <a:r>
              <a:rPr lang="de-DE" sz="1900" dirty="0" err="1"/>
              <a:t>mohammed</a:t>
            </a:r>
            <a:r>
              <a:rPr lang="de-DE" sz="1900" dirty="0"/>
              <a:t>). Auch die </a:t>
            </a:r>
            <a:r>
              <a:rPr lang="de-DE" sz="1900" dirty="0" err="1"/>
              <a:t>Astronomia</a:t>
            </a:r>
            <a:r>
              <a:rPr lang="de-DE" sz="1900" dirty="0"/>
              <a:t> und der zum Familien-/Sippen-</a:t>
            </a:r>
          </a:p>
          <a:p>
            <a:r>
              <a:rPr lang="de-DE" sz="1900" dirty="0"/>
              <a:t>erhalt zusammenhaltende weiblich-männliche Lebenskraftstrom </a:t>
            </a:r>
          </a:p>
          <a:p>
            <a:r>
              <a:rPr lang="de-DE" sz="1900" dirty="0"/>
              <a:t>(Vidal) dienen zwillingshaft als Mentor in die aktuellen leichteren Zu-</a:t>
            </a:r>
          </a:p>
          <a:p>
            <a:r>
              <a:rPr lang="de-DE" sz="1900" dirty="0" err="1"/>
              <a:t>kunftswege</a:t>
            </a:r>
            <a:r>
              <a:rPr lang="de-DE" sz="1900" dirty="0"/>
              <a:t> (plus erneuernder, aufsteigender, humanistischer, </a:t>
            </a:r>
            <a:r>
              <a:rPr lang="de-DE" sz="1900" dirty="0" err="1"/>
              <a:t>einträch</a:t>
            </a:r>
            <a:r>
              <a:rPr lang="de-DE" sz="1900" dirty="0"/>
              <a:t>-</a:t>
            </a:r>
          </a:p>
          <a:p>
            <a:r>
              <a:rPr lang="de-DE" sz="1900" dirty="0" err="1"/>
              <a:t>tiger</a:t>
            </a:r>
            <a:r>
              <a:rPr lang="de-DE" sz="1900" dirty="0"/>
              <a:t> Wassermann-Dominanz Sonne-Concordia = Venus / Mars &amp; Pluto). Der </a:t>
            </a:r>
          </a:p>
          <a:p>
            <a:r>
              <a:rPr lang="de-DE" sz="1900" dirty="0"/>
              <a:t>Herrscher des Saturn-Neptun ist WAS-Mars dann in der befreienden, </a:t>
            </a:r>
            <a:r>
              <a:rPr lang="de-DE" sz="1900" dirty="0" err="1"/>
              <a:t>aufstei</a:t>
            </a:r>
            <a:r>
              <a:rPr lang="de-DE" sz="1900" dirty="0"/>
              <a:t>-</a:t>
            </a:r>
          </a:p>
          <a:p>
            <a:r>
              <a:rPr lang="de-DE" sz="1900" dirty="0" err="1"/>
              <a:t>genden</a:t>
            </a:r>
            <a:r>
              <a:rPr lang="de-DE" sz="1900" dirty="0"/>
              <a:t> Konj. mit Vesta / Porta Coeli </a:t>
            </a:r>
            <a:r>
              <a:rPr lang="de-DE" sz="1900" dirty="0" err="1"/>
              <a:t>Opp</a:t>
            </a:r>
            <a:r>
              <a:rPr lang="de-DE" sz="1900" dirty="0"/>
              <a:t>. zu Semeles Intrauterintraumata = der </a:t>
            </a:r>
          </a:p>
          <a:p>
            <a:r>
              <a:rPr lang="de-DE" sz="1900"/>
              <a:t>heilende innere </a:t>
            </a:r>
            <a:r>
              <a:rPr lang="de-DE" sz="1900" dirty="0"/>
              <a:t>Weg in den Himmel zum Höheren Selbst, wo wir vom Göttlichen empfangen werden. Eine neue liebe-</a:t>
            </a:r>
          </a:p>
          <a:p>
            <a:r>
              <a:rPr lang="de-DE" sz="1900" dirty="0"/>
              <a:t>volle Ordnung inkl. Achtung der </a:t>
            </a:r>
            <a:r>
              <a:rPr lang="de-DE" sz="1900" dirty="0" err="1"/>
              <a:t>Erdmacht</a:t>
            </a:r>
            <a:r>
              <a:rPr lang="de-DE" sz="1900" dirty="0"/>
              <a:t> des Weiblichen während der Inkarnation: Gaea HS Mond / Pluto und Mars-Rhea</a:t>
            </a:r>
          </a:p>
        </p:txBody>
      </p:sp>
    </p:spTree>
    <p:extLst>
      <p:ext uri="{BB962C8B-B14F-4D97-AF65-F5344CB8AC3E}">
        <p14:creationId xmlns:p14="http://schemas.microsoft.com/office/powerpoint/2010/main" val="2435808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9CE18C-6037-4EFD-814B-41180FE8728F}"/>
              </a:ext>
            </a:extLst>
          </p:cNvPr>
          <p:cNvSpPr>
            <a:spLocks noGrp="1"/>
          </p:cNvSpPr>
          <p:nvPr>
            <p:ph type="title"/>
          </p:nvPr>
        </p:nvSpPr>
        <p:spPr>
          <a:xfrm>
            <a:off x="1" y="18256"/>
            <a:ext cx="12192000" cy="998694"/>
          </a:xfrm>
        </p:spPr>
        <p:txBody>
          <a:bodyPr>
            <a:normAutofit/>
          </a:bodyPr>
          <a:lstStyle/>
          <a:p>
            <a:r>
              <a:rPr lang="de-DE" sz="3200" b="1" dirty="0">
                <a:latin typeface="+mn-lt"/>
              </a:rPr>
              <a:t>SoFi 17.02.2026, 12:01 UT (NM s.u.) / 12:12 UT (Max. Verf.), Berlin, </a:t>
            </a:r>
            <a:br>
              <a:rPr lang="de-DE" sz="3200" b="1" dirty="0">
                <a:latin typeface="+mn-lt"/>
              </a:rPr>
            </a:br>
            <a:r>
              <a:rPr lang="de-DE" sz="3200" b="1" dirty="0">
                <a:latin typeface="+mn-lt"/>
              </a:rPr>
              <a:t>rahmt ganzen Saturn-Neptun-Zyklus und alle Zyklen im Halbjahr</a:t>
            </a:r>
          </a:p>
        </p:txBody>
      </p:sp>
      <p:sp>
        <p:nvSpPr>
          <p:cNvPr id="3" name="Textfeld 2">
            <a:extLst>
              <a:ext uri="{FF2B5EF4-FFF2-40B4-BE49-F238E27FC236}">
                <a16:creationId xmlns:a16="http://schemas.microsoft.com/office/drawing/2014/main" id="{00888EAB-C062-4E56-9403-832DD2E8107A}"/>
              </a:ext>
            </a:extLst>
          </p:cNvPr>
          <p:cNvSpPr txBox="1"/>
          <p:nvPr/>
        </p:nvSpPr>
        <p:spPr>
          <a:xfrm>
            <a:off x="-1" y="1016950"/>
            <a:ext cx="5228823" cy="3970318"/>
          </a:xfrm>
          <a:prstGeom prst="rect">
            <a:avLst/>
          </a:prstGeom>
          <a:noFill/>
        </p:spPr>
        <p:txBody>
          <a:bodyPr wrap="square" rtlCol="0">
            <a:spAutoFit/>
          </a:bodyPr>
          <a:lstStyle/>
          <a:p>
            <a:r>
              <a:rPr lang="de-DE" sz="2800" dirty="0"/>
              <a:t>In der wuchtverdichtenden zeitlichen Halbsumme des Saturn-Ingresses am 14.02. und des Saturn-Neptun-Zyklus am 20.02.2026 ist die </a:t>
            </a:r>
            <a:r>
              <a:rPr lang="de-DE" sz="2800" dirty="0" err="1"/>
              <a:t>volluranische</a:t>
            </a:r>
            <a:r>
              <a:rPr lang="de-DE" sz="2800" dirty="0"/>
              <a:t>, wg. Südpolverlauf die ganze Welt beeinflussende Wassermann-SoFi: das umwälzende Bündelungshoroskop </a:t>
            </a:r>
          </a:p>
        </p:txBody>
      </p:sp>
      <p:pic>
        <p:nvPicPr>
          <p:cNvPr id="10" name="Inhaltsplatzhalter 9">
            <a:extLst>
              <a:ext uri="{FF2B5EF4-FFF2-40B4-BE49-F238E27FC236}">
                <a16:creationId xmlns:a16="http://schemas.microsoft.com/office/drawing/2014/main" id="{F251DC04-0CD0-4114-A763-997F6347AD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982523"/>
            <a:ext cx="6013084" cy="5857221"/>
          </a:xfrm>
        </p:spPr>
      </p:pic>
    </p:spTree>
    <p:extLst>
      <p:ext uri="{BB962C8B-B14F-4D97-AF65-F5344CB8AC3E}">
        <p14:creationId xmlns:p14="http://schemas.microsoft.com/office/powerpoint/2010/main" val="729087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A0F7BFBB-819A-4113-A7A1-184A30CD8E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3987" y="974145"/>
            <a:ext cx="5178014" cy="5043796"/>
          </a:xfrm>
        </p:spPr>
      </p:pic>
      <p:sp>
        <p:nvSpPr>
          <p:cNvPr id="2" name="Titel 1">
            <a:extLst>
              <a:ext uri="{FF2B5EF4-FFF2-40B4-BE49-F238E27FC236}">
                <a16:creationId xmlns:a16="http://schemas.microsoft.com/office/drawing/2014/main" id="{7ACA05C1-A3B0-4BF1-8E22-55E415F0627D}"/>
              </a:ext>
            </a:extLst>
          </p:cNvPr>
          <p:cNvSpPr>
            <a:spLocks noGrp="1"/>
          </p:cNvSpPr>
          <p:nvPr>
            <p:ph type="title"/>
          </p:nvPr>
        </p:nvSpPr>
        <p:spPr>
          <a:xfrm>
            <a:off x="98854" y="-144685"/>
            <a:ext cx="11998295" cy="863126"/>
          </a:xfrm>
        </p:spPr>
        <p:txBody>
          <a:bodyPr>
            <a:normAutofit/>
          </a:bodyPr>
          <a:lstStyle/>
          <a:p>
            <a:r>
              <a:rPr lang="de-DE" sz="3200" b="1" dirty="0">
                <a:latin typeface="+mn-lt"/>
              </a:rPr>
              <a:t>Saturn-Neptun-Konjunktion 20.02.2026, 16:55 UT, Berlin</a:t>
            </a:r>
          </a:p>
        </p:txBody>
      </p:sp>
      <p:sp>
        <p:nvSpPr>
          <p:cNvPr id="3" name="Textfeld 2">
            <a:extLst>
              <a:ext uri="{FF2B5EF4-FFF2-40B4-BE49-F238E27FC236}">
                <a16:creationId xmlns:a16="http://schemas.microsoft.com/office/drawing/2014/main" id="{0538DD23-9885-4C92-B70F-271CDC928D8A}"/>
              </a:ext>
            </a:extLst>
          </p:cNvPr>
          <p:cNvSpPr txBox="1"/>
          <p:nvPr/>
        </p:nvSpPr>
        <p:spPr>
          <a:xfrm>
            <a:off x="-1" y="472018"/>
            <a:ext cx="7378996" cy="6494085"/>
          </a:xfrm>
          <a:prstGeom prst="rect">
            <a:avLst/>
          </a:prstGeom>
          <a:noFill/>
        </p:spPr>
        <p:txBody>
          <a:bodyPr wrap="square" rtlCol="0">
            <a:spAutoFit/>
          </a:bodyPr>
          <a:lstStyle/>
          <a:p>
            <a:r>
              <a:rPr lang="de-DE" sz="1600" dirty="0"/>
              <a:t>Verschiedene parallele vs. sich bekämpfende Saturn-Neptun-Bereiche sind durch deren Asteroiden betont:</a:t>
            </a:r>
          </a:p>
          <a:p>
            <a:r>
              <a:rPr lang="de-DE" sz="1600" b="1" dirty="0"/>
              <a:t>Digitalisierung/KI/Überwachung</a:t>
            </a:r>
            <a:r>
              <a:rPr lang="de-DE" sz="1600" dirty="0"/>
              <a:t>: Uranus Qua. LÖW-Shannon in </a:t>
            </a:r>
            <a:r>
              <a:rPr lang="de-DE" sz="1600" dirty="0" err="1"/>
              <a:t>Opp</a:t>
            </a:r>
            <a:r>
              <a:rPr lang="de-DE" sz="1600" dirty="0"/>
              <a:t>. HS Sonne / Mars und in Trigon GZ, </a:t>
            </a:r>
            <a:r>
              <a:rPr lang="de-DE" sz="1600" dirty="0" err="1"/>
              <a:t>Yannlecun</a:t>
            </a:r>
            <a:r>
              <a:rPr lang="de-DE" sz="1600" dirty="0"/>
              <a:t> Konj. FIS-Sonne </a:t>
            </a:r>
            <a:r>
              <a:rPr lang="de-DE" sz="1600" dirty="0" err="1"/>
              <a:t>Opp</a:t>
            </a:r>
            <a:r>
              <a:rPr lang="de-DE" sz="1600" dirty="0"/>
              <a:t>. </a:t>
            </a:r>
            <a:r>
              <a:rPr lang="de-DE" sz="1600" dirty="0" err="1"/>
              <a:t>d‘Arrest</a:t>
            </a:r>
            <a:r>
              <a:rPr lang="de-DE" sz="1600" dirty="0"/>
              <a:t> T-Qua. ZWI-Robot, </a:t>
            </a:r>
            <a:r>
              <a:rPr lang="de-DE" sz="1600" dirty="0" err="1"/>
              <a:t>Scientia</a:t>
            </a:r>
            <a:r>
              <a:rPr lang="de-DE" sz="1600" dirty="0"/>
              <a:t>-Vesta-Porta Coeli Konj. Mars, FIS-Merkur-</a:t>
            </a:r>
            <a:r>
              <a:rPr lang="de-DE" sz="1600" dirty="0" err="1"/>
              <a:t>Nessus</a:t>
            </a:r>
            <a:r>
              <a:rPr lang="de-DE" sz="1600" dirty="0"/>
              <a:t> Qua. Wiener / </a:t>
            </a:r>
            <a:r>
              <a:rPr lang="de-DE" sz="1600" dirty="0" err="1"/>
              <a:t>Harari</a:t>
            </a:r>
            <a:r>
              <a:rPr lang="de-DE" sz="1600" dirty="0"/>
              <a:t>, Venus </a:t>
            </a:r>
            <a:r>
              <a:rPr lang="de-DE" sz="1600" dirty="0" err="1"/>
              <a:t>Opp</a:t>
            </a:r>
            <a:r>
              <a:rPr lang="de-DE" sz="1600" dirty="0"/>
              <a:t>. Lucifer-von Neumann, Babbage Konj. Chiron-Eris, ZWI-</a:t>
            </a:r>
            <a:r>
              <a:rPr lang="de-DE" sz="1600" dirty="0" err="1"/>
              <a:t>Lamettrie</a:t>
            </a:r>
            <a:r>
              <a:rPr lang="de-DE" sz="1600" dirty="0"/>
              <a:t> im gal. </a:t>
            </a:r>
            <a:r>
              <a:rPr lang="de-DE" sz="1600" dirty="0" err="1"/>
              <a:t>Rotationsvek</a:t>
            </a:r>
            <a:r>
              <a:rPr lang="de-DE" sz="1600" dirty="0"/>
              <a:t>-tor T-Qua. Orwell-Orcus-</a:t>
            </a:r>
            <a:r>
              <a:rPr lang="de-DE" sz="1600" dirty="0" err="1"/>
              <a:t>Profectio</a:t>
            </a:r>
            <a:r>
              <a:rPr lang="de-DE" sz="1600" dirty="0"/>
              <a:t> Solaris </a:t>
            </a:r>
            <a:r>
              <a:rPr lang="de-DE" sz="1600" dirty="0" err="1"/>
              <a:t>Opp</a:t>
            </a:r>
            <a:r>
              <a:rPr lang="de-DE" sz="1600" dirty="0"/>
              <a:t>. zukunftsweisender </a:t>
            </a:r>
            <a:r>
              <a:rPr lang="de-DE" sz="1600" dirty="0" err="1"/>
              <a:t>Directio</a:t>
            </a:r>
            <a:r>
              <a:rPr lang="de-DE" sz="1600" dirty="0"/>
              <a:t> Solaris, </a:t>
            </a:r>
            <a:r>
              <a:rPr lang="de-DE" sz="1600" b="1" dirty="0"/>
              <a:t>Christentum </a:t>
            </a:r>
            <a:r>
              <a:rPr lang="de-DE" sz="1600" dirty="0"/>
              <a:t>(s. Jupiter-Saturn 7 v. Chr.) Christian auf dem globalen GZ Qua. FIS-Credo, JUN-</a:t>
            </a:r>
            <a:r>
              <a:rPr lang="de-DE" sz="1600" dirty="0" err="1"/>
              <a:t>Vaticana</a:t>
            </a:r>
            <a:r>
              <a:rPr lang="de-DE" sz="1600" dirty="0"/>
              <a:t> Konj. AC, Sonne Konj. Giordano &amp; </a:t>
            </a:r>
            <a:r>
              <a:rPr lang="de-DE" sz="1600" dirty="0" err="1"/>
              <a:t>Bibles</a:t>
            </a:r>
            <a:r>
              <a:rPr lang="de-DE" sz="1600" dirty="0"/>
              <a:t> (Asteroid wurde umbenannt in </a:t>
            </a:r>
            <a:r>
              <a:rPr lang="de-DE" sz="1600" dirty="0" err="1"/>
              <a:t>Alexelbert</a:t>
            </a:r>
            <a:r>
              <a:rPr lang="de-DE" sz="1600" dirty="0"/>
              <a:t>, wg. des sehr passenden EHs benutze ich die originale Namensbenennung), Großtrigon Saturn-Neptun/Angel/Saint-Michel, ZWI-Christen T-Qua. DS / PS</a:t>
            </a:r>
          </a:p>
          <a:p>
            <a:r>
              <a:rPr lang="de-DE" sz="1600" b="1" dirty="0"/>
              <a:t>Kommunismus</a:t>
            </a:r>
            <a:r>
              <a:rPr lang="de-DE" sz="1600" dirty="0"/>
              <a:t> </a:t>
            </a:r>
            <a:r>
              <a:rPr lang="de-DE" sz="1600" dirty="0" err="1"/>
              <a:t>Wladilena</a:t>
            </a:r>
            <a:r>
              <a:rPr lang="de-DE" sz="1600" dirty="0"/>
              <a:t>-Pallas-Marathon-Jason-Machiavelli-brandredende, rächende Thais untergehend bzw. begegnend am DC, Pluto </a:t>
            </a:r>
            <a:r>
              <a:rPr lang="de-DE" sz="1600" dirty="0" err="1"/>
              <a:t>Opp</a:t>
            </a:r>
            <a:r>
              <a:rPr lang="de-DE" sz="1600" dirty="0"/>
              <a:t>. Apollo-</a:t>
            </a:r>
            <a:r>
              <a:rPr lang="de-DE" sz="1600" dirty="0" err="1"/>
              <a:t>Ibramohammed</a:t>
            </a:r>
            <a:r>
              <a:rPr lang="de-DE" sz="1600" dirty="0"/>
              <a:t> T-Qua. </a:t>
            </a:r>
            <a:r>
              <a:rPr lang="de-DE" sz="1600" dirty="0" err="1"/>
              <a:t>Komsomolia-Haumea</a:t>
            </a:r>
            <a:r>
              <a:rPr lang="de-DE" sz="1600" dirty="0"/>
              <a:t> (anhängerstarker Islam &amp; Jung-Kommunismus), WID-Karl Marx Trigon GZ-Mauritia Trigon LÖW-Shannon (globaler KI-Kriegskommunismus?)</a:t>
            </a:r>
          </a:p>
          <a:p>
            <a:r>
              <a:rPr lang="de-DE" sz="1600" b="1" dirty="0"/>
              <a:t>Kriegerische Auflösungen </a:t>
            </a:r>
            <a:r>
              <a:rPr lang="de-DE" sz="1600" dirty="0"/>
              <a:t>Pluto </a:t>
            </a:r>
            <a:r>
              <a:rPr lang="de-DE" sz="1600" dirty="0" err="1"/>
              <a:t>Opp</a:t>
            </a:r>
            <a:r>
              <a:rPr lang="de-DE" sz="1600" dirty="0"/>
              <a:t>. LÖW-</a:t>
            </a:r>
            <a:r>
              <a:rPr lang="de-DE" sz="1600" dirty="0" err="1"/>
              <a:t>Ibramohammed</a:t>
            </a:r>
            <a:r>
              <a:rPr lang="de-DE" sz="1600" dirty="0"/>
              <a:t> T-Qua. STI-Verdun, Mond </a:t>
            </a:r>
            <a:r>
              <a:rPr lang="de-DE" sz="1600" dirty="0" err="1"/>
              <a:t>Opp</a:t>
            </a:r>
            <a:r>
              <a:rPr lang="de-DE" sz="1600" dirty="0"/>
              <a:t>. WAA-Pyrrhus</a:t>
            </a:r>
            <a:r>
              <a:rPr lang="de-DE" sz="1600" b="1" dirty="0"/>
              <a:t> </a:t>
            </a:r>
            <a:r>
              <a:rPr lang="de-DE" sz="1600" dirty="0"/>
              <a:t>T-Qua. KRE-Caesar </a:t>
            </a:r>
            <a:r>
              <a:rPr lang="de-DE" sz="1600" b="1" dirty="0"/>
              <a:t>bzw. Entgrenzungen</a:t>
            </a:r>
            <a:r>
              <a:rPr lang="de-DE" sz="1600" dirty="0"/>
              <a:t> (Mauritia am GZ T-Qua. Zeus </a:t>
            </a:r>
            <a:r>
              <a:rPr lang="de-DE" sz="1600" dirty="0" err="1"/>
              <a:t>Opp</a:t>
            </a:r>
            <a:r>
              <a:rPr lang="de-DE" sz="1600" dirty="0"/>
              <a:t>. Polyneikes)</a:t>
            </a:r>
            <a:r>
              <a:rPr lang="de-DE" sz="1600" b="1" dirty="0"/>
              <a:t> oder noch betonter in Kombination: die religiösen, spirituellen Kämpfe </a:t>
            </a:r>
            <a:r>
              <a:rPr lang="de-DE" sz="1600" dirty="0"/>
              <a:t>(Bumerangs provozierend) Virtus-Patria-</a:t>
            </a:r>
            <a:r>
              <a:rPr lang="de-DE" sz="1600" dirty="0" err="1"/>
              <a:t>Nessus</a:t>
            </a:r>
            <a:r>
              <a:rPr lang="de-DE" sz="1600" dirty="0"/>
              <a:t> Konj. Fische-Merkur </a:t>
            </a:r>
            <a:r>
              <a:rPr lang="de-DE" sz="1600" dirty="0" err="1"/>
              <a:t>Opp</a:t>
            </a:r>
            <a:r>
              <a:rPr lang="de-DE" sz="1600" dirty="0"/>
              <a:t>. Orcus-Ajax-Orwell in Trigon/Sextil zu Hagar-</a:t>
            </a:r>
            <a:r>
              <a:rPr lang="de-DE" sz="1600" dirty="0" err="1"/>
              <a:t>Vladturku</a:t>
            </a:r>
            <a:r>
              <a:rPr lang="de-DE" sz="1600" dirty="0"/>
              <a:t> und zu </a:t>
            </a:r>
            <a:r>
              <a:rPr lang="de-DE" sz="1600" dirty="0" err="1"/>
              <a:t>Lictoria</a:t>
            </a:r>
            <a:r>
              <a:rPr lang="de-DE" sz="1600" dirty="0"/>
              <a:t> (Faschismus)-</a:t>
            </a:r>
            <a:r>
              <a:rPr lang="de-DE" sz="1600" dirty="0" err="1"/>
              <a:t>Charmartell</a:t>
            </a:r>
            <a:r>
              <a:rPr lang="de-DE" sz="1600" dirty="0"/>
              <a:t>, </a:t>
            </a:r>
            <a:r>
              <a:rPr lang="de-DE" sz="1600" dirty="0" err="1"/>
              <a:t>märtyrerhafter</a:t>
            </a:r>
            <a:r>
              <a:rPr lang="de-DE" sz="1600" dirty="0"/>
              <a:t> Kampf: Sankt-Stephan-Pallas-Machiavelli-DC, Saint-Marys, Vidal Konj. Stalingrad Qua. AC / DC, Saturn-Neptun-Heracles im starken, engelsgeführten Feuer-Großtrigon Saint Michel / Angel-Typhon, Mars Qua. Godefroy (2° Orbis)-Hannibal, Pluto Opposition </a:t>
            </a:r>
            <a:r>
              <a:rPr lang="de-DE" sz="1600" dirty="0" err="1"/>
              <a:t>Ibramohammed</a:t>
            </a:r>
            <a:r>
              <a:rPr lang="de-DE" sz="1600" dirty="0"/>
              <a:t> T- Qua. Verdun WID-Saturn-Neptun-Heracles T-Qua. KRE-</a:t>
            </a:r>
            <a:r>
              <a:rPr lang="de-DE" sz="1600" dirty="0" err="1"/>
              <a:t>Asbolus</a:t>
            </a:r>
            <a:r>
              <a:rPr lang="de-DE" sz="1600" dirty="0"/>
              <a:t>-Chaos </a:t>
            </a:r>
            <a:r>
              <a:rPr lang="de-DE" sz="1600" dirty="0" err="1"/>
              <a:t>Opp</a:t>
            </a:r>
            <a:r>
              <a:rPr lang="de-DE" sz="1600" dirty="0"/>
              <a:t>. STE-Sauron, Sonne Qua. kriegsschockender Robot</a:t>
            </a:r>
          </a:p>
        </p:txBody>
      </p:sp>
    </p:spTree>
    <p:extLst>
      <p:ext uri="{BB962C8B-B14F-4D97-AF65-F5344CB8AC3E}">
        <p14:creationId xmlns:p14="http://schemas.microsoft.com/office/powerpoint/2010/main" val="52999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4A7CF-E898-464F-91DB-8A81D49DBA31}"/>
              </a:ext>
            </a:extLst>
          </p:cNvPr>
          <p:cNvSpPr>
            <a:spLocks noGrp="1"/>
          </p:cNvSpPr>
          <p:nvPr>
            <p:ph type="title"/>
          </p:nvPr>
        </p:nvSpPr>
        <p:spPr>
          <a:xfrm>
            <a:off x="0" y="0"/>
            <a:ext cx="12192000" cy="1545019"/>
          </a:xfrm>
        </p:spPr>
        <p:txBody>
          <a:bodyPr>
            <a:normAutofit fontScale="90000"/>
          </a:bodyPr>
          <a:lstStyle/>
          <a:p>
            <a:pPr algn="ctr"/>
            <a:r>
              <a:rPr lang="de-DE" sz="3600" b="1" dirty="0">
                <a:latin typeface="+mn-lt"/>
              </a:rPr>
              <a:t>Der Weg in die neue erotisch-sinnlich vollständige Liebe </a:t>
            </a:r>
            <a:br>
              <a:rPr lang="de-DE" sz="3600" b="1" dirty="0">
                <a:latin typeface="+mn-lt"/>
              </a:rPr>
            </a:br>
            <a:r>
              <a:rPr lang="de-DE" sz="3600" b="1" dirty="0">
                <a:latin typeface="+mn-lt"/>
              </a:rPr>
              <a:t>und Lernen das Leben in der Liebe zu leben</a:t>
            </a:r>
            <a:br>
              <a:rPr lang="de-DE" dirty="0"/>
            </a:br>
            <a:endParaRPr lang="de-DE" dirty="0"/>
          </a:p>
        </p:txBody>
      </p:sp>
      <p:sp>
        <p:nvSpPr>
          <p:cNvPr id="3" name="Inhaltsplatzhalter 2">
            <a:extLst>
              <a:ext uri="{FF2B5EF4-FFF2-40B4-BE49-F238E27FC236}">
                <a16:creationId xmlns:a16="http://schemas.microsoft.com/office/drawing/2014/main" id="{CDB9BFF0-6F55-4CCC-82B6-B34DB63E85AA}"/>
              </a:ext>
            </a:extLst>
          </p:cNvPr>
          <p:cNvSpPr>
            <a:spLocks noGrp="1"/>
          </p:cNvSpPr>
          <p:nvPr>
            <p:ph idx="1"/>
          </p:nvPr>
        </p:nvSpPr>
        <p:spPr>
          <a:xfrm>
            <a:off x="182880" y="1052186"/>
            <a:ext cx="12009120" cy="5805814"/>
          </a:xfrm>
        </p:spPr>
        <p:txBody>
          <a:bodyPr>
            <a:normAutofit fontScale="85000" lnSpcReduction="20000"/>
          </a:bodyPr>
          <a:lstStyle/>
          <a:p>
            <a:pPr marL="0" indent="0">
              <a:buNone/>
            </a:pPr>
            <a:r>
              <a:rPr lang="de-DE" dirty="0"/>
              <a:t>Alle 5 Schlüsselhoroskope des epochenumwälzenden Clusters Jan / Feb 2026 drehen sich um die geschlechtsintegrierend austarierte Wirkung Venus und Mars, da sie durchgängig eine Halbsumme auf die Sonne bilden. Dabei sind neue Wege aus den karmischen Prägungen / Traumata heraus zu finden</a:t>
            </a:r>
          </a:p>
          <a:p>
            <a:pPr marL="0" indent="0">
              <a:buNone/>
            </a:pPr>
            <a:r>
              <a:rPr lang="de-DE" b="1" dirty="0"/>
              <a:t>JAHRESHOROSKOP</a:t>
            </a:r>
            <a:r>
              <a:rPr lang="de-DE" dirty="0"/>
              <a:t> 01.01. </a:t>
            </a:r>
            <a:r>
              <a:rPr lang="de-DE" b="1" dirty="0">
                <a:solidFill>
                  <a:srgbClr val="FF66CC"/>
                </a:solidFill>
              </a:rPr>
              <a:t>STE-Venus</a:t>
            </a:r>
            <a:r>
              <a:rPr lang="de-DE" dirty="0"/>
              <a:t> / </a:t>
            </a:r>
            <a:r>
              <a:rPr lang="de-DE" b="1" dirty="0">
                <a:solidFill>
                  <a:srgbClr val="FF0000"/>
                </a:solidFill>
              </a:rPr>
              <a:t>STE-Mars</a:t>
            </a:r>
            <a:r>
              <a:rPr lang="de-DE" dirty="0"/>
              <a:t> = STE-Sonne 0,4 Sextil </a:t>
            </a:r>
            <a:r>
              <a:rPr lang="de-DE" b="1" dirty="0">
                <a:solidFill>
                  <a:srgbClr val="92D050"/>
                </a:solidFill>
              </a:rPr>
              <a:t>Nordknoten</a:t>
            </a:r>
          </a:p>
          <a:p>
            <a:pPr marL="0" indent="0">
              <a:buNone/>
            </a:pPr>
            <a:r>
              <a:rPr lang="de-DE" b="1" dirty="0"/>
              <a:t>NEPTUN-ING </a:t>
            </a:r>
            <a:r>
              <a:rPr lang="de-DE" dirty="0"/>
              <a:t>26.01. </a:t>
            </a:r>
            <a:r>
              <a:rPr lang="de-DE" b="1" dirty="0">
                <a:solidFill>
                  <a:srgbClr val="FF66CC"/>
                </a:solidFill>
              </a:rPr>
              <a:t>WAS-Venus</a:t>
            </a:r>
            <a:r>
              <a:rPr lang="de-DE" dirty="0"/>
              <a:t> (Konj. Merkur) / Neptun-Herrscher </a:t>
            </a:r>
            <a:r>
              <a:rPr lang="de-DE" b="1" dirty="0">
                <a:solidFill>
                  <a:srgbClr val="FF0000"/>
                </a:solidFill>
              </a:rPr>
              <a:t>WAS-Mars</a:t>
            </a:r>
            <a:r>
              <a:rPr lang="de-DE" dirty="0"/>
              <a:t> = </a:t>
            </a:r>
            <a:r>
              <a:rPr lang="de-DE" b="1" dirty="0">
                <a:solidFill>
                  <a:srgbClr val="FFC000"/>
                </a:solidFill>
              </a:rPr>
              <a:t>WAS-Sonne</a:t>
            </a:r>
            <a:r>
              <a:rPr lang="de-DE" dirty="0"/>
              <a:t> 0,3 und WAS-Merkur / WAS-Pluto = </a:t>
            </a:r>
            <a:r>
              <a:rPr lang="de-DE" b="1" dirty="0">
                <a:solidFill>
                  <a:srgbClr val="FFC000"/>
                </a:solidFill>
              </a:rPr>
              <a:t>WAS-Sonne </a:t>
            </a:r>
            <a:r>
              <a:rPr lang="de-DE" dirty="0"/>
              <a:t>0,1</a:t>
            </a:r>
          </a:p>
          <a:p>
            <a:pPr marL="0" indent="0">
              <a:buNone/>
            </a:pPr>
            <a:r>
              <a:rPr lang="de-DE" b="1" dirty="0"/>
              <a:t>SATURN-ING</a:t>
            </a:r>
            <a:r>
              <a:rPr lang="de-DE" dirty="0"/>
              <a:t> 14.02. </a:t>
            </a:r>
            <a:r>
              <a:rPr lang="de-DE" b="1" dirty="0">
                <a:solidFill>
                  <a:srgbClr val="FF66CC"/>
                </a:solidFill>
              </a:rPr>
              <a:t>FIS-Venus</a:t>
            </a:r>
            <a:r>
              <a:rPr lang="de-DE" dirty="0"/>
              <a:t> / </a:t>
            </a:r>
            <a:r>
              <a:rPr lang="de-DE" dirty="0" err="1"/>
              <a:t>Neptun+Saturn-Herrscher</a:t>
            </a:r>
            <a:r>
              <a:rPr lang="de-DE" dirty="0"/>
              <a:t> </a:t>
            </a:r>
            <a:r>
              <a:rPr lang="de-DE" b="1" dirty="0">
                <a:solidFill>
                  <a:srgbClr val="FF0000"/>
                </a:solidFill>
              </a:rPr>
              <a:t>WAS-Mars</a:t>
            </a:r>
            <a:r>
              <a:rPr lang="de-DE" dirty="0"/>
              <a:t> = </a:t>
            </a:r>
            <a:r>
              <a:rPr lang="de-DE" b="1" dirty="0">
                <a:solidFill>
                  <a:srgbClr val="FFC000"/>
                </a:solidFill>
              </a:rPr>
              <a:t>WAS-Sonne</a:t>
            </a:r>
            <a:r>
              <a:rPr lang="de-DE" dirty="0"/>
              <a:t> 0,4</a:t>
            </a:r>
          </a:p>
          <a:p>
            <a:pPr marL="0" indent="0">
              <a:buNone/>
            </a:pPr>
            <a:r>
              <a:rPr lang="de-DE" dirty="0"/>
              <a:t>Die </a:t>
            </a:r>
            <a:r>
              <a:rPr lang="de-DE" dirty="0" err="1"/>
              <a:t>Karmareifungs</a:t>
            </a:r>
            <a:r>
              <a:rPr lang="de-DE" dirty="0"/>
              <a:t>- / -</a:t>
            </a:r>
            <a:r>
              <a:rPr lang="de-DE" dirty="0" err="1"/>
              <a:t>aufrichtungsaufgabe</a:t>
            </a:r>
            <a:r>
              <a:rPr lang="de-DE" dirty="0"/>
              <a:t>: traumatisches Liebes-Karma heraus rächend liebeszerstörenden, </a:t>
            </a:r>
            <a:r>
              <a:rPr lang="de-DE" dirty="0" err="1"/>
              <a:t>verrandenden</a:t>
            </a:r>
            <a:r>
              <a:rPr lang="de-DE" dirty="0"/>
              <a:t> Machtverlust-Endkämpfen in lichtgetragene Reifungen: Venus Konj. Damocles-Thais-</a:t>
            </a:r>
            <a:r>
              <a:rPr lang="de-DE" dirty="0" err="1"/>
              <a:t>Gonggong</a:t>
            </a:r>
            <a:r>
              <a:rPr lang="de-DE" dirty="0"/>
              <a:t> Qua. Sado-</a:t>
            </a:r>
            <a:r>
              <a:rPr lang="de-DE" dirty="0" err="1"/>
              <a:t>Interpol.Lilith</a:t>
            </a:r>
            <a:r>
              <a:rPr lang="de-DE" dirty="0"/>
              <a:t> und der zum Höheren Selbst himmelsaufsteigende Mars-Vesta-Porta Coeli-Rhea </a:t>
            </a:r>
            <a:r>
              <a:rPr lang="de-DE" dirty="0" err="1"/>
              <a:t>Opp</a:t>
            </a:r>
            <a:r>
              <a:rPr lang="de-DE" dirty="0"/>
              <a:t>. Semele aus intrauterinen Traumata durch Annehmen der Muttermacht in den Erdeninkarnationen (Gaea = Mond / Pluto, Mars Konj. Rhea)</a:t>
            </a:r>
          </a:p>
          <a:p>
            <a:pPr marL="0" indent="0">
              <a:buNone/>
            </a:pPr>
            <a:r>
              <a:rPr lang="de-DE" b="1" dirty="0"/>
              <a:t>SOFI 17.02. </a:t>
            </a:r>
            <a:r>
              <a:rPr lang="de-DE" b="1" dirty="0">
                <a:solidFill>
                  <a:srgbClr val="FF66CC"/>
                </a:solidFill>
              </a:rPr>
              <a:t>FIS-Venus</a:t>
            </a:r>
            <a:r>
              <a:rPr lang="de-DE" dirty="0"/>
              <a:t> (Qua. </a:t>
            </a:r>
            <a:r>
              <a:rPr lang="de-DE" dirty="0" err="1"/>
              <a:t>Int.Lilith</a:t>
            </a:r>
            <a:r>
              <a:rPr lang="de-DE" dirty="0"/>
              <a:t>) Konj. </a:t>
            </a:r>
            <a:r>
              <a:rPr lang="de-DE" b="1" dirty="0">
                <a:solidFill>
                  <a:srgbClr val="92D050"/>
                </a:solidFill>
              </a:rPr>
              <a:t>Nordknoten</a:t>
            </a:r>
            <a:r>
              <a:rPr lang="de-DE" dirty="0"/>
              <a:t> / </a:t>
            </a:r>
            <a:r>
              <a:rPr lang="de-DE" dirty="0" err="1"/>
              <a:t>Saturn+Neptun-Herrscher</a:t>
            </a:r>
            <a:r>
              <a:rPr lang="de-DE" dirty="0"/>
              <a:t> </a:t>
            </a:r>
            <a:r>
              <a:rPr lang="de-DE" b="1" dirty="0">
                <a:solidFill>
                  <a:srgbClr val="FF0000"/>
                </a:solidFill>
              </a:rPr>
              <a:t>WAS-Mars</a:t>
            </a:r>
            <a:r>
              <a:rPr lang="de-DE" dirty="0"/>
              <a:t> = </a:t>
            </a:r>
            <a:r>
              <a:rPr lang="de-DE" b="1" dirty="0">
                <a:solidFill>
                  <a:srgbClr val="FFC000"/>
                </a:solidFill>
              </a:rPr>
              <a:t>WAS-Sonne</a:t>
            </a:r>
            <a:r>
              <a:rPr lang="de-DE" dirty="0"/>
              <a:t>/Mond-SoFi 0,4 und </a:t>
            </a:r>
            <a:r>
              <a:rPr lang="de-DE" b="1" dirty="0">
                <a:solidFill>
                  <a:srgbClr val="FF66CC"/>
                </a:solidFill>
              </a:rPr>
              <a:t>FIS-Venus</a:t>
            </a:r>
            <a:r>
              <a:rPr lang="de-DE" dirty="0"/>
              <a:t> = </a:t>
            </a:r>
            <a:r>
              <a:rPr lang="de-DE" b="1" dirty="0">
                <a:solidFill>
                  <a:srgbClr val="FF0000"/>
                </a:solidFill>
              </a:rPr>
              <a:t>WAS-Mars</a:t>
            </a:r>
            <a:r>
              <a:rPr lang="de-DE" dirty="0"/>
              <a:t> / WID-Saturn-Neptun 1,2</a:t>
            </a:r>
          </a:p>
          <a:p>
            <a:pPr marL="0" indent="0">
              <a:buNone/>
            </a:pPr>
            <a:r>
              <a:rPr lang="de-DE" b="1" dirty="0"/>
              <a:t>SATURN-NEPTUN-KONJ </a:t>
            </a:r>
            <a:r>
              <a:rPr lang="de-DE" dirty="0"/>
              <a:t>20.02. </a:t>
            </a:r>
            <a:r>
              <a:rPr lang="de-DE" b="1" dirty="0">
                <a:solidFill>
                  <a:srgbClr val="FF66CC"/>
                </a:solidFill>
              </a:rPr>
              <a:t>FIS-Venus</a:t>
            </a:r>
            <a:r>
              <a:rPr lang="de-DE" dirty="0"/>
              <a:t> / </a:t>
            </a:r>
            <a:r>
              <a:rPr lang="de-DE" dirty="0" err="1"/>
              <a:t>Saturn+Neptun-Herrscher</a:t>
            </a:r>
            <a:r>
              <a:rPr lang="de-DE" dirty="0"/>
              <a:t> </a:t>
            </a:r>
            <a:r>
              <a:rPr lang="de-DE" b="1" dirty="0">
                <a:solidFill>
                  <a:srgbClr val="FF0000"/>
                </a:solidFill>
              </a:rPr>
              <a:t>WAS-Mars</a:t>
            </a:r>
            <a:r>
              <a:rPr lang="de-DE" dirty="0"/>
              <a:t> = </a:t>
            </a:r>
            <a:r>
              <a:rPr lang="de-DE" b="1" dirty="0">
                <a:solidFill>
                  <a:srgbClr val="FFC000"/>
                </a:solidFill>
              </a:rPr>
              <a:t>WAS-Sonne</a:t>
            </a:r>
            <a:r>
              <a:rPr lang="de-DE" dirty="0"/>
              <a:t> 0,5</a:t>
            </a:r>
          </a:p>
        </p:txBody>
      </p:sp>
    </p:spTree>
    <p:extLst>
      <p:ext uri="{BB962C8B-B14F-4D97-AF65-F5344CB8AC3E}">
        <p14:creationId xmlns:p14="http://schemas.microsoft.com/office/powerpoint/2010/main" val="2752964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F387B-39F2-454A-8DA0-71F7D8AD4B8B}"/>
              </a:ext>
            </a:extLst>
          </p:cNvPr>
          <p:cNvSpPr>
            <a:spLocks noGrp="1"/>
          </p:cNvSpPr>
          <p:nvPr>
            <p:ph type="title"/>
          </p:nvPr>
        </p:nvSpPr>
        <p:spPr>
          <a:xfrm>
            <a:off x="0" y="85045"/>
            <a:ext cx="12415101" cy="1140643"/>
          </a:xfrm>
        </p:spPr>
        <p:txBody>
          <a:bodyPr>
            <a:normAutofit fontScale="90000"/>
          </a:bodyPr>
          <a:lstStyle/>
          <a:p>
            <a:pPr algn="ctr"/>
            <a:r>
              <a:rPr lang="de-DE" sz="4400" b="1" dirty="0">
                <a:solidFill>
                  <a:srgbClr val="00FFFF"/>
                </a:solidFill>
                <a:effectLst>
                  <a:outerShdw blurRad="38100" dist="38100" dir="2700000" algn="tl">
                    <a:srgbClr val="000000">
                      <a:alpha val="43137"/>
                    </a:srgbClr>
                  </a:outerShdw>
                </a:effectLst>
                <a:highlight>
                  <a:srgbClr val="C0C0C0"/>
                </a:highlight>
                <a:latin typeface="+mn-lt"/>
              </a:rPr>
              <a:t>KOSMOS &amp; PSYCHE - DER </a:t>
            </a:r>
            <a:r>
              <a:rPr lang="de-DE" sz="4400" b="1" dirty="0" err="1">
                <a:solidFill>
                  <a:srgbClr val="00FFFF"/>
                </a:solidFill>
                <a:effectLst>
                  <a:outerShdw blurRad="38100" dist="38100" dir="2700000" algn="tl">
                    <a:srgbClr val="000000">
                      <a:alpha val="43137"/>
                    </a:srgbClr>
                  </a:outerShdw>
                </a:effectLst>
                <a:highlight>
                  <a:srgbClr val="C0C0C0"/>
                </a:highlight>
                <a:latin typeface="+mn-lt"/>
              </a:rPr>
              <a:t>GROßE</a:t>
            </a:r>
            <a:r>
              <a:rPr lang="de-DE" sz="4400" b="1" dirty="0">
                <a:solidFill>
                  <a:srgbClr val="00FFFF"/>
                </a:solidFill>
                <a:effectLst>
                  <a:outerShdw blurRad="38100" dist="38100" dir="2700000" algn="tl">
                    <a:srgbClr val="000000">
                      <a:alpha val="43137"/>
                    </a:srgbClr>
                  </a:outerShdw>
                </a:effectLst>
                <a:highlight>
                  <a:srgbClr val="C0C0C0"/>
                </a:highlight>
                <a:latin typeface="+mn-lt"/>
              </a:rPr>
              <a:t> KOMET VON 1965:</a:t>
            </a:r>
            <a:br>
              <a:rPr lang="de-DE" sz="4400" b="1" dirty="0">
                <a:solidFill>
                  <a:srgbClr val="00FFFF"/>
                </a:solidFill>
                <a:effectLst>
                  <a:outerShdw blurRad="38100" dist="38100" dir="2700000" algn="tl">
                    <a:srgbClr val="000000">
                      <a:alpha val="43137"/>
                    </a:srgbClr>
                  </a:outerShdw>
                </a:effectLst>
                <a:highlight>
                  <a:srgbClr val="C0C0C0"/>
                </a:highlight>
                <a:latin typeface="+mn-lt"/>
              </a:rPr>
            </a:br>
            <a:r>
              <a:rPr lang="de-DE" sz="4400" b="1" dirty="0">
                <a:solidFill>
                  <a:srgbClr val="00FFFF"/>
                </a:solidFill>
                <a:effectLst>
                  <a:outerShdw blurRad="38100" dist="38100" dir="2700000" algn="tl">
                    <a:srgbClr val="000000">
                      <a:alpha val="43137"/>
                    </a:srgbClr>
                  </a:outerShdw>
                </a:effectLst>
                <a:highlight>
                  <a:srgbClr val="C0C0C0"/>
                </a:highlight>
                <a:latin typeface="+mn-lt"/>
              </a:rPr>
              <a:t>DER SCHLÜSSEL ALLER SCHLÜSSEL ZU UNSERER ZEIT? </a:t>
            </a:r>
            <a:endParaRPr lang="de-DE" dirty="0">
              <a:effectLst>
                <a:outerShdw blurRad="38100" dist="38100" dir="2700000" algn="tl">
                  <a:srgbClr val="000000">
                    <a:alpha val="43137"/>
                  </a:srgbClr>
                </a:outerShdw>
              </a:effectLst>
              <a:highlight>
                <a:srgbClr val="C0C0C0"/>
              </a:highlight>
            </a:endParaRPr>
          </a:p>
        </p:txBody>
      </p:sp>
      <p:pic>
        <p:nvPicPr>
          <p:cNvPr id="4" name="Inhaltsplatzhalter 4">
            <a:extLst>
              <a:ext uri="{FF2B5EF4-FFF2-40B4-BE49-F238E27FC236}">
                <a16:creationId xmlns:a16="http://schemas.microsoft.com/office/drawing/2014/main" id="{2CDE8F85-3DBA-4522-A10B-6C0536CB6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6443" y="1525101"/>
            <a:ext cx="7425557" cy="5332900"/>
          </a:xfrm>
        </p:spPr>
      </p:pic>
      <p:sp>
        <p:nvSpPr>
          <p:cNvPr id="5" name="Textfeld 4">
            <a:extLst>
              <a:ext uri="{FF2B5EF4-FFF2-40B4-BE49-F238E27FC236}">
                <a16:creationId xmlns:a16="http://schemas.microsoft.com/office/drawing/2014/main" id="{848222FF-E588-4ACD-BE00-F296D1F6CE0C}"/>
              </a:ext>
            </a:extLst>
          </p:cNvPr>
          <p:cNvSpPr txBox="1"/>
          <p:nvPr/>
        </p:nvSpPr>
        <p:spPr>
          <a:xfrm>
            <a:off x="0" y="1225689"/>
            <a:ext cx="4766443" cy="5909310"/>
          </a:xfrm>
          <a:prstGeom prst="rect">
            <a:avLst/>
          </a:prstGeom>
          <a:noFill/>
        </p:spPr>
        <p:txBody>
          <a:bodyPr wrap="square" rtlCol="0">
            <a:spAutoFit/>
          </a:bodyPr>
          <a:lstStyle/>
          <a:p>
            <a:pPr marL="285750" indent="-285750">
              <a:buFont typeface="Arial" panose="020B0604020202020204" pitchFamily="34" charset="0"/>
              <a:buChar char="•"/>
            </a:pPr>
            <a:r>
              <a:rPr lang="de-DE" sz="1800" b="1" dirty="0"/>
              <a:t>C/1965 S1 IKEYA-SEKI:  Der hellste Komet des 20. Jahrhunderts!</a:t>
            </a:r>
          </a:p>
          <a:p>
            <a:r>
              <a:rPr lang="de-DE" sz="1800" dirty="0"/>
              <a:t>     max. Helligkeit -15 mag, max. Schweif 45° </a:t>
            </a:r>
          </a:p>
          <a:p>
            <a:r>
              <a:rPr lang="de-DE" sz="1800" dirty="0"/>
              <a:t>     Exzentrizität 0,999915, Inklination 141,86°</a:t>
            </a:r>
          </a:p>
          <a:p>
            <a:pPr marL="285750" indent="-285750">
              <a:buFont typeface="Arial" panose="020B0604020202020204" pitchFamily="34" charset="0"/>
              <a:buChar char="•"/>
            </a:pPr>
            <a:r>
              <a:rPr lang="de-DE" sz="1800" b="1" dirty="0"/>
              <a:t>Entdeckung am 18.09.1965 um 19:12 UT (= 4:12 JST Ortszeit am 19.09.1965)</a:t>
            </a:r>
            <a:r>
              <a:rPr lang="de-DE" sz="1800" dirty="0"/>
              <a:t> </a:t>
            </a:r>
            <a:r>
              <a:rPr lang="de-DE" sz="1800" b="1" dirty="0"/>
              <a:t>auf 16°38 LÖW in der angstautoritär-digitalen HS Uranus-Pluto-</a:t>
            </a:r>
            <a:r>
              <a:rPr lang="de-DE" sz="1800" b="1" dirty="0" err="1"/>
              <a:t>Sinon</a:t>
            </a:r>
            <a:r>
              <a:rPr lang="de-DE" sz="1800" b="1" dirty="0"/>
              <a:t>-Merkur / Orcus-Lucifer </a:t>
            </a:r>
            <a:r>
              <a:rPr lang="de-DE" sz="1800" dirty="0"/>
              <a:t>morgens vor Sonnenaufgang nach </a:t>
            </a:r>
            <a:r>
              <a:rPr lang="de-DE" sz="1800" dirty="0" err="1"/>
              <a:t>luftreini-genden</a:t>
            </a:r>
            <a:r>
              <a:rPr lang="de-DE" sz="1800" dirty="0"/>
              <a:t> Typhon in Kochi, Japan durch </a:t>
            </a:r>
            <a:r>
              <a:rPr lang="de-DE" sz="1800" dirty="0" err="1"/>
              <a:t>Ikeya</a:t>
            </a:r>
            <a:r>
              <a:rPr lang="de-DE" sz="1800" dirty="0"/>
              <a:t>, 19:27 UT durch </a:t>
            </a:r>
            <a:r>
              <a:rPr lang="de-DE" sz="1800" dirty="0" err="1"/>
              <a:t>Seki</a:t>
            </a:r>
            <a:r>
              <a:rPr lang="de-DE" sz="1800" dirty="0"/>
              <a:t> im </a:t>
            </a:r>
            <a:r>
              <a:rPr lang="de-DE" sz="1800" dirty="0" err="1"/>
              <a:t>Geisei</a:t>
            </a:r>
            <a:r>
              <a:rPr lang="de-DE" sz="1800" dirty="0"/>
              <a:t> Observatorium</a:t>
            </a:r>
          </a:p>
          <a:p>
            <a:pPr marL="285750" indent="-285750">
              <a:buFont typeface="Arial" panose="020B0604020202020204" pitchFamily="34" charset="0"/>
              <a:buChar char="•"/>
            </a:pPr>
            <a:r>
              <a:rPr lang="de-DE" sz="1800" b="1" dirty="0"/>
              <a:t>Perigäum – Erdnähe 17.10.1965 um 11:06 UT auf 13°20 WAA</a:t>
            </a:r>
          </a:p>
          <a:p>
            <a:r>
              <a:rPr lang="de-DE" sz="1800" dirty="0"/>
              <a:t>     Tagessichtbarkeit 20. - 22.10.1965 </a:t>
            </a:r>
          </a:p>
          <a:p>
            <a:pPr marL="342900" indent="-342900">
              <a:buFont typeface="Arial" panose="020B0604020202020204" pitchFamily="34" charset="0"/>
              <a:buChar char="•"/>
            </a:pPr>
            <a:r>
              <a:rPr lang="de-DE" sz="1800" b="1" dirty="0" err="1"/>
              <a:t>Periheldurchgang</a:t>
            </a:r>
            <a:r>
              <a:rPr lang="de-DE" sz="1800" b="1" dirty="0"/>
              <a:t> (Sonnennähe) 21.10.1965 </a:t>
            </a:r>
            <a:r>
              <a:rPr lang="de-DE" sz="1800" dirty="0"/>
              <a:t>in</a:t>
            </a:r>
            <a:r>
              <a:rPr lang="de-DE" sz="1800" b="1" dirty="0"/>
              <a:t> </a:t>
            </a:r>
            <a:r>
              <a:rPr lang="de-DE" sz="1800" dirty="0"/>
              <a:t>0,007786 AE </a:t>
            </a:r>
            <a:r>
              <a:rPr lang="de-DE" sz="1800" b="1" dirty="0"/>
              <a:t>um 04h32 UT auf 27°55 WAA</a:t>
            </a:r>
          </a:p>
          <a:p>
            <a:pPr marL="342900" indent="-342900">
              <a:buFont typeface="Arial" panose="020B0604020202020204" pitchFamily="34" charset="0"/>
              <a:buChar char="•"/>
            </a:pPr>
            <a:r>
              <a:rPr lang="de-DE" sz="1800" b="1" dirty="0"/>
              <a:t>Zur 1. Uranus-Pluto-Konjunktion 09.10.1965 war er auf 20°44 JUN angekommen, zentral in der mächtigen </a:t>
            </a:r>
            <a:r>
              <a:rPr lang="de-DE" sz="1800" b="1" dirty="0" err="1"/>
              <a:t>Umwälzer</a:t>
            </a:r>
            <a:r>
              <a:rPr lang="de-DE" sz="1800" b="1" dirty="0"/>
              <a:t>-Halbsumme von Sonne / Uranus-Pluto-Merkur des EHs</a:t>
            </a:r>
          </a:p>
          <a:p>
            <a:endParaRPr lang="de-DE" dirty="0"/>
          </a:p>
        </p:txBody>
      </p:sp>
    </p:spTree>
    <p:extLst>
      <p:ext uri="{BB962C8B-B14F-4D97-AF65-F5344CB8AC3E}">
        <p14:creationId xmlns:p14="http://schemas.microsoft.com/office/powerpoint/2010/main" val="1588900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12434-3032-41E1-89A9-ACB5F74241C6}"/>
              </a:ext>
            </a:extLst>
          </p:cNvPr>
          <p:cNvSpPr>
            <a:spLocks noGrp="1"/>
          </p:cNvSpPr>
          <p:nvPr>
            <p:ph type="title"/>
          </p:nvPr>
        </p:nvSpPr>
        <p:spPr>
          <a:xfrm>
            <a:off x="0" y="365126"/>
            <a:ext cx="12192000" cy="469762"/>
          </a:xfrm>
        </p:spPr>
        <p:txBody>
          <a:bodyPr>
            <a:normAutofit fontScale="90000"/>
          </a:bodyPr>
          <a:lstStyle/>
          <a:p>
            <a:r>
              <a:rPr lang="de-DE" sz="2800" dirty="0"/>
              <a:t>https://hdr-astrophotography.com/wp-content/uploads/2025/02/ikeyaseki.gif</a:t>
            </a:r>
          </a:p>
        </p:txBody>
      </p:sp>
      <p:pic>
        <p:nvPicPr>
          <p:cNvPr id="9" name="Inhaltsplatzhalter 8">
            <a:extLst>
              <a:ext uri="{FF2B5EF4-FFF2-40B4-BE49-F238E27FC236}">
                <a16:creationId xmlns:a16="http://schemas.microsoft.com/office/drawing/2014/main" id="{8EF3568F-3F9E-476D-A654-8EFCECA759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8826" y="923920"/>
            <a:ext cx="5764696" cy="5894890"/>
          </a:xfrm>
        </p:spPr>
      </p:pic>
      <p:pic>
        <p:nvPicPr>
          <p:cNvPr id="11" name="Grafik 10">
            <a:extLst>
              <a:ext uri="{FF2B5EF4-FFF2-40B4-BE49-F238E27FC236}">
                <a16:creationId xmlns:a16="http://schemas.microsoft.com/office/drawing/2014/main" id="{7790CF27-6533-4C9D-9ECE-AB2116664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3" y="934278"/>
            <a:ext cx="5884532" cy="5884532"/>
          </a:xfrm>
          <a:prstGeom prst="rect">
            <a:avLst/>
          </a:prstGeom>
        </p:spPr>
      </p:pic>
    </p:spTree>
    <p:extLst>
      <p:ext uri="{BB962C8B-B14F-4D97-AF65-F5344CB8AC3E}">
        <p14:creationId xmlns:p14="http://schemas.microsoft.com/office/powerpoint/2010/main" val="124193210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4296</Words>
  <Application>Microsoft Office PowerPoint</Application>
  <PresentationFormat>Breitbild</PresentationFormat>
  <Paragraphs>115</Paragraphs>
  <Slides>25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25</vt:i4>
      </vt:variant>
    </vt:vector>
  </HeadingPairs>
  <TitlesOfParts>
    <vt:vector size="29" baseType="lpstr">
      <vt:lpstr>Arial</vt:lpstr>
      <vt:lpstr>Calibri</vt:lpstr>
      <vt:lpstr>Calibri Light</vt:lpstr>
      <vt:lpstr>Office</vt:lpstr>
      <vt:lpstr>KOSMOS &amp; PSYCHE</vt:lpstr>
      <vt:lpstr>Endg. Neptuningress 26.01.2026, 17:35 UT, Berlin</vt:lpstr>
      <vt:lpstr>Der heilig nordknotenhaft geführte Neptun auf dem lichtobsiegenden Äquatorpunkt der Sonne in der Machtgruppen-Halbsumme Uranus/Pluto und der betonten Sonne bringt einen Lichtneustart / Auflösungen / Aufdeckungen in die Prozesse folgender Widder-Ingresse in ein neues, lichtes Leben:</vt:lpstr>
      <vt:lpstr>Endgültiger Saturn-Ingress in Widder 14.02.2026, 0:12 UT, Berlin - 2055 </vt:lpstr>
      <vt:lpstr>SoFi 17.02.2026, 12:01 UT (NM s.u.) / 12:12 UT (Max. Verf.), Berlin,  rahmt ganzen Saturn-Neptun-Zyklus und alle Zyklen im Halbjahr</vt:lpstr>
      <vt:lpstr>Saturn-Neptun-Konjunktion 20.02.2026, 16:55 UT, Berlin</vt:lpstr>
      <vt:lpstr>Der Weg in die neue erotisch-sinnlich vollständige Liebe  und Lernen das Leben in der Liebe zu leben </vt:lpstr>
      <vt:lpstr>KOSMOS &amp; PSYCHE - DER GROßE KOMET VON 1965: DER SCHLÜSSEL ALLER SCHLÜSSEL ZU UNSERER ZEIT? </vt:lpstr>
      <vt:lpstr>https://hdr-astrophotography.com/wp-content/uploads/2025/02/ikeyaseki.gif</vt:lpstr>
      <vt:lpstr>Kometen – Irrlichter oder Lichter ?</vt:lpstr>
      <vt:lpstr>Deutung der Kometen</vt:lpstr>
      <vt:lpstr>Der Große Komet von 1965 - Ikeya-Seki C/1965 S1 EH 18.09.1965, 19h12 UT, Kochi, JP – der Schlüssel aller Schlüssel unserer Epoche: Irrlicht bzw. Erleuchter bzw. Umwälzer zur himmlisch aufdeckenden oder aber täuschenden, luziferischen, angstautoritären, suizidalen Wissenschaftsordnung mit zahlreichen Höllenschatten</vt:lpstr>
      <vt:lpstr>Der Große Komet von 1965 - C/1965 S1 Ikeya-Seki, EH 18.09.1965, 19h12 UT, Kochi, JP</vt:lpstr>
      <vt:lpstr>29-2° Der märtyrerpandorahaft berühmtheitsgeförderte, global verbrecherhor-denhafte, mit Biowaffen / islamistisch mörderische Regulus-SSC-Sog-Diamant Ikeya-Sekis</vt:lpstr>
      <vt:lpstr>15 - 19° Diamant Ikeya-Sekis der analytischen, machtstrategischen, v.a. in Krisenzeiten trojanisch bzw. nanoisiert eindringenden und von innen zerstörenden, luciferisch-angstsuizidal ir-regeleiteten (nessischen) Wissenschaftsneuordnung - ‚Fortschritt‘ durch Fremd- / Selbst-Zerstörung</vt:lpstr>
      <vt:lpstr>Jeffrey Epstein 20.01.1953, 06:15 PST, New York lt. Geburtsurkunde</vt:lpstr>
      <vt:lpstr>Jeffrey Epstein</vt:lpstr>
      <vt:lpstr>Jeffrey Epstein 20.01.1953, 06:15 PST, NYC (innen) – C/1965 S1 IKEYA-SEKI, 18.09.1965, 19:12 UT, Kochi, JP (außen)</vt:lpstr>
      <vt:lpstr>C/1965 S1 IKEYA-SEKI, 18.09.1965, 19:12 UT, Little Saint James Island (innen) - Tanith 5869 am 04.11.1988, 06:10 UT, Palomar, CA (außen)</vt:lpstr>
      <vt:lpstr>Tanith 5869 am 04.11.1988, 06:10 UT, Palomar, CA, 103 min. nach Entdeckung des Elitengottspieler-Asteroiden Zeus um 04:27 UT, Palomar = Kindsopfereliten</vt:lpstr>
      <vt:lpstr>Epstein 2928, 05.04.1976, 03:54 UT, El Leoncito</vt:lpstr>
      <vt:lpstr>Bal 6876, EH 01.03.2022, 05:20 UT, La Silla, CHI</vt:lpstr>
      <vt:lpstr>1. Uranus-Pluto 09.10.1965, 20:07 UT, Little Saint James Island</vt:lpstr>
      <vt:lpstr>2. Uranus-Pluto 04.04.1966, 20:51 UT, Little Saint James Island</vt:lpstr>
      <vt:lpstr>3. Uranus-Pluto 30.06.1966, 09:41 UT, Little Saint James Island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Werner</dc:creator>
  <cp:lastModifiedBy>Werner</cp:lastModifiedBy>
  <cp:revision>110</cp:revision>
  <dcterms:created xsi:type="dcterms:W3CDTF">2026-02-10T17:34:44Z</dcterms:created>
  <dcterms:modified xsi:type="dcterms:W3CDTF">2026-02-17T15:35:39Z</dcterms:modified>
</cp:coreProperties>
</file>