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5" r:id="rId4"/>
    <p:sldId id="284" r:id="rId5"/>
    <p:sldId id="279" r:id="rId6"/>
    <p:sldId id="259" r:id="rId7"/>
    <p:sldId id="260" r:id="rId8"/>
    <p:sldId id="280" r:id="rId9"/>
    <p:sldId id="281" r:id="rId10"/>
    <p:sldId id="282" r:id="rId11"/>
    <p:sldId id="283" r:id="rId12"/>
    <p:sldId id="262" r:id="rId13"/>
    <p:sldId id="277" r:id="rId14"/>
    <p:sldId id="261" r:id="rId15"/>
    <p:sldId id="265" r:id="rId16"/>
    <p:sldId id="267" r:id="rId17"/>
    <p:sldId id="271" r:id="rId18"/>
    <p:sldId id="264" r:id="rId19"/>
    <p:sldId id="268" r:id="rId20"/>
    <p:sldId id="273" r:id="rId21"/>
    <p:sldId id="274" r:id="rId22"/>
    <p:sldId id="276" r:id="rId23"/>
    <p:sldId id="257" r:id="rId24"/>
    <p:sldId id="270" r:id="rId25"/>
    <p:sldId id="266" r:id="rId26"/>
    <p:sldId id="269" r:id="rId27"/>
    <p:sldId id="272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30" d="100"/>
          <a:sy n="130" d="100"/>
        </p:scale>
        <p:origin x="-198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46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58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1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48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53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1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10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03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07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49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58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DE646-D046-4B43-92FF-02BF0FC06B4E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29773-46B1-4286-B623-E68A9DAE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1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722511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Kosmos &amp; Psyche am 10.01.2023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108520" y="3429000"/>
            <a:ext cx="9252520" cy="1752600"/>
          </a:xfrm>
        </p:spPr>
        <p:txBody>
          <a:bodyPr/>
          <a:lstStyle/>
          <a:p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Gedanken zum Pluto-Übergang </a:t>
            </a:r>
          </a:p>
          <a:p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den Wassermann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084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702" y="260648"/>
            <a:ext cx="9180512" cy="1143000"/>
          </a:xfrm>
        </p:spPr>
        <p:txBody>
          <a:bodyPr>
            <a:normAutofit/>
          </a:bodyPr>
          <a:lstStyle/>
          <a:p>
            <a:r>
              <a:rPr lang="de-DE" sz="3200" b="1" dirty="0" err="1" smtClean="0"/>
              <a:t>Artificial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Intelligence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Proposal</a:t>
            </a:r>
            <a:r>
              <a:rPr lang="de-DE" sz="3200" b="1" dirty="0" smtClean="0"/>
              <a:t> 31.08.1955, ohne Zeit auf 12 h Ortszeit gestellt, </a:t>
            </a:r>
            <a:r>
              <a:rPr lang="de-DE" sz="3200" b="1" dirty="0" err="1" smtClean="0"/>
              <a:t>Hanover</a:t>
            </a:r>
            <a:r>
              <a:rPr lang="de-DE" sz="3200" b="1" dirty="0" smtClean="0"/>
              <a:t>, NH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5816" y="2204864"/>
            <a:ext cx="3888432" cy="3921299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26" name="Picture 2" descr="C:\Users\Werner Held\Desktop\AI Propos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794170" cy="509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79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517632" cy="1359024"/>
          </a:xfrm>
        </p:spPr>
        <p:txBody>
          <a:bodyPr>
            <a:normAutofit/>
          </a:bodyPr>
          <a:lstStyle/>
          <a:p>
            <a:r>
              <a:rPr lang="de-DE" sz="3200" b="1" dirty="0" err="1" smtClean="0"/>
              <a:t>SoFi</a:t>
            </a:r>
            <a:r>
              <a:rPr lang="de-DE" sz="3200" b="1" dirty="0" smtClean="0"/>
              <a:t> vor </a:t>
            </a:r>
            <a:r>
              <a:rPr lang="de-DE" sz="3200" b="1" dirty="0" err="1"/>
              <a:t>Artificial</a:t>
            </a:r>
            <a:r>
              <a:rPr lang="de-DE" sz="3200" b="1" dirty="0"/>
              <a:t> </a:t>
            </a:r>
            <a:r>
              <a:rPr lang="de-DE" sz="3200" b="1" dirty="0" err="1"/>
              <a:t>Intelligence</a:t>
            </a:r>
            <a:r>
              <a:rPr lang="de-DE" sz="3200" b="1" dirty="0"/>
              <a:t> </a:t>
            </a:r>
            <a:r>
              <a:rPr lang="de-DE" sz="3200" b="1" dirty="0" err="1" smtClean="0"/>
              <a:t>Proposal</a:t>
            </a: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 smtClean="0"/>
              <a:t>20.06.1955, 0:12 EDT, </a:t>
            </a:r>
            <a:r>
              <a:rPr lang="de-DE" sz="3200" b="1" dirty="0" err="1" smtClean="0"/>
              <a:t>Hanover</a:t>
            </a:r>
            <a:r>
              <a:rPr lang="de-DE" sz="3200" b="1" dirty="0" smtClean="0"/>
              <a:t>, </a:t>
            </a:r>
            <a:r>
              <a:rPr lang="de-DE" sz="3200" b="1" dirty="0"/>
              <a:t>NH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11760" y="1772816"/>
            <a:ext cx="3960440" cy="435334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50" name="Picture 2" descr="C:\Users\Werner Held\Desktop\SoFi vor AI Propos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27511"/>
            <a:ext cx="5298009" cy="563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4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07504" y="116633"/>
            <a:ext cx="8784976" cy="1008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3. Uranus-Pluto-Konjunktion 30.06.1966, 09:41 UT, Berlin    </a:t>
            </a:r>
            <a:br>
              <a:rPr lang="de-DE" sz="2800" b="1" dirty="0" smtClean="0"/>
            </a:br>
            <a:r>
              <a:rPr lang="de-DE" sz="2800" b="1" dirty="0" smtClean="0"/>
              <a:t> </a:t>
            </a:r>
            <a:r>
              <a:rPr lang="de-DE" sz="2800" b="1" dirty="0"/>
              <a:t>der Hauptfortschrittszyklus bis 2104                                                                              </a:t>
            </a:r>
          </a:p>
        </p:txBody>
      </p:sp>
      <p:pic>
        <p:nvPicPr>
          <p:cNvPr id="5" name="Picture 2" descr="C:\Users\Werner Held\Desktop\DAV 30.06.19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93" y="1124744"/>
            <a:ext cx="5767303" cy="56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520" y="30445"/>
            <a:ext cx="9252520" cy="720080"/>
          </a:xfrm>
        </p:spPr>
        <p:txBody>
          <a:bodyPr>
            <a:noAutofit/>
          </a:bodyPr>
          <a:lstStyle/>
          <a:p>
            <a:r>
              <a:rPr lang="de-DE" sz="2800" b="1" dirty="0" smtClean="0"/>
              <a:t>ACG-Linien der 3.Uranus-Pluto-Konj. 30.06.1966, </a:t>
            </a:r>
            <a:r>
              <a:rPr lang="de-DE" sz="1800" b="1" dirty="0" smtClean="0"/>
              <a:t>09:41:20 UT, </a:t>
            </a:r>
            <a:br>
              <a:rPr lang="de-DE" sz="1800" b="1" dirty="0" smtClean="0"/>
            </a:br>
            <a:r>
              <a:rPr lang="de-DE" sz="1800" b="1" dirty="0" smtClean="0"/>
              <a:t>legte dieser Zyklus die </a:t>
            </a:r>
            <a:r>
              <a:rPr lang="de-DE" sz="1800" b="1" dirty="0" err="1"/>
              <a:t>Boomzentren</a:t>
            </a:r>
            <a:r>
              <a:rPr lang="de-DE" sz="1800" b="1" dirty="0"/>
              <a:t> </a:t>
            </a:r>
            <a:r>
              <a:rPr lang="de-DE" sz="1800" b="1" dirty="0" smtClean="0"/>
              <a:t>bzw. auch die schlimmen Orte der </a:t>
            </a:r>
            <a:r>
              <a:rPr lang="de-DE" sz="1800" b="1" dirty="0"/>
              <a:t>Welt </a:t>
            </a:r>
            <a:r>
              <a:rPr lang="de-DE" sz="1800" b="1" dirty="0" smtClean="0"/>
              <a:t>fest?</a:t>
            </a:r>
            <a:endParaRPr lang="de-DE" sz="1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>
            <a:normAutofit fontScale="55000" lnSpcReduction="20000"/>
          </a:bodyPr>
          <a:lstStyle/>
          <a:p>
            <a:r>
              <a:rPr lang="de-DE" b="1" dirty="0"/>
              <a:t>Silicon Valley:</a:t>
            </a:r>
            <a:r>
              <a:rPr lang="de-DE" dirty="0"/>
              <a:t> </a:t>
            </a:r>
            <a:r>
              <a:rPr lang="de-DE" b="1" dirty="0"/>
              <a:t>Uranus-Pluto</a:t>
            </a:r>
            <a:r>
              <a:rPr lang="de-DE" dirty="0"/>
              <a:t> in 5 </a:t>
            </a:r>
            <a:r>
              <a:rPr lang="de-DE" dirty="0" err="1"/>
              <a:t>Trigon</a:t>
            </a:r>
            <a:r>
              <a:rPr lang="de-DE" dirty="0"/>
              <a:t> AC / </a:t>
            </a:r>
            <a:r>
              <a:rPr lang="de-DE" dirty="0" err="1"/>
              <a:t>Mathesis</a:t>
            </a:r>
            <a:r>
              <a:rPr lang="de-DE" dirty="0"/>
              <a:t> (‚ich rechne‘, Algorithmen), zukunftsanstachelnder </a:t>
            </a:r>
            <a:r>
              <a:rPr lang="de-DE" dirty="0" err="1"/>
              <a:t>Asbolus</a:t>
            </a:r>
            <a:r>
              <a:rPr lang="de-DE" dirty="0"/>
              <a:t> auf IC, Saturn </a:t>
            </a:r>
            <a:r>
              <a:rPr lang="de-DE" dirty="0" err="1"/>
              <a:t>Sextil</a:t>
            </a:r>
            <a:r>
              <a:rPr lang="de-DE" dirty="0"/>
              <a:t> MC</a:t>
            </a:r>
          </a:p>
          <a:p>
            <a:r>
              <a:rPr lang="de-DE" b="1" dirty="0" err="1"/>
              <a:t>Shenzhen</a:t>
            </a:r>
            <a:r>
              <a:rPr lang="de-DE" b="1" dirty="0"/>
              <a:t>/Hongkong</a:t>
            </a:r>
            <a:r>
              <a:rPr lang="de-DE" dirty="0"/>
              <a:t>: </a:t>
            </a:r>
            <a:r>
              <a:rPr lang="de-DE" b="1" dirty="0"/>
              <a:t>Uranus-Pluto</a:t>
            </a:r>
            <a:r>
              <a:rPr lang="de-DE" dirty="0"/>
              <a:t> in 9 </a:t>
            </a:r>
            <a:r>
              <a:rPr lang="de-DE" dirty="0" err="1"/>
              <a:t>Opp</a:t>
            </a:r>
            <a:r>
              <a:rPr lang="de-DE" dirty="0"/>
              <a:t>. Babbage Quadrat AC /DC</a:t>
            </a:r>
          </a:p>
          <a:p>
            <a:r>
              <a:rPr lang="de-DE" b="1" dirty="0"/>
              <a:t>New York:</a:t>
            </a:r>
            <a:r>
              <a:rPr lang="de-DE" dirty="0"/>
              <a:t> </a:t>
            </a:r>
            <a:r>
              <a:rPr lang="de-DE" b="1" dirty="0"/>
              <a:t>Uranus-Pluto</a:t>
            </a:r>
            <a:r>
              <a:rPr lang="de-DE" dirty="0"/>
              <a:t> am IC </a:t>
            </a:r>
            <a:r>
              <a:rPr lang="de-DE" dirty="0" err="1"/>
              <a:t>Opp</a:t>
            </a:r>
            <a:r>
              <a:rPr lang="de-DE" dirty="0"/>
              <a:t>. Babbage auf MC T-Qua. Prometheus in 12, Sonne/Jupiter-Halbsumme auf AC Qua. Eris in 10, Neptun in 5 </a:t>
            </a:r>
            <a:r>
              <a:rPr lang="de-DE" dirty="0" err="1"/>
              <a:t>Trigon</a:t>
            </a:r>
            <a:r>
              <a:rPr lang="de-DE" dirty="0"/>
              <a:t> AC</a:t>
            </a:r>
          </a:p>
          <a:p>
            <a:r>
              <a:rPr lang="de-DE" b="1" dirty="0"/>
              <a:t>Washington:</a:t>
            </a:r>
            <a:r>
              <a:rPr lang="de-DE" dirty="0"/>
              <a:t> </a:t>
            </a:r>
            <a:r>
              <a:rPr lang="de-DE" b="1" dirty="0"/>
              <a:t>Uranus-Pluto</a:t>
            </a:r>
            <a:r>
              <a:rPr lang="de-DE" dirty="0"/>
              <a:t> auf IC </a:t>
            </a:r>
            <a:r>
              <a:rPr lang="de-DE" dirty="0" err="1"/>
              <a:t>Opp</a:t>
            </a:r>
            <a:r>
              <a:rPr lang="de-DE" dirty="0"/>
              <a:t>. Babbage auf MC T-Qua. Prometheus in 12</a:t>
            </a:r>
          </a:p>
          <a:p>
            <a:r>
              <a:rPr lang="de-DE" b="1" dirty="0"/>
              <a:t>Brüssel:</a:t>
            </a:r>
            <a:r>
              <a:rPr lang="de-DE" dirty="0"/>
              <a:t> </a:t>
            </a:r>
            <a:r>
              <a:rPr lang="de-DE" b="1" dirty="0" smtClean="0"/>
              <a:t>Uranus-Pluto</a:t>
            </a:r>
            <a:r>
              <a:rPr lang="de-DE" dirty="0" smtClean="0"/>
              <a:t> </a:t>
            </a:r>
            <a:r>
              <a:rPr lang="de-DE" dirty="0"/>
              <a:t>in 1 beim AC, Mars / </a:t>
            </a:r>
            <a:r>
              <a:rPr lang="de-DE" dirty="0" err="1"/>
              <a:t>Fanatica</a:t>
            </a:r>
            <a:r>
              <a:rPr lang="de-DE" dirty="0"/>
              <a:t> Qua. AC / </a:t>
            </a:r>
            <a:r>
              <a:rPr lang="de-DE" dirty="0" err="1"/>
              <a:t>Sisyphus</a:t>
            </a:r>
            <a:r>
              <a:rPr lang="de-DE" dirty="0"/>
              <a:t>, Mond /</a:t>
            </a:r>
            <a:r>
              <a:rPr lang="de-DE" dirty="0" err="1"/>
              <a:t>Masterman</a:t>
            </a:r>
            <a:r>
              <a:rPr lang="de-DE" dirty="0"/>
              <a:t> auf dem IC </a:t>
            </a:r>
            <a:r>
              <a:rPr lang="de-DE" dirty="0" err="1"/>
              <a:t>Opp</a:t>
            </a:r>
            <a:r>
              <a:rPr lang="de-DE" dirty="0"/>
              <a:t>. </a:t>
            </a:r>
            <a:r>
              <a:rPr lang="de-DE" dirty="0" err="1"/>
              <a:t>Nessus</a:t>
            </a:r>
            <a:r>
              <a:rPr lang="de-DE" dirty="0"/>
              <a:t> auf MC. Interpolierte Lilith auf dem DC</a:t>
            </a:r>
          </a:p>
          <a:p>
            <a:r>
              <a:rPr lang="de-DE" b="1" dirty="0"/>
              <a:t>Frankfurt:</a:t>
            </a:r>
            <a:r>
              <a:rPr lang="de-DE" dirty="0"/>
              <a:t> </a:t>
            </a:r>
            <a:r>
              <a:rPr lang="de-DE" b="1" dirty="0"/>
              <a:t>Uranus-Pluto</a:t>
            </a:r>
            <a:r>
              <a:rPr lang="de-DE" dirty="0"/>
              <a:t> auf dem </a:t>
            </a:r>
            <a:r>
              <a:rPr lang="de-DE" dirty="0" err="1"/>
              <a:t>Opp</a:t>
            </a:r>
            <a:r>
              <a:rPr lang="de-DE" dirty="0"/>
              <a:t>. AC Babbage auf DC</a:t>
            </a:r>
          </a:p>
          <a:p>
            <a:r>
              <a:rPr lang="de-DE" b="1" dirty="0" smtClean="0"/>
              <a:t>Hollywood</a:t>
            </a:r>
            <a:r>
              <a:rPr lang="de-DE" b="1" dirty="0"/>
              <a:t>:</a:t>
            </a:r>
            <a:r>
              <a:rPr lang="de-DE" dirty="0"/>
              <a:t> Neptun </a:t>
            </a:r>
            <a:r>
              <a:rPr lang="de-DE" dirty="0" err="1"/>
              <a:t>Konj</a:t>
            </a:r>
            <a:r>
              <a:rPr lang="de-DE" dirty="0"/>
              <a:t>. DC, Merkur </a:t>
            </a:r>
            <a:r>
              <a:rPr lang="de-DE" dirty="0" err="1"/>
              <a:t>Konj</a:t>
            </a:r>
            <a:r>
              <a:rPr lang="de-DE" dirty="0"/>
              <a:t>. Lucifer auf dem IC, </a:t>
            </a:r>
            <a:r>
              <a:rPr lang="de-DE" b="1" dirty="0"/>
              <a:t>Uranus-Pluto</a:t>
            </a:r>
            <a:r>
              <a:rPr lang="de-DE" dirty="0"/>
              <a:t> </a:t>
            </a:r>
            <a:r>
              <a:rPr lang="de-DE" dirty="0" err="1"/>
              <a:t>Trigon</a:t>
            </a:r>
            <a:r>
              <a:rPr lang="de-DE" dirty="0"/>
              <a:t> AC </a:t>
            </a:r>
            <a:endParaRPr lang="de-DE" dirty="0" smtClean="0"/>
          </a:p>
          <a:p>
            <a:r>
              <a:rPr lang="de-DE" b="1" dirty="0" smtClean="0"/>
              <a:t>Mekka</a:t>
            </a:r>
            <a:r>
              <a:rPr lang="de-DE" b="1" dirty="0"/>
              <a:t>:</a:t>
            </a:r>
            <a:r>
              <a:rPr lang="de-DE" dirty="0"/>
              <a:t> Jupiter in Halbsumme Sonne / Orcus auf MC </a:t>
            </a:r>
            <a:r>
              <a:rPr lang="de-DE" dirty="0" err="1"/>
              <a:t>Opp</a:t>
            </a:r>
            <a:r>
              <a:rPr lang="de-DE" dirty="0"/>
              <a:t>. </a:t>
            </a:r>
            <a:r>
              <a:rPr lang="de-DE" dirty="0" err="1"/>
              <a:t>Teharonhiawako</a:t>
            </a:r>
            <a:r>
              <a:rPr lang="de-DE" dirty="0"/>
              <a:t> auf IC T- Qua. Eris auf dem DC</a:t>
            </a:r>
          </a:p>
          <a:p>
            <a:r>
              <a:rPr lang="de-DE" b="1" dirty="0" smtClean="0"/>
              <a:t>Bagdad</a:t>
            </a:r>
            <a:r>
              <a:rPr lang="de-DE" b="1" dirty="0"/>
              <a:t>:</a:t>
            </a:r>
            <a:r>
              <a:rPr lang="de-DE" dirty="0"/>
              <a:t> Orcus auf dem MC, die kriegerische Pallas auf dem DC Qua. MC</a:t>
            </a:r>
          </a:p>
          <a:p>
            <a:r>
              <a:rPr lang="de-DE" b="1" dirty="0" err="1"/>
              <a:t>Rakka</a:t>
            </a:r>
            <a:r>
              <a:rPr lang="de-DE" b="1" dirty="0"/>
              <a:t>:</a:t>
            </a:r>
            <a:r>
              <a:rPr lang="de-DE" dirty="0"/>
              <a:t> Jupiter auf dem MC in Halbsumme Orcus / Sonne Qua. Eris auf dem DC</a:t>
            </a:r>
          </a:p>
          <a:p>
            <a:r>
              <a:rPr lang="de-DE" b="1" dirty="0"/>
              <a:t>Peking:</a:t>
            </a:r>
            <a:r>
              <a:rPr lang="de-DE" dirty="0"/>
              <a:t> Saturn auf dem IC, Interpolierte </a:t>
            </a:r>
            <a:r>
              <a:rPr lang="de-DE" dirty="0" smtClean="0"/>
              <a:t>Lilith </a:t>
            </a:r>
            <a:r>
              <a:rPr lang="de-DE" dirty="0"/>
              <a:t>Qua. AC</a:t>
            </a:r>
          </a:p>
          <a:p>
            <a:r>
              <a:rPr lang="de-DE" b="1" dirty="0"/>
              <a:t>Budapest </a:t>
            </a:r>
            <a:r>
              <a:rPr lang="de-DE" dirty="0"/>
              <a:t>und</a:t>
            </a:r>
            <a:r>
              <a:rPr lang="de-DE" b="1" dirty="0"/>
              <a:t> </a:t>
            </a:r>
            <a:r>
              <a:rPr lang="de-DE" b="1" dirty="0" err="1"/>
              <a:t>Visegrad</a:t>
            </a:r>
            <a:r>
              <a:rPr lang="de-DE" b="1" dirty="0"/>
              <a:t>:</a:t>
            </a:r>
            <a:r>
              <a:rPr lang="de-DE" dirty="0"/>
              <a:t> Mars / </a:t>
            </a:r>
            <a:r>
              <a:rPr lang="de-DE" dirty="0" err="1"/>
              <a:t>Fanatica</a:t>
            </a:r>
            <a:r>
              <a:rPr lang="de-DE" dirty="0"/>
              <a:t> auf dem MC Qua. AC</a:t>
            </a:r>
          </a:p>
          <a:p>
            <a:r>
              <a:rPr lang="de-DE" b="1" dirty="0"/>
              <a:t>Lugansk:</a:t>
            </a:r>
            <a:r>
              <a:rPr lang="de-DE" dirty="0"/>
              <a:t> Jupiter in Halbsumme Sonne / </a:t>
            </a:r>
            <a:r>
              <a:rPr lang="de-DE" dirty="0" smtClean="0"/>
              <a:t>Orcus auf MC</a:t>
            </a:r>
            <a:endParaRPr lang="de-DE" dirty="0"/>
          </a:p>
          <a:p>
            <a:r>
              <a:rPr lang="de-DE" b="1" dirty="0"/>
              <a:t>Fukushima:</a:t>
            </a:r>
            <a:r>
              <a:rPr lang="de-DE" dirty="0"/>
              <a:t> Saturn Qua. AC / </a:t>
            </a:r>
            <a:r>
              <a:rPr lang="de-DE" dirty="0" smtClean="0"/>
              <a:t>DC</a:t>
            </a:r>
          </a:p>
          <a:p>
            <a:r>
              <a:rPr lang="de-DE" b="1" dirty="0" smtClean="0"/>
              <a:t>Paris: </a:t>
            </a:r>
            <a:r>
              <a:rPr lang="de-DE" dirty="0" err="1" smtClean="0"/>
              <a:t>Nessus</a:t>
            </a:r>
            <a:r>
              <a:rPr lang="de-DE" dirty="0" smtClean="0"/>
              <a:t> </a:t>
            </a:r>
            <a:r>
              <a:rPr lang="de-DE" dirty="0" err="1" smtClean="0"/>
              <a:t>Konj</a:t>
            </a:r>
            <a:r>
              <a:rPr lang="de-DE" dirty="0" smtClean="0"/>
              <a:t>. MC </a:t>
            </a:r>
            <a:r>
              <a:rPr lang="de-DE" dirty="0" err="1" smtClean="0"/>
              <a:t>Opp</a:t>
            </a:r>
            <a:r>
              <a:rPr lang="de-DE" dirty="0" smtClean="0"/>
              <a:t>. Mond / </a:t>
            </a:r>
            <a:r>
              <a:rPr lang="de-DE" dirty="0" err="1" smtClean="0"/>
              <a:t>Masterman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60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362672"/>
          </a:xfrm>
        </p:spPr>
        <p:txBody>
          <a:bodyPr>
            <a:noAutofit/>
          </a:bodyPr>
          <a:lstStyle/>
          <a:p>
            <a:r>
              <a:rPr lang="de-DE" sz="3200" b="1" dirty="0" smtClean="0"/>
              <a:t>Der Hauptfortschrittszyklus Silicon Valleys 30.06.1966 – 2104, 09:41:20 UT, </a:t>
            </a:r>
            <a:r>
              <a:rPr lang="de-DE" sz="3200" b="1" dirty="0" err="1" smtClean="0"/>
              <a:t>Cupertino</a:t>
            </a:r>
            <a:r>
              <a:rPr lang="de-DE" sz="3200" b="1" dirty="0" smtClean="0"/>
              <a:t>, CA: Die technokratische Machtübernahme der karmischen Mordopfer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9792" y="2293611"/>
            <a:ext cx="3466728" cy="3849291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26" name="Picture 2" descr="C:\Users\Werner Held\Desktop\30.06.1966 Sil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2" y="1988840"/>
            <a:ext cx="4884226" cy="475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37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de-DE" sz="3200" b="1" dirty="0" err="1" smtClean="0"/>
              <a:t>Plutos</a:t>
            </a:r>
            <a:r>
              <a:rPr lang="de-DE" sz="3200" b="1" dirty="0" smtClean="0"/>
              <a:t> Bahn und </a:t>
            </a:r>
            <a:r>
              <a:rPr lang="de-DE" sz="3200" b="1" dirty="0" err="1" smtClean="0"/>
              <a:t>Touchdownpunkte</a:t>
            </a:r>
            <a:endParaRPr lang="de-DE" sz="3200" b="1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39552" y="2636913"/>
            <a:ext cx="8604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                                                        </a:t>
            </a: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</a:t>
            </a:r>
          </a:p>
          <a:p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                                                             Ergänzte Grafik aus:  http://www.astrode.de/reisen/reisen18c/namib2018h2.htm 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Werner Held\Desktop\Pluto-Bahn m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811"/>
            <a:ext cx="9130098" cy="54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b="1" dirty="0" smtClean="0"/>
              <a:t>Die Pluto-Rahmung</a:t>
            </a:r>
            <a:endParaRPr lang="de-DE" sz="3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34559" cy="513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9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6632"/>
            <a:ext cx="9055844" cy="1614041"/>
          </a:xfrm>
        </p:spPr>
        <p:txBody>
          <a:bodyPr>
            <a:normAutofit fontScale="90000"/>
          </a:bodyPr>
          <a:lstStyle/>
          <a:p>
            <a:r>
              <a:rPr lang="de-DE" sz="3300" b="1" dirty="0" smtClean="0"/>
              <a:t>ZENTRAL: Die neue teuflische plutonische Gesellschaftskrake </a:t>
            </a:r>
            <a:r>
              <a:rPr lang="de-DE" sz="3300" b="1" dirty="0"/>
              <a:t>des Pluto-</a:t>
            </a:r>
            <a:r>
              <a:rPr lang="de-DE" sz="3300" b="1" dirty="0" err="1"/>
              <a:t>Ekliptiktouchdowns</a:t>
            </a:r>
            <a:r>
              <a:rPr lang="de-DE" sz="3300" b="1" dirty="0"/>
              <a:t> </a:t>
            </a:r>
            <a:r>
              <a:rPr lang="de-DE" sz="3300" b="1" dirty="0" smtClean="0"/>
              <a:t>24.10.2018 </a:t>
            </a:r>
            <a:r>
              <a:rPr lang="de-DE" sz="2000" b="1" dirty="0" smtClean="0"/>
              <a:t>10:29 </a:t>
            </a:r>
            <a:r>
              <a:rPr lang="de-DE" sz="2000" b="1" dirty="0"/>
              <a:t>UT, </a:t>
            </a:r>
            <a:r>
              <a:rPr lang="de-DE" sz="2000" b="1" dirty="0" smtClean="0"/>
              <a:t>Berlin</a:t>
            </a:r>
            <a:br>
              <a:rPr lang="de-DE" sz="2000" b="1" dirty="0" smtClean="0"/>
            </a:br>
            <a:r>
              <a:rPr lang="de-DE" sz="2000" b="1" dirty="0"/>
              <a:t/>
            </a:r>
            <a:br>
              <a:rPr lang="de-DE" sz="2000" b="1" dirty="0"/>
            </a:br>
            <a:r>
              <a:rPr lang="de-DE" sz="2000" b="1" dirty="0" smtClean="0"/>
              <a:t> </a:t>
            </a:r>
            <a:endParaRPr lang="de-DE" sz="20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-15687" y="1268760"/>
            <a:ext cx="3707904" cy="5763387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e-DE" sz="2000" dirty="0" smtClean="0">
                <a:solidFill>
                  <a:schemeClr val="tx1"/>
                </a:solidFill>
              </a:rPr>
              <a:t>Eine von den </a:t>
            </a:r>
            <a:r>
              <a:rPr lang="de-DE" sz="2000" dirty="0">
                <a:solidFill>
                  <a:schemeClr val="tx1"/>
                </a:solidFill>
              </a:rPr>
              <a:t>Medien </a:t>
            </a:r>
            <a:r>
              <a:rPr lang="de-DE" sz="2000" dirty="0" smtClean="0">
                <a:solidFill>
                  <a:schemeClr val="tx1"/>
                </a:solidFill>
              </a:rPr>
              <a:t>ideologisch geschürte,  verblödende, angstfanatische Solidarität (Merkur-</a:t>
            </a:r>
            <a:r>
              <a:rPr lang="de-DE" sz="2000" dirty="0" err="1" smtClean="0">
                <a:solidFill>
                  <a:schemeClr val="tx1"/>
                </a:solidFill>
              </a:rPr>
              <a:t>Fanatica</a:t>
            </a:r>
            <a:r>
              <a:rPr lang="de-DE" sz="2000" dirty="0" smtClean="0">
                <a:solidFill>
                  <a:schemeClr val="tx1"/>
                </a:solidFill>
              </a:rPr>
              <a:t>-</a:t>
            </a:r>
            <a:r>
              <a:rPr lang="de-DE" sz="2000" dirty="0" err="1" smtClean="0">
                <a:solidFill>
                  <a:schemeClr val="tx1"/>
                </a:solidFill>
              </a:rPr>
              <a:t>Solidarity</a:t>
            </a:r>
            <a:r>
              <a:rPr lang="de-DE" sz="2000" dirty="0" smtClean="0">
                <a:solidFill>
                  <a:schemeClr val="tx1"/>
                </a:solidFill>
              </a:rPr>
              <a:t>) treibt zum eingewilligten Märtyrertum in der Angstbedrohung an </a:t>
            </a:r>
            <a:r>
              <a:rPr lang="de-DE" sz="2000" dirty="0">
                <a:solidFill>
                  <a:schemeClr val="tx1"/>
                </a:solidFill>
              </a:rPr>
              <a:t>(</a:t>
            </a:r>
            <a:r>
              <a:rPr lang="de-DE" sz="2000" dirty="0" err="1" smtClean="0">
                <a:solidFill>
                  <a:schemeClr val="tx1"/>
                </a:solidFill>
              </a:rPr>
              <a:t>Martir</a:t>
            </a:r>
            <a:r>
              <a:rPr lang="de-DE" sz="2000" dirty="0" smtClean="0">
                <a:solidFill>
                  <a:schemeClr val="tx1"/>
                </a:solidFill>
              </a:rPr>
              <a:t>-Damocles) und führt im Wiegenaspekt fließend zur kriegslistig-teuflisch initiierten, transhumanistischen, kollektiven Versklavung (</a:t>
            </a:r>
            <a:r>
              <a:rPr lang="de-DE" sz="2000" dirty="0" err="1" smtClean="0">
                <a:solidFill>
                  <a:schemeClr val="tx1"/>
                </a:solidFill>
              </a:rPr>
              <a:t>Sinon</a:t>
            </a:r>
            <a:r>
              <a:rPr lang="de-DE" sz="2000" dirty="0" smtClean="0">
                <a:solidFill>
                  <a:schemeClr val="tx1"/>
                </a:solidFill>
              </a:rPr>
              <a:t>-</a:t>
            </a:r>
            <a:r>
              <a:rPr lang="de-DE" sz="2000" dirty="0" err="1" smtClean="0">
                <a:solidFill>
                  <a:schemeClr val="tx1"/>
                </a:solidFill>
              </a:rPr>
              <a:t>Lamettrie</a:t>
            </a:r>
            <a:r>
              <a:rPr lang="de-DE" sz="2000" dirty="0">
                <a:solidFill>
                  <a:schemeClr val="tx1"/>
                </a:solidFill>
              </a:rPr>
              <a:t>-</a:t>
            </a:r>
            <a:r>
              <a:rPr lang="de-DE" sz="2000" dirty="0" smtClean="0">
                <a:solidFill>
                  <a:schemeClr val="tx1"/>
                </a:solidFill>
              </a:rPr>
              <a:t>Pluto-Slaven </a:t>
            </a:r>
            <a:r>
              <a:rPr lang="de-DE" sz="2000" dirty="0" err="1" smtClean="0">
                <a:solidFill>
                  <a:schemeClr val="tx1"/>
                </a:solidFill>
              </a:rPr>
              <a:t>Opp</a:t>
            </a:r>
            <a:r>
              <a:rPr lang="de-DE" sz="2000" dirty="0" smtClean="0">
                <a:solidFill>
                  <a:schemeClr val="tx1"/>
                </a:solidFill>
              </a:rPr>
              <a:t>. </a:t>
            </a:r>
            <a:r>
              <a:rPr lang="de-DE" sz="2000" dirty="0" err="1" smtClean="0">
                <a:solidFill>
                  <a:schemeClr val="tx1"/>
                </a:solidFill>
              </a:rPr>
              <a:t>Loke</a:t>
            </a:r>
            <a:r>
              <a:rPr lang="de-DE" sz="2000" dirty="0" smtClean="0">
                <a:solidFill>
                  <a:schemeClr val="tx1"/>
                </a:solidFill>
              </a:rPr>
              <a:t>) und zur wahnhaften Familienzerstörung, Unfruchtbarmachung und Bevölkerungsreduktion (</a:t>
            </a:r>
            <a:r>
              <a:rPr lang="de-DE" sz="2000" dirty="0" err="1" smtClean="0">
                <a:solidFill>
                  <a:schemeClr val="tx1"/>
                </a:solidFill>
              </a:rPr>
              <a:t>Ino</a:t>
            </a:r>
            <a:r>
              <a:rPr lang="de-DE" sz="2000" dirty="0" smtClean="0">
                <a:solidFill>
                  <a:schemeClr val="tx1"/>
                </a:solidFill>
              </a:rPr>
              <a:t>) im </a:t>
            </a:r>
            <a:r>
              <a:rPr lang="de-DE" sz="2000" dirty="0" err="1" smtClean="0">
                <a:solidFill>
                  <a:schemeClr val="tx1"/>
                </a:solidFill>
              </a:rPr>
              <a:t>aufgestachelnden</a:t>
            </a:r>
            <a:r>
              <a:rPr lang="de-DE" sz="2000" dirty="0" smtClean="0">
                <a:solidFill>
                  <a:schemeClr val="tx1"/>
                </a:solidFill>
              </a:rPr>
              <a:t> Überwachungsstaat (</a:t>
            </a:r>
            <a:r>
              <a:rPr lang="de-DE" sz="2000" dirty="0" err="1" smtClean="0">
                <a:solidFill>
                  <a:schemeClr val="tx1"/>
                </a:solidFill>
              </a:rPr>
              <a:t>Asbolus</a:t>
            </a:r>
            <a:r>
              <a:rPr lang="de-DE" sz="2000" dirty="0" smtClean="0">
                <a:solidFill>
                  <a:schemeClr val="tx1"/>
                </a:solidFill>
              </a:rPr>
              <a:t>, Cerberus, Sherlock). </a:t>
            </a:r>
          </a:p>
          <a:p>
            <a:pPr algn="l"/>
            <a:r>
              <a:rPr lang="de-DE" sz="2000" dirty="0" smtClean="0">
                <a:solidFill>
                  <a:schemeClr val="tx1"/>
                </a:solidFill>
              </a:rPr>
              <a:t>Mittels Pandemie-Panik (Saturn-Pan auf dem Herrschaftsmachtgrad 4-5° Steinbock)</a:t>
            </a:r>
            <a:r>
              <a:rPr lang="de-DE" sz="2000" dirty="0">
                <a:solidFill>
                  <a:schemeClr val="tx1"/>
                </a:solidFill>
              </a:rPr>
              <a:t> wird </a:t>
            </a:r>
            <a:r>
              <a:rPr lang="de-DE" sz="2000" dirty="0" smtClean="0">
                <a:solidFill>
                  <a:schemeClr val="tx1"/>
                </a:solidFill>
              </a:rPr>
              <a:t>bevölkerungsspaltend </a:t>
            </a:r>
            <a:r>
              <a:rPr lang="de-DE" sz="2000" dirty="0">
                <a:solidFill>
                  <a:schemeClr val="tx1"/>
                </a:solidFill>
              </a:rPr>
              <a:t>(Eris am IC) </a:t>
            </a:r>
            <a:r>
              <a:rPr lang="de-DE" sz="2000" dirty="0" smtClean="0">
                <a:solidFill>
                  <a:schemeClr val="tx1"/>
                </a:solidFill>
              </a:rPr>
              <a:t>regiert.</a:t>
            </a:r>
          </a:p>
          <a:p>
            <a:pPr algn="l"/>
            <a:r>
              <a:rPr lang="de-DE" sz="2000" dirty="0" smtClean="0">
                <a:solidFill>
                  <a:schemeClr val="tx1"/>
                </a:solidFill>
              </a:rPr>
              <a:t>Die teufelsgeschürte Paranoia von Lucifer-Kafka am Frühlingspunkt und der antichristlich-destruktive </a:t>
            </a:r>
            <a:r>
              <a:rPr lang="de-DE" sz="2000" dirty="0" err="1" smtClean="0">
                <a:solidFill>
                  <a:schemeClr val="tx1"/>
                </a:solidFill>
              </a:rPr>
              <a:t>Achristou</a:t>
            </a:r>
            <a:r>
              <a:rPr lang="de-DE" sz="2000" dirty="0" smtClean="0">
                <a:solidFill>
                  <a:schemeClr val="tx1"/>
                </a:solidFill>
              </a:rPr>
              <a:t> auf dem freien Willen nehmenden soghaften Großen </a:t>
            </a:r>
            <a:r>
              <a:rPr lang="de-DE" sz="2000" dirty="0" err="1" smtClean="0">
                <a:solidFill>
                  <a:schemeClr val="tx1"/>
                </a:solidFill>
              </a:rPr>
              <a:t>Attraktor</a:t>
            </a:r>
            <a:r>
              <a:rPr lang="de-DE" sz="2000" dirty="0" smtClean="0">
                <a:solidFill>
                  <a:schemeClr val="tx1"/>
                </a:solidFill>
              </a:rPr>
              <a:t>. Das Zentrum der Energie in D ist die früh erlebte eigene Geschlechtsenergieunterdrückung, sowie alle Frühindoktrinationen, die zu befreien sind (</a:t>
            </a:r>
            <a:r>
              <a:rPr lang="de-DE" sz="2000" dirty="0" err="1" smtClean="0">
                <a:solidFill>
                  <a:schemeClr val="tx1"/>
                </a:solidFill>
              </a:rPr>
              <a:t>Atalante</a:t>
            </a:r>
            <a:r>
              <a:rPr lang="de-DE" sz="2000" dirty="0" smtClean="0">
                <a:solidFill>
                  <a:schemeClr val="tx1"/>
                </a:solidFill>
              </a:rPr>
              <a:t> + Uranus-VM + Merkur-Pluto)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Werner Held\Desktop\PTD Berl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04" y="1484783"/>
            <a:ext cx="5527475" cy="536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032" y="548680"/>
            <a:ext cx="9116334" cy="936104"/>
          </a:xfrm>
        </p:spPr>
        <p:txBody>
          <a:bodyPr>
            <a:noAutofit/>
          </a:bodyPr>
          <a:lstStyle/>
          <a:p>
            <a:r>
              <a:rPr lang="de-DE" sz="2400" b="1" dirty="0" smtClean="0"/>
              <a:t>Die plutonische Deklinations</a:t>
            </a:r>
            <a:r>
              <a:rPr lang="de-DE" sz="2000" b="1" dirty="0" smtClean="0"/>
              <a:t>-</a:t>
            </a:r>
            <a:r>
              <a:rPr lang="de-DE" sz="2400" b="1" dirty="0" err="1" smtClean="0"/>
              <a:t>MoFi</a:t>
            </a:r>
            <a:r>
              <a:rPr lang="de-DE" sz="2400" b="1" dirty="0" smtClean="0"/>
              <a:t> vom 16.07.2019 – versklavender Ökoüberwachungsstaat zum Schutz des Planeten?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1600" dirty="0" smtClean="0"/>
              <a:t>:</a:t>
            </a:r>
            <a:r>
              <a:rPr lang="de-DE" sz="2400" dirty="0" smtClean="0"/>
              <a:t>   </a:t>
            </a:r>
            <a:br>
              <a:rPr lang="de-DE" sz="2400" dirty="0" smtClean="0"/>
            </a:br>
            <a:r>
              <a:rPr lang="de-DE" sz="1400" dirty="0" smtClean="0"/>
              <a:t>      21,3     21,1   -21,9 -22,2 -22,1 -22,1 -22,3      -22,4       22,9</a:t>
            </a:r>
            <a:r>
              <a:rPr lang="de-DE" sz="3200" dirty="0"/>
              <a:t/>
            </a:r>
            <a:br>
              <a:rPr lang="de-DE" sz="3200" dirty="0"/>
            </a:b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556792"/>
            <a:ext cx="3816424" cy="54452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6400" b="1" dirty="0" smtClean="0"/>
              <a:t>Der reduktionistische Gemeinschafts-schluss zur Rettung des Planeten</a:t>
            </a:r>
          </a:p>
          <a:p>
            <a:pPr marL="0" indent="0">
              <a:buNone/>
            </a:pPr>
            <a:r>
              <a:rPr lang="de-DE" sz="5600" b="1" dirty="0" smtClean="0"/>
              <a:t>Eine wachsend-grenzüberschreitende </a:t>
            </a:r>
            <a:r>
              <a:rPr lang="de-DE" sz="5600" b="1" dirty="0" err="1" smtClean="0"/>
              <a:t>Hypnotisierung</a:t>
            </a:r>
            <a:r>
              <a:rPr lang="de-DE" sz="5600" b="1" dirty="0" smtClean="0"/>
              <a:t> (Hypnos) zu einer Utopie (Utopia) der Hoffnung (</a:t>
            </a:r>
            <a:r>
              <a:rPr lang="de-DE" sz="5600" b="1" dirty="0" err="1" smtClean="0"/>
              <a:t>Elpis</a:t>
            </a:r>
            <a:r>
              <a:rPr lang="de-DE" sz="5600" b="1" dirty="0" smtClean="0"/>
              <a:t>) auf dem expansiven Supergalaktischen Zentrum und ein fanatischer gesamtgesellschaftlicher Auftrag (Deklinationsaufreihung) zur zukunftsführenden (Nordknoten) Rettung der geliebten (Venus) Erde (Gaea) mit revolutionär aufbegehrenden (Mars-Uranus-Typhon), anhängerstarken (</a:t>
            </a:r>
            <a:r>
              <a:rPr lang="de-DE" sz="5600" b="1" dirty="0" err="1" smtClean="0"/>
              <a:t>Haumea</a:t>
            </a:r>
            <a:r>
              <a:rPr lang="de-DE" sz="5600" b="1" dirty="0" smtClean="0"/>
              <a:t>), ehrgeizig-polarisierenden (Eris), mit rächenden Brandreden (Thais), </a:t>
            </a:r>
            <a:r>
              <a:rPr lang="de-DE" sz="5600" b="1" dirty="0" err="1" smtClean="0"/>
              <a:t>cerberushaft</a:t>
            </a:r>
            <a:r>
              <a:rPr lang="de-DE" sz="5600" b="1" dirty="0" smtClean="0"/>
              <a:t> nicht mehr loslassenden Umweltschützer (</a:t>
            </a:r>
            <a:r>
              <a:rPr lang="de-DE" sz="5600" b="1" dirty="0" err="1" smtClean="0"/>
              <a:t>Chiron</a:t>
            </a:r>
            <a:r>
              <a:rPr lang="de-DE" sz="5600" b="1" dirty="0" smtClean="0"/>
              <a:t>). </a:t>
            </a:r>
          </a:p>
          <a:p>
            <a:pPr marL="0" indent="0">
              <a:buNone/>
            </a:pPr>
            <a:endParaRPr lang="de-DE" sz="800" b="1" dirty="0" smtClean="0"/>
          </a:p>
          <a:p>
            <a:pPr marL="0" indent="0">
              <a:buNone/>
            </a:pPr>
            <a:r>
              <a:rPr lang="de-DE" sz="5600" b="1" dirty="0" smtClean="0"/>
              <a:t>Ein dominant (</a:t>
            </a:r>
            <a:r>
              <a:rPr lang="de-DE" sz="5600" b="1" dirty="0" err="1" smtClean="0"/>
              <a:t>Masterman</a:t>
            </a:r>
            <a:r>
              <a:rPr lang="de-DE" sz="5600" b="1" dirty="0" smtClean="0"/>
              <a:t>) und schockhaft wie auch kreativ (</a:t>
            </a:r>
            <a:r>
              <a:rPr lang="de-DE" sz="5600" b="1" dirty="0" err="1" smtClean="0"/>
              <a:t>Quaoar</a:t>
            </a:r>
            <a:r>
              <a:rPr lang="de-DE" sz="5600" b="1" dirty="0" smtClean="0"/>
              <a:t>) durchgesetzter, die Bevölkerung versklavender, umverteilend-enteignender (Slaven, </a:t>
            </a:r>
            <a:r>
              <a:rPr lang="de-DE" sz="5600" b="1" dirty="0" err="1" smtClean="0"/>
              <a:t>Robinhood</a:t>
            </a:r>
            <a:r>
              <a:rPr lang="de-DE" sz="5600" b="1" dirty="0" smtClean="0"/>
              <a:t> am IC), das Anerkannte zum sich isolierenden Naturstaat hin schändender (Rousseau-</a:t>
            </a:r>
            <a:r>
              <a:rPr lang="de-DE" sz="5600" b="1" dirty="0" err="1" smtClean="0"/>
              <a:t>Amycus</a:t>
            </a:r>
            <a:r>
              <a:rPr lang="de-DE" sz="5600" b="1" dirty="0" smtClean="0"/>
              <a:t>-Saturn-Südknoten) Weltbildwandel (</a:t>
            </a:r>
            <a:r>
              <a:rPr lang="de-DE" sz="5600" b="1" dirty="0" err="1" smtClean="0"/>
              <a:t>Coppernicus</a:t>
            </a:r>
            <a:r>
              <a:rPr lang="de-DE" sz="5600" b="1" dirty="0" smtClean="0"/>
              <a:t>-Nordknoten) zu einem beliebten </a:t>
            </a:r>
            <a:r>
              <a:rPr lang="de-DE" sz="5600" b="1" dirty="0" err="1" smtClean="0"/>
              <a:t>Öko</a:t>
            </a:r>
            <a:r>
              <a:rPr lang="de-DE" sz="5600" b="1" dirty="0" smtClean="0"/>
              <a:t> (Gaea)-Überwachungsstaat (Venus-Orwell, Merkur-</a:t>
            </a:r>
            <a:r>
              <a:rPr lang="de-DE" sz="5600" b="1" dirty="0" err="1" smtClean="0"/>
              <a:t>Varuna</a:t>
            </a:r>
            <a:r>
              <a:rPr lang="de-DE" sz="5600" b="1" dirty="0" smtClean="0"/>
              <a:t>). </a:t>
            </a:r>
          </a:p>
          <a:p>
            <a:pPr marL="0" indent="0">
              <a:buNone/>
            </a:pPr>
            <a:endParaRPr lang="de-DE" sz="1600" b="1" dirty="0"/>
          </a:p>
          <a:p>
            <a:pPr marL="0" indent="0">
              <a:buNone/>
            </a:pPr>
            <a:r>
              <a:rPr lang="de-DE" sz="5600" b="1" dirty="0" smtClean="0"/>
              <a:t>Das Ganze aber mit einer manipulativen (</a:t>
            </a:r>
            <a:r>
              <a:rPr lang="de-DE" sz="5600" b="1" dirty="0" err="1" smtClean="0"/>
              <a:t>Pholus</a:t>
            </a:r>
            <a:r>
              <a:rPr lang="de-DE" sz="5600" b="1" dirty="0" smtClean="0"/>
              <a:t>), zurechtgeschwindelten (</a:t>
            </a:r>
            <a:r>
              <a:rPr lang="de-DE" sz="5600" b="1" dirty="0" err="1" smtClean="0"/>
              <a:t>Swindle</a:t>
            </a:r>
            <a:r>
              <a:rPr lang="de-DE" sz="5600" b="1" dirty="0" smtClean="0"/>
              <a:t>, </a:t>
            </a:r>
            <a:r>
              <a:rPr lang="de-DE" sz="5600" b="1" dirty="0" err="1" smtClean="0"/>
              <a:t>Lie</a:t>
            </a:r>
            <a:r>
              <a:rPr lang="de-DE" sz="5600" b="1" dirty="0" smtClean="0"/>
              <a:t>, Münchhausen) Philosophie der CO2-Hypothese (Arrhenius) und mit einer fanatischen Fantasie im Kopf (</a:t>
            </a:r>
            <a:r>
              <a:rPr lang="de-DE" sz="5600" b="1" dirty="0" err="1" smtClean="0"/>
              <a:t>Fanatica</a:t>
            </a:r>
            <a:r>
              <a:rPr lang="de-DE" sz="5600" b="1" dirty="0"/>
              <a:t>-</a:t>
            </a:r>
            <a:r>
              <a:rPr lang="de-DE" sz="5600" b="1" dirty="0" smtClean="0"/>
              <a:t>Fantasia in HS Sonne/Merkur). </a:t>
            </a:r>
            <a:endParaRPr lang="de-DE" sz="5600" b="1" dirty="0">
              <a:latin typeface="Astroplus Fine" pitchFamily="2" charset="0"/>
            </a:endParaRPr>
          </a:p>
        </p:txBody>
      </p:sp>
      <p:pic>
        <p:nvPicPr>
          <p:cNvPr id="4" name="Picture 2" descr="C:\Users\Werner Held\Desktop\DAV Charts\Dek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79305"/>
            <a:ext cx="4680520" cy="6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Werner Held\Desktop\16.07.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95" y="1729308"/>
            <a:ext cx="5254027" cy="51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de-DE" sz="3600" b="1" dirty="0" smtClean="0">
                <a:ea typeface="Calibri"/>
                <a:cs typeface="Times New Roman"/>
              </a:rPr>
              <a:t>Die plutonischen Grundrahmungen der Macht </a:t>
            </a:r>
            <a:r>
              <a:rPr lang="de-DE" dirty="0" smtClean="0">
                <a:ea typeface="Calibri"/>
                <a:cs typeface="Times New Roman"/>
              </a:rPr>
              <a:t/>
            </a:r>
            <a:br>
              <a:rPr lang="de-DE" dirty="0" smtClean="0">
                <a:ea typeface="Calibri"/>
                <a:cs typeface="Times New Roman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29309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300" b="1" dirty="0" smtClean="0">
                <a:ea typeface="Calibri"/>
                <a:cs typeface="Times New Roman"/>
              </a:rPr>
              <a:t>Tropisch</a:t>
            </a:r>
            <a:r>
              <a:rPr lang="de-DE" sz="1300" b="1" dirty="0">
                <a:ea typeface="Calibri"/>
                <a:cs typeface="Times New Roman"/>
              </a:rPr>
              <a:t>:</a:t>
            </a:r>
            <a:r>
              <a:rPr lang="de-DE" sz="1300" dirty="0">
                <a:ea typeface="Calibri"/>
                <a:cs typeface="Times New Roman"/>
              </a:rPr>
              <a:t> Widderingress (Männerhemisphäre) </a:t>
            </a:r>
            <a:r>
              <a:rPr lang="de-DE" sz="1300" dirty="0" smtClean="0">
                <a:ea typeface="Calibri"/>
                <a:cs typeface="Times New Roman"/>
              </a:rPr>
              <a:t>1822 / 23 </a:t>
            </a:r>
            <a:r>
              <a:rPr lang="de-DE" sz="1300" dirty="0">
                <a:ea typeface="Calibri"/>
                <a:cs typeface="Times New Roman"/>
              </a:rPr>
              <a:t>– </a:t>
            </a:r>
            <a:r>
              <a:rPr lang="de-DE" sz="1300" dirty="0" smtClean="0">
                <a:ea typeface="Calibri"/>
                <a:cs typeface="Times New Roman"/>
              </a:rPr>
              <a:t>Krebs-Ingress 1914 / 15 </a:t>
            </a:r>
            <a:r>
              <a:rPr lang="de-DE" sz="1300" dirty="0">
                <a:ea typeface="Calibri"/>
                <a:cs typeface="Times New Roman"/>
              </a:rPr>
              <a:t>– Waageingress (Frauenhemisphäre) </a:t>
            </a:r>
            <a:r>
              <a:rPr lang="de-DE" sz="1300" dirty="0" smtClean="0">
                <a:ea typeface="Calibri"/>
                <a:cs typeface="Times New Roman"/>
              </a:rPr>
              <a:t>1971 / 72 </a:t>
            </a:r>
            <a:r>
              <a:rPr lang="de-DE" sz="1300" dirty="0">
                <a:ea typeface="Calibri"/>
                <a:cs typeface="Times New Roman"/>
              </a:rPr>
              <a:t>– Steinbock-Ingress 2008 – Widder-Ingress </a:t>
            </a:r>
            <a:r>
              <a:rPr lang="de-DE" sz="1300" dirty="0" smtClean="0">
                <a:ea typeface="Calibri"/>
                <a:cs typeface="Times New Roman"/>
              </a:rPr>
              <a:t>2066 / 67 = die Plutonische Sonne-Erde-Verankerung der 4 Weltpunkte als kollektiv rahmende Tierkreis-Entwicklungen</a:t>
            </a:r>
            <a:endParaRPr lang="de-DE" sz="13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300" b="1" dirty="0">
                <a:ea typeface="Calibri"/>
                <a:cs typeface="Times New Roman"/>
              </a:rPr>
              <a:t>Ekliptisch</a:t>
            </a:r>
            <a:r>
              <a:rPr lang="de-DE" sz="1300" dirty="0">
                <a:ea typeface="Calibri"/>
                <a:cs typeface="Times New Roman"/>
              </a:rPr>
              <a:t>: Südknoten-</a:t>
            </a:r>
            <a:r>
              <a:rPr lang="de-DE" sz="1300" dirty="0" err="1">
                <a:ea typeface="Calibri"/>
                <a:cs typeface="Times New Roman"/>
              </a:rPr>
              <a:t>Touchdown</a:t>
            </a:r>
            <a:r>
              <a:rPr lang="de-DE" sz="1300" dirty="0">
                <a:ea typeface="Calibri"/>
                <a:cs typeface="Times New Roman"/>
              </a:rPr>
              <a:t> 22.12.1770  –  Südbreite </a:t>
            </a:r>
            <a:r>
              <a:rPr lang="de-DE" sz="1300" dirty="0" smtClean="0">
                <a:ea typeface="Calibri"/>
                <a:cs typeface="Times New Roman"/>
              </a:rPr>
              <a:t>(die Macht aus der Tiefe, die Vaterunterdrückung) 11.10.1839 </a:t>
            </a:r>
            <a:r>
              <a:rPr lang="de-DE" sz="1300" dirty="0">
                <a:ea typeface="Calibri"/>
                <a:cs typeface="Times New Roman"/>
              </a:rPr>
              <a:t>– Nordknoten-</a:t>
            </a:r>
            <a:r>
              <a:rPr lang="de-DE" sz="1300" dirty="0" err="1">
                <a:ea typeface="Calibri"/>
                <a:cs typeface="Times New Roman"/>
              </a:rPr>
              <a:t>Touchdown</a:t>
            </a:r>
            <a:r>
              <a:rPr lang="de-DE" sz="1300" dirty="0">
                <a:ea typeface="Calibri"/>
                <a:cs typeface="Times New Roman"/>
              </a:rPr>
              <a:t> 09.09.1930 – Nordbreite </a:t>
            </a:r>
            <a:r>
              <a:rPr lang="de-DE" sz="1300" dirty="0" smtClean="0">
                <a:ea typeface="Calibri"/>
                <a:cs typeface="Times New Roman"/>
              </a:rPr>
              <a:t>11.04.1980 (die Macht aus der Höhe, die Macht über den Vater) – </a:t>
            </a:r>
            <a:r>
              <a:rPr lang="de-DE" sz="1300" dirty="0">
                <a:ea typeface="Calibri"/>
                <a:cs typeface="Times New Roman"/>
              </a:rPr>
              <a:t>Südknoten-</a:t>
            </a:r>
            <a:r>
              <a:rPr lang="de-DE" sz="1300" dirty="0" err="1">
                <a:ea typeface="Calibri"/>
                <a:cs typeface="Times New Roman"/>
              </a:rPr>
              <a:t>Touchdown</a:t>
            </a:r>
            <a:r>
              <a:rPr lang="de-DE" sz="1300" dirty="0">
                <a:ea typeface="Calibri"/>
                <a:cs typeface="Times New Roman"/>
              </a:rPr>
              <a:t> </a:t>
            </a:r>
            <a:r>
              <a:rPr lang="de-DE" sz="1300" dirty="0" smtClean="0">
                <a:ea typeface="Calibri"/>
                <a:cs typeface="Times New Roman"/>
              </a:rPr>
              <a:t>24.10.2018 - die Macht der Egos, der Herrscher, der bewussten Individuation, vaterbezogene Ohnmacht / Macht.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300" b="1" dirty="0" smtClean="0">
                <a:ea typeface="Calibri"/>
                <a:cs typeface="Times New Roman"/>
              </a:rPr>
              <a:t>Äquatorial: </a:t>
            </a:r>
            <a:r>
              <a:rPr lang="de-DE" sz="1300" dirty="0" smtClean="0">
                <a:ea typeface="Calibri"/>
                <a:cs typeface="Times New Roman"/>
              </a:rPr>
              <a:t>max. Süd-Deklination 08.10.1783 – Äquator-</a:t>
            </a:r>
            <a:r>
              <a:rPr lang="de-DE" sz="1300" dirty="0" err="1" smtClean="0">
                <a:ea typeface="Calibri"/>
                <a:cs typeface="Times New Roman"/>
              </a:rPr>
              <a:t>Touchdown</a:t>
            </a:r>
            <a:r>
              <a:rPr lang="de-DE" sz="1300" dirty="0" smtClean="0">
                <a:ea typeface="Calibri"/>
                <a:cs typeface="Times New Roman"/>
              </a:rPr>
              <a:t> 1862 /1864  -   </a:t>
            </a:r>
            <a:r>
              <a:rPr lang="de-DE" sz="1300" dirty="0">
                <a:ea typeface="Calibri"/>
                <a:cs typeface="Times New Roman"/>
              </a:rPr>
              <a:t>max. </a:t>
            </a:r>
            <a:r>
              <a:rPr lang="de-DE" sz="1300" dirty="0" smtClean="0">
                <a:ea typeface="Calibri"/>
                <a:cs typeface="Times New Roman"/>
              </a:rPr>
              <a:t>Nord-Deklination 09.05.1946 – Äquator-</a:t>
            </a:r>
            <a:r>
              <a:rPr lang="de-DE" sz="1300" dirty="0" err="1" smtClean="0">
                <a:ea typeface="Calibri"/>
                <a:cs typeface="Times New Roman"/>
              </a:rPr>
              <a:t>Touchdown</a:t>
            </a:r>
            <a:r>
              <a:rPr lang="de-DE" sz="1300" dirty="0" smtClean="0">
                <a:ea typeface="Calibri"/>
                <a:cs typeface="Times New Roman"/>
              </a:rPr>
              <a:t> 1987 / 1988 - </a:t>
            </a:r>
            <a:r>
              <a:rPr lang="de-DE" sz="1300" dirty="0">
                <a:ea typeface="Calibri"/>
                <a:cs typeface="Times New Roman"/>
              </a:rPr>
              <a:t>max. Süd-Deklination </a:t>
            </a:r>
            <a:r>
              <a:rPr lang="de-DE" sz="1300" dirty="0" smtClean="0">
                <a:ea typeface="Calibri"/>
                <a:cs typeface="Times New Roman"/>
              </a:rPr>
              <a:t>11.10.2030 - die materielle Macht auf Erden bzw.  Machtaufgabe für die Erde, irdische Ohnmacht / Macht</a:t>
            </a:r>
            <a:endParaRPr lang="de-DE" sz="13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300" b="1" dirty="0" smtClean="0">
                <a:ea typeface="Calibri"/>
                <a:cs typeface="Times New Roman"/>
              </a:rPr>
              <a:t>1987 / 1988 – Entfernungs-Extrema </a:t>
            </a:r>
            <a:r>
              <a:rPr lang="de-DE" sz="1300" b="1" dirty="0">
                <a:ea typeface="Calibri"/>
                <a:cs typeface="Times New Roman"/>
              </a:rPr>
              <a:t>zu Sonne und Erde</a:t>
            </a:r>
            <a:r>
              <a:rPr lang="de-DE" sz="1300" dirty="0">
                <a:ea typeface="Calibri"/>
                <a:cs typeface="Times New Roman"/>
              </a:rPr>
              <a:t> </a:t>
            </a:r>
            <a:r>
              <a:rPr lang="de-DE" sz="1300" dirty="0" smtClean="0">
                <a:ea typeface="Calibri"/>
                <a:cs typeface="Times New Roman"/>
              </a:rPr>
              <a:t>(die Macht aus der Ferne, die kosmische Initiation bringt es in die aufdringliche, eindringend bindende Macht in der Nähe = Globalisierungsstartschuss) </a:t>
            </a:r>
            <a:r>
              <a:rPr lang="de-DE" sz="1300" dirty="0" err="1" smtClean="0">
                <a:ea typeface="Calibri"/>
                <a:cs typeface="Times New Roman"/>
              </a:rPr>
              <a:t>Apohel</a:t>
            </a:r>
            <a:r>
              <a:rPr lang="de-DE" sz="1300" dirty="0" smtClean="0">
                <a:ea typeface="Calibri"/>
                <a:cs typeface="Times New Roman"/>
              </a:rPr>
              <a:t> </a:t>
            </a:r>
            <a:r>
              <a:rPr lang="de-DE" sz="1300" dirty="0">
                <a:ea typeface="Calibri"/>
                <a:cs typeface="Times New Roman"/>
              </a:rPr>
              <a:t>04.06.1866 / Apogäum 05.05.1866  vs. Perihel 05.09.1989 / Perigäum </a:t>
            </a:r>
            <a:r>
              <a:rPr lang="de-DE" sz="1300" dirty="0" smtClean="0">
                <a:ea typeface="Calibri"/>
                <a:cs typeface="Times New Roman"/>
              </a:rPr>
              <a:t>07.05.1990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300" b="1" dirty="0" smtClean="0">
                <a:ea typeface="Calibri"/>
                <a:cs typeface="Times New Roman"/>
              </a:rPr>
              <a:t>Synodisch - das komplexe Panorama der Pluto-</a:t>
            </a:r>
            <a:r>
              <a:rPr lang="de-DE" sz="1300" b="1" dirty="0" err="1" smtClean="0">
                <a:ea typeface="Calibri"/>
                <a:cs typeface="Times New Roman"/>
              </a:rPr>
              <a:t>Langsamläuferzyklen</a:t>
            </a:r>
            <a:r>
              <a:rPr lang="de-DE" sz="1300" b="1" dirty="0" smtClean="0">
                <a:ea typeface="Calibri"/>
                <a:cs typeface="Times New Roman"/>
              </a:rPr>
              <a:t> und –</a:t>
            </a:r>
            <a:r>
              <a:rPr lang="de-DE" sz="1300" b="1" dirty="0" err="1" smtClean="0">
                <a:ea typeface="Calibri"/>
                <a:cs typeface="Times New Roman"/>
              </a:rPr>
              <a:t>stellien</a:t>
            </a:r>
            <a:r>
              <a:rPr lang="de-DE" sz="1300" dirty="0" smtClean="0">
                <a:ea typeface="Calibri"/>
                <a:cs typeface="Times New Roman"/>
              </a:rPr>
              <a:t>, die laufenden Planetenbereich-Verbindungen als dunkle Plutonische Aufsummierungen, stets mit automatisch geschehenden Verschwörungen zur Machtdurchsetzung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300" b="1" dirty="0" smtClean="0">
                <a:ea typeface="Calibri"/>
                <a:cs typeface="Times New Roman"/>
              </a:rPr>
              <a:t>Finsternisse, vor allem </a:t>
            </a:r>
            <a:r>
              <a:rPr lang="de-DE" sz="1300" b="1" dirty="0" err="1" smtClean="0">
                <a:ea typeface="Calibri"/>
                <a:cs typeface="Times New Roman"/>
              </a:rPr>
              <a:t>Geldverdienkultur</a:t>
            </a:r>
            <a:r>
              <a:rPr lang="de-DE" sz="1300" b="1" dirty="0" smtClean="0">
                <a:ea typeface="Calibri"/>
                <a:cs typeface="Times New Roman"/>
              </a:rPr>
              <a:t>-Gründungs-Venus-Finsternisse </a:t>
            </a:r>
            <a:r>
              <a:rPr lang="de-DE" sz="1300" b="1" dirty="0">
                <a:ea typeface="Calibri"/>
                <a:cs typeface="Times New Roman"/>
              </a:rPr>
              <a:t>zu diesen Zeiten können </a:t>
            </a:r>
            <a:r>
              <a:rPr lang="de-DE" sz="1300" b="1" dirty="0" smtClean="0">
                <a:ea typeface="Calibri"/>
                <a:cs typeface="Times New Roman"/>
              </a:rPr>
              <a:t>Plutonische Epochengeldmacht haben</a:t>
            </a:r>
            <a:r>
              <a:rPr lang="de-DE" sz="1300" dirty="0" smtClean="0">
                <a:ea typeface="Calibri"/>
                <a:cs typeface="Times New Roman"/>
              </a:rPr>
              <a:t>! Siehe die 3 </a:t>
            </a:r>
            <a:r>
              <a:rPr lang="de-DE" sz="1300" dirty="0" err="1" smtClean="0">
                <a:ea typeface="Calibri"/>
                <a:cs typeface="Times New Roman"/>
              </a:rPr>
              <a:t>venuslastigen</a:t>
            </a:r>
            <a:r>
              <a:rPr lang="de-DE" sz="1300" dirty="0" smtClean="0">
                <a:ea typeface="Calibri"/>
                <a:cs typeface="Times New Roman"/>
              </a:rPr>
              <a:t> Rockefeller-</a:t>
            </a:r>
            <a:r>
              <a:rPr lang="de-DE" sz="1300" dirty="0" err="1" smtClean="0">
                <a:ea typeface="Calibri"/>
                <a:cs typeface="Times New Roman"/>
              </a:rPr>
              <a:t>SoFis</a:t>
            </a:r>
            <a:r>
              <a:rPr lang="de-DE" sz="1300" dirty="0" smtClean="0">
                <a:ea typeface="Calibri"/>
                <a:cs typeface="Times New Roman"/>
              </a:rPr>
              <a:t> 06.11.1771 , 06.09.1839, 21.12.1862, dann die New Economy-Venus-</a:t>
            </a:r>
            <a:r>
              <a:rPr lang="de-DE" sz="1300" dirty="0" err="1" smtClean="0">
                <a:ea typeface="Calibri"/>
                <a:cs typeface="Times New Roman"/>
              </a:rPr>
              <a:t>SoFi</a:t>
            </a:r>
            <a:r>
              <a:rPr lang="de-DE" sz="1300" dirty="0" smtClean="0">
                <a:ea typeface="Calibri"/>
                <a:cs typeface="Times New Roman"/>
              </a:rPr>
              <a:t> 22.08.1979 um die Nordbreite und die teuflische Weltkontrolle- bis -Versklavungs-</a:t>
            </a:r>
            <a:r>
              <a:rPr lang="de-DE" sz="1300" dirty="0" err="1" smtClean="0">
                <a:ea typeface="Calibri"/>
                <a:cs typeface="Times New Roman"/>
              </a:rPr>
              <a:t>SoFi</a:t>
            </a:r>
            <a:r>
              <a:rPr lang="de-DE" sz="1300" dirty="0" smtClean="0">
                <a:ea typeface="Calibri"/>
                <a:cs typeface="Times New Roman"/>
              </a:rPr>
              <a:t> 11.09.1988</a:t>
            </a:r>
            <a:endParaRPr lang="de-DE" sz="1300" b="1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300" b="1" dirty="0" smtClean="0">
                <a:ea typeface="Calibri"/>
                <a:cs typeface="Times New Roman"/>
              </a:rPr>
              <a:t>Sowie andere Wirkhoroskope: Pluto an kosmischen Faktoren (GZ, SGZ, </a:t>
            </a:r>
            <a:r>
              <a:rPr lang="de-DE" sz="1300" b="1" dirty="0">
                <a:ea typeface="Calibri"/>
                <a:cs typeface="Times New Roman"/>
              </a:rPr>
              <a:t>Großer </a:t>
            </a:r>
            <a:r>
              <a:rPr lang="de-DE" sz="1300" b="1" dirty="0" err="1">
                <a:ea typeface="Calibri"/>
                <a:cs typeface="Times New Roman"/>
              </a:rPr>
              <a:t>Attraktor</a:t>
            </a:r>
            <a:r>
              <a:rPr lang="de-DE" sz="1300" b="1" dirty="0">
                <a:ea typeface="Calibri"/>
                <a:cs typeface="Times New Roman"/>
              </a:rPr>
              <a:t>, </a:t>
            </a:r>
            <a:r>
              <a:rPr lang="de-DE" sz="1300" b="1" dirty="0" smtClean="0">
                <a:ea typeface="Calibri"/>
                <a:cs typeface="Times New Roman"/>
              </a:rPr>
              <a:t>Shapley-Supercluster, siehe Saturn-Pluto 1982) oder stark Pluto-betonte Asteroiden (</a:t>
            </a:r>
            <a:r>
              <a:rPr lang="de-DE" sz="1300" b="1" dirty="0" err="1" smtClean="0">
                <a:ea typeface="Calibri"/>
                <a:cs typeface="Times New Roman"/>
              </a:rPr>
              <a:t>Sauron</a:t>
            </a:r>
            <a:r>
              <a:rPr lang="de-DE" sz="1300" b="1" dirty="0" smtClean="0">
                <a:ea typeface="Calibri"/>
                <a:cs typeface="Times New Roman"/>
              </a:rPr>
              <a:t>, Hagar </a:t>
            </a:r>
            <a:r>
              <a:rPr lang="de-DE" sz="1300" b="1" dirty="0" err="1" smtClean="0">
                <a:ea typeface="Calibri"/>
                <a:cs typeface="Times New Roman"/>
              </a:rPr>
              <a:t>etc</a:t>
            </a:r>
            <a:r>
              <a:rPr lang="de-DE" sz="1300" b="1" dirty="0" smtClean="0">
                <a:ea typeface="Calibri"/>
                <a:cs typeface="Times New Roman"/>
              </a:rPr>
              <a:t>)</a:t>
            </a:r>
            <a:endParaRPr lang="de-DE" sz="1300" b="1" dirty="0">
              <a:ea typeface="Calibri"/>
              <a:cs typeface="Times New Roman"/>
            </a:endParaRPr>
          </a:p>
          <a:p>
            <a:endParaRPr lang="de-DE" sz="1300" dirty="0"/>
          </a:p>
        </p:txBody>
      </p:sp>
    </p:spTree>
    <p:extLst>
      <p:ext uri="{BB962C8B-B14F-4D97-AF65-F5344CB8AC3E}">
        <p14:creationId xmlns:p14="http://schemas.microsoft.com/office/powerpoint/2010/main" val="21794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erner Held\Desktop\Pluto Wass 1 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064" y="1090099"/>
            <a:ext cx="6395286" cy="57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648072"/>
          </a:xfrm>
        </p:spPr>
        <p:txBody>
          <a:bodyPr>
            <a:normAutofit fontScale="90000"/>
          </a:bodyPr>
          <a:lstStyle/>
          <a:p>
            <a:r>
              <a:rPr lang="de-DE" sz="3600" b="1" dirty="0" smtClean="0"/>
              <a:t>1. Pluto im Wassermann 23.03.2023, 12:23 UT, Berlin - 2043/44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906" y="476672"/>
            <a:ext cx="3031926" cy="633670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DE" dirty="0" smtClean="0"/>
              <a:t>Da Wassermann das 2. und entgegengesetzte Zeichen der Steinbockhemisphäre ist, setzen sich die 2008er-Ingresse </a:t>
            </a:r>
            <a:r>
              <a:rPr lang="de-DE" dirty="0" err="1" smtClean="0"/>
              <a:t>Plutos</a:t>
            </a:r>
            <a:r>
              <a:rPr lang="de-DE" dirty="0" smtClean="0"/>
              <a:t> ja im Fundament (v.a</a:t>
            </a:r>
            <a:r>
              <a:rPr lang="de-DE" dirty="0"/>
              <a:t>. der </a:t>
            </a:r>
            <a:r>
              <a:rPr lang="de-DE" dirty="0" smtClean="0"/>
              <a:t>dort dominante Einsperr- </a:t>
            </a:r>
            <a:r>
              <a:rPr lang="de-DE" dirty="0" smtClean="0"/>
              <a:t>und Überwachungsgeist, auch die Frauenherrschaftserrungenschaften) in gewissem Sinne fort und daher versuchten sich die </a:t>
            </a:r>
            <a:r>
              <a:rPr lang="de-DE" dirty="0" err="1" smtClean="0"/>
              <a:t>steinböckisch</a:t>
            </a:r>
            <a:r>
              <a:rPr lang="de-DE" dirty="0" smtClean="0"/>
              <a:t> herrschenden Autoritäten mit korrupten Private-Public-</a:t>
            </a:r>
            <a:r>
              <a:rPr lang="de-DE" dirty="0" err="1" smtClean="0"/>
              <a:t>Partnerships</a:t>
            </a:r>
            <a:r>
              <a:rPr lang="de-DE" dirty="0" smtClean="0"/>
              <a:t> an die Wassermann-Kräfte zu ketten. Die Verträge zuungunsten</a:t>
            </a:r>
            <a:r>
              <a:rPr lang="de-DE" dirty="0" smtClean="0"/>
              <a:t> Dritter haben allerdings schon zu frz. Pluto in Wassermann-Revolutionszeiten nicht funktioniert, der ausgeschlossene 3. Stand stürzte die die Beiden. </a:t>
            </a:r>
            <a:r>
              <a:rPr lang="de-DE" dirty="0" err="1" smtClean="0"/>
              <a:t>Rudra</a:t>
            </a:r>
            <a:r>
              <a:rPr lang="de-DE" dirty="0" smtClean="0"/>
              <a:t> zerriss solche Verträge wieder ab 2020. Chaos ab 27.05.2023 </a:t>
            </a:r>
            <a:r>
              <a:rPr lang="de-DE" dirty="0"/>
              <a:t>endgültig im </a:t>
            </a:r>
            <a:r>
              <a:rPr lang="de-DE" dirty="0" smtClean="0"/>
              <a:t>Krebs ist deren herrschaftsumpolende (nun von unten) Stimme. Das heißt d.h. Pluto in der Steinbock-Hemisphäre vs. Chaos plus Mars in der Krebshemisphäre ist das fundamentale konflikthafte </a:t>
            </a:r>
            <a:r>
              <a:rPr lang="de-DE" dirty="0" err="1" smtClean="0"/>
              <a:t>Qcx</a:t>
            </a:r>
            <a:r>
              <a:rPr lang="de-DE" dirty="0" smtClean="0"/>
              <a:t>- Zerreibungsprinzip - vieles an der kollektiven Neuordnung  setzt sich nicht so wie gewünscht um, führt aber zu Bewusstseinsbildungen.</a:t>
            </a:r>
          </a:p>
          <a:p>
            <a:pPr marL="0" indent="0">
              <a:buNone/>
            </a:pPr>
            <a:r>
              <a:rPr lang="de-DE" dirty="0" smtClean="0"/>
              <a:t>Eine hohe Zahl betonter Kreativasteroiden Chaos, </a:t>
            </a:r>
            <a:r>
              <a:rPr lang="de-DE" dirty="0" err="1" smtClean="0"/>
              <a:t>Haumea</a:t>
            </a:r>
            <a:r>
              <a:rPr lang="de-DE" dirty="0" smtClean="0"/>
              <a:t>, </a:t>
            </a:r>
            <a:r>
              <a:rPr lang="de-DE" dirty="0" err="1" smtClean="0"/>
              <a:t>Makemake</a:t>
            </a:r>
            <a:r>
              <a:rPr lang="de-DE" dirty="0" smtClean="0"/>
              <a:t>, </a:t>
            </a:r>
            <a:r>
              <a:rPr lang="de-DE" dirty="0" err="1" smtClean="0"/>
              <a:t>Quaoar</a:t>
            </a:r>
            <a:r>
              <a:rPr lang="de-DE" dirty="0" smtClean="0"/>
              <a:t>, Utopia, Apollo, Hipparchus, </a:t>
            </a:r>
            <a:r>
              <a:rPr lang="de-DE" dirty="0" err="1" smtClean="0"/>
              <a:t>Industria</a:t>
            </a:r>
            <a:r>
              <a:rPr lang="de-DE" dirty="0" smtClean="0"/>
              <a:t>, Heureka, Minerva, Tesla</a:t>
            </a:r>
          </a:p>
          <a:p>
            <a:pPr marL="0" indent="0">
              <a:buNone/>
            </a:pPr>
            <a:r>
              <a:rPr lang="de-DE" dirty="0" smtClean="0"/>
              <a:t>Auch viele kriminelle und tricksende Faktoren betont: Sinon-Hermes-Orwell-Uranus-Loke-Swindle-Fanatica-Robinhood-Subamara. Diese Kombination ist AI-nutzend </a:t>
            </a:r>
            <a:r>
              <a:rPr lang="de-DE" dirty="0"/>
              <a:t>naheliegend </a:t>
            </a:r>
            <a:r>
              <a:rPr lang="de-DE" dirty="0" smtClean="0"/>
              <a:t>und selbstredend.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801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b="1" dirty="0"/>
              <a:t>Zyklen- und Wirkhoroskope, die den totalitären technologischen Transhumanismus forcieren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600" dirty="0"/>
              <a:t>10.01.1796 </a:t>
            </a:r>
            <a:r>
              <a:rPr lang="de-DE" sz="1600" dirty="0" smtClean="0"/>
              <a:t> sadistische, trojanisch eindringende, </a:t>
            </a:r>
            <a:r>
              <a:rPr lang="de-DE" sz="1600" dirty="0" err="1" smtClean="0"/>
              <a:t>lamettriehafte</a:t>
            </a:r>
            <a:r>
              <a:rPr lang="de-DE" sz="1600" dirty="0" smtClean="0"/>
              <a:t>, </a:t>
            </a:r>
            <a:r>
              <a:rPr lang="de-DE" sz="1600" dirty="0" err="1" smtClean="0"/>
              <a:t>zeushafte</a:t>
            </a:r>
            <a:r>
              <a:rPr lang="de-DE" sz="1600" dirty="0" smtClean="0"/>
              <a:t>, </a:t>
            </a:r>
            <a:r>
              <a:rPr lang="de-DE" sz="1600" dirty="0" err="1" smtClean="0"/>
              <a:t>koronishafte</a:t>
            </a:r>
            <a:r>
              <a:rPr lang="de-DE" sz="1600" dirty="0" smtClean="0"/>
              <a:t>, fanatische massenhypnotische </a:t>
            </a:r>
            <a:r>
              <a:rPr lang="de-DE" sz="1600" dirty="0"/>
              <a:t>Impf-</a:t>
            </a:r>
            <a:r>
              <a:rPr lang="de-DE" sz="1600" dirty="0" err="1"/>
              <a:t>SoFi</a:t>
            </a:r>
            <a:r>
              <a:rPr lang="de-DE" sz="1600" dirty="0"/>
              <a:t> Jenners</a:t>
            </a:r>
          </a:p>
          <a:p>
            <a:pPr marL="0" indent="0">
              <a:buNone/>
            </a:pPr>
            <a:r>
              <a:rPr lang="de-DE" sz="1600" dirty="0" smtClean="0"/>
              <a:t>21.12.1862  </a:t>
            </a:r>
            <a:r>
              <a:rPr lang="de-DE" sz="1600" dirty="0"/>
              <a:t>geldbeherrschende </a:t>
            </a:r>
            <a:r>
              <a:rPr lang="de-DE" sz="1600" dirty="0" err="1"/>
              <a:t>SoFi</a:t>
            </a:r>
            <a:r>
              <a:rPr lang="de-DE" sz="1600" dirty="0"/>
              <a:t> der Pharmaindustrie- und Rockefeller-Öl-Zyklus</a:t>
            </a:r>
          </a:p>
          <a:p>
            <a:pPr marL="0" indent="0">
              <a:buNone/>
            </a:pPr>
            <a:r>
              <a:rPr lang="de-DE" sz="1600" dirty="0" smtClean="0"/>
              <a:t>26.04.1892  </a:t>
            </a:r>
            <a:r>
              <a:rPr lang="de-DE" sz="1600" dirty="0" err="1"/>
              <a:t>SoFi</a:t>
            </a:r>
            <a:r>
              <a:rPr lang="de-DE" sz="1600" dirty="0"/>
              <a:t> </a:t>
            </a:r>
            <a:r>
              <a:rPr lang="de-DE" sz="1600" dirty="0" smtClean="0"/>
              <a:t>3.Neptun-Pluto in ZWI und 30.06.1966 3.Uranus-Pluto in JUN beide zusammen:  das Informationszeitalter: der Unterschied (ZWI), der einen Unterschied macht (JUN)</a:t>
            </a:r>
            <a:endParaRPr lang="de-DE" sz="1600" dirty="0"/>
          </a:p>
          <a:p>
            <a:pPr marL="0" indent="0">
              <a:buNone/>
            </a:pPr>
            <a:r>
              <a:rPr lang="de-DE" sz="1600" dirty="0" smtClean="0"/>
              <a:t>1</a:t>
            </a:r>
            <a:r>
              <a:rPr lang="de-DE" sz="1600" dirty="0"/>
              <a:t>. Uranus-Ingress in Jungfrau 01.11.1961: Uranus-Hypnos-</a:t>
            </a:r>
            <a:r>
              <a:rPr lang="de-DE" sz="1600" dirty="0" err="1"/>
              <a:t>Sado</a:t>
            </a:r>
            <a:r>
              <a:rPr lang="de-DE" sz="1600" dirty="0"/>
              <a:t> auf Regulus </a:t>
            </a:r>
            <a:r>
              <a:rPr lang="de-DE" sz="1600" dirty="0" err="1"/>
              <a:t>Opp</a:t>
            </a:r>
            <a:r>
              <a:rPr lang="de-DE" sz="1600" dirty="0"/>
              <a:t>. </a:t>
            </a:r>
            <a:r>
              <a:rPr lang="de-DE" sz="1600" dirty="0" err="1"/>
              <a:t>Chiron</a:t>
            </a:r>
            <a:r>
              <a:rPr lang="de-DE" sz="1600" dirty="0"/>
              <a:t> Qua. </a:t>
            </a:r>
            <a:r>
              <a:rPr lang="de-DE" sz="1600" dirty="0" err="1"/>
              <a:t>Nessus</a:t>
            </a:r>
            <a:r>
              <a:rPr lang="de-DE" sz="1600" dirty="0"/>
              <a:t>-Shannon-Vesta </a:t>
            </a:r>
            <a:r>
              <a:rPr lang="de-DE" sz="1600" dirty="0" err="1"/>
              <a:t>Opp</a:t>
            </a:r>
            <a:r>
              <a:rPr lang="de-DE" sz="1600" dirty="0"/>
              <a:t>. Robot mit Pluto </a:t>
            </a:r>
            <a:r>
              <a:rPr lang="de-DE" sz="1600" dirty="0" err="1"/>
              <a:t>Konj</a:t>
            </a:r>
            <a:r>
              <a:rPr lang="de-DE" sz="1600" dirty="0"/>
              <a:t>. Lucifer</a:t>
            </a:r>
          </a:p>
          <a:p>
            <a:pPr marL="0" indent="0">
              <a:buNone/>
            </a:pPr>
            <a:r>
              <a:rPr lang="de-DE" sz="1600" dirty="0" err="1"/>
              <a:t>Endg</a:t>
            </a:r>
            <a:r>
              <a:rPr lang="de-DE" sz="1600" dirty="0"/>
              <a:t>. Uranus-Ingress 10.08.1962 Pluto </a:t>
            </a:r>
            <a:r>
              <a:rPr lang="de-DE" sz="1600" dirty="0" err="1"/>
              <a:t>Konj</a:t>
            </a:r>
            <a:r>
              <a:rPr lang="de-DE" sz="1600" dirty="0"/>
              <a:t>. Hypnos </a:t>
            </a:r>
            <a:r>
              <a:rPr lang="de-DE" sz="1600" dirty="0" err="1"/>
              <a:t>Opp</a:t>
            </a:r>
            <a:r>
              <a:rPr lang="de-DE" sz="1600" dirty="0"/>
              <a:t>. </a:t>
            </a:r>
            <a:r>
              <a:rPr lang="de-DE" sz="1600" dirty="0" smtClean="0"/>
              <a:t>Jupiter-</a:t>
            </a:r>
            <a:r>
              <a:rPr lang="de-DE" sz="1600" dirty="0" err="1" smtClean="0"/>
              <a:t>Chiron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/>
              <a:t>04.04.1966 </a:t>
            </a:r>
            <a:r>
              <a:rPr lang="de-DE" sz="1600" dirty="0" smtClean="0"/>
              <a:t> 2</a:t>
            </a:r>
            <a:r>
              <a:rPr lang="de-DE" sz="1600" dirty="0"/>
              <a:t>. UP </a:t>
            </a:r>
            <a:r>
              <a:rPr lang="de-DE" sz="1600" dirty="0" err="1"/>
              <a:t>Medizinfortschrittszyklus</a:t>
            </a:r>
            <a:r>
              <a:rPr lang="de-DE" sz="1600" dirty="0"/>
              <a:t> incl. </a:t>
            </a:r>
            <a:r>
              <a:rPr lang="de-DE" sz="1600" dirty="0" err="1"/>
              <a:t>impfgenozidale</a:t>
            </a:r>
            <a:r>
              <a:rPr lang="de-DE" sz="1600" dirty="0"/>
              <a:t> (Jenner-</a:t>
            </a:r>
            <a:r>
              <a:rPr lang="de-DE" sz="1600" dirty="0" err="1"/>
              <a:t>Ino</a:t>
            </a:r>
            <a:r>
              <a:rPr lang="de-DE" sz="1600" dirty="0"/>
              <a:t>) Pharmaversklavung</a:t>
            </a:r>
          </a:p>
          <a:p>
            <a:pPr marL="0" indent="0">
              <a:buNone/>
            </a:pPr>
            <a:r>
              <a:rPr lang="de-DE" sz="1600" dirty="0"/>
              <a:t>30.06.1966 </a:t>
            </a:r>
            <a:r>
              <a:rPr lang="de-DE" sz="1600" dirty="0" smtClean="0"/>
              <a:t> 3</a:t>
            </a:r>
            <a:r>
              <a:rPr lang="de-DE" sz="1600" dirty="0"/>
              <a:t>. UP </a:t>
            </a:r>
            <a:r>
              <a:rPr lang="de-DE" sz="1600" dirty="0" err="1"/>
              <a:t>luciferischer</a:t>
            </a:r>
            <a:r>
              <a:rPr lang="de-DE" sz="1600" dirty="0"/>
              <a:t>, ‚</a:t>
            </a:r>
            <a:r>
              <a:rPr lang="de-DE" sz="1600" dirty="0" err="1"/>
              <a:t>wissenschafts‘totalitärer</a:t>
            </a:r>
            <a:r>
              <a:rPr lang="de-DE" sz="1600" dirty="0"/>
              <a:t> Technokratie-</a:t>
            </a:r>
            <a:r>
              <a:rPr lang="de-DE" sz="1600" dirty="0" err="1"/>
              <a:t>ComTech</a:t>
            </a:r>
            <a:r>
              <a:rPr lang="de-DE" sz="1600" dirty="0"/>
              <a:t> und Silicon-Valley und Frauenemanzipations- und </a:t>
            </a:r>
            <a:r>
              <a:rPr lang="de-DE" sz="1600" dirty="0" smtClean="0"/>
              <a:t>Identitätspolitik-Zyklus </a:t>
            </a:r>
            <a:r>
              <a:rPr lang="de-DE" sz="1600" dirty="0"/>
              <a:t>(neoliberal mit kulturell-linkem Überbau)</a:t>
            </a:r>
          </a:p>
          <a:p>
            <a:pPr marL="0" indent="0">
              <a:buNone/>
            </a:pPr>
            <a:r>
              <a:rPr lang="de-DE" sz="1600" dirty="0" smtClean="0"/>
              <a:t>24.01.1971  </a:t>
            </a:r>
            <a:r>
              <a:rPr lang="de-DE" sz="1600" dirty="0"/>
              <a:t>autoritär versklavender, elitenglobalisierungsexpansiver, bösartig-</a:t>
            </a:r>
            <a:r>
              <a:rPr lang="de-DE" sz="1600" dirty="0" err="1"/>
              <a:t>hybrishafter</a:t>
            </a:r>
            <a:r>
              <a:rPr lang="de-DE" sz="1600" dirty="0"/>
              <a:t> WEF-Flaschenhals incl. </a:t>
            </a:r>
            <a:r>
              <a:rPr lang="de-DE" sz="1600" dirty="0" smtClean="0"/>
              <a:t>chaotisch-</a:t>
            </a:r>
            <a:r>
              <a:rPr lang="de-DE" sz="1600" dirty="0" err="1" smtClean="0"/>
              <a:t>luciferisch</a:t>
            </a:r>
            <a:r>
              <a:rPr lang="de-DE" sz="1600" dirty="0" smtClean="0"/>
              <a:t>-</a:t>
            </a:r>
            <a:r>
              <a:rPr lang="de-DE" sz="1600" dirty="0" err="1" smtClean="0"/>
              <a:t>orcischen</a:t>
            </a:r>
            <a:r>
              <a:rPr lang="de-DE" sz="1600" dirty="0" smtClean="0"/>
              <a:t> </a:t>
            </a:r>
            <a:r>
              <a:rPr lang="de-DE" sz="1600" dirty="0"/>
              <a:t>Teufelsfinger-</a:t>
            </a:r>
            <a:r>
              <a:rPr lang="de-DE" sz="1600" dirty="0" err="1"/>
              <a:t>Yod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31.12.1980 </a:t>
            </a:r>
            <a:r>
              <a:rPr lang="de-DE" sz="1600" dirty="0" smtClean="0"/>
              <a:t> Kommunikationsgesellschaft auf 10,5 Grad Steinbock / Waage</a:t>
            </a:r>
          </a:p>
          <a:p>
            <a:pPr marL="0" indent="0">
              <a:buNone/>
            </a:pPr>
            <a:r>
              <a:rPr lang="de-DE" sz="1600" dirty="0" smtClean="0"/>
              <a:t>13</a:t>
            </a:r>
            <a:r>
              <a:rPr lang="de-DE" sz="1600" dirty="0"/>
              <a:t>./15.02.1988 </a:t>
            </a:r>
            <a:r>
              <a:rPr lang="de-DE" sz="1600" dirty="0" smtClean="0"/>
              <a:t> hypnotisch-wissenschaftsversklavende</a:t>
            </a:r>
            <a:r>
              <a:rPr lang="de-DE" sz="1600" dirty="0"/>
              <a:t>, drakonisch-</a:t>
            </a:r>
            <a:r>
              <a:rPr lang="de-DE" sz="1600" dirty="0" err="1"/>
              <a:t>orwellianische</a:t>
            </a:r>
            <a:r>
              <a:rPr lang="de-DE" sz="1600" dirty="0"/>
              <a:t>, polizeistaatliche, zwanghaft neuschöpferische, </a:t>
            </a:r>
            <a:r>
              <a:rPr lang="de-DE" sz="1600" dirty="0" smtClean="0"/>
              <a:t>transhumanistische </a:t>
            </a:r>
            <a:r>
              <a:rPr lang="de-DE" sz="1600" dirty="0"/>
              <a:t>neue Weltordnung </a:t>
            </a:r>
            <a:r>
              <a:rPr lang="de-DE" sz="1600" dirty="0" smtClean="0"/>
              <a:t>Saturn-Uranus </a:t>
            </a:r>
            <a:r>
              <a:rPr lang="de-DE" sz="1600" dirty="0"/>
              <a:t>auf </a:t>
            </a:r>
            <a:r>
              <a:rPr lang="de-DE" sz="1600" dirty="0" smtClean="0"/>
              <a:t>0° </a:t>
            </a:r>
            <a:r>
              <a:rPr lang="de-DE" sz="1600" dirty="0"/>
              <a:t>Steinbock (pusht auf bösartigste Weise Bill Gates)</a:t>
            </a:r>
          </a:p>
          <a:p>
            <a:pPr marL="0" indent="0">
              <a:buNone/>
            </a:pPr>
            <a:r>
              <a:rPr lang="de-DE" sz="1600" dirty="0"/>
              <a:t>11.09.1988 </a:t>
            </a:r>
            <a:r>
              <a:rPr lang="de-DE" sz="1600" dirty="0" smtClean="0"/>
              <a:t> kollektiv </a:t>
            </a:r>
            <a:r>
              <a:rPr lang="de-DE" sz="1600" dirty="0"/>
              <a:t>selbstmörderische Teufels-</a:t>
            </a:r>
            <a:r>
              <a:rPr lang="de-DE" sz="1600" dirty="0" err="1"/>
              <a:t>SoFi</a:t>
            </a:r>
            <a:r>
              <a:rPr lang="de-DE" sz="1600" dirty="0"/>
              <a:t> </a:t>
            </a:r>
            <a:r>
              <a:rPr lang="de-DE" sz="1600" dirty="0" smtClean="0"/>
              <a:t>(Lucifer-</a:t>
            </a:r>
            <a:r>
              <a:rPr lang="de-DE" sz="1600" dirty="0" err="1" smtClean="0"/>
              <a:t>Achristou</a:t>
            </a:r>
            <a:r>
              <a:rPr lang="de-DE" sz="1600" dirty="0" smtClean="0"/>
              <a:t>-</a:t>
            </a:r>
            <a:r>
              <a:rPr lang="de-DE" sz="1600" dirty="0" err="1" smtClean="0"/>
              <a:t>Konj</a:t>
            </a:r>
            <a:r>
              <a:rPr lang="de-DE" sz="1600" dirty="0" smtClean="0"/>
              <a:t>.) des </a:t>
            </a:r>
            <a:r>
              <a:rPr lang="de-DE" sz="1600" dirty="0"/>
              <a:t>Weltklimarats, von Al Kaida und des Human Genome Projects.</a:t>
            </a:r>
          </a:p>
          <a:p>
            <a:pPr marL="0" indent="0">
              <a:buNone/>
            </a:pPr>
            <a:r>
              <a:rPr lang="de-DE" sz="1600" dirty="0"/>
              <a:t>02.12.1988 </a:t>
            </a:r>
            <a:r>
              <a:rPr lang="de-DE" sz="1600" dirty="0" smtClean="0"/>
              <a:t> neototalitäre Elitenweltordnung</a:t>
            </a:r>
          </a:p>
          <a:p>
            <a:pPr marL="0" indent="0">
              <a:buNone/>
            </a:pPr>
            <a:r>
              <a:rPr lang="de-DE" sz="1600" dirty="0"/>
              <a:t>11.07.1991 / 06.08.1991 globale Massenmedienexpansion-Rekord-Gamma-WWW-</a:t>
            </a:r>
            <a:r>
              <a:rPr lang="de-DE" sz="1600" dirty="0" err="1"/>
              <a:t>SoFi</a:t>
            </a:r>
            <a:r>
              <a:rPr lang="de-DE" sz="1600" dirty="0"/>
              <a:t> und WWW</a:t>
            </a:r>
          </a:p>
          <a:p>
            <a:pPr marL="0" indent="0">
              <a:buNone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689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9036496" cy="1152128"/>
          </a:xfrm>
        </p:spPr>
        <p:txBody>
          <a:bodyPr>
            <a:normAutofit/>
          </a:bodyPr>
          <a:lstStyle/>
          <a:p>
            <a:r>
              <a:rPr lang="de-DE" sz="2400" b="1" dirty="0" smtClean="0"/>
              <a:t>Zyklen- und Wirkhoroskope, die den totalitären technologischen Transhumanismus forcieren</a:t>
            </a:r>
            <a:endParaRPr lang="de-DE" sz="2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dirty="0" smtClean="0"/>
              <a:t>28.04.1994  gefangensetzende biotechnologische Mensch-Maschinen-Verbindungen bzw. aggressive </a:t>
            </a:r>
            <a:r>
              <a:rPr lang="de-DE" sz="1400" dirty="0" err="1" smtClean="0"/>
              <a:t>eugenische</a:t>
            </a:r>
            <a:r>
              <a:rPr lang="de-DE" sz="1400" dirty="0" smtClean="0"/>
              <a:t> DNA-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              Manipulatoren betonender Gal. Knotenwechsel in den Steinbock von Lucifer-</a:t>
            </a:r>
            <a:r>
              <a:rPr lang="de-DE" sz="1400" dirty="0" err="1" smtClean="0"/>
              <a:t>Ixion</a:t>
            </a:r>
            <a:r>
              <a:rPr lang="de-DE" sz="1400" dirty="0" smtClean="0"/>
              <a:t>-</a:t>
            </a:r>
            <a:r>
              <a:rPr lang="de-DE" sz="1400" dirty="0" err="1" smtClean="0"/>
              <a:t>Pholus-Lamettrie-Plutoniern</a:t>
            </a:r>
            <a:endParaRPr lang="de-DE" sz="1400" dirty="0" smtClean="0"/>
          </a:p>
          <a:p>
            <a:pPr marL="0" indent="0">
              <a:buNone/>
            </a:pPr>
            <a:r>
              <a:rPr lang="de-DE" sz="1400" dirty="0" smtClean="0"/>
              <a:t>22.12.1994  Galaktisch initiierte NWO der globalen sadistischen (Impf-) Verbrecherelitenverschwörung, wahnhaft-  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              suizidaler Autoritarismus und extreme </a:t>
            </a:r>
            <a:r>
              <a:rPr lang="de-DE" sz="1400" dirty="0" err="1" smtClean="0"/>
              <a:t>Globaltraumafigur</a:t>
            </a:r>
            <a:r>
              <a:rPr lang="de-DE" sz="1400" dirty="0" smtClean="0"/>
              <a:t> als Täter-Schwelle zur neuen 26.000 Jahre Ordnung</a:t>
            </a:r>
          </a:p>
          <a:p>
            <a:pPr marL="0" indent="0">
              <a:buNone/>
            </a:pPr>
            <a:r>
              <a:rPr lang="de-DE" sz="1400" dirty="0" smtClean="0"/>
              <a:t>11.08.1999  Terrorgroßkreuz-</a:t>
            </a:r>
            <a:r>
              <a:rPr lang="de-DE" sz="1400" dirty="0"/>
              <a:t>, WTC- und </a:t>
            </a:r>
            <a:r>
              <a:rPr lang="de-DE" sz="1400" dirty="0" err="1"/>
              <a:t>Deepstate</a:t>
            </a:r>
            <a:r>
              <a:rPr lang="de-DE" sz="1400" dirty="0"/>
              <a:t>-Machtübernahme-</a:t>
            </a:r>
            <a:r>
              <a:rPr lang="de-DE" sz="1400" dirty="0" err="1"/>
              <a:t>SoFi</a:t>
            </a:r>
            <a:endParaRPr lang="de-DE" sz="1400" dirty="0"/>
          </a:p>
          <a:p>
            <a:pPr marL="0" indent="0">
              <a:buNone/>
            </a:pPr>
            <a:r>
              <a:rPr lang="de-DE" sz="1400" dirty="0" smtClean="0"/>
              <a:t>27.11.2008  karmisch einsperrender, autoritärer, kollektiver Überwachungsmacht-Pluto-Ingress in Steinbock</a:t>
            </a:r>
          </a:p>
          <a:p>
            <a:pPr marL="0" indent="0">
              <a:buNone/>
            </a:pPr>
            <a:r>
              <a:rPr lang="de-DE" sz="1400" dirty="0" smtClean="0"/>
              <a:t>15.01.2010  massenangsthypnotische, einsperrende Elitenmegalügendiktatur der Rockefeller &amp; Soros (</a:t>
            </a:r>
            <a:r>
              <a:rPr lang="de-DE" sz="1400" dirty="0" err="1" smtClean="0"/>
              <a:t>Rockefellia</a:t>
            </a:r>
            <a:r>
              <a:rPr lang="de-DE" sz="1400" dirty="0" smtClean="0"/>
              <a:t>, Soros)</a:t>
            </a:r>
          </a:p>
          <a:p>
            <a:pPr marL="0" indent="0">
              <a:buNone/>
            </a:pPr>
            <a:r>
              <a:rPr lang="de-DE" sz="1400" dirty="0" smtClean="0"/>
              <a:t>21.12.2012  </a:t>
            </a:r>
            <a:r>
              <a:rPr lang="de-DE" sz="1400" dirty="0" err="1" smtClean="0"/>
              <a:t>traumazementierende</a:t>
            </a:r>
            <a:r>
              <a:rPr lang="de-DE" sz="1400" dirty="0" smtClean="0"/>
              <a:t> Elitenfanatiker-Wohlfühldiktatur + </a:t>
            </a:r>
            <a:r>
              <a:rPr lang="de-DE" sz="1400" dirty="0" err="1" smtClean="0"/>
              <a:t>sauronhaft</a:t>
            </a:r>
            <a:r>
              <a:rPr lang="de-DE" sz="1400" dirty="0" smtClean="0"/>
              <a:t> gesteuerten </a:t>
            </a:r>
            <a:r>
              <a:rPr lang="de-DE" sz="1400" dirty="0" err="1" smtClean="0"/>
              <a:t>traumairrem</a:t>
            </a:r>
            <a:r>
              <a:rPr lang="de-DE" sz="1400" dirty="0" smtClean="0"/>
              <a:t> Shitstorm-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              Großkreuz</a:t>
            </a:r>
          </a:p>
          <a:p>
            <a:pPr marL="0" indent="0">
              <a:buNone/>
            </a:pPr>
            <a:r>
              <a:rPr lang="de-DE" sz="1400" dirty="0" smtClean="0"/>
              <a:t>29.04.2014 totalitäre Großkreuz-</a:t>
            </a:r>
            <a:r>
              <a:rPr lang="de-DE" sz="1400" dirty="0" err="1" smtClean="0"/>
              <a:t>SoFi</a:t>
            </a:r>
            <a:r>
              <a:rPr lang="de-DE" sz="1400" dirty="0" smtClean="0"/>
              <a:t>  (Mars-Slaven-Jupiter-Uranus-Pluto) vor dem </a:t>
            </a:r>
            <a:r>
              <a:rPr lang="de-DE" sz="1400" dirty="0" err="1" smtClean="0"/>
              <a:t>Social</a:t>
            </a:r>
            <a:r>
              <a:rPr lang="de-DE" sz="1400" dirty="0" smtClean="0"/>
              <a:t> </a:t>
            </a:r>
            <a:r>
              <a:rPr lang="de-DE" sz="1400" dirty="0" err="1" smtClean="0"/>
              <a:t>Credit</a:t>
            </a:r>
            <a:r>
              <a:rPr lang="de-DE" sz="1400" dirty="0" smtClean="0"/>
              <a:t> System - Start 14.06.2014</a:t>
            </a:r>
          </a:p>
          <a:p>
            <a:pPr marL="0" indent="0">
              <a:buNone/>
            </a:pPr>
            <a:r>
              <a:rPr lang="de-DE" sz="1400" dirty="0" smtClean="0"/>
              <a:t>05. / 09.06.2016 auflösender NM vor der polarisierenden 1. Uranus-Eris-</a:t>
            </a:r>
            <a:r>
              <a:rPr lang="de-DE" sz="1400" dirty="0" err="1" smtClean="0"/>
              <a:t>Konj</a:t>
            </a:r>
            <a:r>
              <a:rPr lang="de-DE" sz="1400" dirty="0" smtClean="0"/>
              <a:t>. auf </a:t>
            </a:r>
            <a:r>
              <a:rPr lang="de-DE" sz="1400" dirty="0" err="1" smtClean="0"/>
              <a:t>Lamettrie</a:t>
            </a:r>
            <a:r>
              <a:rPr lang="de-DE" sz="1400" dirty="0" smtClean="0"/>
              <a:t> hinauslaufend  (</a:t>
            </a:r>
            <a:r>
              <a:rPr lang="de-DE" sz="1400" dirty="0" err="1" smtClean="0"/>
              <a:t>Neuralink</a:t>
            </a:r>
            <a:r>
              <a:rPr lang="de-DE" sz="1400" dirty="0" smtClean="0"/>
              <a:t>)</a:t>
            </a:r>
          </a:p>
          <a:p>
            <a:pPr marL="0" indent="0">
              <a:buNone/>
            </a:pPr>
            <a:r>
              <a:rPr lang="de-DE" sz="1400" dirty="0" smtClean="0"/>
              <a:t>24.10.2018  transhumanistische(r) </a:t>
            </a:r>
            <a:r>
              <a:rPr lang="de-DE" sz="1400" dirty="0" err="1" smtClean="0"/>
              <a:t>Trojanerangriff</a:t>
            </a:r>
            <a:r>
              <a:rPr lang="de-DE" sz="1400" dirty="0" smtClean="0"/>
              <a:t>, </a:t>
            </a:r>
            <a:r>
              <a:rPr lang="de-DE" sz="1400" dirty="0" err="1" smtClean="0"/>
              <a:t>Orwellianismus</a:t>
            </a:r>
            <a:r>
              <a:rPr lang="de-DE" sz="1400" dirty="0" smtClean="0"/>
              <a:t>, Bevölkerungsreduktion und Panikherrschaft des Pluto-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              </a:t>
            </a:r>
            <a:r>
              <a:rPr lang="de-DE" sz="1400" dirty="0" err="1" smtClean="0"/>
              <a:t>Touchdowns</a:t>
            </a:r>
            <a:r>
              <a:rPr lang="de-DE" sz="1400" dirty="0" smtClean="0"/>
              <a:t> – das schlimmste Horoskop neben dem 22.12.1994</a:t>
            </a:r>
          </a:p>
          <a:p>
            <a:pPr marL="0" indent="0">
              <a:buNone/>
            </a:pPr>
            <a:r>
              <a:rPr lang="de-DE" sz="1400" dirty="0" smtClean="0"/>
              <a:t>06.03.2019  machtsadistisch knechtender, Raubzugs-Faschismussturmwind bringt Werteauflösung &amp; eingesperrtes Leben 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              = Stier-Uranus-Ingress + Cerberus-</a:t>
            </a:r>
            <a:r>
              <a:rPr lang="de-DE" sz="1400" dirty="0" err="1" smtClean="0"/>
              <a:t>Sado</a:t>
            </a:r>
            <a:r>
              <a:rPr lang="de-DE" sz="1400" dirty="0" smtClean="0"/>
              <a:t>-Wodan-</a:t>
            </a:r>
            <a:r>
              <a:rPr lang="de-DE" sz="1400" dirty="0" err="1" smtClean="0"/>
              <a:t>Robinhood</a:t>
            </a:r>
            <a:r>
              <a:rPr lang="de-DE" sz="1400" dirty="0" smtClean="0"/>
              <a:t> </a:t>
            </a:r>
            <a:r>
              <a:rPr lang="de-DE" sz="1400" dirty="0" err="1" smtClean="0"/>
              <a:t>Opp</a:t>
            </a:r>
            <a:r>
              <a:rPr lang="de-DE" sz="1400" dirty="0" smtClean="0"/>
              <a:t>. Pallas-Spartacus T-Qua. </a:t>
            </a:r>
            <a:r>
              <a:rPr lang="de-DE" sz="1400" dirty="0" err="1" smtClean="0"/>
              <a:t>Sauron</a:t>
            </a:r>
            <a:r>
              <a:rPr lang="de-DE" sz="1400" dirty="0" smtClean="0"/>
              <a:t>-Machiavelli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16.07.2019 </a:t>
            </a:r>
            <a:r>
              <a:rPr lang="de-DE" sz="1400" dirty="0" smtClean="0"/>
              <a:t> Corona-</a:t>
            </a:r>
            <a:r>
              <a:rPr lang="de-DE" sz="1400" dirty="0" err="1" smtClean="0"/>
              <a:t>Gesellschaftsplutonisierungs</a:t>
            </a:r>
            <a:r>
              <a:rPr lang="de-DE" sz="1400" dirty="0" smtClean="0"/>
              <a:t>-Deklinations-</a:t>
            </a:r>
            <a:r>
              <a:rPr lang="de-DE" sz="1400" dirty="0" err="1" smtClean="0"/>
              <a:t>MoFi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18.10.2019 </a:t>
            </a:r>
            <a:r>
              <a:rPr lang="de-DE" sz="1400" dirty="0" smtClean="0"/>
              <a:t> Event </a:t>
            </a:r>
            <a:r>
              <a:rPr lang="de-DE" sz="1400" dirty="0"/>
              <a:t>201 Machtübernahme der sadistischen Niedertracht-Eliten</a:t>
            </a:r>
          </a:p>
          <a:p>
            <a:pPr marL="0" indent="0">
              <a:buNone/>
            </a:pPr>
            <a:r>
              <a:rPr lang="de-DE" sz="1400" dirty="0"/>
              <a:t>26.12.2019 </a:t>
            </a:r>
            <a:r>
              <a:rPr lang="de-DE" sz="1400" dirty="0" smtClean="0"/>
              <a:t> herrenmenschenhafte </a:t>
            </a:r>
            <a:r>
              <a:rPr lang="de-DE" sz="1400" dirty="0"/>
              <a:t>Saturn-Pluto- bzw. Dekaden-Epochen-</a:t>
            </a:r>
            <a:r>
              <a:rPr lang="de-DE" sz="1400" dirty="0" err="1"/>
              <a:t>SoFi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01.01.2020 </a:t>
            </a:r>
            <a:r>
              <a:rPr lang="de-DE" sz="1400" dirty="0" smtClean="0"/>
              <a:t> drakonisches</a:t>
            </a:r>
            <a:r>
              <a:rPr lang="de-DE" sz="1400" dirty="0"/>
              <a:t>, </a:t>
            </a:r>
            <a:r>
              <a:rPr lang="de-DE" sz="1400" dirty="0" err="1" smtClean="0"/>
              <a:t>robotisches</a:t>
            </a:r>
            <a:r>
              <a:rPr lang="de-DE" sz="1400" dirty="0" smtClean="0"/>
              <a:t> Transhumanismus-</a:t>
            </a:r>
            <a:r>
              <a:rPr lang="de-DE" sz="1400" dirty="0" err="1" smtClean="0"/>
              <a:t>Dekadenhoroskop</a:t>
            </a:r>
            <a:endParaRPr lang="de-DE" sz="1400" dirty="0" smtClean="0"/>
          </a:p>
          <a:p>
            <a:pPr marL="0" indent="0">
              <a:buNone/>
            </a:pPr>
            <a:r>
              <a:rPr lang="de-DE" sz="1400" dirty="0" smtClean="0"/>
              <a:t>10.01.2020  Vernichtungsmachtkampf der bösartig narzisstischen Erwachsenen / Autoritäten gegen die Kinder / das Volk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12.01.2020 </a:t>
            </a:r>
            <a:r>
              <a:rPr lang="de-DE" sz="1400" dirty="0" smtClean="0"/>
              <a:t> drakonische</a:t>
            </a:r>
            <a:r>
              <a:rPr lang="de-DE" sz="1400" dirty="0"/>
              <a:t>, scheinfürsorgliche </a:t>
            </a:r>
            <a:r>
              <a:rPr lang="de-DE" sz="1400" dirty="0" smtClean="0"/>
              <a:t>Teufelsherrschaft mittels globalem Angstfanatismus der Saturn-Pluto-</a:t>
            </a:r>
            <a:r>
              <a:rPr lang="de-DE" sz="1400" dirty="0" err="1" smtClean="0"/>
              <a:t>Konj</a:t>
            </a:r>
            <a:r>
              <a:rPr lang="de-DE" sz="1400" dirty="0" smtClean="0"/>
              <a:t>. </a:t>
            </a:r>
          </a:p>
          <a:p>
            <a:pPr marL="0" indent="0">
              <a:buNone/>
            </a:pPr>
            <a:r>
              <a:rPr lang="de-DE" sz="1400" dirty="0" smtClean="0"/>
              <a:t>Gerade die Steinbockpluto-Klimax (viele sich aufsammelnde dunkle plutonische Horoskope seit 2008, v.a. ab den Pluto-Ekliptik-</a:t>
            </a:r>
            <a:r>
              <a:rPr lang="de-DE" sz="1400" dirty="0" err="1" smtClean="0"/>
              <a:t>Touchdown</a:t>
            </a:r>
            <a:r>
              <a:rPr lang="de-DE" sz="1400" dirty="0"/>
              <a:t> </a:t>
            </a:r>
            <a:r>
              <a:rPr lang="de-DE" sz="1400" dirty="0" smtClean="0"/>
              <a:t>2018) erwirkte den teuflisch gesteuerten Kollektivsog in den sich entfaltenden Jungfrau-Steinbock-Faschismus der machtgruppenhaften </a:t>
            </a:r>
            <a:r>
              <a:rPr lang="de-DE" sz="1400" dirty="0" err="1" smtClean="0"/>
              <a:t>jungfrau-zwillingehaften</a:t>
            </a:r>
            <a:r>
              <a:rPr lang="de-DE" sz="1400" dirty="0" smtClean="0"/>
              <a:t> Uranus-Pluto- / Neptun-Pluto-Informationsgesellschaftsbasis.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40522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4" cy="1143000"/>
          </a:xfrm>
        </p:spPr>
        <p:txBody>
          <a:bodyPr>
            <a:noAutofit/>
          </a:bodyPr>
          <a:lstStyle/>
          <a:p>
            <a:r>
              <a:rPr lang="de-DE" sz="3200" b="1" dirty="0" smtClean="0"/>
              <a:t>Das 800jährige Feuerepochenhoroskop vom 18.12.1603, 06:54 UT, Berlin</a:t>
            </a:r>
            <a:br>
              <a:rPr lang="de-DE" sz="3200" b="1" dirty="0" smtClean="0"/>
            </a:br>
            <a:r>
              <a:rPr lang="de-DE" sz="2000" dirty="0" smtClean="0"/>
              <a:t>u.a. die massenhypnotisch-</a:t>
            </a:r>
            <a:r>
              <a:rPr lang="de-DE" sz="2000" dirty="0" err="1" smtClean="0"/>
              <a:t>luciferische</a:t>
            </a:r>
            <a:r>
              <a:rPr lang="de-DE" sz="2000" dirty="0" smtClean="0"/>
              <a:t> Blaupause für die ängstigende Massenmedienmacht &amp; der vorherrschend </a:t>
            </a:r>
            <a:r>
              <a:rPr lang="de-DE" sz="2000" smtClean="0"/>
              <a:t>aufgestachelten Moral</a:t>
            </a:r>
            <a:endParaRPr lang="de-DE" sz="2000" dirty="0"/>
          </a:p>
        </p:txBody>
      </p:sp>
      <p:pic>
        <p:nvPicPr>
          <p:cNvPr id="2050" name="Picture 2" descr="C:\Users\Werner Held\Desktop\16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54" y="1653876"/>
            <a:ext cx="5288181" cy="517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4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b="1" dirty="0" smtClean="0"/>
              <a:t>1.Neptun-Pluto-Konjunktion 02.08.1891</a:t>
            </a:r>
            <a:r>
              <a:rPr lang="de-DE" sz="1600" b="1" dirty="0" smtClean="0"/>
              <a:t>, (17:30 UT, lt. neuester Eph. JPL DE 441)</a:t>
            </a:r>
            <a:r>
              <a:rPr lang="de-DE" sz="3200" b="1" dirty="0" smtClean="0"/>
              <a:t> Berlin und die männlich-</a:t>
            </a:r>
            <a:r>
              <a:rPr lang="de-DE" sz="3200" b="1" dirty="0" err="1" smtClean="0"/>
              <a:t>traumainitiierte</a:t>
            </a:r>
            <a:r>
              <a:rPr lang="de-DE" sz="3200" b="1" dirty="0" smtClean="0"/>
              <a:t> Geburt des Computers und des Transhumanismus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5298"/>
            <a:ext cx="3851920" cy="52668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sz="2400" dirty="0" smtClean="0"/>
              <a:t>Neptun-Pluto bringt den Wechsel der Gesamtkulturarchetypen: die 1. </a:t>
            </a:r>
            <a:r>
              <a:rPr lang="de-DE" sz="2400" dirty="0" err="1" smtClean="0"/>
              <a:t>Konj</a:t>
            </a:r>
            <a:r>
              <a:rPr lang="de-DE" sz="2400" dirty="0" smtClean="0"/>
              <a:t>. die pionierhaften, aber wieder lang gebremsten Vorreiter (in der Überkompensation stark ausgelöst, v.a. durch Chaos, in Transit / </a:t>
            </a:r>
            <a:r>
              <a:rPr lang="de-DE" sz="2400" dirty="0" err="1" smtClean="0"/>
              <a:t>Sek.Dir</a:t>
            </a:r>
            <a:r>
              <a:rPr lang="de-DE" sz="2400" dirty="0" smtClean="0"/>
              <a:t>. zu WK-Start I &amp; II), die 2. </a:t>
            </a:r>
            <a:r>
              <a:rPr lang="de-DE" sz="2400" dirty="0" err="1" smtClean="0"/>
              <a:t>Konj</a:t>
            </a:r>
            <a:r>
              <a:rPr lang="de-DE" sz="2400" dirty="0" smtClean="0"/>
              <a:t>. die karmisch rekapitulierenden, sicherheitssuchenden Geldverdiener, die 3. </a:t>
            </a:r>
            <a:r>
              <a:rPr lang="de-DE" sz="2400" dirty="0" err="1" smtClean="0"/>
              <a:t>Konj</a:t>
            </a:r>
            <a:r>
              <a:rPr lang="de-DE" sz="2400" dirty="0" smtClean="0"/>
              <a:t>. die massenmedial sich spielend leicht verbreitenden Kommunikatoren und Verwerter (= die klassischen Massenmedien und Kollektiv(</a:t>
            </a:r>
            <a:r>
              <a:rPr lang="de-DE" sz="2400" dirty="0" err="1" smtClean="0"/>
              <a:t>medien</a:t>
            </a:r>
            <a:r>
              <a:rPr lang="de-DE" sz="2400" dirty="0" smtClean="0"/>
              <a:t>)</a:t>
            </a:r>
            <a:r>
              <a:rPr lang="de-DE" sz="2400" dirty="0" err="1" smtClean="0"/>
              <a:t>ereignisse</a:t>
            </a:r>
            <a:r>
              <a:rPr lang="de-DE" sz="2400" dirty="0" smtClean="0"/>
              <a:t> und </a:t>
            </a:r>
            <a:r>
              <a:rPr lang="de-DE" sz="2400" dirty="0" err="1" smtClean="0"/>
              <a:t>entgrenzten</a:t>
            </a:r>
            <a:r>
              <a:rPr lang="de-DE" sz="2400" dirty="0" smtClean="0"/>
              <a:t> Kollektivprozesse z.B. Schlachtfelder). </a:t>
            </a:r>
          </a:p>
          <a:p>
            <a:pPr marL="0" indent="0">
              <a:buNone/>
            </a:pPr>
            <a:r>
              <a:rPr lang="de-DE" sz="2400" dirty="0" smtClean="0"/>
              <a:t>Der oft internetspezifische Hauptvirtualitätsgrad ab </a:t>
            </a:r>
            <a:r>
              <a:rPr lang="de-DE" sz="2400" dirty="0"/>
              <a:t>auf 10,5 Grad Steinbock 1980/1989/1991/2001/2007/2013 </a:t>
            </a:r>
            <a:r>
              <a:rPr lang="de-DE" sz="2400" dirty="0" smtClean="0"/>
              <a:t>siehe werner-held.de/</a:t>
            </a:r>
            <a:r>
              <a:rPr lang="de-DE" sz="2400" dirty="0" err="1" smtClean="0"/>
              <a:t>pdf</a:t>
            </a:r>
            <a:r>
              <a:rPr lang="de-DE" sz="2400" dirty="0" smtClean="0"/>
              <a:t>/www.pdf befindet sich am einschlagsstarken </a:t>
            </a:r>
            <a:r>
              <a:rPr lang="de-DE" sz="2400" dirty="0" err="1" smtClean="0"/>
              <a:t>Yod</a:t>
            </a:r>
            <a:r>
              <a:rPr lang="de-DE" sz="2400" dirty="0" smtClean="0"/>
              <a:t>-Apex der Hauptkonjunktionen auf </a:t>
            </a:r>
            <a:r>
              <a:rPr lang="de-DE" sz="2400" dirty="0" err="1" smtClean="0"/>
              <a:t>Kaali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= Der Ursprung des Binärcodes: Zeus </a:t>
            </a:r>
            <a:r>
              <a:rPr lang="de-DE" sz="2400" dirty="0" err="1" smtClean="0"/>
              <a:t>Opp</a:t>
            </a:r>
            <a:r>
              <a:rPr lang="de-DE" sz="2400" dirty="0" smtClean="0"/>
              <a:t>. Sonne-Mars (= 1) in </a:t>
            </a:r>
            <a:r>
              <a:rPr lang="de-DE" sz="2400" dirty="0" err="1" smtClean="0"/>
              <a:t>Konj</a:t>
            </a:r>
            <a:r>
              <a:rPr lang="de-DE" sz="2400" dirty="0" smtClean="0"/>
              <a:t>. </a:t>
            </a:r>
            <a:r>
              <a:rPr lang="de-DE" sz="2400" dirty="0" err="1" smtClean="0"/>
              <a:t>Chiron</a:t>
            </a:r>
            <a:r>
              <a:rPr lang="de-DE" sz="2400" dirty="0" smtClean="0"/>
              <a:t> / Turing </a:t>
            </a:r>
            <a:r>
              <a:rPr lang="de-DE" sz="2400" dirty="0"/>
              <a:t>(= 0) in </a:t>
            </a:r>
            <a:r>
              <a:rPr lang="de-DE" sz="2400" dirty="0" smtClean="0"/>
              <a:t>Trigon / </a:t>
            </a:r>
            <a:r>
              <a:rPr lang="de-DE" sz="2400" dirty="0" err="1" smtClean="0"/>
              <a:t>Sextil</a:t>
            </a:r>
            <a:r>
              <a:rPr lang="de-DE" sz="2400" dirty="0" smtClean="0"/>
              <a:t> Neptun / Pluto und im T-Qua. Wiener (Kybernetik, Systemtheorie) im verschleiert-manipulativen (</a:t>
            </a:r>
            <a:r>
              <a:rPr lang="de-DE" sz="2400" dirty="0" err="1" smtClean="0"/>
              <a:t>Loke-Pholus</a:t>
            </a:r>
            <a:r>
              <a:rPr lang="de-DE" sz="2400" dirty="0" smtClean="0"/>
              <a:t>), </a:t>
            </a:r>
            <a:r>
              <a:rPr lang="de-DE" sz="2400" dirty="0" err="1" smtClean="0"/>
              <a:t>hochkonkurrenten</a:t>
            </a:r>
            <a:r>
              <a:rPr lang="de-DE" sz="2400" dirty="0" smtClean="0"/>
              <a:t> Neuro- (</a:t>
            </a:r>
            <a:r>
              <a:rPr lang="de-DE" sz="2400" dirty="0" err="1" smtClean="0"/>
              <a:t>Ramonycahal</a:t>
            </a:r>
            <a:r>
              <a:rPr lang="de-DE" sz="2400" dirty="0" smtClean="0"/>
              <a:t>) </a:t>
            </a:r>
            <a:r>
              <a:rPr lang="de-DE" sz="2400" dirty="0" err="1" smtClean="0"/>
              <a:t>Orwellianismus-Großtrigon</a:t>
            </a:r>
            <a:r>
              <a:rPr lang="de-DE" sz="2400" dirty="0" smtClean="0"/>
              <a:t> (</a:t>
            </a:r>
            <a:r>
              <a:rPr lang="de-DE" sz="2400" dirty="0" err="1" smtClean="0"/>
              <a:t>Gonggong</a:t>
            </a:r>
            <a:r>
              <a:rPr lang="de-DE" sz="2400" dirty="0" smtClean="0"/>
              <a:t>, Orwell)</a:t>
            </a:r>
            <a:endParaRPr lang="de-DE" sz="2400" dirty="0"/>
          </a:p>
        </p:txBody>
      </p:sp>
      <p:pic>
        <p:nvPicPr>
          <p:cNvPr id="1027" name="Picture 3" descr="C:\Users\Werner Held\Desktop\1891 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13" y="1736837"/>
            <a:ext cx="5199187" cy="5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68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73" y="2996952"/>
            <a:ext cx="9144000" cy="1070992"/>
          </a:xfrm>
        </p:spPr>
        <p:txBody>
          <a:bodyPr>
            <a:normAutofit fontScale="90000"/>
          </a:bodyPr>
          <a:lstStyle/>
          <a:p>
            <a:pPr algn="l"/>
            <a:r>
              <a:rPr lang="de-DE" sz="2700" b="1" dirty="0" smtClean="0"/>
              <a:t>Der Millenniumszyklus der </a:t>
            </a:r>
            <a:r>
              <a:rPr lang="de-DE" sz="2700" b="1" dirty="0" err="1" smtClean="0"/>
              <a:t>orwellianischen</a:t>
            </a:r>
            <a:r>
              <a:rPr lang="de-DE" sz="2700" b="1" dirty="0" smtClean="0"/>
              <a:t> </a:t>
            </a:r>
            <a:r>
              <a:rPr lang="de-DE" sz="2700" b="1" dirty="0" err="1" smtClean="0"/>
              <a:t>Chironiker</a:t>
            </a:r>
            <a:r>
              <a:rPr lang="de-DE" sz="2700" b="1" dirty="0" smtClean="0"/>
              <a:t>-Macht </a:t>
            </a:r>
            <a:br>
              <a:rPr lang="de-DE" sz="2700" b="1" dirty="0" smtClean="0"/>
            </a:br>
            <a:r>
              <a:rPr lang="de-DE" sz="2700" b="1" dirty="0" smtClean="0"/>
              <a:t>Pluto-</a:t>
            </a:r>
            <a:r>
              <a:rPr lang="de-DE" sz="2700" b="1" dirty="0" err="1" smtClean="0"/>
              <a:t>Chiron</a:t>
            </a:r>
            <a:r>
              <a:rPr lang="de-DE" sz="2700" b="1" dirty="0" smtClean="0"/>
              <a:t>-Konjunktion 30.12.1999, </a:t>
            </a:r>
            <a:r>
              <a:rPr lang="de-DE" sz="2000" b="1" dirty="0" smtClean="0"/>
              <a:t>10:50 UT, Berlin – </a:t>
            </a:r>
            <a:r>
              <a:rPr lang="de-DE" sz="2200" b="1" dirty="0" smtClean="0"/>
              <a:t>incl. Mentizid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1400" dirty="0" smtClean="0"/>
              <a:t>incl. elitengesteuerten bzw. gottspielenden, </a:t>
            </a:r>
            <a:r>
              <a:rPr lang="de-DE" sz="1400" dirty="0" err="1" smtClean="0"/>
              <a:t>traumagetriebenen</a:t>
            </a:r>
            <a:r>
              <a:rPr lang="de-DE" sz="1400" dirty="0" smtClean="0"/>
              <a:t>, </a:t>
            </a:r>
            <a:r>
              <a:rPr lang="de-DE" sz="1400" dirty="0" err="1" smtClean="0"/>
              <a:t>nemesishaft</a:t>
            </a:r>
            <a:r>
              <a:rPr lang="de-DE" sz="1400" dirty="0" smtClean="0"/>
              <a:t> wütend rächend alles niederreißenden, in D angstfanatisch hypnotisierenden, drakonisch überwachenden, </a:t>
            </a:r>
            <a:r>
              <a:rPr lang="de-DE" sz="1400" dirty="0" err="1" smtClean="0"/>
              <a:t>bellerophonisch</a:t>
            </a:r>
            <a:r>
              <a:rPr lang="de-DE" sz="1400" dirty="0" smtClean="0"/>
              <a:t> abstürzend-crashfahrende, Hypermoralsadismus (</a:t>
            </a:r>
            <a:r>
              <a:rPr lang="de-DE" sz="1400" dirty="0" err="1" smtClean="0"/>
              <a:t>Chiron</a:t>
            </a:r>
            <a:r>
              <a:rPr lang="de-DE" sz="1400" dirty="0" smtClean="0"/>
              <a:t>-Themen: Flüchtlinge, Klimawandel, Black </a:t>
            </a:r>
            <a:r>
              <a:rPr lang="de-DE" sz="1400" dirty="0" err="1" smtClean="0"/>
              <a:t>Lives</a:t>
            </a:r>
            <a:r>
              <a:rPr lang="de-DE" sz="1400" dirty="0" smtClean="0"/>
              <a:t> Matter, Shitstorms, Corona). Zu beachten ist die blaue </a:t>
            </a:r>
            <a:r>
              <a:rPr lang="de-DE" sz="1400" dirty="0" err="1" smtClean="0"/>
              <a:t>Aspektfigur</a:t>
            </a:r>
            <a:r>
              <a:rPr lang="de-DE" sz="1400" dirty="0" smtClean="0"/>
              <a:t> der fließend sich aufbauende machtbesessen (Machiavelli) und drakonisch (</a:t>
            </a:r>
            <a:r>
              <a:rPr lang="de-DE" sz="1400" dirty="0" err="1" smtClean="0"/>
              <a:t>Drakonia</a:t>
            </a:r>
            <a:r>
              <a:rPr lang="de-DE" sz="1400" dirty="0" smtClean="0"/>
              <a:t>) elitenherrschende (Sonne-Zeus-Saturn) Überwachungsstaat (</a:t>
            </a:r>
            <a:r>
              <a:rPr lang="de-DE" sz="1400" dirty="0" err="1" smtClean="0"/>
              <a:t>Varuna</a:t>
            </a:r>
            <a:r>
              <a:rPr lang="de-DE" sz="1400" dirty="0" smtClean="0"/>
              <a:t>) der teuflischen </a:t>
            </a:r>
            <a:r>
              <a:rPr lang="de-DE" sz="1400" dirty="0" err="1" smtClean="0"/>
              <a:t>Trickster</a:t>
            </a:r>
            <a:r>
              <a:rPr lang="de-DE" sz="1400" dirty="0" smtClean="0"/>
              <a:t> (im Zentrum: </a:t>
            </a:r>
            <a:r>
              <a:rPr lang="de-DE" sz="1400" dirty="0" err="1" smtClean="0"/>
              <a:t>Loke</a:t>
            </a:r>
            <a:r>
              <a:rPr lang="de-DE" sz="1400" dirty="0" smtClean="0"/>
              <a:t>) auf dem WWW-Internetgemeinschaftsgrad vom 06.08.1991. </a:t>
            </a:r>
            <a:r>
              <a:rPr lang="de-DE" sz="1400" dirty="0" err="1" smtClean="0"/>
              <a:t>Nessus</a:t>
            </a:r>
            <a:r>
              <a:rPr lang="de-DE" sz="1400" dirty="0" smtClean="0"/>
              <a:t> am MC kann die Herrschaft der verschlagenen </a:t>
            </a:r>
            <a:r>
              <a:rPr lang="de-DE" sz="1400" dirty="0" err="1" smtClean="0"/>
              <a:t>Abgreifer</a:t>
            </a:r>
            <a:r>
              <a:rPr lang="de-DE" sz="1400" dirty="0" smtClean="0"/>
              <a:t> bedeuten und </a:t>
            </a:r>
            <a:r>
              <a:rPr lang="de-DE" sz="1400" dirty="0" err="1" smtClean="0"/>
              <a:t>Fanatica</a:t>
            </a:r>
            <a:r>
              <a:rPr lang="de-DE" sz="1400" dirty="0" smtClean="0"/>
              <a:t>-Hypnos zeigt die angstfanatische Hypnose an, die weltweit die Büchse </a:t>
            </a:r>
            <a:r>
              <a:rPr lang="de-DE" sz="1400" dirty="0" err="1" smtClean="0"/>
              <a:t>Pandoras</a:t>
            </a:r>
            <a:r>
              <a:rPr lang="de-DE" sz="1400" dirty="0" smtClean="0"/>
              <a:t> öffnete (T-Qua. Gaea-Pandora). Auch ist ein verletztes Geschlechtsverwirrungs- &amp; </a:t>
            </a:r>
            <a:br>
              <a:rPr lang="de-DE" sz="1400" dirty="0" smtClean="0"/>
            </a:br>
            <a:r>
              <a:rPr lang="de-DE" sz="1400" dirty="0" smtClean="0"/>
              <a:t>-</a:t>
            </a:r>
            <a:r>
              <a:rPr lang="de-DE" sz="1400" dirty="0" err="1" smtClean="0"/>
              <a:t>machtkampfthema</a:t>
            </a:r>
            <a:r>
              <a:rPr lang="de-DE" sz="1400" dirty="0" smtClean="0"/>
              <a:t> enthalten: </a:t>
            </a:r>
            <a:r>
              <a:rPr lang="de-DE" sz="1400" dirty="0" err="1" smtClean="0"/>
              <a:t>Atalante</a:t>
            </a:r>
            <a:r>
              <a:rPr lang="de-DE" sz="1400" dirty="0" smtClean="0"/>
              <a:t> auf Pluto-</a:t>
            </a:r>
            <a:r>
              <a:rPr lang="de-DE" sz="1400" dirty="0" err="1" smtClean="0"/>
              <a:t>Chiron</a:t>
            </a:r>
            <a:r>
              <a:rPr lang="de-DE" sz="1400" dirty="0" smtClean="0"/>
              <a:t>, Wassermann-Mars Qua. Skorpion-Venus auf gutmenschenhafte</a:t>
            </a:r>
            <a:br>
              <a:rPr lang="de-DE" sz="1400" dirty="0" smtClean="0"/>
            </a:br>
            <a:r>
              <a:rPr lang="de-DE" sz="1400" dirty="0" smtClean="0"/>
              <a:t>moralsadistische Merkur-Medusa-</a:t>
            </a:r>
            <a:r>
              <a:rPr lang="de-DE" sz="1400" dirty="0" err="1" smtClean="0"/>
              <a:t>Sado</a:t>
            </a:r>
            <a:r>
              <a:rPr lang="de-DE" sz="1400" dirty="0" smtClean="0"/>
              <a:t>-</a:t>
            </a:r>
            <a:r>
              <a:rPr lang="de-DE" sz="1400" dirty="0" err="1" smtClean="0"/>
              <a:t>Indulgentia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Black-</a:t>
            </a:r>
            <a:r>
              <a:rPr lang="de-DE" sz="1400" dirty="0" err="1" smtClean="0"/>
              <a:t>Alsheikh</a:t>
            </a:r>
            <a:r>
              <a:rPr lang="de-DE" sz="1400" dirty="0" smtClean="0"/>
              <a:t> (verzweigungsverhindernde Parasitenbekämpfung)</a:t>
            </a:r>
            <a:br>
              <a:rPr lang="de-DE" sz="1400" dirty="0" smtClean="0"/>
            </a:br>
            <a:r>
              <a:rPr lang="de-DE" sz="1400" dirty="0" smtClean="0"/>
              <a:t>auf den globalen GZ hinauslaufend: </a:t>
            </a:r>
            <a:r>
              <a:rPr lang="de-DE" sz="1400" dirty="0" err="1" smtClean="0"/>
              <a:t>Nessus</a:t>
            </a:r>
            <a:r>
              <a:rPr lang="de-DE" sz="1400" dirty="0" smtClean="0"/>
              <a:t> </a:t>
            </a:r>
            <a:r>
              <a:rPr lang="de-DE" sz="1400" dirty="0" err="1" smtClean="0"/>
              <a:t>Opp</a:t>
            </a:r>
            <a:r>
              <a:rPr lang="de-DE" sz="1400" dirty="0" smtClean="0"/>
              <a:t>. Priapus in </a:t>
            </a:r>
            <a:br>
              <a:rPr lang="de-DE" sz="1400" dirty="0" smtClean="0"/>
            </a:br>
            <a:r>
              <a:rPr lang="de-DE" sz="1400" dirty="0" smtClean="0"/>
              <a:t>Sonne-Merkur-HS. Die </a:t>
            </a:r>
            <a:r>
              <a:rPr lang="de-DE" sz="1400" dirty="0" err="1" smtClean="0"/>
              <a:t>genozidale</a:t>
            </a:r>
            <a:r>
              <a:rPr lang="de-DE" sz="1400" dirty="0" smtClean="0"/>
              <a:t> </a:t>
            </a:r>
            <a:r>
              <a:rPr lang="de-DE" sz="1400" dirty="0" err="1" smtClean="0"/>
              <a:t>Ino</a:t>
            </a:r>
            <a:r>
              <a:rPr lang="de-DE" sz="1400" dirty="0" smtClean="0"/>
              <a:t> auf Glückspunkt auf 23°</a:t>
            </a:r>
            <a:br>
              <a:rPr lang="de-DE" sz="1400" dirty="0" smtClean="0"/>
            </a:br>
            <a:r>
              <a:rPr lang="de-DE" sz="1400" dirty="0" smtClean="0"/>
              <a:t>Steinbock wird folgenreich durch den teuflisch-totalitär </a:t>
            </a:r>
            <a:r>
              <a:rPr lang="de-DE" sz="1400" dirty="0" err="1" smtClean="0"/>
              <a:t>verskla</a:t>
            </a:r>
            <a:r>
              <a:rPr lang="de-DE" sz="1400" dirty="0" smtClean="0"/>
              <a:t>-</a:t>
            </a:r>
            <a:br>
              <a:rPr lang="de-DE" sz="1400" dirty="0" smtClean="0"/>
            </a:br>
            <a:r>
              <a:rPr lang="de-DE" sz="1400" dirty="0" err="1" smtClean="0"/>
              <a:t>venden</a:t>
            </a:r>
            <a:r>
              <a:rPr lang="de-DE" sz="1400" dirty="0" smtClean="0"/>
              <a:t> Saturn-Pluto-Zyklus ab 12.01.2020 aktiviert. Dieser </a:t>
            </a:r>
            <a:br>
              <a:rPr lang="de-DE" sz="1400" dirty="0" smtClean="0"/>
            </a:br>
            <a:r>
              <a:rPr lang="de-DE" sz="1400" dirty="0" smtClean="0"/>
              <a:t>mentaltraumatisiert-sadistische, wirr glaubensverletzt und dann</a:t>
            </a:r>
            <a:br>
              <a:rPr lang="de-DE" sz="1400" dirty="0" smtClean="0"/>
            </a:br>
            <a:r>
              <a:rPr lang="de-DE" sz="1400" dirty="0" smtClean="0"/>
              <a:t>sich selbst </a:t>
            </a:r>
            <a:r>
              <a:rPr lang="de-DE" sz="1400" dirty="0"/>
              <a:t>hocharrogant </a:t>
            </a:r>
            <a:r>
              <a:rPr lang="de-DE" sz="1400" dirty="0" err="1" smtClean="0"/>
              <a:t>gotthaft</a:t>
            </a:r>
            <a:r>
              <a:rPr lang="de-DE" sz="1400" dirty="0" smtClean="0"/>
              <a:t> überhebende, </a:t>
            </a:r>
            <a:r>
              <a:rPr lang="de-DE" sz="1400" dirty="0" err="1" smtClean="0"/>
              <a:t>woke</a:t>
            </a:r>
            <a:r>
              <a:rPr lang="de-DE" sz="1400" dirty="0" smtClean="0"/>
              <a:t> cancelnde, </a:t>
            </a:r>
            <a:br>
              <a:rPr lang="de-DE" sz="1400" dirty="0" smtClean="0"/>
            </a:br>
            <a:r>
              <a:rPr lang="de-DE" sz="1400" dirty="0" err="1" smtClean="0"/>
              <a:t>idolhaft</a:t>
            </a:r>
            <a:r>
              <a:rPr lang="de-DE" sz="1400" dirty="0" smtClean="0"/>
              <a:t> scheinwissenschaftsanbetende, </a:t>
            </a:r>
            <a:r>
              <a:rPr lang="de-DE" sz="1400" dirty="0" err="1" smtClean="0"/>
              <a:t>herrenmenschendikta</a:t>
            </a:r>
            <a:r>
              <a:rPr lang="de-DE" sz="1400" dirty="0" smtClean="0"/>
              <a:t>-</a:t>
            </a:r>
            <a:br>
              <a:rPr lang="de-DE" sz="1400" dirty="0" smtClean="0"/>
            </a:br>
            <a:r>
              <a:rPr lang="de-DE" sz="1400" dirty="0" err="1" smtClean="0"/>
              <a:t>turhafte</a:t>
            </a:r>
            <a:r>
              <a:rPr lang="de-DE" sz="1400" dirty="0" smtClean="0"/>
              <a:t> Zyklus löst im neuen Jahrtausend den zentralen Papst-</a:t>
            </a:r>
            <a:br>
              <a:rPr lang="de-DE" sz="1400" dirty="0" smtClean="0"/>
            </a:br>
            <a:r>
              <a:rPr lang="de-DE" sz="1400" dirty="0" smtClean="0"/>
              <a:t>macht-Millenniums-Zyklus vom 09.12.999 mit Sonne-Jupiter-</a:t>
            </a:r>
            <a:br>
              <a:rPr lang="de-DE" sz="1400" dirty="0" smtClean="0"/>
            </a:br>
            <a:r>
              <a:rPr lang="de-DE" sz="1400" dirty="0" smtClean="0"/>
              <a:t>Neptun als neue Übergangsverhinderungsmacht ab (nahester </a:t>
            </a:r>
            <a:br>
              <a:rPr lang="de-DE" sz="1400" dirty="0" smtClean="0"/>
            </a:br>
            <a:r>
              <a:rPr lang="de-DE" sz="1400" dirty="0" smtClean="0"/>
              <a:t>Zyklus vor Millenniumswechsel) wird immens verblendet </a:t>
            </a:r>
            <a:br>
              <a:rPr lang="de-DE" sz="1400" dirty="0" smtClean="0"/>
            </a:br>
            <a:r>
              <a:rPr lang="de-DE" sz="1400" dirty="0" smtClean="0"/>
              <a:t>(Neptun-Ate-Südknoten) v. a. auch in D mit Pluto-</a:t>
            </a:r>
            <a:r>
              <a:rPr lang="de-DE" sz="1400" dirty="0" err="1" smtClean="0"/>
              <a:t>Chiron</a:t>
            </a:r>
            <a:r>
              <a:rPr lang="de-DE" sz="1400" dirty="0" smtClean="0"/>
              <a:t> </a:t>
            </a:r>
            <a:r>
              <a:rPr lang="de-DE" sz="1400" dirty="0" err="1" smtClean="0"/>
              <a:t>Qcx</a:t>
            </a:r>
            <a:r>
              <a:rPr lang="de-DE" sz="1400" dirty="0" smtClean="0"/>
              <a:t>. </a:t>
            </a:r>
            <a:br>
              <a:rPr lang="de-DE" sz="1400" dirty="0" smtClean="0"/>
            </a:br>
            <a:r>
              <a:rPr lang="de-DE" sz="1400" dirty="0" smtClean="0"/>
              <a:t>Saturn für viel verheizenden Niedergang und massenhaft </a:t>
            </a:r>
            <a:r>
              <a:rPr lang="de-DE" sz="1400" dirty="0" err="1" smtClean="0"/>
              <a:t>euge</a:t>
            </a:r>
            <a:r>
              <a:rPr lang="de-DE" sz="1400" dirty="0" smtClean="0"/>
              <a:t>-</a:t>
            </a:r>
            <a:br>
              <a:rPr lang="de-DE" sz="1400" dirty="0" smtClean="0"/>
            </a:br>
            <a:r>
              <a:rPr lang="de-DE" sz="1400" dirty="0" err="1" smtClean="0"/>
              <a:t>nisch</a:t>
            </a:r>
            <a:r>
              <a:rPr lang="de-DE" sz="1400" dirty="0" smtClean="0"/>
              <a:t> Krankgemachte / Tote, aber auch viel aufwachende </a:t>
            </a:r>
            <a:r>
              <a:rPr lang="de-DE" sz="1400" dirty="0" err="1" smtClean="0"/>
              <a:t>Be</a:t>
            </a:r>
            <a:r>
              <a:rPr lang="de-DE" sz="1400" dirty="0" smtClean="0"/>
              <a:t>-</a:t>
            </a:r>
            <a:br>
              <a:rPr lang="de-DE" sz="1400" dirty="0" smtClean="0"/>
            </a:br>
            <a:r>
              <a:rPr lang="de-DE" sz="1400" dirty="0" err="1" smtClean="0"/>
              <a:t>wusstwerdung</a:t>
            </a:r>
            <a:r>
              <a:rPr lang="de-DE" sz="1400" dirty="0" smtClean="0"/>
              <a:t> am </a:t>
            </a:r>
            <a:r>
              <a:rPr lang="de-DE" sz="1400" dirty="0" err="1" smtClean="0"/>
              <a:t>Traumaverrückten</a:t>
            </a:r>
            <a:r>
              <a:rPr lang="de-DE" sz="1400" dirty="0" smtClean="0"/>
              <a:t> sorgen. Gegenüber dieser </a:t>
            </a:r>
            <a:br>
              <a:rPr lang="de-DE" sz="1400" dirty="0" smtClean="0"/>
            </a:br>
            <a:r>
              <a:rPr lang="de-DE" sz="1400" dirty="0" smtClean="0"/>
              <a:t>noch sehr destruktiv werdenden, gigantischen globalen mensch-</a:t>
            </a:r>
            <a:br>
              <a:rPr lang="de-DE" sz="1400" dirty="0" smtClean="0"/>
            </a:br>
            <a:r>
              <a:rPr lang="de-DE" sz="1400" dirty="0" err="1" smtClean="0"/>
              <a:t>lichen</a:t>
            </a:r>
            <a:r>
              <a:rPr lang="de-DE" sz="1400" dirty="0" smtClean="0"/>
              <a:t> Geisteskrise eines geschlechtsverwirrten Gesamtüberbau-</a:t>
            </a:r>
            <a:br>
              <a:rPr lang="de-DE" sz="1400" dirty="0" smtClean="0"/>
            </a:br>
            <a:r>
              <a:rPr lang="de-DE" sz="1400" dirty="0" smtClean="0"/>
              <a:t>Niedergangs ab dem Jahrtausendwechsel steht die geschlechter-</a:t>
            </a:r>
            <a:br>
              <a:rPr lang="de-DE" sz="1400" dirty="0" smtClean="0"/>
            </a:br>
            <a:r>
              <a:rPr lang="de-DE" sz="1400" dirty="0" smtClean="0"/>
              <a:t>vereinigte Partnerschaft stärkende Waage-</a:t>
            </a:r>
            <a:r>
              <a:rPr lang="de-DE" sz="1400" dirty="0" err="1" smtClean="0"/>
              <a:t>Huya</a:t>
            </a:r>
            <a:r>
              <a:rPr lang="de-DE" sz="1400" dirty="0" smtClean="0"/>
              <a:t> auf Mond &amp; </a:t>
            </a:r>
            <a:r>
              <a:rPr lang="de-DE" sz="1400" dirty="0" err="1" smtClean="0"/>
              <a:t>redu</a:t>
            </a:r>
            <a:r>
              <a:rPr lang="de-DE" sz="1400" dirty="0" smtClean="0"/>
              <a:t>-</a:t>
            </a:r>
            <a:br>
              <a:rPr lang="de-DE" sz="1400" dirty="0" smtClean="0"/>
            </a:br>
            <a:r>
              <a:rPr lang="de-DE" sz="1400" dirty="0" smtClean="0"/>
              <a:t>zierender, geerdeter Neuaufbau von unten über den Stier-Saturn </a:t>
            </a:r>
            <a:br>
              <a:rPr lang="de-DE" sz="1400" dirty="0" smtClean="0"/>
            </a:br>
            <a:r>
              <a:rPr lang="de-DE" sz="1400" dirty="0" smtClean="0"/>
              <a:t>= die stabile, bescheidenere Zukunft nach der irren Kopfkrise.</a:t>
            </a:r>
            <a:br>
              <a:rPr lang="de-DE" sz="1400" dirty="0" smtClean="0"/>
            </a:br>
            <a:endParaRPr lang="de-DE" sz="1400" dirty="0"/>
          </a:p>
        </p:txBody>
      </p:sp>
      <p:pic>
        <p:nvPicPr>
          <p:cNvPr id="4" name="Picture 2" descr="C:\Users\Werner Held\Desktop\1999 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2413151"/>
            <a:ext cx="4392488" cy="444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Werner Held\Desktop\11.09.19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224" y="1700808"/>
            <a:ext cx="4967789" cy="49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423" y="260648"/>
            <a:ext cx="9082589" cy="1143000"/>
          </a:xfrm>
        </p:spPr>
        <p:txBody>
          <a:bodyPr>
            <a:normAutofit fontScale="90000"/>
          </a:bodyPr>
          <a:lstStyle/>
          <a:p>
            <a:r>
              <a:rPr lang="de-DE" sz="3200" b="1" dirty="0"/>
              <a:t>Die ‚teuflische </a:t>
            </a:r>
            <a:r>
              <a:rPr lang="de-DE" sz="3200" b="1" dirty="0" err="1"/>
              <a:t>SoFi</a:t>
            </a:r>
            <a:r>
              <a:rPr lang="de-DE" sz="3200" b="1" dirty="0"/>
              <a:t>‘ der absoluten, suizidalen angstterrorisierenden Herrschermacht </a:t>
            </a:r>
            <a:r>
              <a:rPr lang="de-DE" sz="3200" b="1" dirty="0" smtClean="0"/>
              <a:t>11.09.1988</a:t>
            </a:r>
            <a:r>
              <a:rPr lang="de-DE" sz="2000" dirty="0"/>
              <a:t>, 0:50 </a:t>
            </a:r>
            <a:r>
              <a:rPr lang="de-DE" sz="2000" dirty="0" smtClean="0"/>
              <a:t>EDT, </a:t>
            </a:r>
            <a:r>
              <a:rPr lang="de-DE" sz="2000" dirty="0"/>
              <a:t>NM, NYC </a:t>
            </a:r>
            <a:r>
              <a:rPr lang="de-DE" sz="2200" dirty="0"/>
              <a:t>um </a:t>
            </a:r>
            <a:r>
              <a:rPr lang="de-DE" sz="2200" b="1" dirty="0"/>
              <a:t>die Gründung von Al Kaida und Hamas </a:t>
            </a:r>
            <a:r>
              <a:rPr lang="de-DE" sz="2200" b="1" dirty="0" smtClean="0"/>
              <a:t>&amp; vor </a:t>
            </a:r>
            <a:r>
              <a:rPr lang="de-DE" sz="2200" b="1" dirty="0"/>
              <a:t>der </a:t>
            </a:r>
            <a:r>
              <a:rPr lang="de-DE" sz="2000" b="1" dirty="0"/>
              <a:t>Gründung</a:t>
            </a:r>
            <a:r>
              <a:rPr lang="de-DE" sz="2200" b="1" dirty="0"/>
              <a:t> der </a:t>
            </a:r>
            <a:r>
              <a:rPr lang="de-DE" sz="2200" b="1"/>
              <a:t>IPCC</a:t>
            </a:r>
            <a:r>
              <a:rPr lang="de-DE" sz="2200"/>
              <a:t> </a:t>
            </a:r>
            <a:r>
              <a:rPr lang="de-DE" sz="2200" smtClean="0"/>
              <a:t>mit </a:t>
            </a:r>
            <a:r>
              <a:rPr lang="de-DE" sz="2200" dirty="0" smtClean="0"/>
              <a:t>dem wahnhaften, bedrohenden fixen Großkreuz Pluto-Orcus-</a:t>
            </a:r>
            <a:r>
              <a:rPr lang="de-DE" sz="2200" dirty="0" err="1" smtClean="0"/>
              <a:t>Sedna</a:t>
            </a:r>
            <a:r>
              <a:rPr lang="de-DE" sz="2200" dirty="0" smtClean="0"/>
              <a:t>-Lucifer/</a:t>
            </a:r>
            <a:r>
              <a:rPr lang="de-DE" sz="2200" dirty="0" err="1" smtClean="0"/>
              <a:t>Achristou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700808"/>
            <a:ext cx="4320480" cy="515719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DE" sz="4000" dirty="0"/>
              <a:t>incl. eines anhängerstarken globalen (Umwelt-</a:t>
            </a:r>
            <a:r>
              <a:rPr lang="de-DE" sz="4000" dirty="0" smtClean="0"/>
              <a:t>) Überwachungsstaatsaufbau </a:t>
            </a:r>
            <a:r>
              <a:rPr lang="de-DE" sz="4000" dirty="0"/>
              <a:t>-Großkreuz in Folge der auch dadurch angestoßenen neoliberalisierten </a:t>
            </a:r>
            <a:r>
              <a:rPr lang="de-DE" sz="4000" dirty="0" smtClean="0"/>
              <a:t>Globalisierung mit der Massenpsychologie des Streits Merkur </a:t>
            </a:r>
            <a:r>
              <a:rPr lang="de-DE" sz="4000" dirty="0" err="1" smtClean="0"/>
              <a:t>Opp</a:t>
            </a:r>
            <a:r>
              <a:rPr lang="de-DE" sz="4000" dirty="0" smtClean="0"/>
              <a:t>. Eris  T-Qua. </a:t>
            </a:r>
            <a:r>
              <a:rPr lang="de-DE" sz="4000" dirty="0" err="1" smtClean="0"/>
              <a:t>Lebon</a:t>
            </a:r>
            <a:endParaRPr lang="de-DE" sz="4000" dirty="0"/>
          </a:p>
          <a:p>
            <a:pPr marL="0" indent="0">
              <a:buNone/>
            </a:pPr>
            <a:r>
              <a:rPr lang="de-DE" sz="4000" dirty="0"/>
              <a:t>Diese </a:t>
            </a:r>
            <a:r>
              <a:rPr lang="de-DE" sz="4000" dirty="0" err="1"/>
              <a:t>SoFi</a:t>
            </a:r>
            <a:r>
              <a:rPr lang="de-DE" sz="4000" dirty="0"/>
              <a:t> mit Zentrum in NYC dürfte neben dem Terrorismus, der auch NYC traf, der Kern der apokalyptischen Klimawandelängste sein und des global angstmachenden Kampfes dagegen. </a:t>
            </a:r>
          </a:p>
          <a:p>
            <a:pPr marL="0" indent="0">
              <a:buNone/>
            </a:pPr>
            <a:r>
              <a:rPr lang="de-DE" sz="4000" dirty="0" smtClean="0"/>
              <a:t>Auch </a:t>
            </a:r>
            <a:r>
              <a:rPr lang="de-DE" sz="4000" dirty="0"/>
              <a:t>die oft irreal übertriebene </a:t>
            </a:r>
            <a:r>
              <a:rPr lang="de-DE" sz="4000" dirty="0" err="1"/>
              <a:t>Virologiethematik</a:t>
            </a:r>
            <a:r>
              <a:rPr lang="de-DE" sz="4000" dirty="0"/>
              <a:t> ist durch die Saturn-Uranus-GZ-Pasteur-Konjunktion </a:t>
            </a:r>
            <a:r>
              <a:rPr lang="de-DE" sz="4000" dirty="0" err="1"/>
              <a:t>Opp</a:t>
            </a:r>
            <a:r>
              <a:rPr lang="de-DE" sz="4000" dirty="0"/>
              <a:t>. </a:t>
            </a:r>
            <a:r>
              <a:rPr lang="de-DE" sz="4000" dirty="0" err="1"/>
              <a:t>Varuna</a:t>
            </a:r>
            <a:r>
              <a:rPr lang="de-DE" sz="4000" dirty="0"/>
              <a:t> im T-Qua. Jungfrau-Koronis auf 24 Grad in </a:t>
            </a:r>
            <a:r>
              <a:rPr lang="de-DE" sz="4000" dirty="0" err="1"/>
              <a:t>Konj</a:t>
            </a:r>
            <a:r>
              <a:rPr lang="de-DE" sz="4000" dirty="0"/>
              <a:t>. zulaufstarke, (nur) fantasieschöpfende </a:t>
            </a:r>
            <a:r>
              <a:rPr lang="de-DE" sz="4000" dirty="0" err="1"/>
              <a:t>Haumea</a:t>
            </a:r>
            <a:r>
              <a:rPr lang="de-DE" sz="4000" dirty="0"/>
              <a:t>-Fantasia </a:t>
            </a:r>
            <a:r>
              <a:rPr lang="de-DE" sz="4000" dirty="0" err="1"/>
              <a:t>Opp</a:t>
            </a:r>
            <a:r>
              <a:rPr lang="de-DE" sz="4000" dirty="0"/>
              <a:t>. umweltschützende bzw. heroisch fürsorgliche Ceres enthalten. Auf dem AC die weltweite Erd-Wissenschaft </a:t>
            </a:r>
            <a:r>
              <a:rPr lang="de-DE" sz="4000" dirty="0" err="1"/>
              <a:t>Scientia</a:t>
            </a:r>
            <a:r>
              <a:rPr lang="de-DE" sz="4000" dirty="0"/>
              <a:t>-Gaea in </a:t>
            </a:r>
            <a:r>
              <a:rPr lang="de-DE" sz="4000" dirty="0" err="1" smtClean="0"/>
              <a:t>entgrenzter</a:t>
            </a:r>
            <a:r>
              <a:rPr lang="de-DE" sz="4000" dirty="0" smtClean="0"/>
              <a:t>, </a:t>
            </a:r>
            <a:r>
              <a:rPr lang="de-DE" sz="4000" dirty="0"/>
              <a:t>scheinrealer </a:t>
            </a:r>
            <a:r>
              <a:rPr lang="de-DE" sz="4000" dirty="0" err="1"/>
              <a:t>Opp</a:t>
            </a:r>
            <a:r>
              <a:rPr lang="de-DE" sz="4000" dirty="0"/>
              <a:t>. zu </a:t>
            </a:r>
            <a:r>
              <a:rPr lang="de-DE" sz="4000" dirty="0" smtClean="0"/>
              <a:t>Neptun.</a:t>
            </a:r>
          </a:p>
          <a:p>
            <a:pPr marL="0" indent="0">
              <a:buNone/>
            </a:pPr>
            <a:r>
              <a:rPr lang="de-DE" sz="4000" dirty="0"/>
              <a:t>Ein weiteres teuflisches Projekt dieses Großkreuzes ist das Human Genome Project, dessen Office am 01.10.1988 gegründet wurde (siehe auch das superteuflische Lucifer-</a:t>
            </a:r>
            <a:r>
              <a:rPr lang="de-DE" sz="4000" dirty="0" err="1"/>
              <a:t>Achristou</a:t>
            </a:r>
            <a:r>
              <a:rPr lang="de-DE" sz="4000" dirty="0"/>
              <a:t>-</a:t>
            </a:r>
            <a:r>
              <a:rPr lang="de-DE" sz="4000" dirty="0" err="1"/>
              <a:t>Loke</a:t>
            </a:r>
            <a:r>
              <a:rPr lang="de-DE" sz="4000" dirty="0"/>
              <a:t>-</a:t>
            </a:r>
            <a:r>
              <a:rPr lang="de-DE" sz="4000" dirty="0" err="1"/>
              <a:t>Nessus</a:t>
            </a:r>
            <a:r>
              <a:rPr lang="de-DE" sz="4000" dirty="0"/>
              <a:t>-Pluto-Chaos-Horoskop vom </a:t>
            </a:r>
            <a:r>
              <a:rPr lang="de-DE" sz="4000" dirty="0" smtClean="0"/>
              <a:t>01.10.1990.</a:t>
            </a:r>
            <a:endParaRPr lang="de-DE" sz="4000" dirty="0"/>
          </a:p>
          <a:p>
            <a:pPr marL="0" indent="0">
              <a:buNone/>
            </a:pPr>
            <a:endParaRPr lang="de-DE" sz="4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80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erner Held\Desktop\24.10.1993 Dav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25358"/>
            <a:ext cx="5429096" cy="53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925"/>
            <a:ext cx="9236696" cy="1475656"/>
          </a:xfrm>
        </p:spPr>
        <p:txBody>
          <a:bodyPr>
            <a:noAutofit/>
          </a:bodyPr>
          <a:lstStyle/>
          <a:p>
            <a:r>
              <a:rPr lang="de-DE" sz="2200" b="1" dirty="0" smtClean="0"/>
              <a:t>3. Uranus-Neptun-Zyklus 24.10.1993, 20:07:52 UT, Davos: </a:t>
            </a:r>
            <a:br>
              <a:rPr lang="de-DE" sz="2200" b="1" dirty="0" smtClean="0"/>
            </a:br>
            <a:r>
              <a:rPr lang="de-DE" sz="2200" b="1" dirty="0" smtClean="0"/>
              <a:t>Der seit 2018 plutonisch befallene globale autoritäre Eliten-Korporatismus bzw. </a:t>
            </a:r>
            <a:r>
              <a:rPr lang="de-DE" sz="2200" b="1" dirty="0" err="1" smtClean="0"/>
              <a:t>Korporofaschismus</a:t>
            </a:r>
            <a:r>
              <a:rPr lang="de-DE" sz="2200" b="1" dirty="0"/>
              <a:t> </a:t>
            </a:r>
            <a:r>
              <a:rPr lang="de-DE" sz="2200" b="1" dirty="0" smtClean="0"/>
              <a:t>(am Tag nach dem Chaos-Ekliptik-</a:t>
            </a:r>
            <a:r>
              <a:rPr lang="de-DE" sz="2200" b="1" dirty="0" err="1" smtClean="0"/>
              <a:t>Touchtown</a:t>
            </a:r>
            <a:r>
              <a:rPr lang="de-DE" sz="2200" b="1" dirty="0" smtClean="0"/>
              <a:t>!) </a:t>
            </a:r>
            <a:r>
              <a:rPr lang="de-DE" sz="2200" b="1" dirty="0" smtClean="0">
                <a:sym typeface="Wingdings" panose="05000000000000000000" pitchFamily="2" charset="2"/>
              </a:rPr>
              <a:t></a:t>
            </a:r>
            <a:r>
              <a:rPr lang="de-DE" sz="2200" b="1" dirty="0" smtClean="0"/>
              <a:t>der Versuch einer </a:t>
            </a:r>
            <a:r>
              <a:rPr lang="de-DE" sz="2200" b="1" dirty="0" err="1" smtClean="0"/>
              <a:t>kommufaschistischen</a:t>
            </a:r>
            <a:r>
              <a:rPr lang="de-DE" sz="2200" b="1" dirty="0" smtClean="0"/>
              <a:t> Konzernelitenherrschaft, v.a. nach 2023</a:t>
            </a:r>
            <a:endParaRPr lang="de-DE" sz="2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" y="1628800"/>
            <a:ext cx="3995936" cy="5209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err="1" smtClean="0"/>
              <a:t>Loke</a:t>
            </a:r>
            <a:r>
              <a:rPr lang="de-DE" sz="2000" dirty="0" smtClean="0"/>
              <a:t>, Venus-Orwell dominant, mittels panikerzeugender elitär spaltender </a:t>
            </a:r>
            <a:r>
              <a:rPr lang="de-DE" sz="2000" dirty="0" err="1" smtClean="0"/>
              <a:t>luciferischer</a:t>
            </a:r>
            <a:r>
              <a:rPr lang="de-DE" sz="2000" dirty="0" smtClean="0"/>
              <a:t> Impfung zum Corona-Genozid Zeus-Eris-Lucifer-Mars-Jenner-Koronis-</a:t>
            </a:r>
            <a:r>
              <a:rPr lang="de-DE" sz="2000" dirty="0" err="1" smtClean="0"/>
              <a:t>Ino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/>
              <a:t>Einer von 3 </a:t>
            </a:r>
            <a:r>
              <a:rPr lang="de-DE" sz="2000" dirty="0" smtClean="0"/>
              <a:t>uranus-erishaften-Zyklen </a:t>
            </a:r>
            <a:r>
              <a:rPr lang="de-DE" sz="2000" dirty="0"/>
              <a:t>der totalitär übernommen wurde </a:t>
            </a:r>
            <a:r>
              <a:rPr lang="de-DE" sz="2000" dirty="0" smtClean="0"/>
              <a:t>incl</a:t>
            </a:r>
            <a:r>
              <a:rPr lang="de-DE" sz="2000" dirty="0"/>
              <a:t>. Saturn-Pluto-Quadrat und mörderischer Skorpion-Mars-Jenner - Qua. Lucifer - Impfzwang</a:t>
            </a:r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06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138"/>
          </a:xfrm>
        </p:spPr>
        <p:txBody>
          <a:bodyPr>
            <a:normAutofit fontScale="90000"/>
          </a:bodyPr>
          <a:lstStyle/>
          <a:p>
            <a:r>
              <a:rPr lang="de-DE" sz="2800" b="1" dirty="0" smtClean="0"/>
              <a:t>3. Uranus-Neptun-Zyklus 24.10.1993, 20:07:52 UT, Berlin (innen) – Pluto-Ekliptik-</a:t>
            </a:r>
            <a:r>
              <a:rPr lang="de-DE" sz="2800" b="1" dirty="0" err="1" smtClean="0"/>
              <a:t>Touchdown</a:t>
            </a:r>
            <a:r>
              <a:rPr lang="de-DE" sz="2800" b="1" dirty="0" smtClean="0"/>
              <a:t> 24.10.2018, 10:29:18 UT, Berlin (außen): </a:t>
            </a:r>
            <a:br>
              <a:rPr lang="de-DE" sz="2800" b="1" dirty="0" smtClean="0"/>
            </a:br>
            <a:r>
              <a:rPr lang="de-DE" sz="2800" b="1" dirty="0" smtClean="0"/>
              <a:t>Der Aufstieg des globalen plutonischen </a:t>
            </a:r>
            <a:r>
              <a:rPr lang="de-DE" sz="2800" b="1" dirty="0" err="1" smtClean="0"/>
              <a:t>Korporofaschismus</a:t>
            </a:r>
            <a:r>
              <a:rPr lang="de-DE" sz="2800" b="1" dirty="0" smtClean="0"/>
              <a:t>!</a:t>
            </a:r>
            <a:endParaRPr lang="de-DE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7" y="1522689"/>
            <a:ext cx="3888432" cy="53353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e-DE" dirty="0" smtClean="0"/>
              <a:t>Ein höllischer Volltreffer: diese kaum aufhaltbare </a:t>
            </a:r>
            <a:r>
              <a:rPr lang="de-DE" dirty="0" err="1" smtClean="0"/>
              <a:t>Synastrie</a:t>
            </a:r>
            <a:r>
              <a:rPr lang="de-DE" dirty="0" smtClean="0"/>
              <a:t> zeigt im Kern die </a:t>
            </a:r>
            <a:r>
              <a:rPr lang="de-DE" dirty="0" err="1" smtClean="0"/>
              <a:t>uranisch</a:t>
            </a:r>
            <a:r>
              <a:rPr lang="de-DE" dirty="0" smtClean="0"/>
              <a:t>-plutonisch befallene faschistisch anwachsende, spaltende Globalherrschaft der reichsten Eliten (Zeus-Eris) nach Corona (Koronis) und dem teuflisch (Lucifer) versklavenden (Slaven) völkermordenden (</a:t>
            </a:r>
            <a:r>
              <a:rPr lang="de-DE" dirty="0" err="1" smtClean="0"/>
              <a:t>Ino</a:t>
            </a:r>
            <a:r>
              <a:rPr lang="de-DE" dirty="0" smtClean="0"/>
              <a:t>) transhumanistischen (</a:t>
            </a:r>
            <a:r>
              <a:rPr lang="de-DE" dirty="0" err="1" smtClean="0"/>
              <a:t>Lamettrie</a:t>
            </a:r>
            <a:r>
              <a:rPr lang="de-DE" dirty="0" smtClean="0"/>
              <a:t>) </a:t>
            </a:r>
            <a:r>
              <a:rPr lang="de-DE" dirty="0" err="1" smtClean="0"/>
              <a:t>Impf</a:t>
            </a:r>
            <a:r>
              <a:rPr lang="de-DE" dirty="0" smtClean="0"/>
              <a:t> (Jenner) - Verbrecherkult (</a:t>
            </a:r>
            <a:r>
              <a:rPr lang="de-DE" dirty="0" err="1" smtClean="0"/>
              <a:t>Loke</a:t>
            </a:r>
            <a:r>
              <a:rPr lang="de-DE" dirty="0" smtClean="0"/>
              <a:t>, </a:t>
            </a:r>
            <a:r>
              <a:rPr lang="de-DE" dirty="0" err="1" smtClean="0"/>
              <a:t>Sinon</a:t>
            </a:r>
            <a:r>
              <a:rPr lang="de-DE" dirty="0" smtClean="0"/>
              <a:t>, Credo) an, in D besonders schlimm, da an den Achsen. Siehe auch besonders schlimm das rote trojanisch krankmachende, kadavergehorsame Teufelsverfolgungs-GK an den Kardinalachsen. Bis 2165  / 2178 wirksam, wenn nicht doch durch Bewusstwerdung im Pluto im Wassermann vorher gestoppt.</a:t>
            </a:r>
            <a:endParaRPr lang="de-DE" dirty="0"/>
          </a:p>
        </p:txBody>
      </p:sp>
      <p:pic>
        <p:nvPicPr>
          <p:cNvPr id="6146" name="Picture 2" descr="C:\Users\Werner Held\Desktop\24.10.1993 - 24.10.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04" y="1522689"/>
            <a:ext cx="5309396" cy="53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332656"/>
            <a:ext cx="9108504" cy="1143000"/>
          </a:xfrm>
        </p:spPr>
        <p:txBody>
          <a:bodyPr>
            <a:noAutofit/>
          </a:bodyPr>
          <a:lstStyle/>
          <a:p>
            <a:r>
              <a:rPr lang="de-DE" sz="2700" b="1" dirty="0"/>
              <a:t>Der Hauptfortschrittszyklus Silicon Valleys 30.06.1966 – 2104, 09:41:20 </a:t>
            </a:r>
            <a:r>
              <a:rPr lang="de-DE" sz="2700" b="1" dirty="0" smtClean="0"/>
              <a:t>UT</a:t>
            </a:r>
            <a:r>
              <a:rPr lang="de-DE" sz="2700" b="1" dirty="0"/>
              <a:t> </a:t>
            </a:r>
            <a:r>
              <a:rPr lang="de-DE" sz="2700" b="1" dirty="0" smtClean="0"/>
              <a:t>(innen) - </a:t>
            </a:r>
            <a:r>
              <a:rPr lang="de-DE" sz="2700" b="1" dirty="0" smtClean="0"/>
              <a:t>1</a:t>
            </a:r>
            <a:r>
              <a:rPr lang="de-DE" sz="2700" b="1" dirty="0"/>
              <a:t>. Pluto im Wassermann 23.03.2023, 12:23 </a:t>
            </a:r>
            <a:r>
              <a:rPr lang="de-DE" sz="2700" b="1" dirty="0" smtClean="0"/>
              <a:t>UT </a:t>
            </a:r>
            <a:r>
              <a:rPr lang="de-DE" sz="2700" b="1" dirty="0"/>
              <a:t>(außen</a:t>
            </a:r>
            <a:r>
              <a:rPr lang="de-DE" sz="2700" b="1" dirty="0" smtClean="0"/>
              <a:t>) beides Silicon </a:t>
            </a:r>
            <a:r>
              <a:rPr lang="de-DE" sz="2700" b="1" dirty="0"/>
              <a:t>Valley </a:t>
            </a:r>
            <a:r>
              <a:rPr lang="de-DE" sz="2700" b="1" dirty="0" smtClean="0"/>
              <a:t/>
            </a:r>
            <a:br>
              <a:rPr lang="de-DE" sz="2700" b="1" dirty="0" smtClean="0"/>
            </a:br>
            <a:r>
              <a:rPr lang="de-DE" sz="1600" b="1" dirty="0" smtClean="0"/>
              <a:t>im Totalitarismus-Set: Uranus-AC Trigon Uranus-Pluto dominant in 5 und Pluto auf MC: </a:t>
            </a:r>
            <a:br>
              <a:rPr lang="de-DE" sz="1600" b="1" dirty="0" smtClean="0"/>
            </a:br>
            <a:r>
              <a:rPr lang="de-DE" sz="1600" b="1" dirty="0" smtClean="0"/>
              <a:t>die zentrale archetyprückkehrende Machtumwälzung und totalitäre Bestimmung</a:t>
            </a: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95736" y="2492896"/>
            <a:ext cx="4320480" cy="363326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100" name="Picture 4" descr="C:\Users\Werner Held\Desktop\30.06.66. Silicon 23.03.2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17044"/>
            <a:ext cx="4752528" cy="50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2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b="1" dirty="0"/>
              <a:t>Der Hauptfortschrittszyklus Silicon Valleys 30.06.1966 – 2104, 09:41:20 UT (innen) - 1. Pluto im Wassermann 23.03.2023, 12:23 UT (außen) beides Silicon </a:t>
            </a:r>
            <a:r>
              <a:rPr lang="de-DE" sz="2800" b="1" dirty="0" smtClean="0"/>
              <a:t>Valley </a:t>
            </a:r>
            <a:br>
              <a:rPr lang="de-DE" sz="2800" b="1" dirty="0" smtClean="0"/>
            </a:br>
            <a:r>
              <a:rPr lang="de-DE" sz="1800" b="1" dirty="0" smtClean="0"/>
              <a:t>im Kreativitäts-Set</a:t>
            </a: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11760" y="2060848"/>
            <a:ext cx="3744416" cy="406531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076" name="Picture 4" descr="C:\Users\Werner Held\Desktop\UP Silicon - 23.03.2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786380"/>
            <a:ext cx="4464495" cy="47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2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1152128"/>
          </a:xfrm>
        </p:spPr>
        <p:txBody>
          <a:bodyPr>
            <a:normAutofit fontScale="90000"/>
          </a:bodyPr>
          <a:lstStyle/>
          <a:p>
            <a:r>
              <a:rPr lang="de-DE" sz="3200" b="1" dirty="0"/>
              <a:t>1. Pluto im Wassermann 23.03.2023</a:t>
            </a:r>
            <a:r>
              <a:rPr lang="de-DE" sz="3200" b="1" dirty="0" smtClean="0"/>
              <a:t>, 12:23 </a:t>
            </a:r>
            <a:r>
              <a:rPr lang="de-DE" sz="3200" b="1" dirty="0"/>
              <a:t>UT</a:t>
            </a:r>
            <a:r>
              <a:rPr lang="de-DE" sz="3200" b="1" dirty="0" smtClean="0"/>
              <a:t>, Peking – </a:t>
            </a:r>
            <a:r>
              <a:rPr lang="de-DE" sz="3200" b="1" dirty="0" smtClean="0"/>
              <a:t>2043/44 </a:t>
            </a:r>
            <a:r>
              <a:rPr lang="de-DE" sz="2000" b="1" dirty="0" smtClean="0"/>
              <a:t>H2 Pluto-</a:t>
            </a:r>
            <a:r>
              <a:rPr lang="de-DE" sz="2000" b="1" dirty="0" err="1" smtClean="0"/>
              <a:t>Amycus</a:t>
            </a:r>
            <a:r>
              <a:rPr lang="de-DE" sz="2000" b="1" dirty="0" smtClean="0"/>
              <a:t> auf IC </a:t>
            </a:r>
            <a:r>
              <a:rPr lang="de-DE" sz="2000" b="1" dirty="0" err="1" smtClean="0"/>
              <a:t>Opp</a:t>
            </a:r>
            <a:r>
              <a:rPr lang="de-DE" sz="2000" b="1" dirty="0" smtClean="0"/>
              <a:t>. Virtus-MC mit 0°Grad MC-Bezug sehr stark, ein ängstigender Monolith der plutonischen </a:t>
            </a:r>
            <a:r>
              <a:rPr lang="de-DE" sz="2000" b="1" dirty="0" err="1" smtClean="0"/>
              <a:t>Gemeinwesenverschweissung</a:t>
            </a:r>
            <a:endParaRPr lang="de-DE" sz="2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2132856"/>
            <a:ext cx="2232248" cy="399330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50" name="Picture 2" descr="C:\Users\Werner Held\Desktop\1. Pluto Wass Pek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55" y="1124745"/>
            <a:ext cx="6357599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smtClean="0"/>
              <a:t>3. Pluto-Ingress im Wassermann, 21.01.2024 01:51 MEZ, Berlin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63888" y="2492896"/>
            <a:ext cx="2016224" cy="3661867"/>
          </a:xfrm>
        </p:spPr>
        <p:txBody>
          <a:bodyPr/>
          <a:lstStyle/>
          <a:p>
            <a:endParaRPr lang="de-DE"/>
          </a:p>
        </p:txBody>
      </p:sp>
      <p:pic>
        <p:nvPicPr>
          <p:cNvPr id="10242" name="Picture 2" descr="C:\Users\Werner Held\Desktop\3. Pl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01719"/>
            <a:ext cx="5463579" cy="55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15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8979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b="1" dirty="0" smtClean="0"/>
              <a:t>5. </a:t>
            </a:r>
            <a:r>
              <a:rPr lang="de-DE" sz="3200" b="1" dirty="0"/>
              <a:t>Pluto-Ingress im Wassermann, </a:t>
            </a:r>
            <a:r>
              <a:rPr lang="de-DE" sz="3200" b="1" dirty="0" smtClean="0"/>
              <a:t>19.11.2024, 21:30 MEZ, Berlin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68760"/>
            <a:ext cx="3275856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dirty="0" smtClean="0"/>
              <a:t>Trotz extremer </a:t>
            </a:r>
            <a:r>
              <a:rPr lang="de-DE" dirty="0" err="1" smtClean="0"/>
              <a:t>hordenhaft</a:t>
            </a:r>
            <a:r>
              <a:rPr lang="de-DE" dirty="0" smtClean="0"/>
              <a:t>-knechtender (</a:t>
            </a:r>
            <a:r>
              <a:rPr lang="de-DE" dirty="0" err="1" smtClean="0"/>
              <a:t>Sauron</a:t>
            </a:r>
            <a:r>
              <a:rPr lang="de-DE" dirty="0" smtClean="0"/>
              <a:t>-Uranus) kollektivspaltender und </a:t>
            </a:r>
            <a:r>
              <a:rPr lang="de-DE" dirty="0" err="1" smtClean="0"/>
              <a:t>eugenisch</a:t>
            </a:r>
            <a:r>
              <a:rPr lang="de-DE" dirty="0" smtClean="0"/>
              <a:t> minimierender </a:t>
            </a:r>
            <a:r>
              <a:rPr lang="de-DE" dirty="0"/>
              <a:t>Spannungen </a:t>
            </a:r>
            <a:r>
              <a:rPr lang="de-DE" dirty="0" smtClean="0"/>
              <a:t>(</a:t>
            </a:r>
            <a:r>
              <a:rPr lang="de-DE" dirty="0" err="1" smtClean="0"/>
              <a:t>Teharonhiawako-Ino</a:t>
            </a:r>
            <a:r>
              <a:rPr lang="de-DE" dirty="0" smtClean="0"/>
              <a:t>) der Aufstieg der wissenserweiternden, harmonischen kosmischen Gesamtkultur-Persönlichkeiten: Merkur </a:t>
            </a:r>
            <a:r>
              <a:rPr lang="de-DE" dirty="0" err="1" smtClean="0"/>
              <a:t>Opp</a:t>
            </a:r>
            <a:r>
              <a:rPr lang="de-DE" dirty="0" smtClean="0"/>
              <a:t>. Jupiter sowie Sonne-Uranus-Neptun-Pluto</a:t>
            </a:r>
            <a:endParaRPr lang="de-DE" dirty="0"/>
          </a:p>
        </p:txBody>
      </p:sp>
      <p:pic>
        <p:nvPicPr>
          <p:cNvPr id="9218" name="Picture 2" descr="C:\Users\Werner Held\Desktop\5. Plu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14766"/>
            <a:ext cx="5677272" cy="57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5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3662" y="44624"/>
            <a:ext cx="9144000" cy="936104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 GPT-</a:t>
            </a:r>
            <a:r>
              <a:rPr lang="de-DE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Starttweet</a:t>
            </a:r>
            <a:r>
              <a:rPr lang="de-DE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30.11.2022, 19:38:38 UT, San Francisco</a:t>
            </a:r>
            <a:endParaRPr lang="de-DE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6512" y="1052736"/>
            <a:ext cx="3384376" cy="5561611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/>
              <a:t>Durch das Reduktionskrisen-Quadrat Saturn-Uranus und </a:t>
            </a:r>
            <a:r>
              <a:rPr lang="de-DE" dirty="0" smtClean="0"/>
              <a:t>schließendes Saturn-Neptun-</a:t>
            </a:r>
            <a:r>
              <a:rPr lang="de-DE" dirty="0" err="1" smtClean="0"/>
              <a:t>Halbsextil</a:t>
            </a:r>
            <a:r>
              <a:rPr lang="de-DE" dirty="0" smtClean="0"/>
              <a:t> im </a:t>
            </a:r>
            <a:r>
              <a:rPr lang="de-DE" dirty="0" err="1" smtClean="0"/>
              <a:t>aspektfokus</a:t>
            </a:r>
            <a:r>
              <a:rPr lang="de-DE" dirty="0" smtClean="0"/>
              <a:t> </a:t>
            </a:r>
            <a:r>
              <a:rPr lang="de-DE" dirty="0" smtClean="0"/>
              <a:t>ist das im Kern </a:t>
            </a:r>
            <a:r>
              <a:rPr lang="de-DE" dirty="0" smtClean="0"/>
              <a:t>materiell ein </a:t>
            </a:r>
            <a:r>
              <a:rPr lang="de-DE" dirty="0" smtClean="0"/>
              <a:t>Abwrack- bzw. Auflösungs- und </a:t>
            </a:r>
            <a:r>
              <a:rPr lang="de-DE" dirty="0" err="1" smtClean="0"/>
              <a:t>entrechtungsprinzip</a:t>
            </a:r>
            <a:r>
              <a:rPr lang="de-DE" dirty="0" smtClean="0"/>
              <a:t> der Lebensleistungen aller, erstmal zugunsten der AI-Profiteure, letztlich auch zum Erdepochen, aber ein Bewusstseinsturbo und eine </a:t>
            </a:r>
            <a:r>
              <a:rPr lang="de-DE" dirty="0" err="1" smtClean="0"/>
              <a:t>Fertigkeitenausbildung</a:t>
            </a:r>
            <a:r>
              <a:rPr lang="de-DE" dirty="0" smtClean="0"/>
              <a:t> für die kommenden kosmischen Gesamtkulturpersönlichkeiten des 5. Pluto-Ingresses und die 2025/26er gesamtkulturneuschaffende Trigon-Halbsumme Saturn-Neptun HS Uranus-Pluto plus Chaos-</a:t>
            </a:r>
            <a:r>
              <a:rPr lang="de-DE" dirty="0" err="1" smtClean="0"/>
              <a:t>Sedna</a:t>
            </a:r>
            <a:endParaRPr lang="de-DE" dirty="0"/>
          </a:p>
        </p:txBody>
      </p:sp>
      <p:pic>
        <p:nvPicPr>
          <p:cNvPr id="2050" name="Picture 2" descr="C:\Users\Werner Held\Desktop\Chat GPT Twe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4968552" cy="5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6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b="1" dirty="0" err="1" smtClean="0"/>
              <a:t>OpenAI</a:t>
            </a:r>
            <a:r>
              <a:rPr lang="de-DE" sz="3200" b="1" dirty="0" smtClean="0"/>
              <a:t> 11.12.2015, o. Zeit auf 12 h Ortszeit, San Francisco gestellt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5816" y="1988840"/>
            <a:ext cx="3384376" cy="413732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074" name="Picture 2" descr="C:\Users\Werner Held\Desktop\Open 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40768"/>
            <a:ext cx="5112568" cy="5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18174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2406</Words>
  <Application>Microsoft Office PowerPoint</Application>
  <PresentationFormat>Bildschirmpräsentation (4:3)</PresentationFormat>
  <Paragraphs>124</Paragraphs>
  <Slides>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Larissa</vt:lpstr>
      <vt:lpstr>Kosmos &amp; Psyche am 10.01.2023</vt:lpstr>
      <vt:lpstr>1. Pluto im Wassermann 23.03.2023, 12:23 UT, Berlin - 2043/44 </vt:lpstr>
      <vt:lpstr>Der Hauptfortschrittszyklus Silicon Valleys 30.06.1966 – 2104, 09:41:20 UT (innen) - 1. Pluto im Wassermann 23.03.2023, 12:23 UT (außen) beides Silicon Valley  im Totalitarismus-Set: Uranus-AC Trigon Uranus-Pluto dominant in 5 und Pluto auf MC:  die zentrale archetyprückkehrende Machtumwälzung und totalitäre Bestimmung</vt:lpstr>
      <vt:lpstr>Der Hauptfortschrittszyklus Silicon Valleys 30.06.1966 – 2104, 09:41:20 UT (innen) - 1. Pluto im Wassermann 23.03.2023, 12:23 UT (außen) beides Silicon Valley  im Kreativitäts-Set</vt:lpstr>
      <vt:lpstr>1. Pluto im Wassermann 23.03.2023, 12:23 UT, Peking – 2043/44 H2 Pluto-Amycus auf IC Opp. Virtus-MC mit 0°Grad MC-Bezug sehr stark, ein ängstigender Monolith der plutonischen Gemeinwesenverschweissung</vt:lpstr>
      <vt:lpstr>3. Pluto-Ingress im Wassermann, 21.01.2024 01:51 MEZ, Berlin</vt:lpstr>
      <vt:lpstr>5. Pluto-Ingress im Wassermann, 19.11.2024, 21:30 MEZ, Berlin</vt:lpstr>
      <vt:lpstr>Chat GPT-Starttweet, 30.11.2022, 19:38:38 UT, San Francisco</vt:lpstr>
      <vt:lpstr>OpenAI 11.12.2015, o. Zeit auf 12 h Ortszeit, San Francisco gestellt</vt:lpstr>
      <vt:lpstr>Artificial Intelligence Proposal 31.08.1955, ohne Zeit auf 12 h Ortszeit gestellt, Hanover, NH</vt:lpstr>
      <vt:lpstr>SoFi vor Artificial Intelligence Proposal 20.06.1955, 0:12 EDT, Hanover, NH</vt:lpstr>
      <vt:lpstr>PowerPoint-Präsentation</vt:lpstr>
      <vt:lpstr>ACG-Linien der 3.Uranus-Pluto-Konj. 30.06.1966, 09:41:20 UT,  legte dieser Zyklus die Boomzentren bzw. auch die schlimmen Orte der Welt fest?</vt:lpstr>
      <vt:lpstr>Der Hauptfortschrittszyklus Silicon Valleys 30.06.1966 – 2104, 09:41:20 UT, Cupertino, CA: Die technokratische Machtübernahme der karmischen Mordopfer</vt:lpstr>
      <vt:lpstr>Plutos Bahn und Touchdownpunkte</vt:lpstr>
      <vt:lpstr>Die Pluto-Rahmung</vt:lpstr>
      <vt:lpstr>ZENTRAL: Die neue teuflische plutonische Gesellschaftskrake des Pluto-Ekliptiktouchdowns 24.10.2018 10:29 UT, Berlin   </vt:lpstr>
      <vt:lpstr>Die plutonische Deklinations-MoFi vom 16.07.2019 – versklavender Ökoüberwachungsstaat zum Schutz des Planeten? :          21,3     21,1   -21,9 -22,2 -22,1 -22,1 -22,3      -22,4       22,9 </vt:lpstr>
      <vt:lpstr>Die plutonischen Grundrahmungen der Macht  </vt:lpstr>
      <vt:lpstr>Zyklen- und Wirkhoroskope, die den totalitären technologischen Transhumanismus forcieren</vt:lpstr>
      <vt:lpstr>Zyklen- und Wirkhoroskope, die den totalitären technologischen Transhumanismus forcieren</vt:lpstr>
      <vt:lpstr>Das 800jährige Feuerepochenhoroskop vom 18.12.1603, 06:54 UT, Berlin u.a. die massenhypnotisch-luciferische Blaupause für die ängstigende Massenmedienmacht &amp; der vorherrschend aufgestachelten Moral</vt:lpstr>
      <vt:lpstr>1.Neptun-Pluto-Konjunktion 02.08.1891, (17:30 UT, lt. neuester Eph. JPL DE 441) Berlin und die männlich-traumainitiierte Geburt des Computers und des Transhumanismus</vt:lpstr>
      <vt:lpstr>Der Millenniumszyklus der orwellianischen Chironiker-Macht  Pluto-Chiron-Konjunktion 30.12.1999, 10:50 UT, Berlin – incl. Mentizid incl. elitengesteuerten bzw. gottspielenden, traumagetriebenen, nemesishaft wütend rächend alles niederreißenden, in D angstfanatisch hypnotisierenden, drakonisch überwachenden, bellerophonisch abstürzend-crashfahrende, Hypermoralsadismus (Chiron-Themen: Flüchtlinge, Klimawandel, Black Lives Matter, Shitstorms, Corona). Zu beachten ist die blaue Aspektfigur der fließend sich aufbauende machtbesessen (Machiavelli) und drakonisch (Drakonia) elitenherrschende (Sonne-Zeus-Saturn) Überwachungsstaat (Varuna) der teuflischen Trickster (im Zentrum: Loke) auf dem WWW-Internetgemeinschaftsgrad vom 06.08.1991. Nessus am MC kann die Herrschaft der verschlagenen Abgreifer bedeuten und Fanatica-Hypnos zeigt die angstfanatische Hypnose an, die weltweit die Büchse Pandoras öffnete (T-Qua. Gaea-Pandora). Auch ist ein verletztes Geschlechtsverwirrungs- &amp;  -machtkampfthema enthalten: Atalante auf Pluto-Chiron, Wassermann-Mars Qua. Skorpion-Venus auf gutmenschenhafte moralsadistische Merkur-Medusa-Sado-Indulgentia Black-Alsheikh (verzweigungsverhindernde Parasitenbekämpfung) auf den globalen GZ hinauslaufend: Nessus Opp. Priapus in  Sonne-Merkur-HS. Die genozidale Ino auf Glückspunkt auf 23° Steinbock wird folgenreich durch den teuflisch-totalitär verskla- venden Saturn-Pluto-Zyklus ab 12.01.2020 aktiviert. Dieser  mentaltraumatisiert-sadistische, wirr glaubensverletzt und dann sich selbst hocharrogant gotthaft überhebende, woke cancelnde,  idolhaft scheinwissenschaftsanbetende, herrenmenschendikta- turhafte Zyklus löst im neuen Jahrtausend den zentralen Papst- macht-Millenniums-Zyklus vom 09.12.999 mit Sonne-Jupiter- Neptun als neue Übergangsverhinderungsmacht ab (nahester  Zyklus vor Millenniumswechsel) wird immens verblendet  (Neptun-Ate-Südknoten) v. a. auch in D mit Pluto-Chiron Qcx.  Saturn für viel verheizenden Niedergang und massenhaft euge- nisch Krankgemachte / Tote, aber auch viel aufwachende Be- wusstwerdung am Traumaverrückten sorgen. Gegenüber dieser  noch sehr destruktiv werdenden, gigantischen globalen mensch- lichen Geisteskrise eines geschlechtsverwirrten Gesamtüberbau- Niedergangs ab dem Jahrtausendwechsel steht die geschlechter- vereinigte Partnerschaft stärkende Waage-Huya auf Mond &amp; redu- zierender, geerdeter Neuaufbau von unten über den Stier-Saturn  = die stabile, bescheidenere Zukunft nach der irren Kopfkrise. </vt:lpstr>
      <vt:lpstr>Die ‚teuflische SoFi‘ der absoluten, suizidalen angstterrorisierenden Herrschermacht 11.09.1988, 0:50 EDT, NM, NYC um die Gründung von Al Kaida und Hamas &amp; vor der Gründung der IPCC mit dem wahnhaften, bedrohenden fixen Großkreuz Pluto-Orcus-Sedna-Lucifer/Achristou</vt:lpstr>
      <vt:lpstr>3. Uranus-Neptun-Zyklus 24.10.1993, 20:07:52 UT, Davos:  Der seit 2018 plutonisch befallene globale autoritäre Eliten-Korporatismus bzw. Korporofaschismus (am Tag nach dem Chaos-Ekliptik-Touchtown!) der Versuch einer kommufaschistischen Konzernelitenherrschaft, v.a. nach 2023</vt:lpstr>
      <vt:lpstr>3. Uranus-Neptun-Zyklus 24.10.1993, 20:07:52 UT, Berlin (innen) – Pluto-Ekliptik-Touchdown 24.10.2018, 10:29:18 UT, Berlin (außen):  Der Aufstieg des globalen plutonischen Korporofaschismus!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Kosmos &amp; Psyche am 10.01.2023</dc:title>
  <dc:creator>Werner Held</dc:creator>
  <cp:lastModifiedBy>Werner Held</cp:lastModifiedBy>
  <cp:revision>26</cp:revision>
  <dcterms:created xsi:type="dcterms:W3CDTF">2023-01-10T16:14:13Z</dcterms:created>
  <dcterms:modified xsi:type="dcterms:W3CDTF">2023-01-11T12:30:10Z</dcterms:modified>
</cp:coreProperties>
</file>