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6" d="100"/>
          <a:sy n="76" d="100"/>
        </p:scale>
        <p:origin x="126"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5364FA-794F-4598-AB0E-91BB1524879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84BC76D-E098-475E-8D87-473E7C57F4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C76FC39-EC7A-467F-9BD1-0800BD146670}"/>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5C2CB96E-B859-4997-A793-D93B57CD389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C914295-30DB-43C6-8BB4-92B150E6CF85}"/>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3974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07B471-BAD2-4457-B422-878F7DB3C51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810D53E-6FB2-4C54-B843-DCE7AAB505D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9AA929-B910-4CBE-8D7C-428A057B9992}"/>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17A0714A-6181-4B0A-AD09-63CF4A927FF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72FDA6E-5305-48E3-88CF-DC51CE488DAA}"/>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619646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7FA7C38-1E49-4554-A52B-EC2E0098B88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7A85E13-835C-4D9F-9046-979AE49CC39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5739B58-250C-4999-BFC9-0A9BF709DD0A}"/>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D2635A6F-00A5-4DBD-A91E-B0191873895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8C99837-819E-4136-BA9D-92B3265F29ED}"/>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45821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65C43D-E856-4301-8475-CC0EBFB5ADC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7598184-C878-4F30-9C82-6E9C948A627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1A19FC7-98DD-47EC-81DD-BD3CCC74F388}"/>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57F118AF-CAA8-4C1E-AA98-8E4983F20D1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863A36-6570-4FC6-9770-5EAB59951E03}"/>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1477941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918FBA-3B9A-4D79-8703-2EFA92C0E23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E80FAF1-5687-4082-BA3D-15553A4F8F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3E3179D-1E6E-4103-A611-E997E1A1DDDF}"/>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EA9E7052-49E3-4DBC-A8C9-162219E2FD3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7A13B0-CDD3-49EF-9015-87BD3B58881B}"/>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139282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8A5C17-7E38-459C-8DE7-B9A4B79AF07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07A9C5E-9F20-412E-AB3A-742A89367A6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4B64A99-059A-41F1-9482-8D8B5E14B04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CE51D9-2659-4F53-BEA3-6E0B0F4B0F54}"/>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6" name="Fußzeilenplatzhalter 5">
            <a:extLst>
              <a:ext uri="{FF2B5EF4-FFF2-40B4-BE49-F238E27FC236}">
                <a16:creationId xmlns:a16="http://schemas.microsoft.com/office/drawing/2014/main" id="{56E38E2A-E618-4013-A128-6F896974E9B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F61140C-8DD4-4D40-BE28-3C6B31A66B37}"/>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52784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3A13B-1C69-47C0-A3F8-8D3DE4FC799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9AE3AD5-69D8-4A1B-8EDF-449EDCE219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15FFA21-D3C1-4051-873D-640C0710763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4BF5943-E4F2-4A3C-807D-5EF9B90E0C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7DC55C0-E671-4E8C-9CCC-5E81149308A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AD9D2F5-76A5-4B14-962A-FDBD2530FE19}"/>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8" name="Fußzeilenplatzhalter 7">
            <a:extLst>
              <a:ext uri="{FF2B5EF4-FFF2-40B4-BE49-F238E27FC236}">
                <a16:creationId xmlns:a16="http://schemas.microsoft.com/office/drawing/2014/main" id="{7BCBE01B-2D14-4585-B562-BDA58E1CA37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10DC75C-6BD0-42B3-AE0E-86D962F4F390}"/>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1388793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B82FCE-4B98-4793-8289-98ADAACCCDE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E5AE27B-D965-461B-8BF6-27880C4C03B7}"/>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4" name="Fußzeilenplatzhalter 3">
            <a:extLst>
              <a:ext uri="{FF2B5EF4-FFF2-40B4-BE49-F238E27FC236}">
                <a16:creationId xmlns:a16="http://schemas.microsoft.com/office/drawing/2014/main" id="{07EFA479-A37C-415D-A759-F90308B6EFE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97BD2E6-0C3A-4377-9452-CF8EB5EB26A9}"/>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300203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3D89847-56D6-4265-913E-B38FA4B09C6D}"/>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3" name="Fußzeilenplatzhalter 2">
            <a:extLst>
              <a:ext uri="{FF2B5EF4-FFF2-40B4-BE49-F238E27FC236}">
                <a16:creationId xmlns:a16="http://schemas.microsoft.com/office/drawing/2014/main" id="{C654225E-7774-4C02-BB2C-EB7DA2632E6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27F9650-FF52-4641-91BB-07EB98B4A3F9}"/>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262805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BDEE63-C11C-4F09-8ACD-397BE3C9BA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0AA27A6-EE10-422D-B26E-40835DCBFA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8C71BAD-5E7F-4C9A-9F30-8CC0B948E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4813DD9-0C4C-4BD5-847A-821A16057949}"/>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6" name="Fußzeilenplatzhalter 5">
            <a:extLst>
              <a:ext uri="{FF2B5EF4-FFF2-40B4-BE49-F238E27FC236}">
                <a16:creationId xmlns:a16="http://schemas.microsoft.com/office/drawing/2014/main" id="{44207BDC-E1A7-4283-AE1B-8A49DFD81A5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4C6133D-7DA0-4994-B07C-FE6D691C7353}"/>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48487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0159D-6689-43E2-B52B-8280728A2BE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376E4F2-60C4-458D-8E32-76F2783F9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67116CC-B9A8-411B-80A8-EF3121BAC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A8B90A5-A239-4211-890E-1503F7B9B91B}"/>
              </a:ext>
            </a:extLst>
          </p:cNvPr>
          <p:cNvSpPr>
            <a:spLocks noGrp="1"/>
          </p:cNvSpPr>
          <p:nvPr>
            <p:ph type="dt" sz="half" idx="10"/>
          </p:nvPr>
        </p:nvSpPr>
        <p:spPr/>
        <p:txBody>
          <a:bodyPr/>
          <a:lstStyle/>
          <a:p>
            <a:fld id="{6B25A2AD-D2E4-4074-98DE-2A7C5DB7F2C1}" type="datetimeFigureOut">
              <a:rPr lang="de-DE" smtClean="0"/>
              <a:t>25.07.2026</a:t>
            </a:fld>
            <a:endParaRPr lang="de-DE"/>
          </a:p>
        </p:txBody>
      </p:sp>
      <p:sp>
        <p:nvSpPr>
          <p:cNvPr id="6" name="Fußzeilenplatzhalter 5">
            <a:extLst>
              <a:ext uri="{FF2B5EF4-FFF2-40B4-BE49-F238E27FC236}">
                <a16:creationId xmlns:a16="http://schemas.microsoft.com/office/drawing/2014/main" id="{C80E2A73-039B-4AF5-BCBA-966B61163DC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E3C7BF6-6A53-45A8-BAA4-DDD58E41B097}"/>
              </a:ext>
            </a:extLst>
          </p:cNvPr>
          <p:cNvSpPr>
            <a:spLocks noGrp="1"/>
          </p:cNvSpPr>
          <p:nvPr>
            <p:ph type="sldNum" sz="quarter" idx="12"/>
          </p:nvPr>
        </p:nvSpPr>
        <p:spPr/>
        <p:txBody>
          <a:bodyPr/>
          <a:lstStyle/>
          <a:p>
            <a:fld id="{DFDE53A3-2F5B-418E-BE46-84EAFCF9723D}" type="slidenum">
              <a:rPr lang="de-DE" smtClean="0"/>
              <a:t>‹Nr.›</a:t>
            </a:fld>
            <a:endParaRPr lang="de-DE"/>
          </a:p>
        </p:txBody>
      </p:sp>
    </p:spTree>
    <p:extLst>
      <p:ext uri="{BB962C8B-B14F-4D97-AF65-F5344CB8AC3E}">
        <p14:creationId xmlns:p14="http://schemas.microsoft.com/office/powerpoint/2010/main" val="2036101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4A56CC3-57CD-4351-B339-9EEFAAA94A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A79E9A2-158D-49E4-9381-F6348CF610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54DD835-486B-4FAD-A52C-A7FD51F1C6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25A2AD-D2E4-4074-98DE-2A7C5DB7F2C1}" type="datetimeFigureOut">
              <a:rPr lang="de-DE" smtClean="0"/>
              <a:t>25.07.2026</a:t>
            </a:fld>
            <a:endParaRPr lang="de-DE"/>
          </a:p>
        </p:txBody>
      </p:sp>
      <p:sp>
        <p:nvSpPr>
          <p:cNvPr id="5" name="Fußzeilenplatzhalter 4">
            <a:extLst>
              <a:ext uri="{FF2B5EF4-FFF2-40B4-BE49-F238E27FC236}">
                <a16:creationId xmlns:a16="http://schemas.microsoft.com/office/drawing/2014/main" id="{10105F1B-2C86-4986-B1CB-7CA4D6F1E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1DE2D5A-E568-4DE9-993D-57F399ED30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E53A3-2F5B-418E-BE46-84EAFCF9723D}" type="slidenum">
              <a:rPr lang="de-DE" smtClean="0"/>
              <a:t>‹Nr.›</a:t>
            </a:fld>
            <a:endParaRPr lang="de-DE"/>
          </a:p>
        </p:txBody>
      </p:sp>
    </p:spTree>
    <p:extLst>
      <p:ext uri="{BB962C8B-B14F-4D97-AF65-F5344CB8AC3E}">
        <p14:creationId xmlns:p14="http://schemas.microsoft.com/office/powerpoint/2010/main" val="1301554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F1A67-ED00-4D2F-AA1E-CCA517E703F7}"/>
              </a:ext>
            </a:extLst>
          </p:cNvPr>
          <p:cNvSpPr>
            <a:spLocks noGrp="1"/>
          </p:cNvSpPr>
          <p:nvPr>
            <p:ph type="ctrTitle"/>
          </p:nvPr>
        </p:nvSpPr>
        <p:spPr/>
        <p:txBody>
          <a:bodyPr/>
          <a:lstStyle/>
          <a:p>
            <a:r>
              <a:rPr lang="de-DE" b="1" dirty="0">
                <a:latin typeface="+mn-lt"/>
              </a:rPr>
              <a:t>KOSMOS &amp; PSYCHE</a:t>
            </a:r>
            <a:br>
              <a:rPr lang="de-DE" dirty="0"/>
            </a:br>
            <a:endParaRPr lang="de-DE" dirty="0"/>
          </a:p>
        </p:txBody>
      </p:sp>
      <p:sp>
        <p:nvSpPr>
          <p:cNvPr id="3" name="Untertitel 2">
            <a:extLst>
              <a:ext uri="{FF2B5EF4-FFF2-40B4-BE49-F238E27FC236}">
                <a16:creationId xmlns:a16="http://schemas.microsoft.com/office/drawing/2014/main" id="{66C66854-D536-4752-A70C-279A63239481}"/>
              </a:ext>
            </a:extLst>
          </p:cNvPr>
          <p:cNvSpPr>
            <a:spLocks noGrp="1"/>
          </p:cNvSpPr>
          <p:nvPr>
            <p:ph type="subTitle" idx="1"/>
          </p:nvPr>
        </p:nvSpPr>
        <p:spPr>
          <a:xfrm>
            <a:off x="1524000" y="2870200"/>
            <a:ext cx="9144000" cy="2387600"/>
          </a:xfrm>
        </p:spPr>
        <p:txBody>
          <a:bodyPr>
            <a:normAutofit/>
          </a:bodyPr>
          <a:lstStyle/>
          <a:p>
            <a:r>
              <a:rPr lang="de-DE" sz="5400" b="1" dirty="0"/>
              <a:t>BARBAULTS BASKET -</a:t>
            </a:r>
          </a:p>
          <a:p>
            <a:r>
              <a:rPr lang="de-DE" sz="5400" b="1" dirty="0"/>
              <a:t>TREFFEN IM GÖTTERHIMMEL</a:t>
            </a:r>
          </a:p>
        </p:txBody>
      </p:sp>
      <p:pic>
        <p:nvPicPr>
          <p:cNvPr id="5" name="Grafik 4">
            <a:extLst>
              <a:ext uri="{FF2B5EF4-FFF2-40B4-BE49-F238E27FC236}">
                <a16:creationId xmlns:a16="http://schemas.microsoft.com/office/drawing/2014/main" id="{1B786471-F9E8-4D07-AB78-757ACF1EC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7297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9F6F3DE-D1B1-45C1-A692-550AF0569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1453" y="1701800"/>
            <a:ext cx="5130547" cy="5156200"/>
          </a:xfrm>
          <a:prstGeom prst="rect">
            <a:avLst/>
          </a:prstGeom>
        </p:spPr>
      </p:pic>
      <p:sp>
        <p:nvSpPr>
          <p:cNvPr id="2" name="Titel 1">
            <a:extLst>
              <a:ext uri="{FF2B5EF4-FFF2-40B4-BE49-F238E27FC236}">
                <a16:creationId xmlns:a16="http://schemas.microsoft.com/office/drawing/2014/main" id="{AE4C0499-0707-4FEE-8FCD-4C7F463DD0FD}"/>
              </a:ext>
            </a:extLst>
          </p:cNvPr>
          <p:cNvSpPr>
            <a:spLocks noGrp="1"/>
          </p:cNvSpPr>
          <p:nvPr>
            <p:ph type="title"/>
          </p:nvPr>
        </p:nvSpPr>
        <p:spPr>
          <a:xfrm>
            <a:off x="308344" y="40979"/>
            <a:ext cx="11128022" cy="470762"/>
          </a:xfrm>
        </p:spPr>
        <p:txBody>
          <a:bodyPr>
            <a:normAutofit fontScale="90000"/>
          </a:bodyPr>
          <a:lstStyle/>
          <a:p>
            <a:pPr algn="ctr"/>
            <a:r>
              <a:rPr lang="de-DE" sz="3200" b="1" dirty="0" err="1">
                <a:latin typeface="+mn-lt"/>
              </a:rPr>
              <a:t>Barbaults</a:t>
            </a:r>
            <a:r>
              <a:rPr lang="de-DE" sz="3200" b="1" dirty="0">
                <a:latin typeface="+mn-lt"/>
              </a:rPr>
              <a:t> Basket - Jupiter </a:t>
            </a:r>
            <a:r>
              <a:rPr lang="de-DE" sz="3200" b="1" dirty="0" err="1">
                <a:latin typeface="+mn-lt"/>
              </a:rPr>
              <a:t>Opp</a:t>
            </a:r>
            <a:r>
              <a:rPr lang="de-DE" sz="3200" b="1" dirty="0">
                <a:latin typeface="+mn-lt"/>
              </a:rPr>
              <a:t>. Pluto 20.07.2026, 16:46 MZ/S, Berlin</a:t>
            </a:r>
          </a:p>
        </p:txBody>
      </p:sp>
      <p:sp>
        <p:nvSpPr>
          <p:cNvPr id="4" name="Inhaltsplatzhalter 3">
            <a:extLst>
              <a:ext uri="{FF2B5EF4-FFF2-40B4-BE49-F238E27FC236}">
                <a16:creationId xmlns:a16="http://schemas.microsoft.com/office/drawing/2014/main" id="{CB769E64-F096-4C79-B2D4-77AE625BC99A}"/>
              </a:ext>
            </a:extLst>
          </p:cNvPr>
          <p:cNvSpPr>
            <a:spLocks noGrp="1"/>
          </p:cNvSpPr>
          <p:nvPr>
            <p:ph idx="1"/>
          </p:nvPr>
        </p:nvSpPr>
        <p:spPr>
          <a:xfrm>
            <a:off x="0" y="515482"/>
            <a:ext cx="12192000" cy="6497618"/>
          </a:xfrm>
        </p:spPr>
        <p:txBody>
          <a:bodyPr>
            <a:noAutofit/>
          </a:bodyPr>
          <a:lstStyle/>
          <a:p>
            <a:pPr marL="0" indent="0">
              <a:spcBef>
                <a:spcPts val="600"/>
              </a:spcBef>
              <a:buNone/>
            </a:pPr>
            <a:r>
              <a:rPr lang="de-DE" sz="1200" b="1" dirty="0"/>
              <a:t>In einer 3. Aufstellung kam es zu einem Wunder einer milde-friedlichen und besonnen werdenden heilsamen Versöhnung der Griechischen Götterfamilie zwischen den Generationen und auch in den Partnerbeziehungen, um die Themen der Kindsablehnung, der Sünde der Kastration des </a:t>
            </a:r>
            <a:r>
              <a:rPr lang="de-DE" sz="1200" b="1" dirty="0" err="1"/>
              <a:t>Ouranus</a:t>
            </a:r>
            <a:r>
              <a:rPr lang="de-DE" sz="1200" b="1" dirty="0"/>
              <a:t> durch die Wut Gaeas und die Ausführung durch Chronos und die Bedrohung, das Auffressen der eigenen Kinder des Chronos (Zeus-Jupiter / Poseidon-Neptun / Hades-Pluto) und das Bekämpfen des Vaters bzw. der Kinder. Auch das Thema der Untreue (Jupiter </a:t>
            </a:r>
            <a:r>
              <a:rPr lang="de-DE" sz="1200" b="1" dirty="0" err="1"/>
              <a:t>Opp</a:t>
            </a:r>
            <a:r>
              <a:rPr lang="de-DE" sz="1200" b="1" dirty="0"/>
              <a:t>. Juno-Pluto als partnerschaftliche Verbindlichkeit) und die Wut-Zeugung mit den Unterweltsgeistern (z.B. Typhon) wurde überwunden. Entscheidend: die Dämonen wurden herausgeworfen.</a:t>
            </a:r>
          </a:p>
          <a:p>
            <a:pPr marL="0" indent="0">
              <a:spcBef>
                <a:spcPts val="600"/>
              </a:spcBef>
              <a:buNone/>
            </a:pPr>
            <a:r>
              <a:rPr lang="de-DE" sz="1200" b="1" dirty="0"/>
              <a:t>Das harmonische Zusammenkommen (auch durch </a:t>
            </a:r>
            <a:r>
              <a:rPr lang="de-DE" sz="1200" b="1" dirty="0" err="1"/>
              <a:t>Haumea</a:t>
            </a:r>
            <a:r>
              <a:rPr lang="de-DE" sz="1200" b="1" dirty="0"/>
              <a:t> im Fächeraspekt dazu) der 3 Brüder mit dem Großvater lief auf eine heilende Familien-, Seelen- und beseelte Erdenneuschöpfung des Krebs-Chaos hinaus und führte über ein himmelsbegnadetes Feuergroßtrigon Jupiter – Neptun – </a:t>
            </a:r>
            <a:r>
              <a:rPr lang="de-DE" sz="1200" b="1" dirty="0" err="1"/>
              <a:t>Compassion</a:t>
            </a:r>
            <a:r>
              <a:rPr lang="de-DE" sz="1200" b="1" dirty="0"/>
              <a:t> zu einem kurzen Betrauern der ganzen familiären Ablehnungs-, Existenzial- konflikt- und Traumafolgen und dann zu einer kraftvollen Neuschöpfung des Lebens, nun aber mit </a:t>
            </a:r>
            <a:r>
              <a:rPr lang="de-DE" sz="1200" b="1" dirty="0" err="1"/>
              <a:t>besonneren</a:t>
            </a:r>
            <a:r>
              <a:rPr lang="de-DE" sz="1200" b="1" dirty="0"/>
              <a:t> lichten, kindsannehmenden partnerverbundenen Zeugung. Es kehrte in diesem umfassend harmonischen Zeitpunkt nach all der Zeit ein heilsames versöhnliches Maß ein, ohne Extrembrüche, auch die Kastration von </a:t>
            </a:r>
            <a:r>
              <a:rPr lang="de-DE" sz="1200" b="1" dirty="0" err="1"/>
              <a:t>Ouranos</a:t>
            </a:r>
            <a:r>
              <a:rPr lang="de-DE" sz="1200" b="1" dirty="0"/>
              <a:t>                                                               und Chronos kam in eine heilsame Korrektur. Es ging darum besonnen zu schauen wie und mit wem man zeugt und Unheil erst gar nicht                                                                                 entstehen zu lassen, Konflikte nicht bis zum Irreversiblen gegen das Leben und den Erzeuger zu weit zu treiben und damit der                                                                                                                 Familie einen bestandssichernden Segen zu verleihen. </a:t>
            </a:r>
          </a:p>
          <a:p>
            <a:pPr marL="0" indent="0">
              <a:spcBef>
                <a:spcPts val="600"/>
              </a:spcBef>
              <a:buNone/>
            </a:pPr>
            <a:r>
              <a:rPr lang="de-DE" sz="1200" b="1" dirty="0"/>
              <a:t>Saturn war nicht in die 4-5° </a:t>
            </a:r>
            <a:r>
              <a:rPr lang="de-DE" sz="1200" b="1" dirty="0" err="1"/>
              <a:t>Aspektfigur</a:t>
            </a:r>
            <a:r>
              <a:rPr lang="de-DE" sz="1200" b="1" dirty="0"/>
              <a:t> eingebunden, stand aber impulsstark für sich um 15° Widder (im Fix-                                                                                                                                    sterngroßkreuz Jesus) im Großtrigon zum universalen Konvergenzsog des Großen Attraktors 14,5° Schütze und der                                                                                                                 Geburtsgöttin Lucina – gestaltwandelnde Thetis – schwärmerisch </a:t>
            </a:r>
            <a:r>
              <a:rPr lang="de-DE" sz="1200" b="1" dirty="0" err="1"/>
              <a:t>gottsvereinigende</a:t>
            </a:r>
            <a:r>
              <a:rPr lang="de-DE" sz="1200" b="1" dirty="0"/>
              <a:t> Sappho (die Grenzen Saturns sind                                                                                                                           nach seinem akzeptierten </a:t>
            </a:r>
            <a:r>
              <a:rPr lang="de-DE" sz="1200" b="1" dirty="0" err="1"/>
              <a:t>Titanenfall</a:t>
            </a:r>
            <a:r>
              <a:rPr lang="de-DE" sz="1200" b="1" dirty="0"/>
              <a:t> (Das Leben löst immer irgendwann die Alten ab) zukunftsfließend </a:t>
            </a:r>
            <a:r>
              <a:rPr lang="de-DE" sz="1200" b="1" dirty="0" err="1"/>
              <a:t>gottverbun</a:t>
            </a:r>
            <a:r>
              <a:rPr lang="de-DE" sz="1200" b="1" dirty="0"/>
              <a:t>-                                                                                                                               den-geburtenfreundlich (Sappho-Lucina) gefügt. Widder-Saturn im Quadrat zu Krebs-Zeus und -Merkur läuft in                                                                                                                                     Sextil-</a:t>
            </a:r>
            <a:r>
              <a:rPr lang="de-DE" sz="1200" b="1" dirty="0" err="1"/>
              <a:t>Halbsextil</a:t>
            </a:r>
            <a:r>
              <a:rPr lang="de-DE" sz="1200" b="1" dirty="0"/>
              <a:t> auf Zwillings-Mars Baucis und der lebenslang und auch über den Tod hinaus verbunden </a:t>
            </a:r>
            <a:r>
              <a:rPr lang="de-DE" sz="1200" b="1" dirty="0" err="1"/>
              <a:t>zusam</a:t>
            </a:r>
            <a:r>
              <a:rPr lang="de-DE" sz="1200" b="1" dirty="0"/>
              <a:t>-                                                                                                                                </a:t>
            </a:r>
            <a:r>
              <a:rPr lang="de-DE" sz="1200" b="1" dirty="0" err="1"/>
              <a:t>menhaltenden</a:t>
            </a:r>
            <a:r>
              <a:rPr lang="de-DE" sz="1200" b="1" dirty="0"/>
              <a:t> Baucis aus (dies trägt den ursprünglichen Ego gegen Familien- bzw. Vater-Sohn-Konflikt um die                                                                                                                                       Macht in sich, führt aber ins beweglich weitergehende, immer aktualisierte neue Leben). Die Bahn für eine </a:t>
            </a:r>
            <a:r>
              <a:rPr lang="de-DE" sz="1200" b="1" dirty="0" err="1"/>
              <a:t>ver</a:t>
            </a:r>
            <a:r>
              <a:rPr lang="de-DE" sz="1200" b="1" dirty="0"/>
              <a:t>-                                                                                                                                  </a:t>
            </a:r>
            <a:r>
              <a:rPr lang="de-DE" sz="1200" b="1" dirty="0" err="1"/>
              <a:t>söhnliche</a:t>
            </a:r>
            <a:r>
              <a:rPr lang="de-DE" sz="1200" b="1" dirty="0"/>
              <a:t> Familiengründung war gelegt, auch da der SK-Herrscher Krebs-Merkur schon auf 17° einen fließenden                                                                                                                                    Kanal zur galaktische Zukunftsrichtung des </a:t>
            </a:r>
            <a:r>
              <a:rPr lang="de-DE" sz="1200" b="1" dirty="0" err="1"/>
              <a:t>Directio</a:t>
            </a:r>
            <a:r>
              <a:rPr lang="de-DE" sz="1200" b="1" dirty="0"/>
              <a:t> Solaris auf 17,5° Fische hatte (</a:t>
            </a:r>
            <a:r>
              <a:rPr lang="de-DE" sz="1200" b="1" dirty="0" err="1"/>
              <a:t>Opp</a:t>
            </a:r>
            <a:r>
              <a:rPr lang="de-DE" sz="1200" b="1" dirty="0"/>
              <a:t>. </a:t>
            </a:r>
            <a:r>
              <a:rPr lang="de-DE" sz="1200" b="1" dirty="0" err="1"/>
              <a:t>karmaheilender</a:t>
            </a:r>
            <a:r>
              <a:rPr lang="de-DE" sz="1200" b="1" dirty="0"/>
              <a:t> Orcus auf                                                                                                                           </a:t>
            </a:r>
            <a:r>
              <a:rPr lang="de-DE" sz="1200" b="1" dirty="0" err="1"/>
              <a:t>Profectio</a:t>
            </a:r>
            <a:r>
              <a:rPr lang="de-DE" sz="1200" b="1" dirty="0"/>
              <a:t> Solaris stand und. Zwillinge-Mars in </a:t>
            </a:r>
            <a:r>
              <a:rPr lang="de-DE" sz="1200" b="1" dirty="0" err="1"/>
              <a:t>Opp</a:t>
            </a:r>
            <a:r>
              <a:rPr lang="de-DE" sz="1200" b="1" dirty="0"/>
              <a:t>. zum G.A. war eine freie Bahn zur Lebensentfaltung.</a:t>
            </a:r>
          </a:p>
          <a:p>
            <a:pPr marL="0" indent="0">
              <a:spcBef>
                <a:spcPts val="600"/>
              </a:spcBef>
              <a:buNone/>
            </a:pPr>
            <a:r>
              <a:rPr lang="de-DE" sz="1200" b="1" dirty="0"/>
              <a:t>Die Frauen der Götter waren bedeutsam mit ins Geschehen eingebunden Juno auf Pluto (dem Wächter des Hei-                                                                                                                                  </a:t>
            </a:r>
            <a:r>
              <a:rPr lang="de-DE" sz="1200" b="1" dirty="0" err="1"/>
              <a:t>ratsgelübdes</a:t>
            </a:r>
            <a:r>
              <a:rPr lang="de-DE" sz="1200" b="1" dirty="0"/>
              <a:t>) in treu beziehungsverbundener, Großes-Wassermann-Löwe-Opus- Ehepakt-Opposition zu Jupiter in                                                                                                                                     der HS Aphrodite und dem männlich-weiblich beschützt und ausgewogen familiengründenden Vidal. Die Meeres-                                                                                                                                  </a:t>
            </a:r>
            <a:r>
              <a:rPr lang="de-DE" sz="1200" b="1" dirty="0" err="1"/>
              <a:t>götter</a:t>
            </a:r>
            <a:r>
              <a:rPr lang="de-DE" sz="1200" b="1" dirty="0"/>
              <a:t> Poseidon Konjunktion </a:t>
            </a:r>
            <a:r>
              <a:rPr lang="de-DE" sz="1200" b="1" dirty="0" err="1"/>
              <a:t>Salacia</a:t>
            </a:r>
            <a:r>
              <a:rPr lang="de-DE" sz="1200" b="1" dirty="0"/>
              <a:t> standen in der engen Konjunktion von Saturn und Hera. Uranus </a:t>
            </a:r>
            <a:r>
              <a:rPr lang="de-DE" sz="1200" b="1" dirty="0" err="1"/>
              <a:t>Opp</a:t>
            </a:r>
            <a:r>
              <a:rPr lang="de-DE" sz="1200" b="1" dirty="0"/>
              <a:t>. </a:t>
            </a:r>
            <a:r>
              <a:rPr lang="de-DE" sz="1200" b="1" dirty="0" err="1"/>
              <a:t>Com</a:t>
            </a:r>
            <a:r>
              <a:rPr lang="de-DE" sz="1200" b="1" dirty="0"/>
              <a:t>-                                                                                                                                        </a:t>
            </a:r>
            <a:r>
              <a:rPr lang="de-DE" sz="1200" b="1" dirty="0" err="1"/>
              <a:t>passion</a:t>
            </a:r>
            <a:r>
              <a:rPr lang="de-DE" sz="1200" b="1" dirty="0"/>
              <a:t> stand im T-Qua. zu </a:t>
            </a:r>
            <a:r>
              <a:rPr lang="de-DE" sz="1200" b="1" dirty="0" err="1"/>
              <a:t>Gonggong</a:t>
            </a:r>
            <a:r>
              <a:rPr lang="de-DE" sz="1200" b="1" dirty="0"/>
              <a:t> in der heilsamen, fließend zukunftsführenden Halbsumme Nordknoten / Gaea-                                                                                                                          Hagar und sorgte über den alles erschütternd verändernden Machtkampfkonflikt um die Kastration hinweg auch hier                                                                                                                                für ein </a:t>
            </a:r>
            <a:r>
              <a:rPr lang="de-DE" sz="1200" b="1" dirty="0" err="1"/>
              <a:t>fischehaft</a:t>
            </a:r>
            <a:r>
              <a:rPr lang="de-DE" sz="1200" b="1" dirty="0"/>
              <a:t> geführtes Ehegattenversöhnen. Die Griechische Götterfamilie und Partner-Beziehungen erlebten-                                                                                                                                           ihren Heilungshöhepunkt mit befriedenden Folgen für alle weiteren Konflikte, die Jesusenergie von </a:t>
            </a:r>
            <a:r>
              <a:rPr lang="de-DE" sz="1200" b="1" dirty="0" err="1"/>
              <a:t>Yeshuhua</a:t>
            </a:r>
            <a:r>
              <a:rPr lang="de-DE" sz="1200" b="1" dirty="0"/>
              <a:t> </a:t>
            </a:r>
            <a:r>
              <a:rPr lang="de-DE" sz="1200" b="1" dirty="0" err="1"/>
              <a:t>Opp</a:t>
            </a:r>
            <a:r>
              <a:rPr lang="de-DE" sz="1200" b="1" dirty="0"/>
              <a:t>.                                                                                                                          </a:t>
            </a:r>
            <a:r>
              <a:rPr lang="de-DE" sz="1200" b="1" dirty="0" err="1"/>
              <a:t>Amphtrite</a:t>
            </a:r>
            <a:r>
              <a:rPr lang="de-DE" sz="1200" b="1" dirty="0"/>
              <a:t> im Qua. zur karmischen Mondknotenachse brachte einen himmlischen Friedensfluss und sanfte Besinnung und                                                                                                                   über das Griechische Vergangenheitskarma, das sich zur familienzugewandten neuen harmonischen Kraft wandelte.</a:t>
            </a:r>
          </a:p>
          <a:p>
            <a:pPr marL="0" indent="0">
              <a:spcBef>
                <a:spcPts val="600"/>
              </a:spcBef>
              <a:buNone/>
            </a:pPr>
            <a:r>
              <a:rPr lang="de-DE" sz="1200" b="1" dirty="0"/>
              <a:t>Es entstand ein Bild einer Erde (der Unterwelt, der Wasserwelt, Himmelswelt, die Feuer- und Herrschaftswelt harmonisch vereint)                                                                                                        die aus ihren auch kosmische Ur-Erschütterungen der Frühphase der Welt (</a:t>
            </a:r>
            <a:r>
              <a:rPr lang="de-DE" sz="1200" b="1" dirty="0" err="1"/>
              <a:t>Gonggong</a:t>
            </a:r>
            <a:r>
              <a:rPr lang="de-DE" sz="1200" b="1" dirty="0"/>
              <a:t>) weiter transportierenden Konfliktphasen bzw.                                                                                               großen familiären Turbulenzen, die weitreichende Folgen für die Geschichte des Abendlandes hatten und zu vielen zunehmend heilenden                                                                                        und lehrreichen Bearbeitungsschritten in Folgemythen führten, fließend in eine nun </a:t>
            </a:r>
            <a:r>
              <a:rPr lang="de-DE" sz="1200" b="1" dirty="0" err="1"/>
              <a:t>erinnyenfreie</a:t>
            </a:r>
            <a:r>
              <a:rPr lang="de-DE" sz="1200" b="1" dirty="0"/>
              <a:t>, ruhigere, zukunftsoffene, familiengründende Harmonie einmündet.</a:t>
            </a:r>
          </a:p>
        </p:txBody>
      </p:sp>
    </p:spTree>
    <p:extLst>
      <p:ext uri="{BB962C8B-B14F-4D97-AF65-F5344CB8AC3E}">
        <p14:creationId xmlns:p14="http://schemas.microsoft.com/office/powerpoint/2010/main" val="83645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D8C90-B5B6-4DA5-B71F-647991C82D33}"/>
              </a:ext>
            </a:extLst>
          </p:cNvPr>
          <p:cNvSpPr>
            <a:spLocks noGrp="1"/>
          </p:cNvSpPr>
          <p:nvPr>
            <p:ph type="title"/>
          </p:nvPr>
        </p:nvSpPr>
        <p:spPr>
          <a:xfrm>
            <a:off x="0" y="18256"/>
            <a:ext cx="12192000" cy="752926"/>
          </a:xfrm>
        </p:spPr>
        <p:txBody>
          <a:bodyPr>
            <a:normAutofit fontScale="90000"/>
          </a:bodyPr>
          <a:lstStyle/>
          <a:p>
            <a:pPr algn="ctr"/>
            <a:r>
              <a:rPr lang="de-DE" sz="3200" b="1" dirty="0">
                <a:latin typeface="+mn-lt"/>
              </a:rPr>
              <a:t>Eintritt in den Götterhimmel – Aufstellungsbeginn </a:t>
            </a:r>
            <a:br>
              <a:rPr lang="de-DE" sz="3200" b="1" dirty="0">
                <a:latin typeface="+mn-lt"/>
              </a:rPr>
            </a:br>
            <a:r>
              <a:rPr lang="de-DE" sz="3200" b="1" dirty="0">
                <a:latin typeface="+mn-lt"/>
              </a:rPr>
              <a:t>20.07.2026, 17:04 MEZ/S, Berlin</a:t>
            </a:r>
          </a:p>
        </p:txBody>
      </p:sp>
      <p:pic>
        <p:nvPicPr>
          <p:cNvPr id="11" name="Inhaltsplatzhalter 10">
            <a:extLst>
              <a:ext uri="{FF2B5EF4-FFF2-40B4-BE49-F238E27FC236}">
                <a16:creationId xmlns:a16="http://schemas.microsoft.com/office/drawing/2014/main" id="{B751EB62-7773-40FB-9EB0-A19CFAF3FD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2137" y="886486"/>
            <a:ext cx="5922664" cy="5953257"/>
          </a:xfrm>
        </p:spPr>
      </p:pic>
      <p:sp>
        <p:nvSpPr>
          <p:cNvPr id="3" name="Textfeld 2">
            <a:extLst>
              <a:ext uri="{FF2B5EF4-FFF2-40B4-BE49-F238E27FC236}">
                <a16:creationId xmlns:a16="http://schemas.microsoft.com/office/drawing/2014/main" id="{DDE87F5E-069D-41D9-8287-DFECD4E96229}"/>
              </a:ext>
            </a:extLst>
          </p:cNvPr>
          <p:cNvSpPr txBox="1"/>
          <p:nvPr/>
        </p:nvSpPr>
        <p:spPr>
          <a:xfrm>
            <a:off x="33637" y="1054100"/>
            <a:ext cx="3238500" cy="5909310"/>
          </a:xfrm>
          <a:prstGeom prst="rect">
            <a:avLst/>
          </a:prstGeom>
          <a:noFill/>
        </p:spPr>
        <p:txBody>
          <a:bodyPr wrap="square" rtlCol="0">
            <a:spAutoFit/>
          </a:bodyPr>
          <a:lstStyle/>
          <a:p>
            <a:r>
              <a:rPr lang="de-DE" b="1" dirty="0"/>
              <a:t>Der zentrale Uranus in der Jupiter / Neptun- Himmelstor Porta Coeli-Halbsumme und im Trigon zu Pluto stand auf dem Uranus mit dem Glaubensbekenntnis Credo und dem Expressfahrstuhl zu Gott (Sankt-Stephan) der Asteroid Olympus (auf meinem Nordknoten). Der Asteroid Olympia stand auf meinem Mond: ich wurde blitzartig seelenkörperlich auf den Olymp gezogen und erhielt Eintritt in die Götterwelt in den Himmelsphären (Porta Coeli) und trat vor die 4 großen Götter Jupiter-Uranus-Neptun-Pluto, die kraftvoll </a:t>
            </a:r>
            <a:r>
              <a:rPr lang="de-DE" b="1"/>
              <a:t>und harmonisch miteinander </a:t>
            </a:r>
            <a:r>
              <a:rPr lang="de-DE" b="1" dirty="0"/>
              <a:t>verbunden nebeneinander standen.</a:t>
            </a:r>
          </a:p>
        </p:txBody>
      </p:sp>
    </p:spTree>
    <p:extLst>
      <p:ext uri="{BB962C8B-B14F-4D97-AF65-F5344CB8AC3E}">
        <p14:creationId xmlns:p14="http://schemas.microsoft.com/office/powerpoint/2010/main" val="374227622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813</Words>
  <Application>Microsoft Office PowerPoint</Application>
  <PresentationFormat>Breitbild</PresentationFormat>
  <Paragraphs>11</Paragraphs>
  <Slides>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vt:i4>
      </vt:variant>
    </vt:vector>
  </HeadingPairs>
  <TitlesOfParts>
    <vt:vector size="7" baseType="lpstr">
      <vt:lpstr>Arial</vt:lpstr>
      <vt:lpstr>Calibri</vt:lpstr>
      <vt:lpstr>Calibri Light</vt:lpstr>
      <vt:lpstr>Office</vt:lpstr>
      <vt:lpstr>KOSMOS &amp; PSYCHE </vt:lpstr>
      <vt:lpstr>Barbaults Basket - Jupiter Opp. Pluto 20.07.2026, 16:46 MZ/S, Berlin</vt:lpstr>
      <vt:lpstr>Eintritt in den Götterhimmel – Aufstellungsbeginn  20.07.2026, 17:04 MEZ/S, Berlin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KOSMOS &amp; PSYCHE </dc:title>
  <dc:creator>Werner</dc:creator>
  <cp:lastModifiedBy>Werner</cp:lastModifiedBy>
  <cp:revision>34</cp:revision>
  <dcterms:created xsi:type="dcterms:W3CDTF">2026-07-20T22:03:51Z</dcterms:created>
  <dcterms:modified xsi:type="dcterms:W3CDTF">2026-07-24T23:37:47Z</dcterms:modified>
</cp:coreProperties>
</file>