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75" r:id="rId5"/>
    <p:sldId id="276" r:id="rId6"/>
    <p:sldId id="262" r:id="rId7"/>
    <p:sldId id="272" r:id="rId8"/>
    <p:sldId id="273" r:id="rId9"/>
    <p:sldId id="268" r:id="rId10"/>
    <p:sldId id="260" r:id="rId11"/>
    <p:sldId id="269" r:id="rId12"/>
    <p:sldId id="263" r:id="rId13"/>
    <p:sldId id="261" r:id="rId14"/>
    <p:sldId id="274" r:id="rId15"/>
    <p:sldId id="267" r:id="rId16"/>
    <p:sldId id="271" r:id="rId17"/>
    <p:sldId id="266" r:id="rId18"/>
    <p:sldId id="264" r:id="rId19"/>
    <p:sldId id="265" r:id="rId20"/>
    <p:sldId id="259" r:id="rId2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00FA"/>
    <a:srgbClr val="B11F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76" d="100"/>
          <a:sy n="76" d="100"/>
        </p:scale>
        <p:origin x="126" y="4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09E9DB-A7EE-4CB7-A263-E59658E0BE40}"/>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08AD39FA-4A6C-42B5-BD80-489EDC2B42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9E6BA099-73C1-4A30-8219-EEC97B6D9676}"/>
              </a:ext>
            </a:extLst>
          </p:cNvPr>
          <p:cNvSpPr>
            <a:spLocks noGrp="1"/>
          </p:cNvSpPr>
          <p:nvPr>
            <p:ph type="dt" sz="half" idx="10"/>
          </p:nvPr>
        </p:nvSpPr>
        <p:spPr/>
        <p:txBody>
          <a:bodyPr/>
          <a:lstStyle/>
          <a:p>
            <a:fld id="{0DE2E017-761E-4D57-8762-4B69EE2195AE}" type="datetimeFigureOut">
              <a:rPr lang="de-DE" smtClean="0"/>
              <a:t>16.10.2026</a:t>
            </a:fld>
            <a:endParaRPr lang="de-DE"/>
          </a:p>
        </p:txBody>
      </p:sp>
      <p:sp>
        <p:nvSpPr>
          <p:cNvPr id="5" name="Fußzeilenplatzhalter 4">
            <a:extLst>
              <a:ext uri="{FF2B5EF4-FFF2-40B4-BE49-F238E27FC236}">
                <a16:creationId xmlns:a16="http://schemas.microsoft.com/office/drawing/2014/main" id="{7CAC9537-129F-44B8-97FB-D09B29C9F18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90D5D88-4BA4-47CF-8737-435C8002AC3D}"/>
              </a:ext>
            </a:extLst>
          </p:cNvPr>
          <p:cNvSpPr>
            <a:spLocks noGrp="1"/>
          </p:cNvSpPr>
          <p:nvPr>
            <p:ph type="sldNum" sz="quarter" idx="12"/>
          </p:nvPr>
        </p:nvSpPr>
        <p:spPr/>
        <p:txBody>
          <a:bodyPr/>
          <a:lstStyle/>
          <a:p>
            <a:fld id="{B0472C78-F920-401F-B6F9-ECBD6D6CD13F}" type="slidenum">
              <a:rPr lang="de-DE" smtClean="0"/>
              <a:t>‹Nr.›</a:t>
            </a:fld>
            <a:endParaRPr lang="de-DE"/>
          </a:p>
        </p:txBody>
      </p:sp>
    </p:spTree>
    <p:extLst>
      <p:ext uri="{BB962C8B-B14F-4D97-AF65-F5344CB8AC3E}">
        <p14:creationId xmlns:p14="http://schemas.microsoft.com/office/powerpoint/2010/main" val="4195953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24724F-8944-4831-988A-FA0F7881A7B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D9BC5CF-B23A-433B-B5B4-6D9B370EB987}"/>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5DA6D25-7DE8-4FED-9BE9-6A45DB13F2B2}"/>
              </a:ext>
            </a:extLst>
          </p:cNvPr>
          <p:cNvSpPr>
            <a:spLocks noGrp="1"/>
          </p:cNvSpPr>
          <p:nvPr>
            <p:ph type="dt" sz="half" idx="10"/>
          </p:nvPr>
        </p:nvSpPr>
        <p:spPr/>
        <p:txBody>
          <a:bodyPr/>
          <a:lstStyle/>
          <a:p>
            <a:fld id="{0DE2E017-761E-4D57-8762-4B69EE2195AE}" type="datetimeFigureOut">
              <a:rPr lang="de-DE" smtClean="0"/>
              <a:t>16.10.2026</a:t>
            </a:fld>
            <a:endParaRPr lang="de-DE"/>
          </a:p>
        </p:txBody>
      </p:sp>
      <p:sp>
        <p:nvSpPr>
          <p:cNvPr id="5" name="Fußzeilenplatzhalter 4">
            <a:extLst>
              <a:ext uri="{FF2B5EF4-FFF2-40B4-BE49-F238E27FC236}">
                <a16:creationId xmlns:a16="http://schemas.microsoft.com/office/drawing/2014/main" id="{BDAE8B4C-F8AA-41B7-8FE9-DF73BAD2223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1F9F8F2-0D5E-42D9-A4B6-5423D52EF5F2}"/>
              </a:ext>
            </a:extLst>
          </p:cNvPr>
          <p:cNvSpPr>
            <a:spLocks noGrp="1"/>
          </p:cNvSpPr>
          <p:nvPr>
            <p:ph type="sldNum" sz="quarter" idx="12"/>
          </p:nvPr>
        </p:nvSpPr>
        <p:spPr/>
        <p:txBody>
          <a:bodyPr/>
          <a:lstStyle/>
          <a:p>
            <a:fld id="{B0472C78-F920-401F-B6F9-ECBD6D6CD13F}" type="slidenum">
              <a:rPr lang="de-DE" smtClean="0"/>
              <a:t>‹Nr.›</a:t>
            </a:fld>
            <a:endParaRPr lang="de-DE"/>
          </a:p>
        </p:txBody>
      </p:sp>
    </p:spTree>
    <p:extLst>
      <p:ext uri="{BB962C8B-B14F-4D97-AF65-F5344CB8AC3E}">
        <p14:creationId xmlns:p14="http://schemas.microsoft.com/office/powerpoint/2010/main" val="2598709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6396EC-CFEA-4030-B0C9-18AA6C9031C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E74FB13-AA72-4B81-9740-F9E0B8E651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F6507239-AB42-4029-8BF0-8188F4D6B66E}"/>
              </a:ext>
            </a:extLst>
          </p:cNvPr>
          <p:cNvSpPr>
            <a:spLocks noGrp="1"/>
          </p:cNvSpPr>
          <p:nvPr>
            <p:ph type="dt" sz="half" idx="10"/>
          </p:nvPr>
        </p:nvSpPr>
        <p:spPr/>
        <p:txBody>
          <a:bodyPr/>
          <a:lstStyle/>
          <a:p>
            <a:fld id="{0DE2E017-761E-4D57-8762-4B69EE2195AE}" type="datetimeFigureOut">
              <a:rPr lang="de-DE" smtClean="0"/>
              <a:t>16.10.2026</a:t>
            </a:fld>
            <a:endParaRPr lang="de-DE"/>
          </a:p>
        </p:txBody>
      </p:sp>
      <p:sp>
        <p:nvSpPr>
          <p:cNvPr id="5" name="Fußzeilenplatzhalter 4">
            <a:extLst>
              <a:ext uri="{FF2B5EF4-FFF2-40B4-BE49-F238E27FC236}">
                <a16:creationId xmlns:a16="http://schemas.microsoft.com/office/drawing/2014/main" id="{C959CECE-F96A-4667-A36F-15015E78C62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A713523-83E6-4417-BF42-B488DB184978}"/>
              </a:ext>
            </a:extLst>
          </p:cNvPr>
          <p:cNvSpPr>
            <a:spLocks noGrp="1"/>
          </p:cNvSpPr>
          <p:nvPr>
            <p:ph type="sldNum" sz="quarter" idx="12"/>
          </p:nvPr>
        </p:nvSpPr>
        <p:spPr/>
        <p:txBody>
          <a:bodyPr/>
          <a:lstStyle/>
          <a:p>
            <a:fld id="{B0472C78-F920-401F-B6F9-ECBD6D6CD13F}" type="slidenum">
              <a:rPr lang="de-DE" smtClean="0"/>
              <a:t>‹Nr.›</a:t>
            </a:fld>
            <a:endParaRPr lang="de-DE"/>
          </a:p>
        </p:txBody>
      </p:sp>
    </p:spTree>
    <p:extLst>
      <p:ext uri="{BB962C8B-B14F-4D97-AF65-F5344CB8AC3E}">
        <p14:creationId xmlns:p14="http://schemas.microsoft.com/office/powerpoint/2010/main" val="3830347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27B918-C7CF-4FE1-AFAF-F3DE94468055}"/>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83E2229-FE62-425C-9724-C18828BA1A2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2E612E4-2B14-4705-85E1-3A3B81A33D90}"/>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F17C730-1880-414A-9D4F-AE6DADB9C58D}"/>
              </a:ext>
            </a:extLst>
          </p:cNvPr>
          <p:cNvSpPr>
            <a:spLocks noGrp="1"/>
          </p:cNvSpPr>
          <p:nvPr>
            <p:ph type="dt" sz="half" idx="10"/>
          </p:nvPr>
        </p:nvSpPr>
        <p:spPr/>
        <p:txBody>
          <a:bodyPr/>
          <a:lstStyle/>
          <a:p>
            <a:fld id="{0DE2E017-761E-4D57-8762-4B69EE2195AE}" type="datetimeFigureOut">
              <a:rPr lang="de-DE" smtClean="0"/>
              <a:t>16.10.2026</a:t>
            </a:fld>
            <a:endParaRPr lang="de-DE"/>
          </a:p>
        </p:txBody>
      </p:sp>
      <p:sp>
        <p:nvSpPr>
          <p:cNvPr id="6" name="Fußzeilenplatzhalter 5">
            <a:extLst>
              <a:ext uri="{FF2B5EF4-FFF2-40B4-BE49-F238E27FC236}">
                <a16:creationId xmlns:a16="http://schemas.microsoft.com/office/drawing/2014/main" id="{9F6D2BB1-18BB-4897-9BD5-A2C6DD7B382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67117E1-8C4A-4211-B000-B049E5E4988B}"/>
              </a:ext>
            </a:extLst>
          </p:cNvPr>
          <p:cNvSpPr>
            <a:spLocks noGrp="1"/>
          </p:cNvSpPr>
          <p:nvPr>
            <p:ph type="sldNum" sz="quarter" idx="12"/>
          </p:nvPr>
        </p:nvSpPr>
        <p:spPr/>
        <p:txBody>
          <a:bodyPr/>
          <a:lstStyle/>
          <a:p>
            <a:fld id="{B0472C78-F920-401F-B6F9-ECBD6D6CD13F}" type="slidenum">
              <a:rPr lang="de-DE" smtClean="0"/>
              <a:t>‹Nr.›</a:t>
            </a:fld>
            <a:endParaRPr lang="de-DE"/>
          </a:p>
        </p:txBody>
      </p:sp>
    </p:spTree>
    <p:extLst>
      <p:ext uri="{BB962C8B-B14F-4D97-AF65-F5344CB8AC3E}">
        <p14:creationId xmlns:p14="http://schemas.microsoft.com/office/powerpoint/2010/main" val="1887920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AA6972-749C-4891-B4FF-9B8354AFC283}"/>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E7F6A88-271E-4694-B929-10002C8835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80EA32AC-777B-4B88-A867-E9CFF00763F9}"/>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1D5CB745-491C-457A-BEDD-03BE54D30A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9FED5DD6-60C0-4F33-B92D-D40CDE5345C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F1ADE34-89DB-421D-BAE9-F1A6DC1B9C4D}"/>
              </a:ext>
            </a:extLst>
          </p:cNvPr>
          <p:cNvSpPr>
            <a:spLocks noGrp="1"/>
          </p:cNvSpPr>
          <p:nvPr>
            <p:ph type="dt" sz="half" idx="10"/>
          </p:nvPr>
        </p:nvSpPr>
        <p:spPr/>
        <p:txBody>
          <a:bodyPr/>
          <a:lstStyle/>
          <a:p>
            <a:fld id="{0DE2E017-761E-4D57-8762-4B69EE2195AE}" type="datetimeFigureOut">
              <a:rPr lang="de-DE" smtClean="0"/>
              <a:t>16.10.2026</a:t>
            </a:fld>
            <a:endParaRPr lang="de-DE"/>
          </a:p>
        </p:txBody>
      </p:sp>
      <p:sp>
        <p:nvSpPr>
          <p:cNvPr id="8" name="Fußzeilenplatzhalter 7">
            <a:extLst>
              <a:ext uri="{FF2B5EF4-FFF2-40B4-BE49-F238E27FC236}">
                <a16:creationId xmlns:a16="http://schemas.microsoft.com/office/drawing/2014/main" id="{034F28A3-B46E-44E8-8948-62D69AF3CFF5}"/>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71F99385-7D95-48B5-A28C-6112F5011630}"/>
              </a:ext>
            </a:extLst>
          </p:cNvPr>
          <p:cNvSpPr>
            <a:spLocks noGrp="1"/>
          </p:cNvSpPr>
          <p:nvPr>
            <p:ph type="sldNum" sz="quarter" idx="12"/>
          </p:nvPr>
        </p:nvSpPr>
        <p:spPr/>
        <p:txBody>
          <a:bodyPr/>
          <a:lstStyle/>
          <a:p>
            <a:fld id="{B0472C78-F920-401F-B6F9-ECBD6D6CD13F}" type="slidenum">
              <a:rPr lang="de-DE" smtClean="0"/>
              <a:t>‹Nr.›</a:t>
            </a:fld>
            <a:endParaRPr lang="de-DE"/>
          </a:p>
        </p:txBody>
      </p:sp>
    </p:spTree>
    <p:extLst>
      <p:ext uri="{BB962C8B-B14F-4D97-AF65-F5344CB8AC3E}">
        <p14:creationId xmlns:p14="http://schemas.microsoft.com/office/powerpoint/2010/main" val="1633716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B2B4FB-D4F3-42CC-A05C-5991DA4B721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7BAEAE9B-217A-437F-8A88-3BF4069BFA23}"/>
              </a:ext>
            </a:extLst>
          </p:cNvPr>
          <p:cNvSpPr>
            <a:spLocks noGrp="1"/>
          </p:cNvSpPr>
          <p:nvPr>
            <p:ph type="dt" sz="half" idx="10"/>
          </p:nvPr>
        </p:nvSpPr>
        <p:spPr/>
        <p:txBody>
          <a:bodyPr/>
          <a:lstStyle/>
          <a:p>
            <a:fld id="{0DE2E017-761E-4D57-8762-4B69EE2195AE}" type="datetimeFigureOut">
              <a:rPr lang="de-DE" smtClean="0"/>
              <a:t>16.10.2026</a:t>
            </a:fld>
            <a:endParaRPr lang="de-DE"/>
          </a:p>
        </p:txBody>
      </p:sp>
      <p:sp>
        <p:nvSpPr>
          <p:cNvPr id="4" name="Fußzeilenplatzhalter 3">
            <a:extLst>
              <a:ext uri="{FF2B5EF4-FFF2-40B4-BE49-F238E27FC236}">
                <a16:creationId xmlns:a16="http://schemas.microsoft.com/office/drawing/2014/main" id="{D072B974-E85D-4A35-A84F-98CE13CE396B}"/>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FFF2623F-82FA-4FDD-812D-3F9D03BA3CD4}"/>
              </a:ext>
            </a:extLst>
          </p:cNvPr>
          <p:cNvSpPr>
            <a:spLocks noGrp="1"/>
          </p:cNvSpPr>
          <p:nvPr>
            <p:ph type="sldNum" sz="quarter" idx="12"/>
          </p:nvPr>
        </p:nvSpPr>
        <p:spPr/>
        <p:txBody>
          <a:bodyPr/>
          <a:lstStyle/>
          <a:p>
            <a:fld id="{B0472C78-F920-401F-B6F9-ECBD6D6CD13F}" type="slidenum">
              <a:rPr lang="de-DE" smtClean="0"/>
              <a:t>‹Nr.›</a:t>
            </a:fld>
            <a:endParaRPr lang="de-DE"/>
          </a:p>
        </p:txBody>
      </p:sp>
    </p:spTree>
    <p:extLst>
      <p:ext uri="{BB962C8B-B14F-4D97-AF65-F5344CB8AC3E}">
        <p14:creationId xmlns:p14="http://schemas.microsoft.com/office/powerpoint/2010/main" val="434667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DC6A320-7A00-453F-93BC-E1B295BD3EE5}"/>
              </a:ext>
            </a:extLst>
          </p:cNvPr>
          <p:cNvSpPr>
            <a:spLocks noGrp="1"/>
          </p:cNvSpPr>
          <p:nvPr>
            <p:ph type="dt" sz="half" idx="10"/>
          </p:nvPr>
        </p:nvSpPr>
        <p:spPr/>
        <p:txBody>
          <a:bodyPr/>
          <a:lstStyle/>
          <a:p>
            <a:fld id="{0DE2E017-761E-4D57-8762-4B69EE2195AE}" type="datetimeFigureOut">
              <a:rPr lang="de-DE" smtClean="0"/>
              <a:t>16.10.2026</a:t>
            </a:fld>
            <a:endParaRPr lang="de-DE"/>
          </a:p>
        </p:txBody>
      </p:sp>
      <p:sp>
        <p:nvSpPr>
          <p:cNvPr id="3" name="Fußzeilenplatzhalter 2">
            <a:extLst>
              <a:ext uri="{FF2B5EF4-FFF2-40B4-BE49-F238E27FC236}">
                <a16:creationId xmlns:a16="http://schemas.microsoft.com/office/drawing/2014/main" id="{7393F558-FF28-4B95-B6B4-103016CA02E3}"/>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4DA6479-5954-40C6-8A6E-1475DAC956F8}"/>
              </a:ext>
            </a:extLst>
          </p:cNvPr>
          <p:cNvSpPr>
            <a:spLocks noGrp="1"/>
          </p:cNvSpPr>
          <p:nvPr>
            <p:ph type="sldNum" sz="quarter" idx="12"/>
          </p:nvPr>
        </p:nvSpPr>
        <p:spPr/>
        <p:txBody>
          <a:bodyPr/>
          <a:lstStyle/>
          <a:p>
            <a:fld id="{B0472C78-F920-401F-B6F9-ECBD6D6CD13F}" type="slidenum">
              <a:rPr lang="de-DE" smtClean="0"/>
              <a:t>‹Nr.›</a:t>
            </a:fld>
            <a:endParaRPr lang="de-DE"/>
          </a:p>
        </p:txBody>
      </p:sp>
    </p:spTree>
    <p:extLst>
      <p:ext uri="{BB962C8B-B14F-4D97-AF65-F5344CB8AC3E}">
        <p14:creationId xmlns:p14="http://schemas.microsoft.com/office/powerpoint/2010/main" val="3288134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FCEE0D-BC0F-4A54-81B2-773C1F50D6E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18D9D36-76ED-4567-90CD-5F6A0F6E43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A0BAD586-5D38-4755-BF75-F18F751C4D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33A8526-B672-4E7B-8B56-A5D6A652C3C5}"/>
              </a:ext>
            </a:extLst>
          </p:cNvPr>
          <p:cNvSpPr>
            <a:spLocks noGrp="1"/>
          </p:cNvSpPr>
          <p:nvPr>
            <p:ph type="dt" sz="half" idx="10"/>
          </p:nvPr>
        </p:nvSpPr>
        <p:spPr/>
        <p:txBody>
          <a:bodyPr/>
          <a:lstStyle/>
          <a:p>
            <a:fld id="{0DE2E017-761E-4D57-8762-4B69EE2195AE}" type="datetimeFigureOut">
              <a:rPr lang="de-DE" smtClean="0"/>
              <a:t>16.10.2026</a:t>
            </a:fld>
            <a:endParaRPr lang="de-DE"/>
          </a:p>
        </p:txBody>
      </p:sp>
      <p:sp>
        <p:nvSpPr>
          <p:cNvPr id="6" name="Fußzeilenplatzhalter 5">
            <a:extLst>
              <a:ext uri="{FF2B5EF4-FFF2-40B4-BE49-F238E27FC236}">
                <a16:creationId xmlns:a16="http://schemas.microsoft.com/office/drawing/2014/main" id="{590376DF-D9EC-4184-B187-69DB90B6F51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3AEEA86-C911-4672-9BDB-9AFE5DEEB3C7}"/>
              </a:ext>
            </a:extLst>
          </p:cNvPr>
          <p:cNvSpPr>
            <a:spLocks noGrp="1"/>
          </p:cNvSpPr>
          <p:nvPr>
            <p:ph type="sldNum" sz="quarter" idx="12"/>
          </p:nvPr>
        </p:nvSpPr>
        <p:spPr/>
        <p:txBody>
          <a:bodyPr/>
          <a:lstStyle/>
          <a:p>
            <a:fld id="{B0472C78-F920-401F-B6F9-ECBD6D6CD13F}" type="slidenum">
              <a:rPr lang="de-DE" smtClean="0"/>
              <a:t>‹Nr.›</a:t>
            </a:fld>
            <a:endParaRPr lang="de-DE"/>
          </a:p>
        </p:txBody>
      </p:sp>
    </p:spTree>
    <p:extLst>
      <p:ext uri="{BB962C8B-B14F-4D97-AF65-F5344CB8AC3E}">
        <p14:creationId xmlns:p14="http://schemas.microsoft.com/office/powerpoint/2010/main" val="1930168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3C2D84-C8BC-44FC-BB8C-CFA4EE69F99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85C83501-30F4-430C-AB90-0C59B0614D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8757E55-0D64-499C-8C4B-58EEC96AA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5BAC64E-A199-405F-8BB8-E2A518806F06}"/>
              </a:ext>
            </a:extLst>
          </p:cNvPr>
          <p:cNvSpPr>
            <a:spLocks noGrp="1"/>
          </p:cNvSpPr>
          <p:nvPr>
            <p:ph type="dt" sz="half" idx="10"/>
          </p:nvPr>
        </p:nvSpPr>
        <p:spPr/>
        <p:txBody>
          <a:bodyPr/>
          <a:lstStyle/>
          <a:p>
            <a:fld id="{0DE2E017-761E-4D57-8762-4B69EE2195AE}" type="datetimeFigureOut">
              <a:rPr lang="de-DE" smtClean="0"/>
              <a:t>16.10.2026</a:t>
            </a:fld>
            <a:endParaRPr lang="de-DE"/>
          </a:p>
        </p:txBody>
      </p:sp>
      <p:sp>
        <p:nvSpPr>
          <p:cNvPr id="6" name="Fußzeilenplatzhalter 5">
            <a:extLst>
              <a:ext uri="{FF2B5EF4-FFF2-40B4-BE49-F238E27FC236}">
                <a16:creationId xmlns:a16="http://schemas.microsoft.com/office/drawing/2014/main" id="{2C61ADA5-FAEC-4801-8F0F-D73AC52DC0B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72795F3-378A-4690-B08F-418F0A734512}"/>
              </a:ext>
            </a:extLst>
          </p:cNvPr>
          <p:cNvSpPr>
            <a:spLocks noGrp="1"/>
          </p:cNvSpPr>
          <p:nvPr>
            <p:ph type="sldNum" sz="quarter" idx="12"/>
          </p:nvPr>
        </p:nvSpPr>
        <p:spPr/>
        <p:txBody>
          <a:bodyPr/>
          <a:lstStyle/>
          <a:p>
            <a:fld id="{B0472C78-F920-401F-B6F9-ECBD6D6CD13F}" type="slidenum">
              <a:rPr lang="de-DE" smtClean="0"/>
              <a:t>‹Nr.›</a:t>
            </a:fld>
            <a:endParaRPr lang="de-DE"/>
          </a:p>
        </p:txBody>
      </p:sp>
    </p:spTree>
    <p:extLst>
      <p:ext uri="{BB962C8B-B14F-4D97-AF65-F5344CB8AC3E}">
        <p14:creationId xmlns:p14="http://schemas.microsoft.com/office/powerpoint/2010/main" val="2166135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55FF36-B927-4100-90A8-4055EA3ECA9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92BA2C95-E144-459E-BBFE-4F8962109502}"/>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2FD7E2E-1778-4B20-839C-F2FB3DDE4D11}"/>
              </a:ext>
            </a:extLst>
          </p:cNvPr>
          <p:cNvSpPr>
            <a:spLocks noGrp="1"/>
          </p:cNvSpPr>
          <p:nvPr>
            <p:ph type="dt" sz="half" idx="10"/>
          </p:nvPr>
        </p:nvSpPr>
        <p:spPr/>
        <p:txBody>
          <a:bodyPr/>
          <a:lstStyle/>
          <a:p>
            <a:fld id="{0DE2E017-761E-4D57-8762-4B69EE2195AE}" type="datetimeFigureOut">
              <a:rPr lang="de-DE" smtClean="0"/>
              <a:t>16.10.2026</a:t>
            </a:fld>
            <a:endParaRPr lang="de-DE"/>
          </a:p>
        </p:txBody>
      </p:sp>
      <p:sp>
        <p:nvSpPr>
          <p:cNvPr id="5" name="Fußzeilenplatzhalter 4">
            <a:extLst>
              <a:ext uri="{FF2B5EF4-FFF2-40B4-BE49-F238E27FC236}">
                <a16:creationId xmlns:a16="http://schemas.microsoft.com/office/drawing/2014/main" id="{EA13C701-0B96-477A-9C49-E56D7F40992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8333F26-BE77-4C12-8F19-67F291A855DE}"/>
              </a:ext>
            </a:extLst>
          </p:cNvPr>
          <p:cNvSpPr>
            <a:spLocks noGrp="1"/>
          </p:cNvSpPr>
          <p:nvPr>
            <p:ph type="sldNum" sz="quarter" idx="12"/>
          </p:nvPr>
        </p:nvSpPr>
        <p:spPr/>
        <p:txBody>
          <a:bodyPr/>
          <a:lstStyle/>
          <a:p>
            <a:fld id="{B0472C78-F920-401F-B6F9-ECBD6D6CD13F}" type="slidenum">
              <a:rPr lang="de-DE" smtClean="0"/>
              <a:t>‹Nr.›</a:t>
            </a:fld>
            <a:endParaRPr lang="de-DE"/>
          </a:p>
        </p:txBody>
      </p:sp>
    </p:spTree>
    <p:extLst>
      <p:ext uri="{BB962C8B-B14F-4D97-AF65-F5344CB8AC3E}">
        <p14:creationId xmlns:p14="http://schemas.microsoft.com/office/powerpoint/2010/main" val="2915047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E53383F6-22AF-4FA9-A838-CF6CD37A1B8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1F3AD29C-FC4C-4EF6-AC4F-589E562D6F1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209D7F4-C7F5-438D-83A9-9E5BEC7D6C0B}"/>
              </a:ext>
            </a:extLst>
          </p:cNvPr>
          <p:cNvSpPr>
            <a:spLocks noGrp="1"/>
          </p:cNvSpPr>
          <p:nvPr>
            <p:ph type="dt" sz="half" idx="10"/>
          </p:nvPr>
        </p:nvSpPr>
        <p:spPr/>
        <p:txBody>
          <a:bodyPr/>
          <a:lstStyle/>
          <a:p>
            <a:fld id="{0DE2E017-761E-4D57-8762-4B69EE2195AE}" type="datetimeFigureOut">
              <a:rPr lang="de-DE" smtClean="0"/>
              <a:t>16.10.2026</a:t>
            </a:fld>
            <a:endParaRPr lang="de-DE"/>
          </a:p>
        </p:txBody>
      </p:sp>
      <p:sp>
        <p:nvSpPr>
          <p:cNvPr id="5" name="Fußzeilenplatzhalter 4">
            <a:extLst>
              <a:ext uri="{FF2B5EF4-FFF2-40B4-BE49-F238E27FC236}">
                <a16:creationId xmlns:a16="http://schemas.microsoft.com/office/drawing/2014/main" id="{CCEA5230-594E-42E1-9610-F81EE37FAF5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C4E7AFA-A75A-4C2E-A97B-BC874CA29C59}"/>
              </a:ext>
            </a:extLst>
          </p:cNvPr>
          <p:cNvSpPr>
            <a:spLocks noGrp="1"/>
          </p:cNvSpPr>
          <p:nvPr>
            <p:ph type="sldNum" sz="quarter" idx="12"/>
          </p:nvPr>
        </p:nvSpPr>
        <p:spPr/>
        <p:txBody>
          <a:bodyPr/>
          <a:lstStyle/>
          <a:p>
            <a:fld id="{B0472C78-F920-401F-B6F9-ECBD6D6CD13F}" type="slidenum">
              <a:rPr lang="de-DE" smtClean="0"/>
              <a:t>‹Nr.›</a:t>
            </a:fld>
            <a:endParaRPr lang="de-DE"/>
          </a:p>
        </p:txBody>
      </p:sp>
    </p:spTree>
    <p:extLst>
      <p:ext uri="{BB962C8B-B14F-4D97-AF65-F5344CB8AC3E}">
        <p14:creationId xmlns:p14="http://schemas.microsoft.com/office/powerpoint/2010/main" val="3432481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125DC84-8B53-4D3A-9CC4-696A785D65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9FD95DE-B2CE-4611-B8EA-3DE8EE2CC2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EE4D06D-1F66-4103-8C99-33D1A251D6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E2E017-761E-4D57-8762-4B69EE2195AE}" type="datetimeFigureOut">
              <a:rPr lang="de-DE" smtClean="0"/>
              <a:t>16.10.2026</a:t>
            </a:fld>
            <a:endParaRPr lang="de-DE"/>
          </a:p>
        </p:txBody>
      </p:sp>
      <p:sp>
        <p:nvSpPr>
          <p:cNvPr id="5" name="Fußzeilenplatzhalter 4">
            <a:extLst>
              <a:ext uri="{FF2B5EF4-FFF2-40B4-BE49-F238E27FC236}">
                <a16:creationId xmlns:a16="http://schemas.microsoft.com/office/drawing/2014/main" id="{9D5A784F-F0C6-4F1C-B73D-ABC115A3D4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AD554949-1BBF-414E-8835-6020EA2C61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72C78-F920-401F-B6F9-ECBD6D6CD13F}" type="slidenum">
              <a:rPr lang="de-DE" smtClean="0"/>
              <a:t>‹Nr.›</a:t>
            </a:fld>
            <a:endParaRPr lang="de-DE"/>
          </a:p>
        </p:txBody>
      </p:sp>
    </p:spTree>
    <p:extLst>
      <p:ext uri="{BB962C8B-B14F-4D97-AF65-F5344CB8AC3E}">
        <p14:creationId xmlns:p14="http://schemas.microsoft.com/office/powerpoint/2010/main" val="10483712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700FA"/>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85EC62-B386-44C7-89CA-4E5F8177D27F}"/>
              </a:ext>
            </a:extLst>
          </p:cNvPr>
          <p:cNvSpPr>
            <a:spLocks noGrp="1"/>
          </p:cNvSpPr>
          <p:nvPr>
            <p:ph type="ctrTitle"/>
          </p:nvPr>
        </p:nvSpPr>
        <p:spPr>
          <a:xfrm>
            <a:off x="1400400" y="82169"/>
            <a:ext cx="9144000" cy="815360"/>
          </a:xfrm>
        </p:spPr>
        <p:txBody>
          <a:bodyPr>
            <a:normAutofit fontScale="90000"/>
          </a:bodyPr>
          <a:lstStyle/>
          <a:p>
            <a:r>
              <a:rPr lang="de-DE" b="1" dirty="0">
                <a:latin typeface="+mn-lt"/>
              </a:rPr>
              <a:t> </a:t>
            </a:r>
            <a:r>
              <a:rPr lang="de-DE" sz="6700" b="1" dirty="0">
                <a:latin typeface="+mn-lt"/>
              </a:rPr>
              <a:t>KOSMOS &amp; PSYCHE</a:t>
            </a:r>
            <a:endParaRPr lang="de-DE" b="1" dirty="0">
              <a:latin typeface="+mn-lt"/>
            </a:endParaRPr>
          </a:p>
        </p:txBody>
      </p:sp>
      <p:sp>
        <p:nvSpPr>
          <p:cNvPr id="3" name="Untertitel 2">
            <a:extLst>
              <a:ext uri="{FF2B5EF4-FFF2-40B4-BE49-F238E27FC236}">
                <a16:creationId xmlns:a16="http://schemas.microsoft.com/office/drawing/2014/main" id="{865377A6-2ABD-4F07-8108-FEF3D91F1A88}"/>
              </a:ext>
            </a:extLst>
          </p:cNvPr>
          <p:cNvSpPr>
            <a:spLocks noGrp="1"/>
          </p:cNvSpPr>
          <p:nvPr>
            <p:ph type="subTitle" idx="1"/>
          </p:nvPr>
        </p:nvSpPr>
        <p:spPr>
          <a:xfrm>
            <a:off x="0" y="5046588"/>
            <a:ext cx="12192000" cy="1751009"/>
          </a:xfrm>
        </p:spPr>
        <p:txBody>
          <a:bodyPr>
            <a:noAutofit/>
          </a:bodyPr>
          <a:lstStyle/>
          <a:p>
            <a:r>
              <a:rPr lang="de-DE" sz="6000" b="1" dirty="0"/>
              <a:t>Die Aufstiegsaufgaben des </a:t>
            </a:r>
          </a:p>
          <a:p>
            <a:r>
              <a:rPr lang="de-DE" sz="6000" b="1" dirty="0"/>
              <a:t>Jupiter-Saturn-Zyklus &amp; deren Klippen</a:t>
            </a:r>
          </a:p>
        </p:txBody>
      </p:sp>
      <p:sp>
        <p:nvSpPr>
          <p:cNvPr id="6" name="AutoShape 2" descr="Jupiter">
            <a:extLst>
              <a:ext uri="{FF2B5EF4-FFF2-40B4-BE49-F238E27FC236}">
                <a16:creationId xmlns:a16="http://schemas.microsoft.com/office/drawing/2014/main" id="{D4D1FE41-3827-464F-AF13-F129562B15FA}"/>
              </a:ext>
            </a:extLst>
          </p:cNvPr>
          <p:cNvSpPr>
            <a:spLocks noChangeAspect="1" noChangeArrowheads="1"/>
          </p:cNvSpPr>
          <p:nvPr/>
        </p:nvSpPr>
        <p:spPr bwMode="auto">
          <a:xfrm>
            <a:off x="5095875" y="2428875"/>
            <a:ext cx="2000250" cy="2000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4" name="Grafik 13">
            <a:extLst>
              <a:ext uri="{FF2B5EF4-FFF2-40B4-BE49-F238E27FC236}">
                <a16:creationId xmlns:a16="http://schemas.microsoft.com/office/drawing/2014/main" id="{E84D4559-7444-42C3-8A79-0D684FD457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4228"/>
            <a:ext cx="12192000" cy="4122360"/>
          </a:xfrm>
          <a:prstGeom prst="rect">
            <a:avLst/>
          </a:prstGeom>
        </p:spPr>
      </p:pic>
    </p:spTree>
    <p:extLst>
      <p:ext uri="{BB962C8B-B14F-4D97-AF65-F5344CB8AC3E}">
        <p14:creationId xmlns:p14="http://schemas.microsoft.com/office/powerpoint/2010/main" val="2161115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08326B-5525-4435-9D7A-A8DB25D8B9A5}"/>
              </a:ext>
            </a:extLst>
          </p:cNvPr>
          <p:cNvSpPr>
            <a:spLocks noGrp="1"/>
          </p:cNvSpPr>
          <p:nvPr>
            <p:ph type="title"/>
          </p:nvPr>
        </p:nvSpPr>
        <p:spPr>
          <a:xfrm>
            <a:off x="0" y="0"/>
            <a:ext cx="12192000" cy="568129"/>
          </a:xfrm>
        </p:spPr>
        <p:txBody>
          <a:bodyPr>
            <a:normAutofit fontScale="90000"/>
          </a:bodyPr>
          <a:lstStyle/>
          <a:p>
            <a:pPr algn="ctr"/>
            <a:r>
              <a:rPr lang="de-DE" b="1" dirty="0">
                <a:latin typeface="+mn-lt"/>
              </a:rPr>
              <a:t>SoFi 14.12.2020, 16:36 UT, Berlin</a:t>
            </a:r>
          </a:p>
        </p:txBody>
      </p:sp>
      <p:pic>
        <p:nvPicPr>
          <p:cNvPr id="5" name="Inhaltsplatzhalter 4">
            <a:extLst>
              <a:ext uri="{FF2B5EF4-FFF2-40B4-BE49-F238E27FC236}">
                <a16:creationId xmlns:a16="http://schemas.microsoft.com/office/drawing/2014/main" id="{C5B7FF54-96DC-44C4-A2E0-9E41550D611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65125" y="590514"/>
            <a:ext cx="6133422" cy="6267486"/>
          </a:xfrm>
        </p:spPr>
      </p:pic>
    </p:spTree>
    <p:extLst>
      <p:ext uri="{BB962C8B-B14F-4D97-AF65-F5344CB8AC3E}">
        <p14:creationId xmlns:p14="http://schemas.microsoft.com/office/powerpoint/2010/main" val="20210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7CE4AA-D972-4DB0-A660-3BD566445A3D}"/>
              </a:ext>
            </a:extLst>
          </p:cNvPr>
          <p:cNvSpPr>
            <a:spLocks noGrp="1"/>
          </p:cNvSpPr>
          <p:nvPr>
            <p:ph type="title"/>
          </p:nvPr>
        </p:nvSpPr>
        <p:spPr>
          <a:xfrm>
            <a:off x="0" y="-211017"/>
            <a:ext cx="12192000" cy="1004551"/>
          </a:xfrm>
        </p:spPr>
        <p:txBody>
          <a:bodyPr>
            <a:normAutofit/>
          </a:bodyPr>
          <a:lstStyle/>
          <a:p>
            <a:pPr algn="ctr"/>
            <a:r>
              <a:rPr lang="de-DE" sz="3200" b="1" dirty="0">
                <a:latin typeface="+mn-lt"/>
              </a:rPr>
              <a:t>Jupiter-Saturn-Konjunktion 21.12.2020, 18:20 UT, Berlin auf 0°/ 5°</a:t>
            </a:r>
          </a:p>
        </p:txBody>
      </p:sp>
      <p:pic>
        <p:nvPicPr>
          <p:cNvPr id="7" name="Inhaltsplatzhalter 6">
            <a:extLst>
              <a:ext uri="{FF2B5EF4-FFF2-40B4-BE49-F238E27FC236}">
                <a16:creationId xmlns:a16="http://schemas.microsoft.com/office/drawing/2014/main" id="{00DFC924-FCC3-443F-9176-089E4BE9D63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00075" y="614534"/>
            <a:ext cx="6110625" cy="6243465"/>
          </a:xfrm>
        </p:spPr>
      </p:pic>
    </p:spTree>
    <p:extLst>
      <p:ext uri="{BB962C8B-B14F-4D97-AF65-F5344CB8AC3E}">
        <p14:creationId xmlns:p14="http://schemas.microsoft.com/office/powerpoint/2010/main" val="3339836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B7E1CB0B-C749-4787-8F54-7093B1EF028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90739" y="859947"/>
            <a:ext cx="5401261" cy="5519322"/>
          </a:xfrm>
        </p:spPr>
      </p:pic>
      <p:sp>
        <p:nvSpPr>
          <p:cNvPr id="2" name="Titel 1">
            <a:extLst>
              <a:ext uri="{FF2B5EF4-FFF2-40B4-BE49-F238E27FC236}">
                <a16:creationId xmlns:a16="http://schemas.microsoft.com/office/drawing/2014/main" id="{3D65AA2E-3719-414F-9833-7027BB22EEEB}"/>
              </a:ext>
            </a:extLst>
          </p:cNvPr>
          <p:cNvSpPr>
            <a:spLocks noGrp="1"/>
          </p:cNvSpPr>
          <p:nvPr>
            <p:ph type="title"/>
          </p:nvPr>
        </p:nvSpPr>
        <p:spPr>
          <a:xfrm>
            <a:off x="190500" y="-139700"/>
            <a:ext cx="12192000" cy="714375"/>
          </a:xfrm>
        </p:spPr>
        <p:txBody>
          <a:bodyPr>
            <a:normAutofit fontScale="90000"/>
          </a:bodyPr>
          <a:lstStyle/>
          <a:p>
            <a:pPr algn="ctr"/>
            <a:r>
              <a:rPr lang="de-DE" sz="3200" b="1" dirty="0">
                <a:latin typeface="+mn-lt"/>
              </a:rPr>
              <a:t>Die Reise des </a:t>
            </a:r>
            <a:r>
              <a:rPr lang="de-DE" sz="3200" b="1">
                <a:latin typeface="+mn-lt"/>
              </a:rPr>
              <a:t>Jupiter-Saturn-Zyklus` psychologisch </a:t>
            </a:r>
            <a:r>
              <a:rPr lang="de-DE" sz="3200" b="1" dirty="0">
                <a:latin typeface="+mn-lt"/>
              </a:rPr>
              <a:t>auf den Punkt gebracht</a:t>
            </a:r>
          </a:p>
        </p:txBody>
      </p:sp>
      <p:sp>
        <p:nvSpPr>
          <p:cNvPr id="11" name="Textfeld 10">
            <a:extLst>
              <a:ext uri="{FF2B5EF4-FFF2-40B4-BE49-F238E27FC236}">
                <a16:creationId xmlns:a16="http://schemas.microsoft.com/office/drawing/2014/main" id="{B28E81A1-5F6B-4D7F-8BD8-9B8C0C90B72B}"/>
              </a:ext>
            </a:extLst>
          </p:cNvPr>
          <p:cNvSpPr txBox="1"/>
          <p:nvPr/>
        </p:nvSpPr>
        <p:spPr>
          <a:xfrm>
            <a:off x="0" y="423862"/>
            <a:ext cx="7912100" cy="6391493"/>
          </a:xfrm>
          <a:prstGeom prst="rect">
            <a:avLst/>
          </a:prstGeom>
          <a:noFill/>
        </p:spPr>
        <p:txBody>
          <a:bodyPr wrap="square" rtlCol="0">
            <a:spAutoFit/>
          </a:bodyPr>
          <a:lstStyle/>
          <a:p>
            <a:pPr>
              <a:spcAft>
                <a:spcPts val="800"/>
              </a:spcAft>
            </a:pPr>
            <a:r>
              <a:rPr lang="de-DE" dirty="0"/>
              <a:t>Die für die Persönlichkeit wichtigsten Konflikte sind die Himmelskörper im eigengesetzlichen </a:t>
            </a:r>
            <a:r>
              <a:rPr lang="de-DE" b="1" dirty="0"/>
              <a:t>Steinbock-Sonne / -Merkur </a:t>
            </a:r>
            <a:r>
              <a:rPr lang="de-DE" dirty="0"/>
              <a:t>im Vater- / Individuationshaus 5 im Qua. zum zuerst fehlenden </a:t>
            </a:r>
            <a:r>
              <a:rPr lang="de-DE" b="1" dirty="0"/>
              <a:t>Fische-Mond</a:t>
            </a:r>
            <a:r>
              <a:rPr lang="de-DE" dirty="0"/>
              <a:t> (in Mitteleuropa Herrscher von 12 im expansiven Sinnsuche- / Auslandshaus 9): das ist vor allem der </a:t>
            </a:r>
            <a:r>
              <a:rPr lang="de-DE" b="1" dirty="0"/>
              <a:t>Schütze-</a:t>
            </a:r>
            <a:r>
              <a:rPr lang="de-DE" b="1" dirty="0" err="1"/>
              <a:t>Ixion</a:t>
            </a:r>
            <a:r>
              <a:rPr lang="de-DE" dirty="0"/>
              <a:t>, aber auch </a:t>
            </a:r>
            <a:r>
              <a:rPr lang="de-DE" b="1" dirty="0"/>
              <a:t>Steinbock-</a:t>
            </a:r>
            <a:r>
              <a:rPr lang="de-DE" b="1" dirty="0" err="1"/>
              <a:t>Taguacipa</a:t>
            </a:r>
            <a:r>
              <a:rPr lang="de-DE" b="1" dirty="0"/>
              <a:t>, Prometheus, </a:t>
            </a:r>
            <a:r>
              <a:rPr lang="de-DE" b="1" dirty="0" err="1"/>
              <a:t>Yeshuhua</a:t>
            </a:r>
            <a:r>
              <a:rPr lang="de-DE" b="1" dirty="0"/>
              <a:t> in Fische sowie Danae, Nyx und Gorgo im Widder.</a:t>
            </a:r>
            <a:endParaRPr lang="de-DE" dirty="0"/>
          </a:p>
          <a:p>
            <a:pPr>
              <a:spcAft>
                <a:spcPts val="800"/>
              </a:spcAft>
            </a:pPr>
            <a:r>
              <a:rPr lang="de-DE" dirty="0"/>
              <a:t>Die </a:t>
            </a:r>
            <a:r>
              <a:rPr lang="de-DE" dirty="0" err="1"/>
              <a:t>ixionische</a:t>
            </a:r>
            <a:r>
              <a:rPr lang="de-DE" dirty="0"/>
              <a:t> Ablehnung und Ungeborgenheit (schon im Mutterleib) durch         die zum Opfer gemachte, ungreifbare Mutter (Fische-Mond) führt zu einem    global bzw. moralisierend (Schütze-Steinbock-Übergang) überkompensier-           </a:t>
            </a:r>
            <a:r>
              <a:rPr lang="de-DE" dirty="0" err="1"/>
              <a:t>ten</a:t>
            </a:r>
            <a:r>
              <a:rPr lang="de-DE" dirty="0"/>
              <a:t> Einzelkämpfertum von </a:t>
            </a:r>
            <a:r>
              <a:rPr lang="de-DE" dirty="0" err="1"/>
              <a:t>Ixion</a:t>
            </a:r>
            <a:r>
              <a:rPr lang="de-DE" dirty="0"/>
              <a:t>-Sonne (oft in der Auseinandersetzung mit mörderischen Vaterkonflikten), wodurch man sich kämpferisch reifend,              aber tiefer motiviert zur Seelenumhüllungssuche / Muttersehnsucht auf              den Fortschrittsweg (Prometheus) begibt oder mittels des Jesus-Vorbilds /            der Jesus-Hilfe (</a:t>
            </a:r>
            <a:r>
              <a:rPr lang="de-DE" b="1" dirty="0" err="1"/>
              <a:t>Yeshushua</a:t>
            </a:r>
            <a:r>
              <a:rPr lang="de-DE" b="1" dirty="0"/>
              <a:t> 29°59 Fische</a:t>
            </a:r>
            <a:r>
              <a:rPr lang="de-DE" dirty="0"/>
              <a:t>) Erlösung von aller </a:t>
            </a:r>
            <a:r>
              <a:rPr lang="de-DE" dirty="0" err="1"/>
              <a:t>Menschenver</a:t>
            </a:r>
            <a:r>
              <a:rPr lang="de-DE" dirty="0"/>
              <a:t>-     </a:t>
            </a:r>
            <a:r>
              <a:rPr lang="de-DE" dirty="0" err="1"/>
              <a:t>derbnis</a:t>
            </a:r>
            <a:r>
              <a:rPr lang="de-DE" dirty="0"/>
              <a:t> (</a:t>
            </a:r>
            <a:r>
              <a:rPr lang="de-DE" dirty="0" err="1"/>
              <a:t>Taguacipa</a:t>
            </a:r>
            <a:r>
              <a:rPr lang="de-DE" dirty="0"/>
              <a:t>) in einer Nachtmeerfahrt der Seele (Widder-Danae /             Nyx) durchlebt und dort auf die klärende Heilungsaufgabe von auch (brüder-  </a:t>
            </a:r>
            <a:r>
              <a:rPr lang="de-DE" dirty="0" err="1"/>
              <a:t>lichen</a:t>
            </a:r>
            <a:r>
              <a:rPr lang="de-DE" dirty="0"/>
              <a:t>) Täter-Opfer-Traumata </a:t>
            </a:r>
            <a:r>
              <a:rPr lang="de-DE" dirty="0" err="1"/>
              <a:t>Taguacipa</a:t>
            </a:r>
            <a:r>
              <a:rPr lang="de-DE" dirty="0"/>
              <a:t>-Merkur Qua. Gorgo stößt. </a:t>
            </a:r>
          </a:p>
          <a:p>
            <a:pPr>
              <a:spcAft>
                <a:spcPts val="800"/>
              </a:spcAft>
            </a:pPr>
            <a:r>
              <a:rPr lang="de-DE" dirty="0"/>
              <a:t>Dieses Meisterschaftsquadrat treibt dann in Sextil / </a:t>
            </a:r>
            <a:r>
              <a:rPr lang="de-DE" dirty="0" err="1"/>
              <a:t>Halbsextil</a:t>
            </a:r>
            <a:r>
              <a:rPr lang="de-DE" dirty="0"/>
              <a:t> zu einem Auf-  stiegs-Erfahrungsweg bzw. einer gesellschaftlichen Erneuerung auf </a:t>
            </a:r>
            <a:r>
              <a:rPr lang="de-DE" b="1" dirty="0"/>
              <a:t>Jupiter-Saturn auf 0° Wassermann </a:t>
            </a:r>
            <a:r>
              <a:rPr lang="de-DE" dirty="0"/>
              <a:t>an. So erhält man das in der Vergangenheit Vermisste durch das Divine Feminine / die göttliche Mutter das Ersehnte von vorne auf dem Weg. So bildet sich zusehends eine kosmisch zukunftsvertrauende neue Gesellschaft.</a:t>
            </a:r>
          </a:p>
        </p:txBody>
      </p:sp>
    </p:spTree>
    <p:extLst>
      <p:ext uri="{BB962C8B-B14F-4D97-AF65-F5344CB8AC3E}">
        <p14:creationId xmlns:p14="http://schemas.microsoft.com/office/powerpoint/2010/main" val="2800475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27C354B2-B8EC-4445-B720-E945AA80A9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9400" y="1537252"/>
            <a:ext cx="5562600" cy="5320748"/>
          </a:xfrm>
          <a:prstGeom prst="rect">
            <a:avLst/>
          </a:prstGeom>
        </p:spPr>
      </p:pic>
      <p:sp>
        <p:nvSpPr>
          <p:cNvPr id="2" name="Titel 1">
            <a:extLst>
              <a:ext uri="{FF2B5EF4-FFF2-40B4-BE49-F238E27FC236}">
                <a16:creationId xmlns:a16="http://schemas.microsoft.com/office/drawing/2014/main" id="{C845E93D-4DD2-4917-8873-8409D5028BA6}"/>
              </a:ext>
            </a:extLst>
          </p:cNvPr>
          <p:cNvSpPr>
            <a:spLocks noGrp="1"/>
          </p:cNvSpPr>
          <p:nvPr>
            <p:ph type="title"/>
          </p:nvPr>
        </p:nvSpPr>
        <p:spPr>
          <a:xfrm>
            <a:off x="838200" y="0"/>
            <a:ext cx="10515600" cy="409575"/>
          </a:xfrm>
        </p:spPr>
        <p:txBody>
          <a:bodyPr>
            <a:normAutofit fontScale="90000"/>
          </a:bodyPr>
          <a:lstStyle/>
          <a:p>
            <a:pPr algn="ctr"/>
            <a:r>
              <a:rPr lang="de-DE" sz="2800" b="1" dirty="0">
                <a:latin typeface="+mn-lt"/>
              </a:rPr>
              <a:t>Politische Übernahme des Islam-Kommunismus-Feminismus</a:t>
            </a:r>
          </a:p>
        </p:txBody>
      </p:sp>
      <p:sp>
        <p:nvSpPr>
          <p:cNvPr id="3" name="Inhaltsplatzhalter 2">
            <a:extLst>
              <a:ext uri="{FF2B5EF4-FFF2-40B4-BE49-F238E27FC236}">
                <a16:creationId xmlns:a16="http://schemas.microsoft.com/office/drawing/2014/main" id="{93959618-5928-49AC-816A-558A9E016DAE}"/>
              </a:ext>
            </a:extLst>
          </p:cNvPr>
          <p:cNvSpPr>
            <a:spLocks noGrp="1"/>
          </p:cNvSpPr>
          <p:nvPr>
            <p:ph idx="1"/>
          </p:nvPr>
        </p:nvSpPr>
        <p:spPr>
          <a:xfrm>
            <a:off x="0" y="409575"/>
            <a:ext cx="12217401" cy="6727825"/>
          </a:xfrm>
        </p:spPr>
        <p:txBody>
          <a:bodyPr>
            <a:normAutofit fontScale="70000" lnSpcReduction="20000"/>
          </a:bodyPr>
          <a:lstStyle/>
          <a:p>
            <a:pPr marL="0" indent="0">
              <a:buNone/>
            </a:pPr>
            <a:r>
              <a:rPr lang="de-DE" dirty="0"/>
              <a:t>Der politische Rahmen des Zyklus in Berlin bzw. D umfasst: </a:t>
            </a:r>
            <a:r>
              <a:rPr lang="de-DE" dirty="0" err="1"/>
              <a:t>Pinel</a:t>
            </a:r>
            <a:r>
              <a:rPr lang="de-DE" dirty="0"/>
              <a:t> (befreite die Verrückten aus den Gefängnissen, ‚Freiluftpsychiatrie‘) und die Friedensgöttin Irene bestimmen den AC in Berlin / Deutschland – im Hintergrund wirkt aber die Kontrolle der auf Regulus herrschenden </a:t>
            </a:r>
            <a:r>
              <a:rPr lang="de-DE" dirty="0" err="1"/>
              <a:t>luciferischen</a:t>
            </a:r>
            <a:r>
              <a:rPr lang="de-DE" dirty="0"/>
              <a:t> Waisenkind (Pire)-Anhänger des Islams (vom 1.8.566), die sich zum vom Ausland her eindringenden kriminellen Machtgruppen (in </a:t>
            </a:r>
            <a:r>
              <a:rPr lang="de-DE" dirty="0" err="1"/>
              <a:t>Opp</a:t>
            </a:r>
            <a:r>
              <a:rPr lang="de-DE" dirty="0"/>
              <a:t>. </a:t>
            </a:r>
            <a:r>
              <a:rPr lang="de-DE" dirty="0" err="1"/>
              <a:t>Ixion-Arawn</a:t>
            </a:r>
            <a:r>
              <a:rPr lang="de-DE" dirty="0"/>
              <a:t> entern den DC) zusammenschlossen. Auf dem MC regiert die Lügenmarionette Pinocchio  in exakter </a:t>
            </a:r>
            <a:r>
              <a:rPr lang="de-DE" dirty="0" err="1"/>
              <a:t>Opp</a:t>
            </a:r>
            <a:r>
              <a:rPr lang="de-DE" dirty="0"/>
              <a:t>. Mars-Pinocchio-           </a:t>
            </a:r>
            <a:r>
              <a:rPr lang="de-DE" dirty="0" err="1"/>
              <a:t>Ixion</a:t>
            </a:r>
            <a:r>
              <a:rPr lang="de-DE" dirty="0"/>
              <a:t> von Merz in </a:t>
            </a:r>
            <a:r>
              <a:rPr lang="de-DE" dirty="0" err="1"/>
              <a:t>Opp</a:t>
            </a:r>
            <a:r>
              <a:rPr lang="de-DE" dirty="0"/>
              <a:t>. zum enteignenden Räuber mit Hilfe von zeitgemäßen </a:t>
            </a:r>
            <a:r>
              <a:rPr lang="de-DE" dirty="0" err="1"/>
              <a:t>Gerech</a:t>
            </a:r>
            <a:r>
              <a:rPr lang="de-DE" dirty="0"/>
              <a:t>-                                            </a:t>
            </a:r>
            <a:r>
              <a:rPr lang="de-DE" dirty="0" err="1"/>
              <a:t>tigkeitsparolen</a:t>
            </a:r>
            <a:r>
              <a:rPr lang="de-DE" dirty="0"/>
              <a:t> </a:t>
            </a:r>
            <a:r>
              <a:rPr lang="de-DE" dirty="0" err="1"/>
              <a:t>Robinhood</a:t>
            </a:r>
            <a:r>
              <a:rPr lang="de-DE" dirty="0"/>
              <a:t> auf dem IC. </a:t>
            </a:r>
          </a:p>
          <a:p>
            <a:pPr marL="0" indent="0">
              <a:buNone/>
            </a:pPr>
            <a:r>
              <a:rPr lang="de-DE" dirty="0"/>
              <a:t>Sonne Konjunktion der kämpferisch reviereindringende </a:t>
            </a:r>
            <a:r>
              <a:rPr lang="de-DE" dirty="0" err="1"/>
              <a:t>Ixion</a:t>
            </a:r>
            <a:r>
              <a:rPr lang="de-DE" dirty="0"/>
              <a:t> und der große                                                           Täuscher </a:t>
            </a:r>
            <a:r>
              <a:rPr lang="de-DE" dirty="0" err="1"/>
              <a:t>Taguacipa</a:t>
            </a:r>
            <a:r>
              <a:rPr lang="de-DE" dirty="0"/>
              <a:t> (in </a:t>
            </a:r>
            <a:r>
              <a:rPr lang="de-DE" dirty="0" err="1"/>
              <a:t>Opp</a:t>
            </a:r>
            <a:r>
              <a:rPr lang="de-DE" dirty="0"/>
              <a:t>. Mars-Uranus am 1.8.566) hat in </a:t>
            </a:r>
            <a:r>
              <a:rPr lang="de-DE" dirty="0" err="1"/>
              <a:t>Opp</a:t>
            </a:r>
            <a:r>
              <a:rPr lang="de-DE" dirty="0"/>
              <a:t>. eine                                                                     hypnotische Suggestion der Kriminellen, dass jeder Schutz braucht                                                                           (</a:t>
            </a:r>
            <a:r>
              <a:rPr lang="de-DE" dirty="0" err="1"/>
              <a:t>Laverna</a:t>
            </a:r>
            <a:r>
              <a:rPr lang="de-DE" dirty="0"/>
              <a:t>-Hypnos) was im T-Qua. auf den Hexenwahnsinnssturm der                                                                                      Walpurga und dem Kommunismus </a:t>
            </a:r>
            <a:r>
              <a:rPr lang="de-DE" dirty="0" err="1"/>
              <a:t>Wladilena</a:t>
            </a:r>
            <a:r>
              <a:rPr lang="de-DE" dirty="0"/>
              <a:t> antreibt. </a:t>
            </a:r>
          </a:p>
          <a:p>
            <a:pPr marL="0" indent="0">
              <a:buNone/>
            </a:pPr>
            <a:r>
              <a:rPr lang="de-DE" dirty="0"/>
              <a:t>Ein zulaufstarkes (</a:t>
            </a:r>
            <a:r>
              <a:rPr lang="de-DE" dirty="0" err="1"/>
              <a:t>Haumea</a:t>
            </a:r>
            <a:r>
              <a:rPr lang="de-DE" dirty="0"/>
              <a:t>) Chaos-Agglomerat von Islam (Hagar),                                                                              kriminellen Täuschern (</a:t>
            </a:r>
            <a:r>
              <a:rPr lang="de-DE" dirty="0" err="1"/>
              <a:t>Ixion</a:t>
            </a:r>
            <a:r>
              <a:rPr lang="de-DE" dirty="0"/>
              <a:t>, </a:t>
            </a:r>
            <a:r>
              <a:rPr lang="de-DE" dirty="0" err="1"/>
              <a:t>Taguacipa</a:t>
            </a:r>
            <a:r>
              <a:rPr lang="de-DE" dirty="0"/>
              <a:t>, </a:t>
            </a:r>
            <a:r>
              <a:rPr lang="de-DE" dirty="0" err="1"/>
              <a:t>Laverna</a:t>
            </a:r>
            <a:r>
              <a:rPr lang="de-DE" dirty="0"/>
              <a:t>, Hypnos), </a:t>
            </a:r>
            <a:r>
              <a:rPr lang="de-DE" dirty="0" err="1"/>
              <a:t>Kom</a:t>
            </a:r>
            <a:r>
              <a:rPr lang="de-DE" dirty="0"/>
              <a:t>-                                                                                </a:t>
            </a:r>
            <a:r>
              <a:rPr lang="de-DE" dirty="0" err="1"/>
              <a:t>munisten</a:t>
            </a:r>
            <a:r>
              <a:rPr lang="de-DE" dirty="0"/>
              <a:t> (</a:t>
            </a:r>
            <a:r>
              <a:rPr lang="de-DE" dirty="0" err="1"/>
              <a:t>Wladilena</a:t>
            </a:r>
            <a:r>
              <a:rPr lang="de-DE" dirty="0"/>
              <a:t>, </a:t>
            </a:r>
            <a:r>
              <a:rPr lang="de-DE" dirty="0" err="1"/>
              <a:t>Solidarity</a:t>
            </a:r>
            <a:r>
              <a:rPr lang="de-DE" dirty="0"/>
              <a:t>), Gay </a:t>
            </a:r>
            <a:r>
              <a:rPr lang="de-DE" dirty="0" err="1"/>
              <a:t>Activism</a:t>
            </a:r>
            <a:r>
              <a:rPr lang="de-DE" dirty="0"/>
              <a:t>, LGTBQ (</a:t>
            </a:r>
            <a:r>
              <a:rPr lang="de-DE" dirty="0" err="1"/>
              <a:t>Frankkameny</a:t>
            </a:r>
            <a:r>
              <a:rPr lang="de-DE" dirty="0"/>
              <a:t>),                                                               herrscherköpfenden Feminismus (Judith, Int. Lilith), Geheim-                                                                              </a:t>
            </a:r>
            <a:r>
              <a:rPr lang="de-DE" dirty="0" err="1"/>
              <a:t>bundsteuerung</a:t>
            </a:r>
            <a:r>
              <a:rPr lang="de-DE" dirty="0"/>
              <a:t> (dunkler Mithras) unter dem Mantel des neuen                                                                                Islamkommunismus (2 </a:t>
            </a:r>
            <a:r>
              <a:rPr lang="de-DE" dirty="0" err="1"/>
              <a:t>luciferische</a:t>
            </a:r>
            <a:r>
              <a:rPr lang="de-DE" dirty="0"/>
              <a:t> Ursprungscharts) nach </a:t>
            </a:r>
            <a:r>
              <a:rPr lang="de-DE" dirty="0" err="1"/>
              <a:t>Mamdani</a:t>
            </a:r>
            <a:r>
              <a:rPr lang="de-DE" dirty="0"/>
              <a:t>-                                                                   Ausbildung (Epstein-Zögling) </a:t>
            </a:r>
            <a:r>
              <a:rPr lang="de-DE" dirty="0" err="1"/>
              <a:t>Eralps</a:t>
            </a:r>
            <a:r>
              <a:rPr lang="de-DE" dirty="0"/>
              <a:t> der Linken. Der von Juden </a:t>
            </a:r>
            <a:r>
              <a:rPr lang="de-DE" dirty="0" err="1"/>
              <a:t>gestei</a:t>
            </a:r>
            <a:r>
              <a:rPr lang="de-DE" dirty="0"/>
              <a:t>-                                                                              </a:t>
            </a:r>
            <a:r>
              <a:rPr lang="de-DE" dirty="0" err="1"/>
              <a:t>nigte</a:t>
            </a:r>
            <a:r>
              <a:rPr lang="de-DE" dirty="0"/>
              <a:t> christliche Ur-Märtyrer Sankt-Stephan (Expressfahrstuhl zu Gott                                                                                 hoch) könnte eine antijüdische Note beitragen. Im Hintergrund entfaltet                                                                          sich in </a:t>
            </a:r>
            <a:r>
              <a:rPr lang="de-DE" dirty="0" err="1"/>
              <a:t>Opp</a:t>
            </a:r>
            <a:r>
              <a:rPr lang="de-DE" dirty="0"/>
              <a:t>. zu Jupiter-Saturn ein bösartig tricksendes, neidisch unter-                                                                      </a:t>
            </a:r>
            <a:r>
              <a:rPr lang="de-DE" dirty="0" err="1"/>
              <a:t>gangsbringendes</a:t>
            </a:r>
            <a:r>
              <a:rPr lang="de-DE" dirty="0"/>
              <a:t> (</a:t>
            </a:r>
            <a:r>
              <a:rPr lang="de-DE" dirty="0" err="1"/>
              <a:t>Loke</a:t>
            </a:r>
            <a:r>
              <a:rPr lang="de-DE" dirty="0"/>
              <a:t>), zum Kampf blasendes (Bellona) islamisches                                                                               Denken und Reden LÖW-Merkur T-Qua. SKO-Pallas des Islamcharts vom                                                                   01.08.566. Viele haben sich von vernebelnder Propaganda täuschen lassen und                                                           werden in einer sehr unliebsamen Welt aufwachen, welche völlig disparaten, </a:t>
            </a:r>
            <a:r>
              <a:rPr lang="de-DE" dirty="0" err="1"/>
              <a:t>kri</a:t>
            </a:r>
            <a:r>
              <a:rPr lang="de-DE" dirty="0"/>
              <a:t>-                                                 </a:t>
            </a:r>
            <a:r>
              <a:rPr lang="de-DE" dirty="0" err="1"/>
              <a:t>minellen</a:t>
            </a:r>
            <a:r>
              <a:rPr lang="de-DE" dirty="0"/>
              <a:t>, </a:t>
            </a:r>
            <a:r>
              <a:rPr lang="de-DE" dirty="0" err="1"/>
              <a:t>luciferischen</a:t>
            </a:r>
            <a:r>
              <a:rPr lang="de-DE" dirty="0"/>
              <a:t>, zerstörungsbringenden Eroberungskräfte ohne aufbauendes                                            Produktivpotenzial sich hier heimlich islamgesteuert zur Plünderung der Kassen zusammengeschlossen haben = Alles eine </a:t>
            </a:r>
            <a:r>
              <a:rPr lang="de-DE" dirty="0" err="1"/>
              <a:t>wassermännische</a:t>
            </a:r>
            <a:r>
              <a:rPr lang="de-DE" dirty="0"/>
              <a:t> Gruppenbildung vormals </a:t>
            </a:r>
            <a:r>
              <a:rPr lang="de-DE" dirty="0" err="1"/>
              <a:t>Verrandeter</a:t>
            </a:r>
            <a:r>
              <a:rPr lang="de-DE"/>
              <a:t> zur </a:t>
            </a:r>
            <a:r>
              <a:rPr lang="de-DE" dirty="0"/>
              <a:t>Gesellschafts-Herrschaftsübernahme.</a:t>
            </a:r>
          </a:p>
          <a:p>
            <a:pPr marL="0" indent="0">
              <a:buNone/>
            </a:pPr>
            <a:endParaRPr lang="de-DE" dirty="0"/>
          </a:p>
        </p:txBody>
      </p:sp>
    </p:spTree>
    <p:extLst>
      <p:ext uri="{BB962C8B-B14F-4D97-AF65-F5344CB8AC3E}">
        <p14:creationId xmlns:p14="http://schemas.microsoft.com/office/powerpoint/2010/main" val="199652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47D51F-AD3C-44C7-AE27-67C791AF3A00}"/>
              </a:ext>
            </a:extLst>
          </p:cNvPr>
          <p:cNvSpPr>
            <a:spLocks noGrp="1"/>
          </p:cNvSpPr>
          <p:nvPr>
            <p:ph type="title"/>
          </p:nvPr>
        </p:nvSpPr>
        <p:spPr>
          <a:xfrm>
            <a:off x="141668" y="588248"/>
            <a:ext cx="12050332" cy="446244"/>
          </a:xfrm>
        </p:spPr>
        <p:txBody>
          <a:bodyPr>
            <a:normAutofit fontScale="90000"/>
          </a:bodyPr>
          <a:lstStyle/>
          <a:p>
            <a:pPr algn="ctr"/>
            <a:r>
              <a:rPr lang="de-DE" sz="3600" b="1" dirty="0">
                <a:latin typeface="+mn-lt"/>
              </a:rPr>
              <a:t>Der </a:t>
            </a:r>
            <a:r>
              <a:rPr lang="de-DE" sz="3600" b="1" dirty="0" err="1">
                <a:latin typeface="+mn-lt"/>
              </a:rPr>
              <a:t>vielschrittig</a:t>
            </a:r>
            <a:r>
              <a:rPr lang="de-DE" sz="3600" b="1" dirty="0">
                <a:latin typeface="+mn-lt"/>
              </a:rPr>
              <a:t> vorbereitete befreiende Aufstieg auf 0° Wassermann</a:t>
            </a:r>
            <a:br>
              <a:rPr lang="de-DE" sz="3600" b="1" dirty="0">
                <a:latin typeface="+mn-lt"/>
              </a:rPr>
            </a:br>
            <a:r>
              <a:rPr lang="de-DE" sz="3600" b="1" dirty="0">
                <a:latin typeface="+mn-lt"/>
              </a:rPr>
              <a:t>Der Übergang von der Top-Down-Unterdrückung in die freie Gleichheit</a:t>
            </a:r>
            <a:br>
              <a:rPr lang="de-DE" b="1" dirty="0"/>
            </a:br>
            <a:endParaRPr lang="de-DE" dirty="0"/>
          </a:p>
        </p:txBody>
      </p:sp>
      <p:sp>
        <p:nvSpPr>
          <p:cNvPr id="3" name="Inhaltsplatzhalter 2">
            <a:extLst>
              <a:ext uri="{FF2B5EF4-FFF2-40B4-BE49-F238E27FC236}">
                <a16:creationId xmlns:a16="http://schemas.microsoft.com/office/drawing/2014/main" id="{36F9750C-387B-4950-A00C-B5D68B7CF323}"/>
              </a:ext>
            </a:extLst>
          </p:cNvPr>
          <p:cNvSpPr>
            <a:spLocks noGrp="1"/>
          </p:cNvSpPr>
          <p:nvPr>
            <p:ph idx="1"/>
          </p:nvPr>
        </p:nvSpPr>
        <p:spPr>
          <a:xfrm>
            <a:off x="0" y="1227007"/>
            <a:ext cx="12192000" cy="6046629"/>
          </a:xfrm>
        </p:spPr>
        <p:txBody>
          <a:bodyPr/>
          <a:lstStyle/>
          <a:p>
            <a:r>
              <a:rPr lang="de-DE" dirty="0"/>
              <a:t>31.12.1980 Luftepochen-Chart mit </a:t>
            </a:r>
            <a:r>
              <a:rPr lang="de-DE" b="1" dirty="0"/>
              <a:t>Mars 0° </a:t>
            </a:r>
            <a:r>
              <a:rPr lang="de-DE" b="1" dirty="0" err="1"/>
              <a:t>Opp</a:t>
            </a:r>
            <a:r>
              <a:rPr lang="de-DE" b="1" dirty="0"/>
              <a:t>. Löwe-Orcus </a:t>
            </a:r>
            <a:r>
              <a:rPr lang="de-DE" dirty="0"/>
              <a:t>0° </a:t>
            </a:r>
          </a:p>
          <a:p>
            <a:r>
              <a:rPr lang="de-DE" dirty="0"/>
              <a:t>01.04.1995 / 12.01.1996 </a:t>
            </a:r>
            <a:r>
              <a:rPr lang="de-DE" b="1" dirty="0"/>
              <a:t>Uranus</a:t>
            </a:r>
            <a:r>
              <a:rPr lang="de-DE" dirty="0"/>
              <a:t> 0° Wassermann</a:t>
            </a:r>
          </a:p>
          <a:p>
            <a:r>
              <a:rPr lang="de-DE" dirty="0"/>
              <a:t>29.01.1998 / 28.11.1998 </a:t>
            </a:r>
            <a:r>
              <a:rPr lang="de-DE" b="1" dirty="0"/>
              <a:t>Neptun</a:t>
            </a:r>
            <a:r>
              <a:rPr lang="de-DE" dirty="0"/>
              <a:t> 0° Wassermann</a:t>
            </a:r>
          </a:p>
          <a:p>
            <a:r>
              <a:rPr lang="de-DE" dirty="0"/>
              <a:t>31.03.2020 </a:t>
            </a:r>
            <a:r>
              <a:rPr lang="de-DE" b="1" dirty="0"/>
              <a:t>Mars-Saturn</a:t>
            </a:r>
            <a:r>
              <a:rPr lang="de-DE" dirty="0"/>
              <a:t> 0° Wassermann</a:t>
            </a:r>
          </a:p>
          <a:p>
            <a:r>
              <a:rPr lang="de-DE" dirty="0"/>
              <a:t>21.12.2020 </a:t>
            </a:r>
            <a:r>
              <a:rPr lang="de-DE" b="1" dirty="0"/>
              <a:t>Jupiter-Saturn</a:t>
            </a:r>
            <a:r>
              <a:rPr lang="de-DE" dirty="0"/>
              <a:t> 0° Wassermann mit </a:t>
            </a:r>
            <a:r>
              <a:rPr lang="de-DE" dirty="0" err="1"/>
              <a:t>karmalösendem</a:t>
            </a:r>
            <a:r>
              <a:rPr lang="de-DE" dirty="0"/>
              <a:t>, kosmischem Gesellschafts-Fokus auf Neptun-</a:t>
            </a:r>
            <a:r>
              <a:rPr lang="de-DE" dirty="0" err="1"/>
              <a:t>Directio</a:t>
            </a:r>
            <a:r>
              <a:rPr lang="de-DE" dirty="0"/>
              <a:t> Solaris (Quadrat Mondknoten) = Jupiter-Saturn / Uranus-Saint Michel</a:t>
            </a:r>
          </a:p>
          <a:p>
            <a:r>
              <a:rPr lang="de-DE" dirty="0"/>
              <a:t>23.03.2023 / 20.01.2024 / 19.11.2024 </a:t>
            </a:r>
            <a:r>
              <a:rPr lang="de-DE" b="1" dirty="0"/>
              <a:t>Pluto</a:t>
            </a:r>
            <a:r>
              <a:rPr lang="de-DE" dirty="0"/>
              <a:t> 0° Wassermann</a:t>
            </a:r>
          </a:p>
          <a:p>
            <a:pPr marL="0" indent="0">
              <a:buNone/>
            </a:pPr>
            <a:r>
              <a:rPr lang="de-DE" dirty="0"/>
              <a:t>plus </a:t>
            </a:r>
            <a:r>
              <a:rPr lang="de-DE" b="1" dirty="0"/>
              <a:t>Ingresse von Uranus </a:t>
            </a:r>
            <a:r>
              <a:rPr lang="de-DE" dirty="0"/>
              <a:t>07.07.2025 / 26.04.2026 </a:t>
            </a:r>
            <a:r>
              <a:rPr lang="de-DE" b="1" dirty="0"/>
              <a:t>und </a:t>
            </a:r>
            <a:r>
              <a:rPr lang="de-DE" b="1" dirty="0" err="1"/>
              <a:t>Sedna</a:t>
            </a:r>
            <a:r>
              <a:rPr lang="de-DE" b="1" dirty="0"/>
              <a:t> </a:t>
            </a:r>
            <a:r>
              <a:rPr lang="de-DE" dirty="0"/>
              <a:t>15.06.2023 / 27.04.2024 in die Zwillinge </a:t>
            </a:r>
          </a:p>
          <a:p>
            <a:pPr marL="0" indent="0">
              <a:buNone/>
            </a:pPr>
            <a:r>
              <a:rPr lang="de-DE" dirty="0"/>
              <a:t>plus </a:t>
            </a:r>
            <a:r>
              <a:rPr lang="de-DE" b="1" dirty="0"/>
              <a:t>Neptun in der Halbsumme Uranus / Pluto </a:t>
            </a:r>
            <a:r>
              <a:rPr lang="de-DE" dirty="0"/>
              <a:t>2023 – 2027, lange im globalen Quadrat zum GZ und zu den 4 kardinalen Weltpunkten</a:t>
            </a:r>
          </a:p>
          <a:p>
            <a:endParaRPr lang="de-DE" dirty="0"/>
          </a:p>
        </p:txBody>
      </p:sp>
    </p:spTree>
    <p:extLst>
      <p:ext uri="{BB962C8B-B14F-4D97-AF65-F5344CB8AC3E}">
        <p14:creationId xmlns:p14="http://schemas.microsoft.com/office/powerpoint/2010/main" val="4135906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157087-4DB2-406D-BB13-9020EDB6B408}"/>
              </a:ext>
            </a:extLst>
          </p:cNvPr>
          <p:cNvSpPr>
            <a:spLocks noGrp="1"/>
          </p:cNvSpPr>
          <p:nvPr>
            <p:ph type="title"/>
          </p:nvPr>
        </p:nvSpPr>
        <p:spPr>
          <a:xfrm>
            <a:off x="0" y="132370"/>
            <a:ext cx="12192000" cy="615776"/>
          </a:xfrm>
        </p:spPr>
        <p:txBody>
          <a:bodyPr>
            <a:normAutofit fontScale="90000"/>
          </a:bodyPr>
          <a:lstStyle/>
          <a:p>
            <a:r>
              <a:rPr lang="de-DE" sz="3200" b="1" dirty="0">
                <a:latin typeface="+mn-lt"/>
              </a:rPr>
              <a:t>Links: Islam-SoFi 01.08.566, 07:17 UT, Mekka – Rechts:  Jupiter-Saturn-Konj. 21.12.2020, 19:20 MEZ, Berlin (innen) – Islam-SoFi 01.08.566, 7:17 UT (außen) </a:t>
            </a:r>
            <a:r>
              <a:rPr lang="de-DE" sz="2200" b="1" dirty="0">
                <a:latin typeface="+mn-lt"/>
              </a:rPr>
              <a:t> </a:t>
            </a:r>
            <a:br>
              <a:rPr lang="de-DE" sz="2200" b="1" dirty="0">
                <a:latin typeface="+mn-lt"/>
              </a:rPr>
            </a:br>
            <a:r>
              <a:rPr lang="de-DE" sz="2200" b="1" dirty="0">
                <a:latin typeface="+mn-lt"/>
              </a:rPr>
              <a:t>                                                                                                                          dominierende Aktivierung des Zyklus in Berlin</a:t>
            </a:r>
            <a:endParaRPr lang="de-DE" sz="3200" b="1" dirty="0">
              <a:latin typeface="+mn-lt"/>
            </a:endParaRPr>
          </a:p>
        </p:txBody>
      </p:sp>
      <p:pic>
        <p:nvPicPr>
          <p:cNvPr id="7" name="Grafik 6">
            <a:extLst>
              <a:ext uri="{FF2B5EF4-FFF2-40B4-BE49-F238E27FC236}">
                <a16:creationId xmlns:a16="http://schemas.microsoft.com/office/drawing/2014/main" id="{6693C1A4-66CA-446E-BF47-27A418FE4A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53" y="947205"/>
            <a:ext cx="5967865" cy="5910795"/>
          </a:xfrm>
          <a:prstGeom prst="rect">
            <a:avLst/>
          </a:prstGeom>
        </p:spPr>
      </p:pic>
      <p:pic>
        <p:nvPicPr>
          <p:cNvPr id="8" name="Inhaltsplatzhalter 7">
            <a:extLst>
              <a:ext uri="{FF2B5EF4-FFF2-40B4-BE49-F238E27FC236}">
                <a16:creationId xmlns:a16="http://schemas.microsoft.com/office/drawing/2014/main" id="{633A5EA2-E6A1-470D-96E2-BED0245E65A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85721" y="947204"/>
            <a:ext cx="5784360" cy="5910795"/>
          </a:xfrm>
        </p:spPr>
      </p:pic>
    </p:spTree>
    <p:extLst>
      <p:ext uri="{BB962C8B-B14F-4D97-AF65-F5344CB8AC3E}">
        <p14:creationId xmlns:p14="http://schemas.microsoft.com/office/powerpoint/2010/main" val="327305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C895A5-2468-44A7-88D5-70FB1D87055D}"/>
              </a:ext>
            </a:extLst>
          </p:cNvPr>
          <p:cNvSpPr>
            <a:spLocks noGrp="1"/>
          </p:cNvSpPr>
          <p:nvPr>
            <p:ph type="title"/>
          </p:nvPr>
        </p:nvSpPr>
        <p:spPr>
          <a:xfrm>
            <a:off x="0" y="0"/>
            <a:ext cx="12192000" cy="1325563"/>
          </a:xfrm>
        </p:spPr>
        <p:txBody>
          <a:bodyPr>
            <a:normAutofit/>
          </a:bodyPr>
          <a:lstStyle/>
          <a:p>
            <a:r>
              <a:rPr lang="de-DE" sz="3200" b="1" dirty="0">
                <a:latin typeface="+mn-lt"/>
              </a:rPr>
              <a:t>Elif </a:t>
            </a:r>
            <a:r>
              <a:rPr lang="de-DE" sz="3200" b="1" dirty="0" err="1">
                <a:latin typeface="+mn-lt"/>
              </a:rPr>
              <a:t>Eralp</a:t>
            </a:r>
            <a:r>
              <a:rPr lang="de-DE" sz="3200" b="1" dirty="0">
                <a:latin typeface="+mn-lt"/>
              </a:rPr>
              <a:t> 14.01.1981 </a:t>
            </a:r>
            <a:r>
              <a:rPr lang="de-DE" sz="3200" b="1" dirty="0" err="1">
                <a:latin typeface="+mn-lt"/>
              </a:rPr>
              <a:t>o.Zeit</a:t>
            </a:r>
            <a:r>
              <a:rPr lang="de-DE" sz="3200" b="1" dirty="0">
                <a:latin typeface="+mn-lt"/>
              </a:rPr>
              <a:t> auf 12 h gest., München (innen) </a:t>
            </a:r>
            <a:br>
              <a:rPr lang="de-DE" sz="3200" b="1" dirty="0">
                <a:latin typeface="+mn-lt"/>
              </a:rPr>
            </a:br>
            <a:r>
              <a:rPr lang="de-DE" sz="3200" b="1" dirty="0">
                <a:latin typeface="+mn-lt"/>
              </a:rPr>
              <a:t>- Islam-SoFi 01.08.566, 07:17 UT, Mekka (außen)</a:t>
            </a:r>
            <a:endParaRPr lang="de-DE" sz="3200" dirty="0"/>
          </a:p>
        </p:txBody>
      </p:sp>
      <p:pic>
        <p:nvPicPr>
          <p:cNvPr id="7" name="Grafik 6">
            <a:extLst>
              <a:ext uri="{FF2B5EF4-FFF2-40B4-BE49-F238E27FC236}">
                <a16:creationId xmlns:a16="http://schemas.microsoft.com/office/drawing/2014/main" id="{73638329-9C3E-4FEA-B3B1-67E4B03588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6061" y="1170810"/>
            <a:ext cx="5539877" cy="5660967"/>
          </a:xfrm>
          <a:prstGeom prst="rect">
            <a:avLst/>
          </a:prstGeom>
        </p:spPr>
      </p:pic>
    </p:spTree>
    <p:extLst>
      <p:ext uri="{BB962C8B-B14F-4D97-AF65-F5344CB8AC3E}">
        <p14:creationId xmlns:p14="http://schemas.microsoft.com/office/powerpoint/2010/main" val="4144308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nhaltsplatzhalter 17">
            <a:extLst>
              <a:ext uri="{FF2B5EF4-FFF2-40B4-BE49-F238E27FC236}">
                <a16:creationId xmlns:a16="http://schemas.microsoft.com/office/drawing/2014/main" id="{599D88ED-BDA1-4900-8457-1B298F02D0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9853" y="0"/>
            <a:ext cx="10485496" cy="6854261"/>
          </a:xfrm>
        </p:spPr>
      </p:pic>
      <p:sp>
        <p:nvSpPr>
          <p:cNvPr id="3" name="Textfeld 2">
            <a:extLst>
              <a:ext uri="{FF2B5EF4-FFF2-40B4-BE49-F238E27FC236}">
                <a16:creationId xmlns:a16="http://schemas.microsoft.com/office/drawing/2014/main" id="{4E48CFF7-1A85-47DA-9CC6-5B05B9140815}"/>
              </a:ext>
            </a:extLst>
          </p:cNvPr>
          <p:cNvSpPr txBox="1"/>
          <p:nvPr/>
        </p:nvSpPr>
        <p:spPr>
          <a:xfrm>
            <a:off x="7894749" y="435280"/>
            <a:ext cx="4297251" cy="3139321"/>
          </a:xfrm>
          <a:prstGeom prst="rect">
            <a:avLst/>
          </a:prstGeom>
          <a:noFill/>
        </p:spPr>
        <p:txBody>
          <a:bodyPr wrap="square" rtlCol="0">
            <a:spAutoFit/>
          </a:bodyPr>
          <a:lstStyle/>
          <a:p>
            <a:pPr algn="r"/>
            <a:r>
              <a:rPr lang="de-DE" b="1" dirty="0">
                <a:solidFill>
                  <a:srgbClr val="710D46"/>
                </a:solidFill>
              </a:rPr>
              <a:t>Beharrend fixierende Charaktere halten bis zum Ende des Zeichens an der Gewohnheit der lange angesammelten Zeichenenergie</a:t>
            </a:r>
          </a:p>
          <a:p>
            <a:pPr algn="r"/>
            <a:r>
              <a:rPr lang="de-DE" b="1" dirty="0">
                <a:solidFill>
                  <a:srgbClr val="710D46"/>
                </a:solidFill>
              </a:rPr>
              <a:t>fest, auch wenn an sich keine neue bzw. expansive Dynamik mehr  </a:t>
            </a:r>
          </a:p>
          <a:p>
            <a:pPr algn="r"/>
            <a:r>
              <a:rPr lang="de-DE" b="1" dirty="0">
                <a:solidFill>
                  <a:srgbClr val="710D46"/>
                </a:solidFill>
              </a:rPr>
              <a:t>darin ist, radikale </a:t>
            </a:r>
            <a:r>
              <a:rPr lang="de-DE" b="1" dirty="0" err="1">
                <a:solidFill>
                  <a:srgbClr val="710D46"/>
                </a:solidFill>
              </a:rPr>
              <a:t>Charak</a:t>
            </a:r>
            <a:r>
              <a:rPr lang="de-DE" b="1" dirty="0">
                <a:solidFill>
                  <a:srgbClr val="710D46"/>
                </a:solidFill>
              </a:rPr>
              <a:t>-</a:t>
            </a:r>
          </a:p>
          <a:p>
            <a:pPr algn="r"/>
            <a:r>
              <a:rPr lang="de-DE" b="1" dirty="0">
                <a:solidFill>
                  <a:srgbClr val="710D46"/>
                </a:solidFill>
              </a:rPr>
              <a:t>-</a:t>
            </a:r>
            <a:r>
              <a:rPr lang="de-DE" b="1" dirty="0" err="1">
                <a:solidFill>
                  <a:srgbClr val="710D46"/>
                </a:solidFill>
              </a:rPr>
              <a:t>tere</a:t>
            </a:r>
            <a:r>
              <a:rPr lang="de-DE" b="1" dirty="0">
                <a:solidFill>
                  <a:srgbClr val="710D46"/>
                </a:solidFill>
              </a:rPr>
              <a:t> gehen dann in den  </a:t>
            </a:r>
          </a:p>
          <a:p>
            <a:pPr algn="r"/>
            <a:r>
              <a:rPr lang="de-DE" b="1" dirty="0">
                <a:solidFill>
                  <a:srgbClr val="710D46"/>
                </a:solidFill>
              </a:rPr>
              <a:t>angstschürenden End-</a:t>
            </a:r>
          </a:p>
          <a:p>
            <a:pPr algn="r"/>
            <a:r>
              <a:rPr lang="de-DE" b="1" dirty="0" err="1">
                <a:solidFill>
                  <a:srgbClr val="710D46"/>
                </a:solidFill>
              </a:rPr>
              <a:t>krisengewinnler</a:t>
            </a:r>
            <a:r>
              <a:rPr lang="de-DE" b="1" dirty="0">
                <a:solidFill>
                  <a:srgbClr val="710D46"/>
                </a:solidFill>
              </a:rPr>
              <a:t>-</a:t>
            </a:r>
          </a:p>
          <a:p>
            <a:pPr algn="r"/>
            <a:r>
              <a:rPr lang="de-DE" b="1">
                <a:solidFill>
                  <a:srgbClr val="710D46"/>
                </a:solidFill>
              </a:rPr>
              <a:t>Raubmodus über. </a:t>
            </a:r>
            <a:endParaRPr lang="de-DE" b="1" dirty="0">
              <a:solidFill>
                <a:srgbClr val="710D46"/>
              </a:solidFill>
            </a:endParaRPr>
          </a:p>
          <a:p>
            <a:pPr algn="r"/>
            <a:endParaRPr lang="de-DE" b="1" dirty="0">
              <a:solidFill>
                <a:srgbClr val="BA064B"/>
              </a:solidFill>
            </a:endParaRPr>
          </a:p>
        </p:txBody>
      </p:sp>
    </p:spTree>
    <p:extLst>
      <p:ext uri="{BB962C8B-B14F-4D97-AF65-F5344CB8AC3E}">
        <p14:creationId xmlns:p14="http://schemas.microsoft.com/office/powerpoint/2010/main" val="4243006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33CA19-678E-4018-BBDF-90DF562FDF65}"/>
              </a:ext>
            </a:extLst>
          </p:cNvPr>
          <p:cNvSpPr>
            <a:spLocks noGrp="1"/>
          </p:cNvSpPr>
          <p:nvPr>
            <p:ph type="title"/>
          </p:nvPr>
        </p:nvSpPr>
        <p:spPr>
          <a:xfrm>
            <a:off x="0" y="18255"/>
            <a:ext cx="12192000" cy="1017431"/>
          </a:xfrm>
        </p:spPr>
        <p:txBody>
          <a:bodyPr>
            <a:normAutofit/>
          </a:bodyPr>
          <a:lstStyle/>
          <a:p>
            <a:pPr algn="ctr"/>
            <a:r>
              <a:rPr lang="de-DE" sz="3200" b="1" dirty="0">
                <a:latin typeface="+mn-lt"/>
              </a:rPr>
              <a:t>Jupiter-Saturn-Konjunktion 21.12.2020, 18:20 UT, El </a:t>
            </a:r>
            <a:r>
              <a:rPr lang="de-DE" sz="3200" b="1" dirty="0" err="1">
                <a:latin typeface="+mn-lt"/>
              </a:rPr>
              <a:t>Medano</a:t>
            </a:r>
            <a:endParaRPr lang="de-DE" sz="3200" dirty="0"/>
          </a:p>
        </p:txBody>
      </p:sp>
      <p:pic>
        <p:nvPicPr>
          <p:cNvPr id="4" name="Grafik 3">
            <a:extLst>
              <a:ext uri="{FF2B5EF4-FFF2-40B4-BE49-F238E27FC236}">
                <a16:creationId xmlns:a16="http://schemas.microsoft.com/office/drawing/2014/main" id="{89884AC4-0F2F-48E9-9591-FFDBEF7F440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1035686"/>
            <a:ext cx="6095999" cy="5822314"/>
          </a:xfrm>
          <a:prstGeom prst="rect">
            <a:avLst/>
          </a:prstGeom>
          <a:noFill/>
          <a:ln>
            <a:noFill/>
          </a:ln>
        </p:spPr>
      </p:pic>
      <p:pic>
        <p:nvPicPr>
          <p:cNvPr id="5" name="Inhaltsplatzhalter 4">
            <a:extLst>
              <a:ext uri="{FF2B5EF4-FFF2-40B4-BE49-F238E27FC236}">
                <a16:creationId xmlns:a16="http://schemas.microsoft.com/office/drawing/2014/main" id="{B09AE8A9-5EA7-43D6-BC8E-BE01BFE13221}"/>
              </a:ext>
            </a:extLst>
          </p:cNvPr>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095999" y="1035686"/>
            <a:ext cx="6095999" cy="5822314"/>
          </a:xfrm>
          <a:prstGeom prst="rect">
            <a:avLst/>
          </a:prstGeom>
          <a:noFill/>
          <a:ln>
            <a:noFill/>
          </a:ln>
        </p:spPr>
      </p:pic>
    </p:spTree>
    <p:extLst>
      <p:ext uri="{BB962C8B-B14F-4D97-AF65-F5344CB8AC3E}">
        <p14:creationId xmlns:p14="http://schemas.microsoft.com/office/powerpoint/2010/main" val="818738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0F1F7D-55BC-405A-BEFE-04655DB10483}"/>
              </a:ext>
            </a:extLst>
          </p:cNvPr>
          <p:cNvSpPr>
            <a:spLocks noGrp="1"/>
          </p:cNvSpPr>
          <p:nvPr>
            <p:ph type="title"/>
          </p:nvPr>
        </p:nvSpPr>
        <p:spPr>
          <a:xfrm>
            <a:off x="1" y="83771"/>
            <a:ext cx="12191999" cy="478937"/>
          </a:xfrm>
        </p:spPr>
        <p:txBody>
          <a:bodyPr>
            <a:noAutofit/>
          </a:bodyPr>
          <a:lstStyle/>
          <a:p>
            <a:pPr algn="ctr"/>
            <a:r>
              <a:rPr lang="de-DE" sz="3200" b="1" dirty="0">
                <a:latin typeface="+mn-lt"/>
              </a:rPr>
              <a:t>Longplayer – Cards im immer wieder neu gemischten Kartendeck</a:t>
            </a:r>
          </a:p>
        </p:txBody>
      </p:sp>
      <p:sp>
        <p:nvSpPr>
          <p:cNvPr id="3" name="Inhaltsplatzhalter 2">
            <a:extLst>
              <a:ext uri="{FF2B5EF4-FFF2-40B4-BE49-F238E27FC236}">
                <a16:creationId xmlns:a16="http://schemas.microsoft.com/office/drawing/2014/main" id="{778F856C-5E68-4408-97E1-262EE0D3CE7E}"/>
              </a:ext>
            </a:extLst>
          </p:cNvPr>
          <p:cNvSpPr>
            <a:spLocks noGrp="1"/>
          </p:cNvSpPr>
          <p:nvPr>
            <p:ph idx="1"/>
          </p:nvPr>
        </p:nvSpPr>
        <p:spPr>
          <a:xfrm>
            <a:off x="0" y="562708"/>
            <a:ext cx="12192000" cy="6619488"/>
          </a:xfrm>
        </p:spPr>
        <p:txBody>
          <a:bodyPr>
            <a:normAutofit fontScale="70000" lnSpcReduction="20000"/>
          </a:bodyPr>
          <a:lstStyle/>
          <a:p>
            <a:r>
              <a:rPr lang="de-DE" b="1" dirty="0"/>
              <a:t>Uranus-Neptun-Pluto-Gesellschaft- / Religionsaufbau-Zyklus </a:t>
            </a:r>
            <a:r>
              <a:rPr lang="de-DE" b="1" dirty="0" err="1"/>
              <a:t>Opp</a:t>
            </a:r>
            <a:r>
              <a:rPr lang="de-DE" b="1" dirty="0"/>
              <a:t>. Saturn -576 </a:t>
            </a:r>
            <a:r>
              <a:rPr lang="de-DE" dirty="0"/>
              <a:t>auf 10° fix STI</a:t>
            </a:r>
          </a:p>
          <a:p>
            <a:r>
              <a:rPr lang="de-DE" b="1" dirty="0"/>
              <a:t>Christentum-SoFi 29.04.-06 </a:t>
            </a:r>
            <a:r>
              <a:rPr lang="de-DE" dirty="0"/>
              <a:t>auf 5° fix STI-SKO + veränderlich FIS-JUN + Jupiter-Saturn-Konj. FIS</a:t>
            </a:r>
          </a:p>
          <a:p>
            <a:r>
              <a:rPr lang="de-DE" b="1" dirty="0" err="1"/>
              <a:t>Luciferische</a:t>
            </a:r>
            <a:r>
              <a:rPr lang="de-DE" b="1" dirty="0"/>
              <a:t> Islam-SoFi 01.08.566 auf Regulus (</a:t>
            </a:r>
            <a:r>
              <a:rPr lang="de-DE" dirty="0"/>
              <a:t>+ </a:t>
            </a:r>
            <a:r>
              <a:rPr lang="de-DE" b="1" dirty="0"/>
              <a:t>Hedschra-SoFi 14.07.622) </a:t>
            </a:r>
            <a:r>
              <a:rPr lang="de-DE" dirty="0"/>
              <a:t>Erd-Großtrigon auf 7,5°, NM-Lucifer-Pire 10° LÖW fix OPP </a:t>
            </a:r>
            <a:r>
              <a:rPr lang="de-DE" dirty="0" err="1"/>
              <a:t>Ixion-Arawn</a:t>
            </a:r>
            <a:r>
              <a:rPr lang="de-DE" dirty="0"/>
              <a:t> + AC-MC Mekka 10° kardinal und Pluto-</a:t>
            </a:r>
            <a:r>
              <a:rPr lang="de-DE" dirty="0" err="1"/>
              <a:t>Pholus</a:t>
            </a:r>
            <a:r>
              <a:rPr lang="de-DE" dirty="0"/>
              <a:t>-Karl Marx-</a:t>
            </a:r>
            <a:r>
              <a:rPr lang="de-DE" dirty="0" err="1"/>
              <a:t>Nessus</a:t>
            </a:r>
            <a:r>
              <a:rPr lang="de-DE" dirty="0"/>
              <a:t> 22,5° WAS</a:t>
            </a:r>
          </a:p>
          <a:p>
            <a:r>
              <a:rPr lang="de-DE" b="1" dirty="0"/>
              <a:t>1000-jähr. globales Neuschöpfungshoroskop PLU-Chaos-JUP 10.08.1483 </a:t>
            </a:r>
            <a:r>
              <a:rPr lang="de-DE" dirty="0"/>
              <a:t>10° </a:t>
            </a:r>
            <a:r>
              <a:rPr lang="de-DE" dirty="0" err="1"/>
              <a:t>kard</a:t>
            </a:r>
            <a:r>
              <a:rPr lang="de-DE" dirty="0"/>
              <a:t>. WAA SXT SCH-NEP TRI </a:t>
            </a:r>
            <a:r>
              <a:rPr lang="de-DE" dirty="0" err="1"/>
              <a:t>Quaoar</a:t>
            </a:r>
            <a:endParaRPr lang="de-DE" dirty="0"/>
          </a:p>
          <a:p>
            <a:r>
              <a:rPr lang="de-DE" b="1" dirty="0"/>
              <a:t>800-jähr. massenmediales Feuerepochenhoroskop 18.12.1603 </a:t>
            </a:r>
            <a:r>
              <a:rPr lang="de-DE" dirty="0"/>
              <a:t>auf 7,5° veränderlich SCH QUA JUN-NEP, VM + PLU OPP Hypnos auf 25°, MER-ORC OPP </a:t>
            </a:r>
            <a:r>
              <a:rPr lang="de-DE" dirty="0" err="1"/>
              <a:t>Nessus-Haumea</a:t>
            </a:r>
            <a:r>
              <a:rPr lang="de-DE" dirty="0"/>
              <a:t> auf 5° SCH-ZWI</a:t>
            </a:r>
          </a:p>
          <a:p>
            <a:r>
              <a:rPr lang="de-DE" b="1" dirty="0"/>
              <a:t>Computer-Neumond Schickards 27.07.1623 </a:t>
            </a:r>
            <a:r>
              <a:rPr lang="de-DE" dirty="0"/>
              <a:t>mit sehr enger Sonne-Jupiter = Saturn / Uranus-Konj. 03.08.1623 auf 10° fix LÖW ab 1. NEP-PLU 02.08.1891 durch 0/1-Digital-Archetyp Sonne-Mars-Chiron LÖW aufgegriffen </a:t>
            </a:r>
            <a:r>
              <a:rPr lang="de-DE" dirty="0">
                <a:sym typeface="Wingdings" panose="05000000000000000000" pitchFamily="2" charset="2"/>
              </a:rPr>
              <a:t> WWW</a:t>
            </a:r>
            <a:r>
              <a:rPr lang="de-DE" dirty="0"/>
              <a:t> </a:t>
            </a:r>
          </a:p>
          <a:p>
            <a:r>
              <a:rPr lang="de-DE" b="1" dirty="0"/>
              <a:t>Urkapitalismus-Venus-Mars-SoFi 06.11.1771 </a:t>
            </a:r>
            <a:r>
              <a:rPr lang="de-DE" dirty="0"/>
              <a:t>mit Erdgroßtrigon-Drachen Uranus-Neptun-Pluto auf NM-Venus-Mars SKO um 15°</a:t>
            </a:r>
            <a:r>
              <a:rPr lang="de-DE" b="1" dirty="0"/>
              <a:t> </a:t>
            </a:r>
          </a:p>
          <a:p>
            <a:r>
              <a:rPr lang="de-DE" b="1" dirty="0"/>
              <a:t>Erdepochenhoroskop 17.07.1802 </a:t>
            </a:r>
            <a:r>
              <a:rPr lang="de-DE" dirty="0"/>
              <a:t>auf 5° veränderlich JUN </a:t>
            </a:r>
            <a:r>
              <a:rPr lang="de-DE" dirty="0" err="1"/>
              <a:t>Opp</a:t>
            </a:r>
            <a:r>
              <a:rPr lang="de-DE" dirty="0"/>
              <a:t>. Pluto-</a:t>
            </a:r>
            <a:r>
              <a:rPr lang="de-DE" dirty="0" err="1"/>
              <a:t>Arawn</a:t>
            </a:r>
            <a:r>
              <a:rPr lang="de-DE" dirty="0"/>
              <a:t>-</a:t>
            </a:r>
            <a:r>
              <a:rPr lang="de-DE" dirty="0" err="1"/>
              <a:t>Ilsebill</a:t>
            </a:r>
            <a:r>
              <a:rPr lang="de-DE" dirty="0"/>
              <a:t> FIS 7° </a:t>
            </a:r>
          </a:p>
          <a:p>
            <a:r>
              <a:rPr lang="de-DE" b="1" dirty="0"/>
              <a:t>Kommunismus-SoFi 05.05.1818 </a:t>
            </a:r>
            <a:r>
              <a:rPr lang="de-DE" dirty="0"/>
              <a:t>15° STI SXT Saturn-Pallas 15° WAS mit Neptun-GZ 25° SCH QUA Pluto-Sauron-Chiron FIS 25° SXT Orcus 25° LÖW + </a:t>
            </a:r>
            <a:r>
              <a:rPr lang="de-DE" dirty="0" err="1"/>
              <a:t>Ixion</a:t>
            </a:r>
            <a:r>
              <a:rPr lang="de-DE" dirty="0"/>
              <a:t> 0° WID</a:t>
            </a:r>
          </a:p>
          <a:p>
            <a:r>
              <a:rPr lang="de-DE" b="1" dirty="0"/>
              <a:t>Deutsches Reich-Gründungs-SoFi 22.12.1870 </a:t>
            </a:r>
            <a:r>
              <a:rPr lang="de-DE" dirty="0"/>
              <a:t>auf SAT 0° STE + MAR OPP Lucifer URA OPP Sado 25-27° </a:t>
            </a:r>
            <a:r>
              <a:rPr lang="de-DE" dirty="0" err="1"/>
              <a:t>kard-verän</a:t>
            </a:r>
            <a:r>
              <a:rPr lang="de-DE" dirty="0"/>
              <a:t>.</a:t>
            </a:r>
          </a:p>
          <a:p>
            <a:r>
              <a:rPr lang="de-DE" b="1" dirty="0"/>
              <a:t>Massenmediale NEP-PLU-Zyklen 02.08.1891 </a:t>
            </a:r>
            <a:r>
              <a:rPr lang="de-DE" dirty="0"/>
              <a:t>9° ZWI + SON-MAR-CHI 10° LÖW QUA Wiener /</a:t>
            </a:r>
            <a:r>
              <a:rPr lang="de-DE" b="1" dirty="0"/>
              <a:t> 30.04.1892</a:t>
            </a:r>
            <a:r>
              <a:rPr lang="de-DE" dirty="0"/>
              <a:t> 7,5° ZWI</a:t>
            </a:r>
          </a:p>
          <a:p>
            <a:r>
              <a:rPr lang="de-DE" b="1" dirty="0"/>
              <a:t>China-SoFi 22.11.1911 </a:t>
            </a:r>
            <a:r>
              <a:rPr lang="de-DE" dirty="0"/>
              <a:t>auf MER 27° WAA (TRI ZWI-Pluto) T-QUA URA OPP NEP 25° + JUP OPP SAT 18-19° STI-SKO</a:t>
            </a:r>
          </a:p>
          <a:p>
            <a:r>
              <a:rPr lang="de-DE" b="1" dirty="0"/>
              <a:t>New Economy-Venus-SoFi 22.08.1979</a:t>
            </a:r>
            <a:r>
              <a:rPr lang="de-DE" dirty="0"/>
              <a:t> auf Regulus 29° fix LÖW mit </a:t>
            </a:r>
            <a:r>
              <a:rPr lang="de-DE" dirty="0" err="1"/>
              <a:t>Yoddrachen</a:t>
            </a:r>
            <a:r>
              <a:rPr lang="de-DE" dirty="0"/>
              <a:t> URA </a:t>
            </a:r>
            <a:r>
              <a:rPr lang="de-DE" dirty="0" err="1"/>
              <a:t>Opp</a:t>
            </a:r>
            <a:r>
              <a:rPr lang="de-DE" dirty="0"/>
              <a:t> Chiron = NEP/PLU 15-17°</a:t>
            </a:r>
          </a:p>
          <a:p>
            <a:r>
              <a:rPr lang="de-DE" b="1" dirty="0"/>
              <a:t>Luftepochenhoroskop 31.12.1980 </a:t>
            </a:r>
            <a:r>
              <a:rPr lang="de-DE" dirty="0"/>
              <a:t>10° kardinal WAA Qua. Sonne-Merkur STE</a:t>
            </a:r>
          </a:p>
          <a:p>
            <a:r>
              <a:rPr lang="de-DE" b="1" dirty="0"/>
              <a:t>Profitable angsttotalitäre Eliten-Megalügenhypes </a:t>
            </a:r>
            <a:r>
              <a:rPr lang="de-DE" dirty="0"/>
              <a:t>(Klima, Flüchtlinge, Corona, NGO, 1-Narrativ-Zwang, 15min-Städte)</a:t>
            </a:r>
            <a:r>
              <a:rPr lang="de-DE" b="1" dirty="0"/>
              <a:t> Venus-SoFi 15.01.2010 </a:t>
            </a:r>
            <a:r>
              <a:rPr lang="de-DE" dirty="0"/>
              <a:t>auf 25° / 5° kardinal STE</a:t>
            </a:r>
          </a:p>
        </p:txBody>
      </p:sp>
    </p:spTree>
    <p:extLst>
      <p:ext uri="{BB962C8B-B14F-4D97-AF65-F5344CB8AC3E}">
        <p14:creationId xmlns:p14="http://schemas.microsoft.com/office/powerpoint/2010/main" val="3492278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4CC22D-A6EC-444B-8E2E-AE1390F4C811}"/>
              </a:ext>
            </a:extLst>
          </p:cNvPr>
          <p:cNvSpPr>
            <a:spLocks noGrp="1"/>
          </p:cNvSpPr>
          <p:nvPr>
            <p:ph type="title"/>
          </p:nvPr>
        </p:nvSpPr>
        <p:spPr>
          <a:xfrm>
            <a:off x="838200" y="365126"/>
            <a:ext cx="10515600" cy="538884"/>
          </a:xfrm>
        </p:spPr>
        <p:txBody>
          <a:bodyPr>
            <a:normAutofit fontScale="90000"/>
          </a:bodyPr>
          <a:lstStyle/>
          <a:p>
            <a:r>
              <a:rPr lang="de-DE" sz="3600" b="1" dirty="0">
                <a:latin typeface="+mn-lt"/>
              </a:rPr>
              <a:t>Klippen des endgültigen Luftepochenhoroskops</a:t>
            </a:r>
            <a:br>
              <a:rPr lang="de-DE" dirty="0"/>
            </a:br>
            <a:endParaRPr lang="de-DE" dirty="0"/>
          </a:p>
        </p:txBody>
      </p:sp>
      <p:sp>
        <p:nvSpPr>
          <p:cNvPr id="3" name="Inhaltsplatzhalter 2">
            <a:extLst>
              <a:ext uri="{FF2B5EF4-FFF2-40B4-BE49-F238E27FC236}">
                <a16:creationId xmlns:a16="http://schemas.microsoft.com/office/drawing/2014/main" id="{CCF1B7BF-D8A3-4CAA-92F1-EF265AC18F58}"/>
              </a:ext>
            </a:extLst>
          </p:cNvPr>
          <p:cNvSpPr>
            <a:spLocks noGrp="1"/>
          </p:cNvSpPr>
          <p:nvPr>
            <p:ph idx="1"/>
          </p:nvPr>
        </p:nvSpPr>
        <p:spPr>
          <a:xfrm>
            <a:off x="0" y="634568"/>
            <a:ext cx="12192000" cy="6223432"/>
          </a:xfrm>
        </p:spPr>
        <p:txBody>
          <a:bodyPr>
            <a:normAutofit fontScale="70000" lnSpcReduction="20000"/>
          </a:bodyPr>
          <a:lstStyle/>
          <a:p>
            <a:pPr>
              <a:lnSpc>
                <a:spcPct val="110000"/>
              </a:lnSpc>
              <a:spcBef>
                <a:spcPts val="600"/>
              </a:spcBef>
              <a:buFontTx/>
              <a:buChar char="-"/>
            </a:pPr>
            <a:r>
              <a:rPr lang="de-DE" dirty="0"/>
              <a:t>Mundtotmachende (Philomela), lichtvoll Geheimbünde aufdeckende (Mithra), bildende (Academia)  </a:t>
            </a:r>
            <a:r>
              <a:rPr lang="de-DE" dirty="0" err="1"/>
              <a:t>Impfverrandungs</a:t>
            </a:r>
            <a:r>
              <a:rPr lang="de-DE" dirty="0"/>
              <a:t>-Gesellschaftsspaltung (Jenner-Academia-Interpolierte Lilith-Lichtgott Mithra </a:t>
            </a:r>
            <a:r>
              <a:rPr lang="de-DE" dirty="0" err="1"/>
              <a:t>Opp</a:t>
            </a:r>
            <a:r>
              <a:rPr lang="de-DE" dirty="0"/>
              <a:t>. zulaufstarker ‚</a:t>
            </a:r>
            <a:r>
              <a:rPr lang="de-DE" dirty="0" err="1"/>
              <a:t>solidaritäts‘sadistische</a:t>
            </a:r>
            <a:r>
              <a:rPr lang="de-DE" dirty="0"/>
              <a:t> Massensog mit </a:t>
            </a:r>
            <a:r>
              <a:rPr lang="de-DE" dirty="0" err="1"/>
              <a:t>Haumea</a:t>
            </a:r>
            <a:r>
              <a:rPr lang="de-DE" dirty="0"/>
              <a:t>-Sado-Eros-Sankt-Stephan-</a:t>
            </a:r>
            <a:r>
              <a:rPr lang="de-DE" dirty="0" err="1"/>
              <a:t>Solidarity</a:t>
            </a:r>
            <a:r>
              <a:rPr lang="de-DE" dirty="0"/>
              <a:t>-Hal auf dem Shapley Supercluster) im T-Quadrat zu Jupiter-Saturn - v.a. mittels der </a:t>
            </a:r>
            <a:r>
              <a:rPr lang="de-DE" dirty="0" err="1"/>
              <a:t>ixionisch-taguacipahaften</a:t>
            </a:r>
            <a:r>
              <a:rPr lang="de-DE" dirty="0"/>
              <a:t> </a:t>
            </a:r>
            <a:r>
              <a:rPr lang="de-DE" dirty="0" err="1"/>
              <a:t>Mörderintrojekte</a:t>
            </a:r>
            <a:endParaRPr lang="de-DE" dirty="0"/>
          </a:p>
          <a:p>
            <a:pPr>
              <a:lnSpc>
                <a:spcPct val="110000"/>
              </a:lnSpc>
              <a:spcBef>
                <a:spcPts val="600"/>
              </a:spcBef>
              <a:buFontTx/>
              <a:buChar char="-"/>
            </a:pPr>
            <a:r>
              <a:rPr lang="de-DE" dirty="0"/>
              <a:t>Umgang mit den global rechthaberischen </a:t>
            </a:r>
            <a:r>
              <a:rPr lang="de-DE" dirty="0" err="1"/>
              <a:t>Einzelgängerüberlebenskämpfen</a:t>
            </a:r>
            <a:r>
              <a:rPr lang="de-DE" dirty="0"/>
              <a:t> aufgrund der mütterlichen </a:t>
            </a:r>
            <a:r>
              <a:rPr lang="de-DE" dirty="0" err="1"/>
              <a:t>Ungeschütztheit</a:t>
            </a:r>
            <a:r>
              <a:rPr lang="de-DE" dirty="0"/>
              <a:t> / den </a:t>
            </a:r>
            <a:r>
              <a:rPr lang="de-DE" dirty="0" err="1"/>
              <a:t>Mordintrojekten</a:t>
            </a:r>
            <a:r>
              <a:rPr lang="de-DE" dirty="0"/>
              <a:t> </a:t>
            </a:r>
            <a:r>
              <a:rPr lang="de-DE" dirty="0" err="1"/>
              <a:t>Ixions</a:t>
            </a:r>
            <a:endParaRPr lang="de-DE" dirty="0"/>
          </a:p>
          <a:p>
            <a:pPr>
              <a:lnSpc>
                <a:spcPct val="110000"/>
              </a:lnSpc>
              <a:spcBef>
                <a:spcPts val="600"/>
              </a:spcBef>
              <a:buFontTx/>
              <a:buChar char="-"/>
            </a:pPr>
            <a:r>
              <a:rPr lang="de-DE" dirty="0"/>
              <a:t>Die Herrschaft des menschenverderbenden, </a:t>
            </a:r>
            <a:r>
              <a:rPr lang="de-DE" dirty="0" err="1"/>
              <a:t>klettenhaft</a:t>
            </a:r>
            <a:r>
              <a:rPr lang="de-DE" dirty="0"/>
              <a:t> rächend zerstörungsfixierten Täuschers </a:t>
            </a:r>
            <a:r>
              <a:rPr lang="de-DE" dirty="0" err="1"/>
              <a:t>Taguacipa</a:t>
            </a:r>
            <a:r>
              <a:rPr lang="de-DE" dirty="0"/>
              <a:t> und dessen Lichtkanal-Heilung</a:t>
            </a:r>
          </a:p>
          <a:p>
            <a:pPr>
              <a:lnSpc>
                <a:spcPct val="110000"/>
              </a:lnSpc>
              <a:spcBef>
                <a:spcPts val="600"/>
              </a:spcBef>
              <a:buFontTx/>
              <a:buChar char="-"/>
            </a:pPr>
            <a:r>
              <a:rPr lang="de-DE" dirty="0"/>
              <a:t>Das kriminell-hypnotisierende, sich alles erlaubende, islamkommunistische Kapern der Gesellschaft (</a:t>
            </a:r>
            <a:r>
              <a:rPr lang="de-DE" dirty="0" err="1"/>
              <a:t>Laverna</a:t>
            </a:r>
            <a:r>
              <a:rPr lang="de-DE" dirty="0"/>
              <a:t>-Hypnos </a:t>
            </a:r>
            <a:r>
              <a:rPr lang="de-DE" dirty="0" err="1"/>
              <a:t>Opp</a:t>
            </a:r>
            <a:r>
              <a:rPr lang="de-DE" dirty="0"/>
              <a:t>. </a:t>
            </a:r>
            <a:r>
              <a:rPr lang="de-DE" dirty="0" err="1"/>
              <a:t>Ixion</a:t>
            </a:r>
            <a:r>
              <a:rPr lang="de-DE" dirty="0"/>
              <a:t>-</a:t>
            </a:r>
            <a:r>
              <a:rPr lang="de-DE" dirty="0" err="1"/>
              <a:t>Taguacipa</a:t>
            </a:r>
            <a:r>
              <a:rPr lang="de-DE" dirty="0"/>
              <a:t>-Sonne T-Qua. </a:t>
            </a:r>
            <a:r>
              <a:rPr lang="de-DE" dirty="0" err="1"/>
              <a:t>Wladilena</a:t>
            </a:r>
            <a:r>
              <a:rPr lang="de-DE" dirty="0"/>
              <a:t>-Walpurga in </a:t>
            </a:r>
            <a:r>
              <a:rPr lang="de-DE" dirty="0" err="1"/>
              <a:t>Halbsextil</a:t>
            </a:r>
            <a:r>
              <a:rPr lang="de-DE" dirty="0"/>
              <a:t> / Sextil auf Hagar-</a:t>
            </a:r>
            <a:r>
              <a:rPr lang="de-DE" dirty="0" err="1"/>
              <a:t>Haumea</a:t>
            </a:r>
            <a:r>
              <a:rPr lang="de-DE" dirty="0"/>
              <a:t>-Sado-Hal Quadrat Jupiter-Saturn auf den Zeichenübergangsgraden)</a:t>
            </a:r>
          </a:p>
          <a:p>
            <a:pPr>
              <a:lnSpc>
                <a:spcPct val="110000"/>
              </a:lnSpc>
              <a:spcBef>
                <a:spcPts val="600"/>
              </a:spcBef>
              <a:buFontTx/>
              <a:buChar char="-"/>
            </a:pPr>
            <a:r>
              <a:rPr lang="de-DE" dirty="0"/>
              <a:t>Heiliger </a:t>
            </a:r>
            <a:r>
              <a:rPr lang="de-DE" dirty="0" err="1"/>
              <a:t>Erlösungsfluß</a:t>
            </a:r>
            <a:r>
              <a:rPr lang="de-DE" dirty="0"/>
              <a:t> am heiligen Ort durch das Karma in die galaktische Zukunft als Zielbild einer kosmisch neu geöffneten Gesellschaft durch die Halbsumme Jupiter-Saturn / Uranus-Saint Michel = Neptun </a:t>
            </a:r>
            <a:r>
              <a:rPr lang="de-DE" dirty="0" err="1"/>
              <a:t>Opp</a:t>
            </a:r>
            <a:r>
              <a:rPr lang="de-DE" dirty="0"/>
              <a:t>. Vesta (Quadrat Mondknoten) und in der Halbsummenkaskade einem letztlichen Heiler- und Lehrerantrieb Neptun / Mars = Widder-Chiron</a:t>
            </a:r>
          </a:p>
          <a:p>
            <a:pPr>
              <a:lnSpc>
                <a:spcPct val="110000"/>
              </a:lnSpc>
              <a:spcBef>
                <a:spcPts val="600"/>
              </a:spcBef>
              <a:buFontTx/>
              <a:buChar char="-"/>
            </a:pPr>
            <a:r>
              <a:rPr lang="de-DE" dirty="0"/>
              <a:t>Besonders problematisch: profitabel kriegerisch-drakonisch-überwachend-versklavende Akteure auf den fixen Großkreuz-Gesellschaftsaufsteigergraden 5° Pallas-</a:t>
            </a:r>
            <a:r>
              <a:rPr lang="de-DE" dirty="0" err="1"/>
              <a:t>Drakonia</a:t>
            </a:r>
            <a:r>
              <a:rPr lang="de-DE" dirty="0"/>
              <a:t>-</a:t>
            </a:r>
            <a:r>
              <a:rPr lang="de-DE" dirty="0" err="1"/>
              <a:t>Varuna</a:t>
            </a:r>
            <a:r>
              <a:rPr lang="de-DE" dirty="0"/>
              <a:t>-Slaven</a:t>
            </a:r>
          </a:p>
          <a:p>
            <a:pPr>
              <a:lnSpc>
                <a:spcPct val="110000"/>
              </a:lnSpc>
              <a:spcBef>
                <a:spcPts val="600"/>
              </a:spcBef>
              <a:buFontTx/>
              <a:buChar char="-"/>
            </a:pPr>
            <a:r>
              <a:rPr lang="de-DE" dirty="0"/>
              <a:t>Das zerreibende Ausbrennen durch fortgesetzte Seifenblasenaspekte des </a:t>
            </a:r>
            <a:r>
              <a:rPr lang="de-DE" dirty="0" err="1"/>
              <a:t>Wassermännischen</a:t>
            </a:r>
            <a:r>
              <a:rPr lang="de-DE" dirty="0"/>
              <a:t> bzw. des sich stets zeitgeistaktuell vermarkten Müssenden gegenüber dem erstarrten Erdepochenuntergangs-Widersetzen der SoFi 14.12.2020 zuvor</a:t>
            </a:r>
          </a:p>
          <a:p>
            <a:pPr>
              <a:buFontTx/>
              <a:buChar char="-"/>
            </a:pPr>
            <a:endParaRPr lang="de-DE" dirty="0"/>
          </a:p>
          <a:p>
            <a:pPr>
              <a:buFontTx/>
              <a:buChar char="-"/>
            </a:pPr>
            <a:endParaRPr lang="de-DE" dirty="0"/>
          </a:p>
        </p:txBody>
      </p:sp>
    </p:spTree>
    <p:extLst>
      <p:ext uri="{BB962C8B-B14F-4D97-AF65-F5344CB8AC3E}">
        <p14:creationId xmlns:p14="http://schemas.microsoft.com/office/powerpoint/2010/main" val="4287142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B62785-410E-4C3D-A2E4-9F8414AF8B9E}"/>
              </a:ext>
            </a:extLst>
          </p:cNvPr>
          <p:cNvSpPr>
            <a:spLocks noGrp="1"/>
          </p:cNvSpPr>
          <p:nvPr>
            <p:ph type="title"/>
          </p:nvPr>
        </p:nvSpPr>
        <p:spPr>
          <a:xfrm>
            <a:off x="0" y="103031"/>
            <a:ext cx="12286446" cy="1622738"/>
          </a:xfrm>
        </p:spPr>
        <p:txBody>
          <a:bodyPr>
            <a:normAutofit fontScale="90000"/>
          </a:bodyPr>
          <a:lstStyle/>
          <a:p>
            <a:r>
              <a:rPr lang="de-DE" sz="4000" b="1" dirty="0">
                <a:latin typeface="+mn-lt"/>
              </a:rPr>
              <a:t>Der erlösende Auszug vieler Unterweltsgöttern aus der Tiefe</a:t>
            </a:r>
            <a:br>
              <a:rPr lang="de-DE" b="1" dirty="0">
                <a:latin typeface="+mn-lt"/>
              </a:rPr>
            </a:br>
            <a:r>
              <a:rPr lang="de-DE" sz="3100" b="1" dirty="0">
                <a:latin typeface="+mn-lt"/>
              </a:rPr>
              <a:t>Götter verändern sich - gemäß dem Gewebe der Zeitqualität bzw. der Transite auf die Entdeckungshoroskope ihrer Planeten und Asteroiden</a:t>
            </a:r>
            <a:br>
              <a:rPr lang="de-DE" dirty="0"/>
            </a:br>
            <a:endParaRPr lang="de-DE" b="1" dirty="0">
              <a:latin typeface="+mn-lt"/>
            </a:endParaRPr>
          </a:p>
        </p:txBody>
      </p:sp>
      <p:sp>
        <p:nvSpPr>
          <p:cNvPr id="3" name="Inhaltsplatzhalter 2">
            <a:extLst>
              <a:ext uri="{FF2B5EF4-FFF2-40B4-BE49-F238E27FC236}">
                <a16:creationId xmlns:a16="http://schemas.microsoft.com/office/drawing/2014/main" id="{548684B0-9769-4B17-B4B6-B9D9EB76FC00}"/>
              </a:ext>
            </a:extLst>
          </p:cNvPr>
          <p:cNvSpPr>
            <a:spLocks noGrp="1"/>
          </p:cNvSpPr>
          <p:nvPr>
            <p:ph idx="1"/>
          </p:nvPr>
        </p:nvSpPr>
        <p:spPr>
          <a:xfrm>
            <a:off x="0" y="1352282"/>
            <a:ext cx="12192000" cy="5640946"/>
          </a:xfrm>
        </p:spPr>
        <p:txBody>
          <a:bodyPr>
            <a:normAutofit fontScale="70000" lnSpcReduction="20000"/>
          </a:bodyPr>
          <a:lstStyle/>
          <a:p>
            <a:r>
              <a:rPr lang="de-DE" dirty="0"/>
              <a:t>Pluto: ursprünglicher Vater kehrte zurück und er war frei die Unterwelt zu verlassen und </a:t>
            </a:r>
            <a:r>
              <a:rPr lang="de-DE" dirty="0" err="1"/>
              <a:t>wassermännisch</a:t>
            </a:r>
            <a:r>
              <a:rPr lang="de-DE" dirty="0"/>
              <a:t> um die Welt zu kreisen; stieg die karmische Beziehung mit Persephone verlassend mit der ihn bewundernden Tara auf</a:t>
            </a:r>
          </a:p>
          <a:p>
            <a:r>
              <a:rPr lang="de-DE" dirty="0"/>
              <a:t>Orcus: nach der brüderlichen Versöhnung mit Pluto stiegen alle Selbstmörder im Lichttrichter in den Himmel auf </a:t>
            </a:r>
          </a:p>
          <a:p>
            <a:r>
              <a:rPr lang="de-DE" dirty="0" err="1"/>
              <a:t>Sedna</a:t>
            </a:r>
            <a:r>
              <a:rPr lang="de-DE" dirty="0"/>
              <a:t>: kam an den Strand Teneriffas und bekam </a:t>
            </a:r>
            <a:r>
              <a:rPr lang="de-DE" dirty="0" err="1"/>
              <a:t>zwillingsingresshaft</a:t>
            </a:r>
            <a:r>
              <a:rPr lang="de-DE" dirty="0"/>
              <a:t> ihre Hände zurück, reicht nun mit vielen flusshaften Lichthänden jeden das für seine Zukunft Richtige </a:t>
            </a:r>
          </a:p>
          <a:p>
            <a:r>
              <a:rPr lang="de-DE" dirty="0" err="1"/>
              <a:t>Ixion</a:t>
            </a:r>
            <a:r>
              <a:rPr lang="de-DE" dirty="0"/>
              <a:t>: war vom Unterweltsrad gestiegen; seine Mutter kam ihn liebevoll annehmend zurück, daraufhin wurde er ein schützend geliebt-seelisches Kind und ließ seine </a:t>
            </a:r>
            <a:r>
              <a:rPr lang="de-DE" dirty="0" err="1"/>
              <a:t>Ungeborgenheitskämpfe</a:t>
            </a:r>
            <a:r>
              <a:rPr lang="de-DE" dirty="0"/>
              <a:t> um Leben und Tod hinter sich</a:t>
            </a:r>
          </a:p>
          <a:p>
            <a:r>
              <a:rPr lang="de-DE" dirty="0" err="1"/>
              <a:t>Arawn</a:t>
            </a:r>
            <a:r>
              <a:rPr lang="de-DE" dirty="0"/>
              <a:t>: gab seine ganze </a:t>
            </a:r>
            <a:r>
              <a:rPr lang="de-DE" dirty="0" err="1"/>
              <a:t>Arawn</a:t>
            </a:r>
            <a:r>
              <a:rPr lang="de-DE" dirty="0"/>
              <a:t>-Aufgabe vollendet abgeschlossen ab und stieg mittels Gabriels Hilfe über das Galaktische Zentrum auf zu einer göttlichen </a:t>
            </a:r>
            <a:r>
              <a:rPr lang="de-DE" dirty="0" err="1"/>
              <a:t>wassermännischen</a:t>
            </a:r>
            <a:r>
              <a:rPr lang="de-DE" dirty="0"/>
              <a:t> Neuaufgabe</a:t>
            </a:r>
          </a:p>
          <a:p>
            <a:r>
              <a:rPr lang="de-DE" dirty="0" err="1"/>
              <a:t>Asmodeus</a:t>
            </a:r>
            <a:r>
              <a:rPr lang="de-DE" dirty="0"/>
              <a:t>: erhielt die Rückerinnerung an sein einst gottgefördertes </a:t>
            </a:r>
            <a:r>
              <a:rPr lang="de-DE" dirty="0" err="1"/>
              <a:t>Königsgnadentum</a:t>
            </a:r>
            <a:r>
              <a:rPr lang="de-DE" dirty="0"/>
              <a:t> und verließ die Hölle mitsamt allen sexuell an ihn Gebundenen</a:t>
            </a:r>
          </a:p>
          <a:p>
            <a:r>
              <a:rPr lang="de-DE" dirty="0" err="1"/>
              <a:t>Lempo</a:t>
            </a:r>
            <a:r>
              <a:rPr lang="de-DE" dirty="0"/>
              <a:t>: verließ die Todfeindschaften, fügte die obere und die untere Schale der Kalevala-Schöpfungsgeschichte zusammen und wurde </a:t>
            </a:r>
            <a:r>
              <a:rPr lang="de-DE" dirty="0" err="1"/>
              <a:t>traumaüberwindend</a:t>
            </a:r>
            <a:r>
              <a:rPr lang="de-DE" dirty="0"/>
              <a:t> zum goldenen Ei des heiligen Lebens auf Erden</a:t>
            </a:r>
          </a:p>
          <a:p>
            <a:r>
              <a:rPr lang="de-DE" dirty="0" err="1"/>
              <a:t>Taguacipa</a:t>
            </a:r>
            <a:r>
              <a:rPr lang="de-DE" dirty="0"/>
              <a:t> / </a:t>
            </a:r>
            <a:r>
              <a:rPr lang="de-DE" dirty="0" err="1"/>
              <a:t>Viracocha</a:t>
            </a:r>
            <a:r>
              <a:rPr lang="de-DE" dirty="0"/>
              <a:t>: heilten ein karmisches Triplett des brüderlichen Energieraubs bei der Tötung durch </a:t>
            </a:r>
            <a:r>
              <a:rPr lang="de-DE" dirty="0" err="1"/>
              <a:t>Viracocha</a:t>
            </a:r>
            <a:r>
              <a:rPr lang="de-DE" dirty="0"/>
              <a:t>, dann tötete </a:t>
            </a:r>
            <a:r>
              <a:rPr lang="de-DE" dirty="0" err="1"/>
              <a:t>Taguacipa</a:t>
            </a:r>
            <a:r>
              <a:rPr lang="de-DE" dirty="0"/>
              <a:t> im nächsten Leben </a:t>
            </a:r>
            <a:r>
              <a:rPr lang="de-DE" dirty="0" err="1"/>
              <a:t>Viracocha</a:t>
            </a:r>
            <a:r>
              <a:rPr lang="de-DE" dirty="0"/>
              <a:t>, machte ihn zum Opfer, bekam aber nicht seine Energie zurück; sie lösten nun ihre gegenseitigen energiewegnehmenden Haken und bekamen die eigenen Lichtsäulen zurück, </a:t>
            </a:r>
            <a:r>
              <a:rPr lang="de-DE" dirty="0" err="1"/>
              <a:t>Taguacipa</a:t>
            </a:r>
            <a:r>
              <a:rPr lang="de-DE" dirty="0"/>
              <a:t> in vollster Lichtkraft, </a:t>
            </a:r>
            <a:r>
              <a:rPr lang="de-DE" dirty="0" err="1"/>
              <a:t>Viracocha</a:t>
            </a:r>
            <a:r>
              <a:rPr lang="de-DE" dirty="0"/>
              <a:t> in vollster Erdungskraft </a:t>
            </a:r>
          </a:p>
          <a:p>
            <a:r>
              <a:rPr lang="de-DE" dirty="0" err="1"/>
              <a:t>Cyllarus</a:t>
            </a:r>
            <a:r>
              <a:rPr lang="de-DE" dirty="0"/>
              <a:t> / </a:t>
            </a:r>
            <a:r>
              <a:rPr lang="de-DE" dirty="0" err="1"/>
              <a:t>Hylonome</a:t>
            </a:r>
            <a:r>
              <a:rPr lang="de-DE" dirty="0"/>
              <a:t> erlösten die </a:t>
            </a:r>
            <a:r>
              <a:rPr lang="de-DE" dirty="0" err="1"/>
              <a:t>Kentaurenpaar</a:t>
            </a:r>
            <a:r>
              <a:rPr lang="de-DE" dirty="0"/>
              <a:t>-Todesszene bei der </a:t>
            </a:r>
            <a:r>
              <a:rPr lang="de-DE" dirty="0" err="1"/>
              <a:t>Lapithenhochzeit</a:t>
            </a:r>
            <a:r>
              <a:rPr lang="de-DE" dirty="0"/>
              <a:t> und kamen wieder zusammen; ich verheiratete sie auf ihren Wunsch hin auf Erden, danach halfen sie sich gegenseitig wie Engel in den Himmel kreiselnd und nahmen ein ewiges Liebestor auf dem Shapley Super Cluster auf 29° Waage ein</a:t>
            </a:r>
          </a:p>
        </p:txBody>
      </p:sp>
    </p:spTree>
    <p:extLst>
      <p:ext uri="{BB962C8B-B14F-4D97-AF65-F5344CB8AC3E}">
        <p14:creationId xmlns:p14="http://schemas.microsoft.com/office/powerpoint/2010/main" val="1352856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01AAA5-C7BF-4379-A7B2-EAA2E15C9106}"/>
              </a:ext>
            </a:extLst>
          </p:cNvPr>
          <p:cNvSpPr>
            <a:spLocks noGrp="1"/>
          </p:cNvSpPr>
          <p:nvPr>
            <p:ph type="title"/>
          </p:nvPr>
        </p:nvSpPr>
        <p:spPr>
          <a:xfrm>
            <a:off x="0" y="18256"/>
            <a:ext cx="12192000" cy="881402"/>
          </a:xfrm>
        </p:spPr>
        <p:txBody>
          <a:bodyPr>
            <a:normAutofit fontScale="90000"/>
          </a:bodyPr>
          <a:lstStyle/>
          <a:p>
            <a:r>
              <a:rPr lang="de-DE" sz="3200" b="1" dirty="0">
                <a:latin typeface="+mn-lt"/>
              </a:rPr>
              <a:t>Jupiter-Saturn-Konj. 21.12.2020, 19:20 MEZ, El </a:t>
            </a:r>
            <a:r>
              <a:rPr lang="de-DE" sz="3200" b="1" dirty="0" err="1">
                <a:latin typeface="+mn-lt"/>
              </a:rPr>
              <a:t>Medano</a:t>
            </a:r>
            <a:r>
              <a:rPr lang="de-DE" sz="3200" b="1" dirty="0">
                <a:latin typeface="+mn-lt"/>
              </a:rPr>
              <a:t>, E (innen) – </a:t>
            </a:r>
            <a:r>
              <a:rPr lang="de-DE" sz="3200" b="1" dirty="0" err="1">
                <a:latin typeface="+mn-lt"/>
              </a:rPr>
              <a:t>Ixions</a:t>
            </a:r>
            <a:r>
              <a:rPr lang="de-DE" sz="3200" b="1" dirty="0">
                <a:latin typeface="+mn-lt"/>
              </a:rPr>
              <a:t> Mutterliebesheilung 17.02.2025, 10:29 GMT, El </a:t>
            </a:r>
            <a:r>
              <a:rPr lang="de-DE" sz="3200" b="1" dirty="0" err="1">
                <a:latin typeface="+mn-lt"/>
              </a:rPr>
              <a:t>Medano</a:t>
            </a:r>
            <a:r>
              <a:rPr lang="de-DE" sz="3200" b="1" dirty="0">
                <a:latin typeface="+mn-lt"/>
              </a:rPr>
              <a:t>, E</a:t>
            </a:r>
            <a:endParaRPr lang="de-DE" sz="3200" dirty="0"/>
          </a:p>
        </p:txBody>
      </p:sp>
      <p:pic>
        <p:nvPicPr>
          <p:cNvPr id="5" name="Inhaltsplatzhalter 4">
            <a:extLst>
              <a:ext uri="{FF2B5EF4-FFF2-40B4-BE49-F238E27FC236}">
                <a16:creationId xmlns:a16="http://schemas.microsoft.com/office/drawing/2014/main" id="{70E7E10A-25CD-4EDA-9160-01314D038E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90085" y="1256326"/>
            <a:ext cx="6201915" cy="5583419"/>
          </a:xfrm>
        </p:spPr>
      </p:pic>
      <p:sp>
        <p:nvSpPr>
          <p:cNvPr id="6" name="Textfeld 5">
            <a:extLst>
              <a:ext uri="{FF2B5EF4-FFF2-40B4-BE49-F238E27FC236}">
                <a16:creationId xmlns:a16="http://schemas.microsoft.com/office/drawing/2014/main" id="{48D7FFFE-F4E2-47C6-9B4C-35ABF454B7D2}"/>
              </a:ext>
            </a:extLst>
          </p:cNvPr>
          <p:cNvSpPr txBox="1"/>
          <p:nvPr/>
        </p:nvSpPr>
        <p:spPr>
          <a:xfrm>
            <a:off x="0" y="753395"/>
            <a:ext cx="7632700" cy="6114494"/>
          </a:xfrm>
          <a:prstGeom prst="rect">
            <a:avLst/>
          </a:prstGeom>
          <a:noFill/>
        </p:spPr>
        <p:txBody>
          <a:bodyPr wrap="square" rtlCol="0">
            <a:spAutoFit/>
          </a:bodyPr>
          <a:lstStyle/>
          <a:p>
            <a:pPr>
              <a:spcAft>
                <a:spcPts val="800"/>
              </a:spcAft>
            </a:pPr>
            <a:r>
              <a:rPr lang="de-DE" dirty="0"/>
              <a:t>Der seelenneuerschaffende T-Krebs-Chaos kam auf den Krebs-AC an, die himmlisch geführt heilenden T-Neptun-Nordknoten auf den Mond im Quadrat </a:t>
            </a:r>
            <a:r>
              <a:rPr lang="de-DE" dirty="0" err="1"/>
              <a:t>Ixion</a:t>
            </a:r>
            <a:r>
              <a:rPr lang="de-DE" dirty="0"/>
              <a:t>-Sonne. T-Widder-Venus stand im fließenden Trigon zur Schütze-Venus. </a:t>
            </a:r>
          </a:p>
          <a:p>
            <a:pPr>
              <a:spcAft>
                <a:spcPts val="800"/>
              </a:spcAft>
            </a:pPr>
            <a:r>
              <a:rPr lang="de-DE" dirty="0"/>
              <a:t>Die hier befreite Wassermann-Pallas als Wandlung zum Frieden kam auf der Jupiter-Saturn-Konjunktion an, T-Sonne stand im </a:t>
            </a:r>
            <a:r>
              <a:rPr lang="de-DE" dirty="0" err="1"/>
              <a:t>Halbsextil</a:t>
            </a:r>
            <a:r>
              <a:rPr lang="de-DE" dirty="0"/>
              <a:t> zu Jupiter-Saturn           und im Sextil zu </a:t>
            </a:r>
            <a:r>
              <a:rPr lang="de-DE" dirty="0" err="1"/>
              <a:t>Ixion</a:t>
            </a:r>
            <a:r>
              <a:rPr lang="de-DE" dirty="0"/>
              <a:t>-Sonne. T-Saturn-</a:t>
            </a:r>
            <a:r>
              <a:rPr lang="de-DE" dirty="0" err="1"/>
              <a:t>Nessus</a:t>
            </a:r>
            <a:r>
              <a:rPr lang="de-DE" dirty="0"/>
              <a:t> in Fische stand in himmlisch verzeihender schützender Verantwortung auf dem Neptun-MC in </a:t>
            </a:r>
            <a:r>
              <a:rPr lang="de-DE" dirty="0" err="1"/>
              <a:t>Opp</a:t>
            </a:r>
            <a:r>
              <a:rPr lang="de-DE" dirty="0"/>
              <a:t>.          zum das Fragmentierte heilenden T-Orcus auf Vesta-IC. Der T-Waage-         Mond umhüllte liebevoll einbettend die Mars-Eris-Stellung.</a:t>
            </a:r>
          </a:p>
          <a:p>
            <a:pPr>
              <a:spcAft>
                <a:spcPts val="800"/>
              </a:spcAft>
            </a:pPr>
            <a:r>
              <a:rPr lang="de-DE" dirty="0"/>
              <a:t>Diese </a:t>
            </a:r>
            <a:r>
              <a:rPr lang="de-DE" dirty="0" err="1"/>
              <a:t>Synastrie</a:t>
            </a:r>
            <a:r>
              <a:rPr lang="de-DE" dirty="0"/>
              <a:t> zeigt die ungewöhnlich große Schlüsselfunktion der          Heilung des </a:t>
            </a:r>
            <a:r>
              <a:rPr lang="de-DE" dirty="0" err="1"/>
              <a:t>Ixionkonflikts</a:t>
            </a:r>
            <a:r>
              <a:rPr lang="de-DE" dirty="0"/>
              <a:t> für den ganzen Zyklus an. In der Mutter-  </a:t>
            </a:r>
            <a:r>
              <a:rPr lang="de-DE" dirty="0" err="1"/>
              <a:t>schutzlosigkeit</a:t>
            </a:r>
            <a:r>
              <a:rPr lang="de-DE" dirty="0"/>
              <a:t> (</a:t>
            </a:r>
            <a:r>
              <a:rPr lang="de-DE" dirty="0" err="1"/>
              <a:t>Ixion</a:t>
            </a:r>
            <a:r>
              <a:rPr lang="de-DE" dirty="0"/>
              <a:t> + Fische-Mond Konj. Prometheus) macht man                 sich als Einzelkämpfer auf den Weg. Daraufhin wurde aus der Zukunft              auf </a:t>
            </a:r>
            <a:r>
              <a:rPr lang="de-DE" dirty="0" err="1"/>
              <a:t>Ixion</a:t>
            </a:r>
            <a:r>
              <a:rPr lang="de-DE" dirty="0"/>
              <a:t> / unser ungeschütztes Kind zukommend eine himmlische Er-         </a:t>
            </a:r>
            <a:r>
              <a:rPr lang="de-DE" dirty="0" err="1"/>
              <a:t>lösung</a:t>
            </a:r>
            <a:r>
              <a:rPr lang="de-DE" dirty="0"/>
              <a:t> empfangbar als Neptun-Nordknoten auf den Mond kam </a:t>
            </a:r>
            <a:r>
              <a:rPr lang="de-DE" dirty="0">
                <a:sym typeface="Wingdings" panose="05000000000000000000" pitchFamily="2" charset="2"/>
              </a:rPr>
              <a:t></a:t>
            </a:r>
            <a:r>
              <a:rPr lang="de-DE" dirty="0"/>
              <a:t> Ein Schlüsselmoment des wohl tiefsten Urkonflikts des Zyklus als </a:t>
            </a:r>
            <a:r>
              <a:rPr lang="de-DE" dirty="0" err="1"/>
              <a:t>Ixion</a:t>
            </a:r>
            <a:r>
              <a:rPr lang="de-DE" dirty="0"/>
              <a:t> von der zurückkehrenden Mutter geliebt den Einzelkampf einstellte und nur noch    seine geliebte Geborgenheit </a:t>
            </a:r>
            <a:r>
              <a:rPr lang="de-DE" dirty="0" err="1"/>
              <a:t>genoß</a:t>
            </a:r>
            <a:r>
              <a:rPr lang="de-DE" dirty="0"/>
              <a:t> – es war wie ein Aufwachen was wirklich wichtig ist: das geheilte Mond-Prometheus Qua. </a:t>
            </a:r>
            <a:r>
              <a:rPr lang="de-DE" dirty="0" err="1"/>
              <a:t>Ixion</a:t>
            </a:r>
            <a:r>
              <a:rPr lang="de-DE" dirty="0"/>
              <a:t>-Sonne liebevoll und nicht mehr zerstörerisch kosmisch gesellschaftserneuernd auf Jupiter-Saturn </a:t>
            </a:r>
            <a:r>
              <a:rPr lang="de-DE" dirty="0" err="1"/>
              <a:t>antrei-bend</a:t>
            </a:r>
            <a:r>
              <a:rPr lang="de-DE" dirty="0"/>
              <a:t>. Mach dich </a:t>
            </a:r>
            <a:r>
              <a:rPr lang="de-DE"/>
              <a:t>auf im </a:t>
            </a:r>
            <a:r>
              <a:rPr lang="de-DE" dirty="0"/>
              <a:t>umhüllenden Kosmos und finde die </a:t>
            </a:r>
            <a:r>
              <a:rPr lang="de-DE"/>
              <a:t>geborgene Liebe.</a:t>
            </a:r>
            <a:endParaRPr lang="de-DE" dirty="0"/>
          </a:p>
        </p:txBody>
      </p:sp>
    </p:spTree>
    <p:extLst>
      <p:ext uri="{BB962C8B-B14F-4D97-AF65-F5344CB8AC3E}">
        <p14:creationId xmlns:p14="http://schemas.microsoft.com/office/powerpoint/2010/main" val="430158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753F15-9EFE-4B95-A0D3-EE3A58E56D54}"/>
              </a:ext>
            </a:extLst>
          </p:cNvPr>
          <p:cNvSpPr>
            <a:spLocks noGrp="1"/>
          </p:cNvSpPr>
          <p:nvPr>
            <p:ph type="title"/>
          </p:nvPr>
        </p:nvSpPr>
        <p:spPr>
          <a:xfrm>
            <a:off x="838200" y="0"/>
            <a:ext cx="10515600" cy="758758"/>
          </a:xfrm>
        </p:spPr>
        <p:txBody>
          <a:bodyPr>
            <a:normAutofit/>
          </a:bodyPr>
          <a:lstStyle/>
          <a:p>
            <a:pPr algn="ctr"/>
            <a:r>
              <a:rPr lang="de-DE" sz="3200" b="1" dirty="0">
                <a:latin typeface="+mn-lt"/>
              </a:rPr>
              <a:t>Mythologie von </a:t>
            </a:r>
            <a:r>
              <a:rPr lang="de-DE" sz="3200" b="1" dirty="0" err="1">
                <a:latin typeface="+mn-lt"/>
              </a:rPr>
              <a:t>Viracocha</a:t>
            </a:r>
            <a:r>
              <a:rPr lang="de-DE" sz="3200" b="1" dirty="0">
                <a:latin typeface="+mn-lt"/>
              </a:rPr>
              <a:t> und </a:t>
            </a:r>
            <a:r>
              <a:rPr lang="de-DE" sz="3200" b="1" dirty="0" err="1">
                <a:latin typeface="+mn-lt"/>
              </a:rPr>
              <a:t>Taguacipa</a:t>
            </a:r>
            <a:endParaRPr lang="de-DE" sz="3200" b="1" dirty="0">
              <a:latin typeface="+mn-lt"/>
            </a:endParaRPr>
          </a:p>
        </p:txBody>
      </p:sp>
      <p:sp>
        <p:nvSpPr>
          <p:cNvPr id="3" name="Inhaltsplatzhalter 2">
            <a:extLst>
              <a:ext uri="{FF2B5EF4-FFF2-40B4-BE49-F238E27FC236}">
                <a16:creationId xmlns:a16="http://schemas.microsoft.com/office/drawing/2014/main" id="{0C5E02CB-CC4D-4FFB-9E37-95B17829B0D6}"/>
              </a:ext>
            </a:extLst>
          </p:cNvPr>
          <p:cNvSpPr>
            <a:spLocks noGrp="1"/>
          </p:cNvSpPr>
          <p:nvPr>
            <p:ph idx="1"/>
          </p:nvPr>
        </p:nvSpPr>
        <p:spPr>
          <a:xfrm>
            <a:off x="11348" y="600891"/>
            <a:ext cx="12180651" cy="6492239"/>
          </a:xfrm>
        </p:spPr>
        <p:txBody>
          <a:bodyPr>
            <a:normAutofit fontScale="47500" lnSpcReduction="20000"/>
          </a:bodyPr>
          <a:lstStyle/>
          <a:p>
            <a:pPr>
              <a:lnSpc>
                <a:spcPct val="110000"/>
              </a:lnSpc>
              <a:spcAft>
                <a:spcPts val="600"/>
              </a:spcAft>
              <a:buFont typeface="Arial" panose="020B0604020202020204" pitchFamily="34" charset="0"/>
              <a:buChar char="•"/>
            </a:pPr>
            <a:r>
              <a:rPr lang="de-DE" sz="3800" b="1" u="none" strike="noStrike" dirty="0">
                <a:effectLst/>
                <a:latin typeface="Google Sans"/>
              </a:rPr>
              <a:t>Ursprung:</a:t>
            </a:r>
            <a:r>
              <a:rPr lang="de-DE" sz="3800" b="0" u="none" strike="noStrike" dirty="0">
                <a:effectLst/>
                <a:latin typeface="Google Sans"/>
              </a:rPr>
              <a:t> Der Inka-Schöpfergott </a:t>
            </a:r>
            <a:r>
              <a:rPr lang="de-DE" sz="3800" b="1" u="none" strike="noStrike" dirty="0" err="1">
                <a:effectLst/>
                <a:latin typeface="Google Sans"/>
              </a:rPr>
              <a:t>Viracocha</a:t>
            </a:r>
            <a:r>
              <a:rPr lang="de-DE" sz="3800" b="0" u="none" strike="noStrike" dirty="0">
                <a:effectLst/>
                <a:latin typeface="Google Sans"/>
              </a:rPr>
              <a:t> stieg nach der Legende aus den Gewässern des Titicacasees empor, noch bevor es Licht auf der Erde gab. </a:t>
            </a:r>
          </a:p>
          <a:p>
            <a:pPr>
              <a:lnSpc>
                <a:spcPct val="110000"/>
              </a:lnSpc>
              <a:spcAft>
                <a:spcPts val="600"/>
              </a:spcAft>
              <a:buFont typeface="Arial" panose="020B0604020202020204" pitchFamily="34" charset="0"/>
              <a:buChar char="•"/>
            </a:pPr>
            <a:r>
              <a:rPr lang="de-DE" sz="3800" b="1" u="none" strike="noStrike" dirty="0">
                <a:effectLst/>
                <a:latin typeface="Google Sans"/>
              </a:rPr>
              <a:t>Schöpfung:</a:t>
            </a:r>
            <a:r>
              <a:rPr lang="de-DE" sz="3800" b="0" u="none" strike="noStrike" dirty="0">
                <a:effectLst/>
                <a:latin typeface="Google Sans"/>
              </a:rPr>
              <a:t> Er erschuf den Kosmos, die Sonne (</a:t>
            </a:r>
            <a:r>
              <a:rPr lang="de-DE" sz="3800" b="0" i="1" u="none" strike="noStrike" dirty="0">
                <a:effectLst/>
                <a:latin typeface="Google Sans"/>
              </a:rPr>
              <a:t>Inti</a:t>
            </a:r>
            <a:r>
              <a:rPr lang="de-DE" sz="3800" b="0" u="none" strike="noStrike" dirty="0">
                <a:effectLst/>
                <a:latin typeface="Google Sans"/>
              </a:rPr>
              <a:t>), den Mond (</a:t>
            </a:r>
            <a:r>
              <a:rPr lang="de-DE" sz="3800" b="0" i="1" u="none" strike="noStrike" dirty="0" err="1">
                <a:effectLst/>
                <a:latin typeface="Google Sans"/>
              </a:rPr>
              <a:t>Mamakilla</a:t>
            </a:r>
            <a:r>
              <a:rPr lang="de-DE" sz="3800" b="0" u="none" strike="noStrike" dirty="0">
                <a:effectLst/>
                <a:latin typeface="Google Sans"/>
              </a:rPr>
              <a:t>), die Sterne, Täler, Flüsse und Berge.</a:t>
            </a:r>
          </a:p>
          <a:p>
            <a:pPr>
              <a:lnSpc>
                <a:spcPct val="110000"/>
              </a:lnSpc>
              <a:spcAft>
                <a:spcPts val="600"/>
              </a:spcAft>
              <a:buFont typeface="Arial" panose="020B0604020202020204" pitchFamily="34" charset="0"/>
              <a:buChar char="•"/>
            </a:pPr>
            <a:r>
              <a:rPr lang="de-DE" sz="3800" b="1" u="none" strike="noStrike" dirty="0">
                <a:effectLst/>
                <a:latin typeface="Google Sans"/>
              </a:rPr>
              <a:t>Menschen und Giganten:</a:t>
            </a:r>
            <a:r>
              <a:rPr lang="de-DE" sz="3800" b="0" u="none" strike="noStrike" dirty="0">
                <a:effectLst/>
                <a:latin typeface="Google Sans"/>
              </a:rPr>
              <a:t> Zuerst formte er eine Rasse von Riesen aus Stein. Da diese ungehorsam waren, vernichtete er sie mit einer großen Flut (</a:t>
            </a:r>
            <a:r>
              <a:rPr lang="de-DE" sz="3800" b="0" u="none" strike="noStrike" dirty="0" err="1">
                <a:effectLst/>
                <a:latin typeface="Google Sans"/>
              </a:rPr>
              <a:t>Sinfluenz</a:t>
            </a:r>
            <a:r>
              <a:rPr lang="de-DE" sz="3800" b="0" u="none" strike="noStrike" dirty="0">
                <a:effectLst/>
                <a:latin typeface="Google Sans"/>
              </a:rPr>
              <a:t>-Mythos). Danach schuf er die heutigen Menschen aus kleineren Steinen oder Lehm. </a:t>
            </a:r>
          </a:p>
          <a:p>
            <a:pPr>
              <a:lnSpc>
                <a:spcPct val="110000"/>
              </a:lnSpc>
              <a:spcBef>
                <a:spcPts val="0"/>
              </a:spcBef>
              <a:spcAft>
                <a:spcPts val="600"/>
              </a:spcAft>
              <a:buFont typeface="Arial" panose="020B0604020202020204" pitchFamily="34" charset="0"/>
              <a:buChar char="•"/>
            </a:pPr>
            <a:r>
              <a:rPr lang="de-DE" sz="3800" b="1" u="none" strike="noStrike" dirty="0">
                <a:effectLst/>
                <a:latin typeface="Google Sans"/>
              </a:rPr>
              <a:t>Wanderschaft:</a:t>
            </a:r>
            <a:r>
              <a:rPr lang="de-DE" sz="3800" b="0" u="none" strike="noStrike" dirty="0">
                <a:effectLst/>
                <a:latin typeface="Google Sans"/>
              </a:rPr>
              <a:t> Als einfacher Bettler verkleidet wanderte er durch das Land, lehrte die Menschen Ackerbau, Handwerk und Gesetze, bevor er schließlich über das Meer nach Westen ging und verschwand. </a:t>
            </a:r>
          </a:p>
          <a:p>
            <a:pPr lvl="0" eaLnBrk="0" fontAlgn="base" hangingPunct="0">
              <a:lnSpc>
                <a:spcPct val="110000"/>
              </a:lnSpc>
              <a:spcBef>
                <a:spcPct val="0"/>
              </a:spcBef>
              <a:spcAft>
                <a:spcPts val="600"/>
              </a:spcAft>
            </a:pPr>
            <a:r>
              <a:rPr lang="de-DE" sz="3800" b="1" u="none" strike="noStrike" dirty="0">
                <a:effectLst/>
                <a:latin typeface="Google Sans"/>
              </a:rPr>
              <a:t>Darstellung:</a:t>
            </a:r>
            <a:r>
              <a:rPr lang="de-DE" sz="3800" b="0" u="none" strike="noStrike" dirty="0">
                <a:effectLst/>
                <a:latin typeface="Google Sans"/>
              </a:rPr>
              <a:t> Er wird oft als weiser, bärtiger Mann im langen Gewand mit einem Stab in der Hand beschrieben. </a:t>
            </a:r>
            <a:r>
              <a:rPr lang="de-DE" sz="3800" dirty="0">
                <a:latin typeface="Google Sans"/>
              </a:rPr>
              <a:t>I</a:t>
            </a:r>
            <a:r>
              <a:rPr lang="de-DE" altLang="de-DE" sz="3800" dirty="0">
                <a:latin typeface="Google Sans"/>
              </a:rPr>
              <a:t>n der Inka-Mythologie stehen </a:t>
            </a:r>
            <a:r>
              <a:rPr lang="de-DE" altLang="de-DE" sz="3800" dirty="0" err="1">
                <a:latin typeface="Google Sans"/>
              </a:rPr>
              <a:t>Viracocha</a:t>
            </a:r>
            <a:r>
              <a:rPr lang="de-DE" altLang="de-DE" sz="3800" dirty="0">
                <a:latin typeface="Google Sans"/>
              </a:rPr>
              <a:t> (der oberste Schöpfergott) und </a:t>
            </a:r>
            <a:r>
              <a:rPr lang="de-DE" altLang="de-DE" sz="3800" dirty="0" err="1">
                <a:latin typeface="Google Sans"/>
              </a:rPr>
              <a:t>Taguacipa</a:t>
            </a:r>
            <a:r>
              <a:rPr lang="de-DE" altLang="de-DE" sz="3800" dirty="0">
                <a:latin typeface="Google Sans"/>
              </a:rPr>
              <a:t> (sein trügerischer Diener, Begleiter oder böser Gegenspieler) für ein zentrales Prinzip von Dualität, Ordnung und Chaos. </a:t>
            </a:r>
          </a:p>
          <a:p>
            <a:pPr marL="0" lvl="0" indent="0" eaLnBrk="0" fontAlgn="base" hangingPunct="0">
              <a:lnSpc>
                <a:spcPct val="110000"/>
              </a:lnSpc>
              <a:spcBef>
                <a:spcPct val="0"/>
              </a:spcBef>
              <a:spcAft>
                <a:spcPts val="600"/>
              </a:spcAft>
              <a:buNone/>
            </a:pPr>
            <a:r>
              <a:rPr lang="de-DE" altLang="de-DE" sz="3800" b="1" dirty="0" err="1">
                <a:latin typeface="Google Sans"/>
              </a:rPr>
              <a:t>Taguacipa</a:t>
            </a:r>
            <a:r>
              <a:rPr lang="de-DE" altLang="de-DE" sz="3800" b="1" dirty="0">
                <a:latin typeface="Google Sans"/>
              </a:rPr>
              <a:t>:</a:t>
            </a:r>
            <a:r>
              <a:rPr lang="de-DE" altLang="de-DE" sz="3800" dirty="0">
                <a:latin typeface="Google Sans"/>
              </a:rPr>
              <a:t> Er ist der </a:t>
            </a:r>
            <a:r>
              <a:rPr lang="de-DE" altLang="de-DE" sz="3800" b="1" dirty="0">
                <a:latin typeface="Google Sans"/>
              </a:rPr>
              <a:t>ständige Begleiter und optische Doppelgänger </a:t>
            </a:r>
            <a:r>
              <a:rPr lang="de-DE" altLang="de-DE" sz="3800" b="1" dirty="0" err="1">
                <a:latin typeface="Google Sans"/>
              </a:rPr>
              <a:t>Viracochas</a:t>
            </a:r>
            <a:r>
              <a:rPr lang="de-DE" altLang="de-DE" sz="3800" dirty="0">
                <a:latin typeface="Google Sans"/>
              </a:rPr>
              <a:t>, verkörpert jedoch dessen negatives oder chaotisches Spiegelbild. Während </a:t>
            </a:r>
            <a:r>
              <a:rPr lang="de-DE" altLang="de-DE" sz="3800" dirty="0" err="1">
                <a:latin typeface="Google Sans"/>
              </a:rPr>
              <a:t>Viracocha</a:t>
            </a:r>
            <a:r>
              <a:rPr lang="de-DE" altLang="de-DE" sz="3800" dirty="0">
                <a:latin typeface="Google Sans"/>
              </a:rPr>
              <a:t> versuchte, die Menschheit zu erziehen und Gutes zu tun, wirkte </a:t>
            </a:r>
            <a:r>
              <a:rPr lang="de-DE" altLang="de-DE" sz="3800" dirty="0" err="1">
                <a:latin typeface="Google Sans"/>
              </a:rPr>
              <a:t>Taguacipa</a:t>
            </a:r>
            <a:r>
              <a:rPr lang="de-DE" altLang="de-DE" sz="3800" dirty="0">
                <a:latin typeface="Google Sans"/>
              </a:rPr>
              <a:t> heimlich gegen ihn. Er war ein Trickster, der die Lehren des Schöpfergottes sabotierte, gute Menschen zum Schlechten verleitete und Unordnung stiftete. </a:t>
            </a:r>
          </a:p>
          <a:p>
            <a:pPr marL="0" lvl="0" indent="0" eaLnBrk="0" fontAlgn="base" hangingPunct="0">
              <a:lnSpc>
                <a:spcPct val="110000"/>
              </a:lnSpc>
              <a:spcBef>
                <a:spcPct val="0"/>
              </a:spcBef>
              <a:spcAft>
                <a:spcPts val="600"/>
              </a:spcAft>
              <a:buNone/>
            </a:pPr>
            <a:r>
              <a:rPr lang="de-DE" altLang="de-DE" sz="3800" dirty="0">
                <a:latin typeface="Google Sans"/>
              </a:rPr>
              <a:t>Schließlich wurde </a:t>
            </a:r>
            <a:r>
              <a:rPr lang="de-DE" altLang="de-DE" sz="3800" dirty="0" err="1">
                <a:latin typeface="Google Sans"/>
              </a:rPr>
              <a:t>Taguacipa</a:t>
            </a:r>
            <a:r>
              <a:rPr lang="de-DE" altLang="de-DE" sz="3800" dirty="0">
                <a:latin typeface="Google Sans"/>
              </a:rPr>
              <a:t> von </a:t>
            </a:r>
            <a:r>
              <a:rPr lang="de-DE" altLang="de-DE" sz="3800" dirty="0" err="1">
                <a:latin typeface="Google Sans"/>
              </a:rPr>
              <a:t>Viracocha</a:t>
            </a:r>
            <a:r>
              <a:rPr lang="de-DE" altLang="de-DE" sz="3800" dirty="0">
                <a:latin typeface="Google Sans"/>
              </a:rPr>
              <a:t> für seine bösen Taten bestraft. In einigen Versionen des Mythos band </a:t>
            </a:r>
            <a:r>
              <a:rPr lang="de-DE" altLang="de-DE" sz="3800" dirty="0" err="1">
                <a:latin typeface="Google Sans"/>
              </a:rPr>
              <a:t>Viracocha</a:t>
            </a:r>
            <a:r>
              <a:rPr lang="de-DE" altLang="de-DE" sz="3800" dirty="0">
                <a:latin typeface="Google Sans"/>
              </a:rPr>
              <a:t> ihn an ein Floß und überließ ihn den Fluten des Meeres (oder des Titicacasees), woraufhin </a:t>
            </a:r>
            <a:r>
              <a:rPr lang="de-DE" altLang="de-DE" sz="3800" dirty="0" err="1">
                <a:latin typeface="Google Sans"/>
              </a:rPr>
              <a:t>Taguacipa</a:t>
            </a:r>
            <a:r>
              <a:rPr lang="de-DE" altLang="de-DE" sz="3800" dirty="0">
                <a:latin typeface="Google Sans"/>
              </a:rPr>
              <a:t> schwor, eines Tages zurückzukehren, um sich zu rächen.</a:t>
            </a:r>
          </a:p>
          <a:p>
            <a:pPr marL="0" lvl="0" indent="0" eaLnBrk="0" fontAlgn="base" hangingPunct="0">
              <a:lnSpc>
                <a:spcPct val="110000"/>
              </a:lnSpc>
              <a:spcBef>
                <a:spcPct val="0"/>
              </a:spcBef>
              <a:spcAft>
                <a:spcPts val="600"/>
              </a:spcAft>
              <a:buNone/>
            </a:pPr>
            <a:r>
              <a:rPr lang="de-DE" altLang="de-DE" sz="3800" dirty="0">
                <a:latin typeface="Google Sans"/>
              </a:rPr>
              <a:t>Diese untrennbare Verbindung aus der Mythologie spiegelt sich heute auch am Nachthimmel wider. Zwei benachbarte Asteroiden im Asteroidengürtel wurden nach den beiden Figuren benannt: </a:t>
            </a:r>
          </a:p>
          <a:p>
            <a:pPr marL="0" lvl="0" indent="0" eaLnBrk="0" fontAlgn="base" hangingPunct="0">
              <a:lnSpc>
                <a:spcPct val="110000"/>
              </a:lnSpc>
              <a:spcBef>
                <a:spcPct val="0"/>
              </a:spcBef>
              <a:spcAft>
                <a:spcPts val="600"/>
              </a:spcAft>
              <a:buFontTx/>
              <a:buChar char="•"/>
            </a:pPr>
            <a:r>
              <a:rPr lang="de-DE" altLang="de-DE" sz="3800" b="1" dirty="0">
                <a:latin typeface="Google Sans"/>
              </a:rPr>
              <a:t>(2738) </a:t>
            </a:r>
            <a:r>
              <a:rPr lang="de-DE" altLang="de-DE" sz="3800" b="1" dirty="0" err="1">
                <a:latin typeface="Google Sans"/>
              </a:rPr>
              <a:t>Viracocha</a:t>
            </a:r>
            <a:endParaRPr lang="de-DE" altLang="de-DE" sz="3800" dirty="0">
              <a:latin typeface="Google Sans"/>
            </a:endParaRPr>
          </a:p>
          <a:p>
            <a:pPr marL="0" lvl="0" indent="0" eaLnBrk="0" fontAlgn="base" hangingPunct="0">
              <a:lnSpc>
                <a:spcPct val="110000"/>
              </a:lnSpc>
              <a:spcBef>
                <a:spcPct val="0"/>
              </a:spcBef>
              <a:spcAft>
                <a:spcPts val="600"/>
              </a:spcAft>
              <a:buFontTx/>
              <a:buChar char="•"/>
            </a:pPr>
            <a:r>
              <a:rPr lang="de-DE" altLang="de-DE" sz="3800" b="1" dirty="0">
                <a:latin typeface="Google Sans"/>
              </a:rPr>
              <a:t>(2739) </a:t>
            </a:r>
            <a:r>
              <a:rPr lang="de-DE" altLang="de-DE" sz="3800" b="1" dirty="0" err="1">
                <a:latin typeface="Google Sans"/>
              </a:rPr>
              <a:t>Taguacipa</a:t>
            </a:r>
            <a:r>
              <a:rPr lang="de-DE" altLang="de-DE" sz="3800" dirty="0">
                <a:latin typeface="Google Sans"/>
              </a:rPr>
              <a:t> </a:t>
            </a:r>
          </a:p>
          <a:p>
            <a:pPr>
              <a:buFont typeface="Arial" panose="020B0604020202020204" pitchFamily="34" charset="0"/>
              <a:buChar char="•"/>
            </a:pPr>
            <a:endParaRPr lang="de-DE" b="0" u="none" strike="noStrike" dirty="0">
              <a:effectLst/>
              <a:latin typeface="Google Sans"/>
            </a:endParaRPr>
          </a:p>
          <a:p>
            <a:pPr>
              <a:buFont typeface="Arial" panose="020B0604020202020204" pitchFamily="34" charset="0"/>
              <a:buChar char="•"/>
            </a:pPr>
            <a:endParaRPr lang="de-DE" b="0" u="none" strike="noStrike" dirty="0">
              <a:effectLst/>
              <a:latin typeface="Google Sans"/>
            </a:endParaRPr>
          </a:p>
          <a:p>
            <a:endParaRPr lang="de-DE" dirty="0"/>
          </a:p>
        </p:txBody>
      </p:sp>
    </p:spTree>
    <p:extLst>
      <p:ext uri="{BB962C8B-B14F-4D97-AF65-F5344CB8AC3E}">
        <p14:creationId xmlns:p14="http://schemas.microsoft.com/office/powerpoint/2010/main" val="107236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2246B3-3BA0-4281-8256-7895DDF695A7}"/>
              </a:ext>
            </a:extLst>
          </p:cNvPr>
          <p:cNvSpPr>
            <a:spLocks noGrp="1"/>
          </p:cNvSpPr>
          <p:nvPr>
            <p:ph type="title"/>
          </p:nvPr>
        </p:nvSpPr>
        <p:spPr>
          <a:xfrm>
            <a:off x="838200" y="0"/>
            <a:ext cx="10515600" cy="581891"/>
          </a:xfrm>
        </p:spPr>
        <p:txBody>
          <a:bodyPr>
            <a:normAutofit/>
          </a:bodyPr>
          <a:lstStyle/>
          <a:p>
            <a:pPr algn="ctr"/>
            <a:r>
              <a:rPr lang="de-DE" sz="3200" b="1" dirty="0" err="1">
                <a:latin typeface="+mn-lt"/>
              </a:rPr>
              <a:t>Taguacipa</a:t>
            </a:r>
            <a:r>
              <a:rPr lang="de-DE" sz="3200" b="1" dirty="0">
                <a:latin typeface="+mn-lt"/>
              </a:rPr>
              <a:t> in den Wirkhoroskopen</a:t>
            </a:r>
          </a:p>
        </p:txBody>
      </p:sp>
      <p:sp>
        <p:nvSpPr>
          <p:cNvPr id="3" name="Inhaltsplatzhalter 2">
            <a:extLst>
              <a:ext uri="{FF2B5EF4-FFF2-40B4-BE49-F238E27FC236}">
                <a16:creationId xmlns:a16="http://schemas.microsoft.com/office/drawing/2014/main" id="{778D55BF-3C5E-448C-85FD-8DACAEDECE95}"/>
              </a:ext>
            </a:extLst>
          </p:cNvPr>
          <p:cNvSpPr>
            <a:spLocks noGrp="1"/>
          </p:cNvSpPr>
          <p:nvPr>
            <p:ph idx="1"/>
          </p:nvPr>
        </p:nvSpPr>
        <p:spPr>
          <a:xfrm>
            <a:off x="0" y="581891"/>
            <a:ext cx="12192000" cy="6276110"/>
          </a:xfrm>
        </p:spPr>
        <p:txBody>
          <a:bodyPr>
            <a:normAutofit fontScale="62500" lnSpcReduction="20000"/>
          </a:bodyPr>
          <a:lstStyle/>
          <a:p>
            <a:pPr>
              <a:lnSpc>
                <a:spcPct val="110000"/>
              </a:lnSpc>
            </a:pPr>
            <a:r>
              <a:rPr lang="de-DE" sz="3200" dirty="0"/>
              <a:t>nahe Krebs-MC </a:t>
            </a:r>
            <a:r>
              <a:rPr lang="de-DE" sz="3200" dirty="0" err="1"/>
              <a:t>Opp</a:t>
            </a:r>
            <a:r>
              <a:rPr lang="de-DE" sz="3200" dirty="0"/>
              <a:t> Mars-Uranus bei der </a:t>
            </a:r>
            <a:r>
              <a:rPr lang="de-DE" sz="3200" b="1" dirty="0"/>
              <a:t>Islam-SoFi 01.08.566</a:t>
            </a:r>
          </a:p>
          <a:p>
            <a:pPr>
              <a:lnSpc>
                <a:spcPct val="110000"/>
              </a:lnSpc>
            </a:pPr>
            <a:r>
              <a:rPr lang="de-DE" sz="3200" dirty="0"/>
              <a:t>auf der Sonne beim </a:t>
            </a:r>
            <a:r>
              <a:rPr lang="de-DE" sz="3200" b="1" dirty="0"/>
              <a:t>Neptun-EH 23.09.1846</a:t>
            </a:r>
          </a:p>
          <a:p>
            <a:pPr>
              <a:lnSpc>
                <a:spcPct val="110000"/>
              </a:lnSpc>
            </a:pPr>
            <a:r>
              <a:rPr lang="de-DE" sz="3200" dirty="0"/>
              <a:t>auf dem AC </a:t>
            </a:r>
            <a:r>
              <a:rPr lang="de-DE" sz="3200" dirty="0" err="1"/>
              <a:t>Opp</a:t>
            </a:r>
            <a:r>
              <a:rPr lang="de-DE" sz="3200" dirty="0"/>
              <a:t>. </a:t>
            </a:r>
            <a:r>
              <a:rPr lang="de-DE" sz="3200" dirty="0" err="1"/>
              <a:t>Peitho</a:t>
            </a:r>
            <a:r>
              <a:rPr lang="de-DE" sz="3200" dirty="0"/>
              <a:t>-DC bei </a:t>
            </a:r>
            <a:r>
              <a:rPr lang="de-DE" sz="3200" b="1" dirty="0"/>
              <a:t>Kometen-EH </a:t>
            </a:r>
            <a:r>
              <a:rPr lang="de-DE" sz="3200" b="1" dirty="0" err="1"/>
              <a:t>Ikeya-Seki</a:t>
            </a:r>
            <a:r>
              <a:rPr lang="de-DE" sz="3200" b="1" dirty="0"/>
              <a:t> 18.09.1965</a:t>
            </a:r>
          </a:p>
          <a:p>
            <a:pPr>
              <a:lnSpc>
                <a:spcPct val="110000"/>
              </a:lnSpc>
            </a:pPr>
            <a:r>
              <a:rPr lang="de-DE" sz="3200" dirty="0" err="1"/>
              <a:t>Opp</a:t>
            </a:r>
            <a:r>
              <a:rPr lang="de-DE" sz="3200" dirty="0"/>
              <a:t>. Fische-Saturn beim </a:t>
            </a:r>
            <a:r>
              <a:rPr lang="de-DE" sz="3200" b="1" dirty="0"/>
              <a:t>1. Uranus-Pluto 09.10.1965</a:t>
            </a:r>
          </a:p>
          <a:p>
            <a:pPr>
              <a:lnSpc>
                <a:spcPct val="110000"/>
              </a:lnSpc>
            </a:pPr>
            <a:r>
              <a:rPr lang="de-DE" sz="3200" dirty="0" err="1"/>
              <a:t>Viracocha</a:t>
            </a:r>
            <a:r>
              <a:rPr lang="de-DE" sz="3200" dirty="0"/>
              <a:t> T-Qua. Uranus-Pluto-Jenner </a:t>
            </a:r>
            <a:r>
              <a:rPr lang="de-DE" sz="3200" dirty="0" err="1"/>
              <a:t>Opp</a:t>
            </a:r>
            <a:r>
              <a:rPr lang="de-DE" sz="3200" dirty="0"/>
              <a:t>. </a:t>
            </a:r>
            <a:r>
              <a:rPr lang="de-DE" sz="3200" dirty="0" err="1"/>
              <a:t>Ino</a:t>
            </a:r>
            <a:r>
              <a:rPr lang="de-DE" sz="3200" dirty="0"/>
              <a:t> beim </a:t>
            </a:r>
            <a:r>
              <a:rPr lang="de-DE" sz="3200" b="1" dirty="0"/>
              <a:t>2. Uranus-Pluto 04.04.1966 </a:t>
            </a:r>
            <a:r>
              <a:rPr lang="de-DE" sz="3200" dirty="0"/>
              <a:t>(v.a. </a:t>
            </a:r>
            <a:r>
              <a:rPr lang="de-DE" sz="3200" dirty="0" err="1"/>
              <a:t>Pharma</a:t>
            </a:r>
            <a:r>
              <a:rPr lang="de-DE" sz="3200" dirty="0"/>
              <a:t>)</a:t>
            </a:r>
          </a:p>
          <a:p>
            <a:pPr>
              <a:lnSpc>
                <a:spcPct val="110000"/>
              </a:lnSpc>
            </a:pPr>
            <a:r>
              <a:rPr lang="de-DE" sz="3200" dirty="0"/>
              <a:t>auf Stier-Lucifer Qua. NM-Venus / Jupiter der </a:t>
            </a:r>
            <a:r>
              <a:rPr lang="de-DE" sz="3200" b="1" dirty="0"/>
              <a:t>New Economy-Venus-SoFi 22.08.1979</a:t>
            </a:r>
          </a:p>
          <a:p>
            <a:pPr>
              <a:lnSpc>
                <a:spcPct val="110000"/>
              </a:lnSpc>
            </a:pPr>
            <a:r>
              <a:rPr lang="de-DE" sz="3200" dirty="0"/>
              <a:t>auf Polaris </a:t>
            </a:r>
            <a:r>
              <a:rPr lang="de-DE" sz="3200" dirty="0" err="1"/>
              <a:t>Opp</a:t>
            </a:r>
            <a:r>
              <a:rPr lang="de-DE" sz="3200" dirty="0"/>
              <a:t>. Hermes-GZ T-Qua. </a:t>
            </a:r>
            <a:r>
              <a:rPr lang="de-DE" sz="3200" dirty="0" err="1"/>
              <a:t>Magion</a:t>
            </a:r>
            <a:r>
              <a:rPr lang="de-DE" sz="3200" dirty="0"/>
              <a:t> &amp; SXT/TRI JUP bei der </a:t>
            </a:r>
            <a:r>
              <a:rPr lang="de-DE" sz="3200" b="1" dirty="0"/>
              <a:t>1. Globalisierungs-SoFi 23.09.1987</a:t>
            </a:r>
          </a:p>
          <a:p>
            <a:pPr>
              <a:lnSpc>
                <a:spcPct val="110000"/>
              </a:lnSpc>
            </a:pPr>
            <a:r>
              <a:rPr lang="de-DE" sz="3200" dirty="0"/>
              <a:t>auf Löwe-Sado Trigon Saturn-Uranus-GZ bei der </a:t>
            </a:r>
            <a:r>
              <a:rPr lang="de-DE" sz="3200" b="1" dirty="0"/>
              <a:t>suizidalen 2. Globalisierungs-SoFi 11.09.1988</a:t>
            </a:r>
          </a:p>
          <a:p>
            <a:pPr>
              <a:lnSpc>
                <a:spcPct val="110000"/>
              </a:lnSpc>
            </a:pPr>
            <a:r>
              <a:rPr lang="de-DE" sz="3200" dirty="0"/>
              <a:t>auf 9° Löwe Qua. Saturn </a:t>
            </a:r>
            <a:r>
              <a:rPr lang="de-DE" sz="3200" dirty="0" err="1"/>
              <a:t>Tri</a:t>
            </a:r>
            <a:r>
              <a:rPr lang="de-DE" sz="3200" dirty="0"/>
              <a:t>. Pluto-Chiron im </a:t>
            </a:r>
            <a:r>
              <a:rPr lang="de-DE" sz="3200" b="1" dirty="0"/>
              <a:t>Millenniumschart 01.01.2000, </a:t>
            </a:r>
            <a:r>
              <a:rPr lang="de-DE" sz="3200" dirty="0" err="1"/>
              <a:t>Viracocha</a:t>
            </a:r>
            <a:r>
              <a:rPr lang="de-DE" sz="3200" dirty="0"/>
              <a:t> auf NEP-Ate-SK</a:t>
            </a:r>
          </a:p>
          <a:p>
            <a:pPr>
              <a:lnSpc>
                <a:spcPct val="110000"/>
              </a:lnSpc>
            </a:pPr>
            <a:r>
              <a:rPr lang="de-DE" sz="3200" dirty="0"/>
              <a:t>auf Jupiter </a:t>
            </a:r>
            <a:r>
              <a:rPr lang="de-DE" sz="3200" dirty="0" err="1"/>
              <a:t>Opp</a:t>
            </a:r>
            <a:r>
              <a:rPr lang="de-DE" sz="3200" dirty="0"/>
              <a:t>. Orcus auf der </a:t>
            </a:r>
            <a:r>
              <a:rPr lang="de-DE" sz="3200" b="1" dirty="0"/>
              <a:t>Megalügenhypes-SoFi 15.01.2010</a:t>
            </a:r>
          </a:p>
          <a:p>
            <a:pPr>
              <a:lnSpc>
                <a:spcPct val="110000"/>
              </a:lnSpc>
            </a:pPr>
            <a:r>
              <a:rPr lang="de-DE" sz="3200" dirty="0"/>
              <a:t>auf ZWI-Chaos-Mond </a:t>
            </a:r>
            <a:r>
              <a:rPr lang="de-DE" sz="3200" dirty="0" err="1"/>
              <a:t>Opp</a:t>
            </a:r>
            <a:r>
              <a:rPr lang="de-DE" sz="3200" dirty="0"/>
              <a:t>. SCH-</a:t>
            </a:r>
            <a:r>
              <a:rPr lang="de-DE" sz="3200" dirty="0" err="1"/>
              <a:t>Amycus</a:t>
            </a:r>
            <a:r>
              <a:rPr lang="de-DE" sz="3200" dirty="0"/>
              <a:t> Qua. FIS-Mars-Karl Marx am drakonisch-märtyrerhaften Gutmenschen-Stalingrad des </a:t>
            </a:r>
            <a:r>
              <a:rPr lang="de-DE" sz="3200" b="1" dirty="0"/>
              <a:t>3. Uranus-Ingress in Widder 12.03.2011 </a:t>
            </a:r>
            <a:r>
              <a:rPr lang="de-DE" sz="3200" dirty="0"/>
              <a:t>mit FIS Sonne-</a:t>
            </a:r>
            <a:r>
              <a:rPr lang="de-DE" sz="3200" dirty="0" err="1"/>
              <a:t>Swindle</a:t>
            </a:r>
            <a:r>
              <a:rPr lang="de-DE" sz="3200" dirty="0"/>
              <a:t> Qua ZWI-</a:t>
            </a:r>
            <a:r>
              <a:rPr lang="de-DE" sz="3200" dirty="0" err="1"/>
              <a:t>Virococha</a:t>
            </a:r>
            <a:endParaRPr lang="de-DE" sz="3200" dirty="0"/>
          </a:p>
          <a:p>
            <a:pPr>
              <a:lnSpc>
                <a:spcPct val="110000"/>
              </a:lnSpc>
            </a:pPr>
            <a:r>
              <a:rPr lang="de-DE" sz="3200" dirty="0"/>
              <a:t>auf KRE-</a:t>
            </a:r>
            <a:r>
              <a:rPr lang="de-DE" sz="3200" dirty="0" err="1"/>
              <a:t>Loke</a:t>
            </a:r>
            <a:r>
              <a:rPr lang="de-DE" sz="3200" dirty="0"/>
              <a:t> </a:t>
            </a:r>
            <a:r>
              <a:rPr lang="de-DE" sz="3200" dirty="0" err="1"/>
              <a:t>Opp</a:t>
            </a:r>
            <a:r>
              <a:rPr lang="de-DE" sz="3200" dirty="0"/>
              <a:t>. STE-Pluto-</a:t>
            </a:r>
            <a:r>
              <a:rPr lang="de-DE" sz="3200" dirty="0" err="1"/>
              <a:t>Sinon</a:t>
            </a:r>
            <a:r>
              <a:rPr lang="de-DE" sz="3200" dirty="0"/>
              <a:t>-</a:t>
            </a:r>
            <a:r>
              <a:rPr lang="de-DE" sz="3200" dirty="0" err="1"/>
              <a:t>Arawn</a:t>
            </a:r>
            <a:r>
              <a:rPr lang="de-DE" sz="3200" dirty="0"/>
              <a:t>-Slaven-</a:t>
            </a:r>
            <a:r>
              <a:rPr lang="de-DE" sz="3200" dirty="0" err="1"/>
              <a:t>Lamettrie</a:t>
            </a:r>
            <a:r>
              <a:rPr lang="de-DE" sz="3200" dirty="0"/>
              <a:t>-Shannon beim u.a. KI- / pandemie-faschistischen </a:t>
            </a:r>
            <a:r>
              <a:rPr lang="de-DE" sz="3200" b="1" dirty="0"/>
              <a:t>Pluto </a:t>
            </a:r>
            <a:r>
              <a:rPr lang="de-DE" sz="3200" b="1" dirty="0" err="1"/>
              <a:t>Ekliptiktouchdown</a:t>
            </a:r>
            <a:r>
              <a:rPr lang="de-DE" sz="3200" b="1" dirty="0"/>
              <a:t> 24.10.2</a:t>
            </a:r>
            <a:r>
              <a:rPr lang="de-DE" sz="3200" dirty="0"/>
              <a:t>018</a:t>
            </a:r>
          </a:p>
          <a:p>
            <a:pPr>
              <a:lnSpc>
                <a:spcPct val="110000"/>
              </a:lnSpc>
            </a:pPr>
            <a:r>
              <a:rPr lang="de-DE" sz="3200" dirty="0"/>
              <a:t>im Qua. </a:t>
            </a:r>
            <a:r>
              <a:rPr lang="de-DE" sz="3200" dirty="0" err="1"/>
              <a:t>Arawn</a:t>
            </a:r>
            <a:r>
              <a:rPr lang="de-DE" sz="3200" dirty="0"/>
              <a:t>-Sonne-Ceres-</a:t>
            </a:r>
            <a:r>
              <a:rPr lang="de-DE" sz="3200" b="1" dirty="0"/>
              <a:t>Saturn-Pluto am 12.01.2020</a:t>
            </a:r>
          </a:p>
          <a:p>
            <a:pPr>
              <a:lnSpc>
                <a:spcPct val="110000"/>
              </a:lnSpc>
            </a:pPr>
            <a:r>
              <a:rPr lang="de-DE" sz="3200" dirty="0"/>
              <a:t>auf Sonne-</a:t>
            </a:r>
            <a:r>
              <a:rPr lang="de-DE" sz="3200" dirty="0" err="1"/>
              <a:t>Ixion</a:t>
            </a:r>
            <a:r>
              <a:rPr lang="de-DE" sz="3200" dirty="0"/>
              <a:t> bei der </a:t>
            </a:r>
            <a:r>
              <a:rPr lang="de-DE" sz="3200" b="1" dirty="0"/>
              <a:t>Großen Konjunktion 21.12.2020</a:t>
            </a:r>
          </a:p>
          <a:p>
            <a:endParaRPr lang="de-DE" dirty="0"/>
          </a:p>
        </p:txBody>
      </p:sp>
    </p:spTree>
    <p:extLst>
      <p:ext uri="{BB962C8B-B14F-4D97-AF65-F5344CB8AC3E}">
        <p14:creationId xmlns:p14="http://schemas.microsoft.com/office/powerpoint/2010/main" val="505668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5955EF-DB35-4037-B54E-45304FC639DB}"/>
              </a:ext>
            </a:extLst>
          </p:cNvPr>
          <p:cNvSpPr>
            <a:spLocks noGrp="1"/>
          </p:cNvSpPr>
          <p:nvPr>
            <p:ph type="title"/>
          </p:nvPr>
        </p:nvSpPr>
        <p:spPr>
          <a:xfrm>
            <a:off x="0" y="0"/>
            <a:ext cx="12192000" cy="783772"/>
          </a:xfrm>
        </p:spPr>
        <p:txBody>
          <a:bodyPr>
            <a:normAutofit/>
          </a:bodyPr>
          <a:lstStyle/>
          <a:p>
            <a:pPr algn="ctr"/>
            <a:r>
              <a:rPr lang="de-DE" sz="3200" b="1" dirty="0" err="1">
                <a:latin typeface="+mn-lt"/>
              </a:rPr>
              <a:t>Viracocha</a:t>
            </a:r>
            <a:r>
              <a:rPr lang="de-DE" sz="3200" b="1" dirty="0">
                <a:latin typeface="+mn-lt"/>
              </a:rPr>
              <a:t> 2738 EH, 12.03.1940, 20:37 UT, </a:t>
            </a:r>
            <a:r>
              <a:rPr lang="de-DE" sz="3200" b="1" dirty="0" err="1">
                <a:latin typeface="+mn-lt"/>
              </a:rPr>
              <a:t>Konkoly</a:t>
            </a:r>
            <a:r>
              <a:rPr lang="de-DE" sz="3200" b="1" dirty="0">
                <a:latin typeface="+mn-lt"/>
              </a:rPr>
              <a:t>, UNG</a:t>
            </a:r>
            <a:endParaRPr lang="de-DE" sz="3200" dirty="0"/>
          </a:p>
        </p:txBody>
      </p:sp>
      <p:pic>
        <p:nvPicPr>
          <p:cNvPr id="5" name="Inhaltsplatzhalter 4">
            <a:extLst>
              <a:ext uri="{FF2B5EF4-FFF2-40B4-BE49-F238E27FC236}">
                <a16:creationId xmlns:a16="http://schemas.microsoft.com/office/drawing/2014/main" id="{815726F8-742E-4762-9E9E-2D2A2314A2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04428" y="679064"/>
            <a:ext cx="6470646" cy="6178936"/>
          </a:xfrm>
        </p:spPr>
      </p:pic>
    </p:spTree>
    <p:extLst>
      <p:ext uri="{BB962C8B-B14F-4D97-AF65-F5344CB8AC3E}">
        <p14:creationId xmlns:p14="http://schemas.microsoft.com/office/powerpoint/2010/main" val="14550383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C4FAE8-E951-4B6C-A783-16E946FF0254}"/>
              </a:ext>
            </a:extLst>
          </p:cNvPr>
          <p:cNvSpPr>
            <a:spLocks noGrp="1"/>
          </p:cNvSpPr>
          <p:nvPr>
            <p:ph type="title"/>
          </p:nvPr>
        </p:nvSpPr>
        <p:spPr>
          <a:xfrm>
            <a:off x="0" y="1"/>
            <a:ext cx="12192000" cy="808892"/>
          </a:xfrm>
        </p:spPr>
        <p:txBody>
          <a:bodyPr>
            <a:noAutofit/>
          </a:bodyPr>
          <a:lstStyle/>
          <a:p>
            <a:pPr algn="ctr"/>
            <a:r>
              <a:rPr lang="de-DE" sz="3200" b="1" dirty="0" err="1">
                <a:latin typeface="+mn-lt"/>
              </a:rPr>
              <a:t>Taguacipa</a:t>
            </a:r>
            <a:r>
              <a:rPr lang="de-DE" sz="3200" b="1" dirty="0">
                <a:latin typeface="+mn-lt"/>
              </a:rPr>
              <a:t> 2739 EH, 17.10.1952, 09:45 UT, Mount Wilson Obs.</a:t>
            </a:r>
          </a:p>
        </p:txBody>
      </p:sp>
      <p:pic>
        <p:nvPicPr>
          <p:cNvPr id="7" name="Grafik 6">
            <a:extLst>
              <a:ext uri="{FF2B5EF4-FFF2-40B4-BE49-F238E27FC236}">
                <a16:creationId xmlns:a16="http://schemas.microsoft.com/office/drawing/2014/main" id="{3361C4DE-3933-403F-A242-89F7EE2912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081" y="681037"/>
            <a:ext cx="6478114" cy="6186068"/>
          </a:xfrm>
          <a:prstGeom prst="rect">
            <a:avLst/>
          </a:prstGeom>
        </p:spPr>
      </p:pic>
    </p:spTree>
    <p:extLst>
      <p:ext uri="{BB962C8B-B14F-4D97-AF65-F5344CB8AC3E}">
        <p14:creationId xmlns:p14="http://schemas.microsoft.com/office/powerpoint/2010/main" val="269986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18F578-E9F1-4A2F-A602-F167D78C4460}"/>
              </a:ext>
            </a:extLst>
          </p:cNvPr>
          <p:cNvSpPr>
            <a:spLocks noGrp="1"/>
          </p:cNvSpPr>
          <p:nvPr>
            <p:ph type="title"/>
          </p:nvPr>
        </p:nvSpPr>
        <p:spPr>
          <a:xfrm>
            <a:off x="0" y="105509"/>
            <a:ext cx="12192000" cy="726830"/>
          </a:xfrm>
        </p:spPr>
        <p:txBody>
          <a:bodyPr>
            <a:normAutofit fontScale="90000"/>
          </a:bodyPr>
          <a:lstStyle/>
          <a:p>
            <a:pPr algn="ctr"/>
            <a:r>
              <a:rPr lang="de-DE" sz="3600" b="1" dirty="0" err="1">
                <a:latin typeface="+mn-lt"/>
              </a:rPr>
              <a:t>Viracocha</a:t>
            </a:r>
            <a:r>
              <a:rPr lang="de-DE" sz="3600" b="1" dirty="0">
                <a:latin typeface="+mn-lt"/>
              </a:rPr>
              <a:t> 2738 EH 12.03.1940, 20:37 UT, </a:t>
            </a:r>
            <a:r>
              <a:rPr lang="de-DE" sz="3600" b="1" dirty="0" err="1">
                <a:latin typeface="+mn-lt"/>
              </a:rPr>
              <a:t>Konkoly</a:t>
            </a:r>
            <a:r>
              <a:rPr lang="de-DE" sz="3600" b="1" dirty="0">
                <a:latin typeface="+mn-lt"/>
              </a:rPr>
              <a:t>, UNG (innen) -</a:t>
            </a:r>
            <a:br>
              <a:rPr lang="de-DE" sz="3600" b="1" dirty="0">
                <a:latin typeface="+mn-lt"/>
              </a:rPr>
            </a:br>
            <a:r>
              <a:rPr lang="de-DE" sz="3600" b="1" dirty="0" err="1">
                <a:latin typeface="+mn-lt"/>
              </a:rPr>
              <a:t>Taguacipa</a:t>
            </a:r>
            <a:r>
              <a:rPr lang="de-DE" sz="3600" b="1" dirty="0">
                <a:latin typeface="+mn-lt"/>
              </a:rPr>
              <a:t> 2739 EH, 17.10.1952, 09:45 UT, Mount Wilson Obs. (außen)</a:t>
            </a:r>
            <a:endParaRPr lang="de-DE" b="1" dirty="0">
              <a:latin typeface="+mn-lt"/>
            </a:endParaRPr>
          </a:p>
        </p:txBody>
      </p:sp>
      <p:pic>
        <p:nvPicPr>
          <p:cNvPr id="11" name="Inhaltsplatzhalter 10">
            <a:extLst>
              <a:ext uri="{FF2B5EF4-FFF2-40B4-BE49-F238E27FC236}">
                <a16:creationId xmlns:a16="http://schemas.microsoft.com/office/drawing/2014/main" id="{C4BBB61E-5C60-4346-8E2D-F4C47E9E35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04430" y="965964"/>
            <a:ext cx="6170199" cy="5892036"/>
          </a:xfrm>
        </p:spPr>
      </p:pic>
    </p:spTree>
    <p:extLst>
      <p:ext uri="{BB962C8B-B14F-4D97-AF65-F5344CB8AC3E}">
        <p14:creationId xmlns:p14="http://schemas.microsoft.com/office/powerpoint/2010/main" val="31672045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2B00EB-4E25-4E76-B376-5B26B52FA561}"/>
              </a:ext>
            </a:extLst>
          </p:cNvPr>
          <p:cNvSpPr>
            <a:spLocks noGrp="1"/>
          </p:cNvSpPr>
          <p:nvPr>
            <p:ph type="title"/>
          </p:nvPr>
        </p:nvSpPr>
        <p:spPr>
          <a:xfrm>
            <a:off x="0" y="111088"/>
            <a:ext cx="12192000" cy="641445"/>
          </a:xfrm>
        </p:spPr>
        <p:txBody>
          <a:bodyPr>
            <a:normAutofit fontScale="90000"/>
          </a:bodyPr>
          <a:lstStyle/>
          <a:p>
            <a:pPr algn="ctr"/>
            <a:r>
              <a:rPr lang="de-DE" sz="3200" b="1" dirty="0" err="1">
                <a:latin typeface="+mn-lt"/>
              </a:rPr>
              <a:t>Combin</a:t>
            </a:r>
            <a:r>
              <a:rPr lang="de-DE" sz="3200" b="1" dirty="0">
                <a:latin typeface="+mn-lt"/>
              </a:rPr>
              <a:t> </a:t>
            </a:r>
            <a:r>
              <a:rPr lang="de-DE" sz="3200" b="1" dirty="0" err="1">
                <a:latin typeface="+mn-lt"/>
              </a:rPr>
              <a:t>Viracocha</a:t>
            </a:r>
            <a:r>
              <a:rPr lang="de-DE" sz="3200" b="1" dirty="0">
                <a:latin typeface="+mn-lt"/>
              </a:rPr>
              <a:t> EH / </a:t>
            </a:r>
            <a:r>
              <a:rPr lang="de-DE" sz="3200" b="1" dirty="0" err="1">
                <a:latin typeface="+mn-lt"/>
              </a:rPr>
              <a:t>Taguacipa</a:t>
            </a:r>
            <a:r>
              <a:rPr lang="de-DE" sz="3200" b="1" dirty="0">
                <a:latin typeface="+mn-lt"/>
              </a:rPr>
              <a:t> EH (innen) – Heilung des </a:t>
            </a:r>
            <a:r>
              <a:rPr lang="de-DE" sz="3200" b="1" dirty="0" err="1">
                <a:latin typeface="+mn-lt"/>
              </a:rPr>
              <a:t>Viracocha</a:t>
            </a:r>
            <a:r>
              <a:rPr lang="de-DE" sz="3200" b="1" dirty="0">
                <a:latin typeface="+mn-lt"/>
              </a:rPr>
              <a:t> / </a:t>
            </a:r>
            <a:r>
              <a:rPr lang="de-DE" sz="3200" b="1" dirty="0" err="1">
                <a:latin typeface="+mn-lt"/>
              </a:rPr>
              <a:t>Taguacipa</a:t>
            </a:r>
            <a:r>
              <a:rPr lang="de-DE" sz="3200" b="1" dirty="0">
                <a:latin typeface="+mn-lt"/>
              </a:rPr>
              <a:t>-Verhältnisses am 12.10.2026, 11:25 WET/S, El </a:t>
            </a:r>
            <a:r>
              <a:rPr lang="de-DE" sz="3200" b="1" dirty="0" err="1">
                <a:latin typeface="+mn-lt"/>
              </a:rPr>
              <a:t>Medano</a:t>
            </a:r>
            <a:endParaRPr lang="de-DE" sz="3200" b="1" dirty="0">
              <a:latin typeface="+mn-lt"/>
            </a:endParaRPr>
          </a:p>
        </p:txBody>
      </p:sp>
      <p:pic>
        <p:nvPicPr>
          <p:cNvPr id="5" name="Inhaltsplatzhalter 4">
            <a:extLst>
              <a:ext uri="{FF2B5EF4-FFF2-40B4-BE49-F238E27FC236}">
                <a16:creationId xmlns:a16="http://schemas.microsoft.com/office/drawing/2014/main" id="{314F7B6D-A9B2-41B0-A051-E881A9CFD5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25799" y="777316"/>
            <a:ext cx="5940401" cy="6080684"/>
          </a:xfrm>
        </p:spPr>
      </p:pic>
    </p:spTree>
    <p:extLst>
      <p:ext uri="{BB962C8B-B14F-4D97-AF65-F5344CB8AC3E}">
        <p14:creationId xmlns:p14="http://schemas.microsoft.com/office/powerpoint/2010/main" val="306414359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2519</Words>
  <Application>Microsoft Office PowerPoint</Application>
  <PresentationFormat>Breitbild</PresentationFormat>
  <Paragraphs>101</Paragraphs>
  <Slides>20</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20</vt:i4>
      </vt:variant>
    </vt:vector>
  </HeadingPairs>
  <TitlesOfParts>
    <vt:vector size="25" baseType="lpstr">
      <vt:lpstr>Arial</vt:lpstr>
      <vt:lpstr>Calibri</vt:lpstr>
      <vt:lpstr>Calibri Light</vt:lpstr>
      <vt:lpstr>Google Sans</vt:lpstr>
      <vt:lpstr>Office</vt:lpstr>
      <vt:lpstr> KOSMOS &amp; PSYCHE</vt:lpstr>
      <vt:lpstr>SoFi 14.12.2020, 16:36 UT, Berlin</vt:lpstr>
      <vt:lpstr>Jupiter-Saturn-Konjunktion 21.12.2020, 18:20 UT, Berlin auf 0°/ 5°</vt:lpstr>
      <vt:lpstr>Die Reise des Jupiter-Saturn-Zyklus` psychologisch auf den Punkt gebracht</vt:lpstr>
      <vt:lpstr>Politische Übernahme des Islam-Kommunismus-Feminismus</vt:lpstr>
      <vt:lpstr>Der vielschrittig vorbereitete befreiende Aufstieg auf 0° Wassermann Der Übergang von der Top-Down-Unterdrückung in die freie Gleichheit </vt:lpstr>
      <vt:lpstr>Links: Islam-SoFi 01.08.566, 07:17 UT, Mekka – Rechts:  Jupiter-Saturn-Konj. 21.12.2020, 19:20 MEZ, Berlin (innen) – Islam-SoFi 01.08.566, 7:17 UT (außen)                                                                                                                             dominierende Aktivierung des Zyklus in Berlin</vt:lpstr>
      <vt:lpstr>Elif Eralp 14.01.1981 o.Zeit auf 12 h gest., München (innen)  - Islam-SoFi 01.08.566, 07:17 UT, Mekka (außen)</vt:lpstr>
      <vt:lpstr>PowerPoint-Präsentation</vt:lpstr>
      <vt:lpstr>Jupiter-Saturn-Konjunktion 21.12.2020, 18:20 UT, El Medano</vt:lpstr>
      <vt:lpstr>Longplayer – Cards im immer wieder neu gemischten Kartendeck</vt:lpstr>
      <vt:lpstr>Klippen des endgültigen Luftepochenhoroskops </vt:lpstr>
      <vt:lpstr>Der erlösende Auszug vieler Unterweltsgöttern aus der Tiefe Götter verändern sich - gemäß dem Gewebe der Zeitqualität bzw. der Transite auf die Entdeckungshoroskope ihrer Planeten und Asteroiden </vt:lpstr>
      <vt:lpstr>Jupiter-Saturn-Konj. 21.12.2020, 19:20 MEZ, El Medano, E (innen) – Ixions Mutterliebesheilung 17.02.2025, 10:29 GMT, El Medano, E</vt:lpstr>
      <vt:lpstr>Mythologie von Viracocha und Taguacipa</vt:lpstr>
      <vt:lpstr>Taguacipa in den Wirkhoroskopen</vt:lpstr>
      <vt:lpstr>Viracocha 2738 EH, 12.03.1940, 20:37 UT, Konkoly, UNG</vt:lpstr>
      <vt:lpstr>Taguacipa 2739 EH, 17.10.1952, 09:45 UT, Mount Wilson Obs.</vt:lpstr>
      <vt:lpstr>Viracocha 2738 EH 12.03.1940, 20:37 UT, Konkoly, UNG (innen) - Taguacipa 2739 EH, 17.10.1952, 09:45 UT, Mount Wilson Obs. (außen)</vt:lpstr>
      <vt:lpstr>Combin Viracocha EH / Taguacipa EH (innen) – Heilung des Viracocha / Taguacipa-Verhältnisses am 12.10.2026, 11:25 WET/S, El Medano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KOSMOS &amp; PSYCHE</dc:title>
  <dc:creator>Werner</dc:creator>
  <cp:lastModifiedBy>Werner</cp:lastModifiedBy>
  <cp:revision>102</cp:revision>
  <dcterms:created xsi:type="dcterms:W3CDTF">2026-10-13T15:18:58Z</dcterms:created>
  <dcterms:modified xsi:type="dcterms:W3CDTF">2026-10-16T13:05:01Z</dcterms:modified>
</cp:coreProperties>
</file>