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08" r:id="rId2"/>
    <p:sldId id="256" r:id="rId3"/>
    <p:sldId id="262" r:id="rId4"/>
    <p:sldId id="257" r:id="rId5"/>
    <p:sldId id="258" r:id="rId6"/>
    <p:sldId id="269" r:id="rId7"/>
    <p:sldId id="272" r:id="rId8"/>
    <p:sldId id="261" r:id="rId9"/>
    <p:sldId id="271" r:id="rId10"/>
    <p:sldId id="281" r:id="rId11"/>
    <p:sldId id="282" r:id="rId12"/>
    <p:sldId id="259" r:id="rId13"/>
    <p:sldId id="270" r:id="rId14"/>
    <p:sldId id="268" r:id="rId15"/>
    <p:sldId id="295" r:id="rId16"/>
    <p:sldId id="296" r:id="rId17"/>
    <p:sldId id="299" r:id="rId18"/>
    <p:sldId id="305" r:id="rId19"/>
    <p:sldId id="303" r:id="rId20"/>
    <p:sldId id="297" r:id="rId21"/>
    <p:sldId id="304" r:id="rId22"/>
    <p:sldId id="298" r:id="rId23"/>
    <p:sldId id="307" r:id="rId24"/>
    <p:sldId id="300" r:id="rId25"/>
    <p:sldId id="301" r:id="rId26"/>
    <p:sldId id="283" r:id="rId27"/>
    <p:sldId id="306" r:id="rId28"/>
    <p:sldId id="286" r:id="rId29"/>
    <p:sldId id="284" r:id="rId30"/>
    <p:sldId id="285" r:id="rId31"/>
    <p:sldId id="289" r:id="rId32"/>
    <p:sldId id="287" r:id="rId33"/>
    <p:sldId id="288" r:id="rId34"/>
    <p:sldId id="290" r:id="rId35"/>
    <p:sldId id="291" r:id="rId36"/>
    <p:sldId id="293" r:id="rId37"/>
    <p:sldId id="294" r:id="rId38"/>
    <p:sldId id="266" r:id="rId39"/>
    <p:sldId id="280" r:id="rId40"/>
    <p:sldId id="267" r:id="rId41"/>
    <p:sldId id="260" r:id="rId42"/>
    <p:sldId id="276" r:id="rId43"/>
    <p:sldId id="273" r:id="rId44"/>
    <p:sldId id="274" r:id="rId45"/>
    <p:sldId id="277" r:id="rId46"/>
    <p:sldId id="278" r:id="rId47"/>
    <p:sldId id="279" r:id="rId4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rner" initials="W" lastIdx="1" clrIdx="0">
    <p:extLst>
      <p:ext uri="{19B8F6BF-5375-455C-9EA6-DF929625EA0E}">
        <p15:presenceInfo xmlns:p15="http://schemas.microsoft.com/office/powerpoint/2012/main" userId="a558faa0eaa84cd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9900FF"/>
    <a:srgbClr val="FCA304"/>
    <a:srgbClr val="EF9B03"/>
    <a:srgbClr val="A50021"/>
    <a:srgbClr val="0000FF"/>
    <a:srgbClr val="9900CC"/>
    <a:srgbClr val="C70991"/>
    <a:srgbClr val="0099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23" autoAdjust="0"/>
    <p:restoredTop sz="94660"/>
  </p:normalViewPr>
  <p:slideViewPr>
    <p:cSldViewPr snapToGrid="0">
      <p:cViewPr varScale="1">
        <p:scale>
          <a:sx n="111" d="100"/>
          <a:sy n="111" d="100"/>
        </p:scale>
        <p:origin x="174" y="4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C460A-8D43-40E8-9851-0302C6C2AD1D}" type="datetimeFigureOut">
              <a:rPr lang="de-DE" smtClean="0"/>
              <a:t>20.08.2025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84BF2-FA7D-4DD8-A96A-9094ACD13FD9}" type="slidenum">
              <a:rPr lang="de-DE" smtClean="0"/>
              <a:t>‹Nr.›</a:t>
            </a:fld>
            <a:endParaRPr lang="de-DE"/>
          </a:p>
        </p:txBody>
      </p:sp>
    </p:spTree>
    <p:extLst>
      <p:ext uri="{BB962C8B-B14F-4D97-AF65-F5344CB8AC3E}">
        <p14:creationId xmlns:p14="http://schemas.microsoft.com/office/powerpoint/2010/main" val="60742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0E2A5A-B7DC-4E80-874E-C3080A7AFD0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9D6B469-6A73-436A-ADBD-B344DC517B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70FA8CF-EB20-46E5-8455-B9014D805342}"/>
              </a:ext>
            </a:extLst>
          </p:cNvPr>
          <p:cNvSpPr>
            <a:spLocks noGrp="1"/>
          </p:cNvSpPr>
          <p:nvPr>
            <p:ph type="dt" sz="half" idx="10"/>
          </p:nvPr>
        </p:nvSpPr>
        <p:spPr/>
        <p:txBody>
          <a:bodyPr/>
          <a:lstStyle/>
          <a:p>
            <a:fld id="{976FBC6F-6311-4121-B98C-CAA7F742313F}" type="datetimeFigureOut">
              <a:rPr lang="de-DE" smtClean="0"/>
              <a:t>20.08.2025</a:t>
            </a:fld>
            <a:endParaRPr lang="de-DE"/>
          </a:p>
        </p:txBody>
      </p:sp>
      <p:sp>
        <p:nvSpPr>
          <p:cNvPr id="5" name="Fußzeilenplatzhalter 4">
            <a:extLst>
              <a:ext uri="{FF2B5EF4-FFF2-40B4-BE49-F238E27FC236}">
                <a16:creationId xmlns:a16="http://schemas.microsoft.com/office/drawing/2014/main" id="{5D49C2C5-8E23-4152-9978-22FEB6C4C63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C57A633-EDFB-43D6-BF74-261984A6A933}"/>
              </a:ext>
            </a:extLst>
          </p:cNvPr>
          <p:cNvSpPr>
            <a:spLocks noGrp="1"/>
          </p:cNvSpPr>
          <p:nvPr>
            <p:ph type="sldNum" sz="quarter" idx="12"/>
          </p:nvPr>
        </p:nvSpPr>
        <p:spPr/>
        <p:txBody>
          <a:bodyPr/>
          <a:lstStyle/>
          <a:p>
            <a:fld id="{48058A2C-489E-4231-8005-8998A88E3685}" type="slidenum">
              <a:rPr lang="de-DE" smtClean="0"/>
              <a:t>‹Nr.›</a:t>
            </a:fld>
            <a:endParaRPr lang="de-DE"/>
          </a:p>
        </p:txBody>
      </p:sp>
    </p:spTree>
    <p:extLst>
      <p:ext uri="{BB962C8B-B14F-4D97-AF65-F5344CB8AC3E}">
        <p14:creationId xmlns:p14="http://schemas.microsoft.com/office/powerpoint/2010/main" val="94389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70C740-FBF2-4E75-89EB-3305AC34B77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CE1EB3D-54E2-46A9-A008-8C5E76B1C53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F1582A6-5666-4675-9A15-0C7F3C87FBED}"/>
              </a:ext>
            </a:extLst>
          </p:cNvPr>
          <p:cNvSpPr>
            <a:spLocks noGrp="1"/>
          </p:cNvSpPr>
          <p:nvPr>
            <p:ph type="dt" sz="half" idx="10"/>
          </p:nvPr>
        </p:nvSpPr>
        <p:spPr/>
        <p:txBody>
          <a:bodyPr/>
          <a:lstStyle/>
          <a:p>
            <a:fld id="{976FBC6F-6311-4121-B98C-CAA7F742313F}" type="datetimeFigureOut">
              <a:rPr lang="de-DE" smtClean="0"/>
              <a:t>20.08.2025</a:t>
            </a:fld>
            <a:endParaRPr lang="de-DE"/>
          </a:p>
        </p:txBody>
      </p:sp>
      <p:sp>
        <p:nvSpPr>
          <p:cNvPr id="5" name="Fußzeilenplatzhalter 4">
            <a:extLst>
              <a:ext uri="{FF2B5EF4-FFF2-40B4-BE49-F238E27FC236}">
                <a16:creationId xmlns:a16="http://schemas.microsoft.com/office/drawing/2014/main" id="{4CCA975A-CFC9-4B5E-830F-43B2AB05A4E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09A1D8-1D2D-43AE-98EE-75D2938499C7}"/>
              </a:ext>
            </a:extLst>
          </p:cNvPr>
          <p:cNvSpPr>
            <a:spLocks noGrp="1"/>
          </p:cNvSpPr>
          <p:nvPr>
            <p:ph type="sldNum" sz="quarter" idx="12"/>
          </p:nvPr>
        </p:nvSpPr>
        <p:spPr/>
        <p:txBody>
          <a:bodyPr/>
          <a:lstStyle/>
          <a:p>
            <a:fld id="{48058A2C-489E-4231-8005-8998A88E3685}" type="slidenum">
              <a:rPr lang="de-DE" smtClean="0"/>
              <a:t>‹Nr.›</a:t>
            </a:fld>
            <a:endParaRPr lang="de-DE"/>
          </a:p>
        </p:txBody>
      </p:sp>
    </p:spTree>
    <p:extLst>
      <p:ext uri="{BB962C8B-B14F-4D97-AF65-F5344CB8AC3E}">
        <p14:creationId xmlns:p14="http://schemas.microsoft.com/office/powerpoint/2010/main" val="655135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25C46D5-C8C6-4A2A-9180-10DBD341551C}"/>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A1FEF35-F6AF-4A86-B7F2-8D39E9DF965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6CEB2F3-88FD-41B2-8912-FAED01FC8F8D}"/>
              </a:ext>
            </a:extLst>
          </p:cNvPr>
          <p:cNvSpPr>
            <a:spLocks noGrp="1"/>
          </p:cNvSpPr>
          <p:nvPr>
            <p:ph type="dt" sz="half" idx="10"/>
          </p:nvPr>
        </p:nvSpPr>
        <p:spPr/>
        <p:txBody>
          <a:bodyPr/>
          <a:lstStyle/>
          <a:p>
            <a:fld id="{976FBC6F-6311-4121-B98C-CAA7F742313F}" type="datetimeFigureOut">
              <a:rPr lang="de-DE" smtClean="0"/>
              <a:t>20.08.2025</a:t>
            </a:fld>
            <a:endParaRPr lang="de-DE"/>
          </a:p>
        </p:txBody>
      </p:sp>
      <p:sp>
        <p:nvSpPr>
          <p:cNvPr id="5" name="Fußzeilenplatzhalter 4">
            <a:extLst>
              <a:ext uri="{FF2B5EF4-FFF2-40B4-BE49-F238E27FC236}">
                <a16:creationId xmlns:a16="http://schemas.microsoft.com/office/drawing/2014/main" id="{D2A302A3-484D-4AFB-AEC9-7F14870AA55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6CB4C2D-485E-43A1-99A6-8A9790F8BC9C}"/>
              </a:ext>
            </a:extLst>
          </p:cNvPr>
          <p:cNvSpPr>
            <a:spLocks noGrp="1"/>
          </p:cNvSpPr>
          <p:nvPr>
            <p:ph type="sldNum" sz="quarter" idx="12"/>
          </p:nvPr>
        </p:nvSpPr>
        <p:spPr/>
        <p:txBody>
          <a:bodyPr/>
          <a:lstStyle/>
          <a:p>
            <a:fld id="{48058A2C-489E-4231-8005-8998A88E3685}" type="slidenum">
              <a:rPr lang="de-DE" smtClean="0"/>
              <a:t>‹Nr.›</a:t>
            </a:fld>
            <a:endParaRPr lang="de-DE"/>
          </a:p>
        </p:txBody>
      </p:sp>
    </p:spTree>
    <p:extLst>
      <p:ext uri="{BB962C8B-B14F-4D97-AF65-F5344CB8AC3E}">
        <p14:creationId xmlns:p14="http://schemas.microsoft.com/office/powerpoint/2010/main" val="322277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93EB3-8F54-488F-AF9C-645BDA6850F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4561682-1512-400C-BDE0-F345C53CB1F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6DA3C8C-CDE9-4413-B329-4991276878E8}"/>
              </a:ext>
            </a:extLst>
          </p:cNvPr>
          <p:cNvSpPr>
            <a:spLocks noGrp="1"/>
          </p:cNvSpPr>
          <p:nvPr>
            <p:ph type="dt" sz="half" idx="10"/>
          </p:nvPr>
        </p:nvSpPr>
        <p:spPr/>
        <p:txBody>
          <a:bodyPr/>
          <a:lstStyle/>
          <a:p>
            <a:fld id="{976FBC6F-6311-4121-B98C-CAA7F742313F}" type="datetimeFigureOut">
              <a:rPr lang="de-DE" smtClean="0"/>
              <a:t>20.08.2025</a:t>
            </a:fld>
            <a:endParaRPr lang="de-DE"/>
          </a:p>
        </p:txBody>
      </p:sp>
      <p:sp>
        <p:nvSpPr>
          <p:cNvPr id="5" name="Fußzeilenplatzhalter 4">
            <a:extLst>
              <a:ext uri="{FF2B5EF4-FFF2-40B4-BE49-F238E27FC236}">
                <a16:creationId xmlns:a16="http://schemas.microsoft.com/office/drawing/2014/main" id="{187ACD81-2BA3-48E1-A492-47DA7EF4D8E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318DF98-D202-4480-9E29-F6F115CA7FCD}"/>
              </a:ext>
            </a:extLst>
          </p:cNvPr>
          <p:cNvSpPr>
            <a:spLocks noGrp="1"/>
          </p:cNvSpPr>
          <p:nvPr>
            <p:ph type="sldNum" sz="quarter" idx="12"/>
          </p:nvPr>
        </p:nvSpPr>
        <p:spPr/>
        <p:txBody>
          <a:bodyPr/>
          <a:lstStyle/>
          <a:p>
            <a:fld id="{48058A2C-489E-4231-8005-8998A88E3685}" type="slidenum">
              <a:rPr lang="de-DE" smtClean="0"/>
              <a:t>‹Nr.›</a:t>
            </a:fld>
            <a:endParaRPr lang="de-DE"/>
          </a:p>
        </p:txBody>
      </p:sp>
    </p:spTree>
    <p:extLst>
      <p:ext uri="{BB962C8B-B14F-4D97-AF65-F5344CB8AC3E}">
        <p14:creationId xmlns:p14="http://schemas.microsoft.com/office/powerpoint/2010/main" val="2374046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741BB-4BF8-4D11-A7DE-7B2FFE88CE7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325E63A-5FA5-405E-91DB-1D6DF03BAC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9DA33EC-C114-4A5D-94E2-6EE3D06FE770}"/>
              </a:ext>
            </a:extLst>
          </p:cNvPr>
          <p:cNvSpPr>
            <a:spLocks noGrp="1"/>
          </p:cNvSpPr>
          <p:nvPr>
            <p:ph type="dt" sz="half" idx="10"/>
          </p:nvPr>
        </p:nvSpPr>
        <p:spPr/>
        <p:txBody>
          <a:bodyPr/>
          <a:lstStyle/>
          <a:p>
            <a:fld id="{976FBC6F-6311-4121-B98C-CAA7F742313F}" type="datetimeFigureOut">
              <a:rPr lang="de-DE" smtClean="0"/>
              <a:t>20.08.2025</a:t>
            </a:fld>
            <a:endParaRPr lang="de-DE"/>
          </a:p>
        </p:txBody>
      </p:sp>
      <p:sp>
        <p:nvSpPr>
          <p:cNvPr id="5" name="Fußzeilenplatzhalter 4">
            <a:extLst>
              <a:ext uri="{FF2B5EF4-FFF2-40B4-BE49-F238E27FC236}">
                <a16:creationId xmlns:a16="http://schemas.microsoft.com/office/drawing/2014/main" id="{C9217B2F-112F-449F-8A14-E33D78FD805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072A465-C344-4E97-B3B8-CB1A2FEF5011}"/>
              </a:ext>
            </a:extLst>
          </p:cNvPr>
          <p:cNvSpPr>
            <a:spLocks noGrp="1"/>
          </p:cNvSpPr>
          <p:nvPr>
            <p:ph type="sldNum" sz="quarter" idx="12"/>
          </p:nvPr>
        </p:nvSpPr>
        <p:spPr/>
        <p:txBody>
          <a:bodyPr/>
          <a:lstStyle/>
          <a:p>
            <a:fld id="{48058A2C-489E-4231-8005-8998A88E3685}" type="slidenum">
              <a:rPr lang="de-DE" smtClean="0"/>
              <a:t>‹Nr.›</a:t>
            </a:fld>
            <a:endParaRPr lang="de-DE"/>
          </a:p>
        </p:txBody>
      </p:sp>
    </p:spTree>
    <p:extLst>
      <p:ext uri="{BB962C8B-B14F-4D97-AF65-F5344CB8AC3E}">
        <p14:creationId xmlns:p14="http://schemas.microsoft.com/office/powerpoint/2010/main" val="259692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59B793-2BA5-4A34-A33C-9F26063E5E9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BEA1A89-0C0D-4AE4-9C68-C4AA8B82629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78052A4-D390-4C26-8E37-62A8703841F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FA864D7C-A42B-49A1-B6C1-B5E34AE3436C}"/>
              </a:ext>
            </a:extLst>
          </p:cNvPr>
          <p:cNvSpPr>
            <a:spLocks noGrp="1"/>
          </p:cNvSpPr>
          <p:nvPr>
            <p:ph type="dt" sz="half" idx="10"/>
          </p:nvPr>
        </p:nvSpPr>
        <p:spPr/>
        <p:txBody>
          <a:bodyPr/>
          <a:lstStyle/>
          <a:p>
            <a:fld id="{976FBC6F-6311-4121-B98C-CAA7F742313F}" type="datetimeFigureOut">
              <a:rPr lang="de-DE" smtClean="0"/>
              <a:t>20.08.2025</a:t>
            </a:fld>
            <a:endParaRPr lang="de-DE"/>
          </a:p>
        </p:txBody>
      </p:sp>
      <p:sp>
        <p:nvSpPr>
          <p:cNvPr id="6" name="Fußzeilenplatzhalter 5">
            <a:extLst>
              <a:ext uri="{FF2B5EF4-FFF2-40B4-BE49-F238E27FC236}">
                <a16:creationId xmlns:a16="http://schemas.microsoft.com/office/drawing/2014/main" id="{C9D8E2CA-CECB-4D4F-95F0-6807E3B6437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A1A45F6-6499-44D1-B6D1-16B6876A5062}"/>
              </a:ext>
            </a:extLst>
          </p:cNvPr>
          <p:cNvSpPr>
            <a:spLocks noGrp="1"/>
          </p:cNvSpPr>
          <p:nvPr>
            <p:ph type="sldNum" sz="quarter" idx="12"/>
          </p:nvPr>
        </p:nvSpPr>
        <p:spPr/>
        <p:txBody>
          <a:bodyPr/>
          <a:lstStyle/>
          <a:p>
            <a:fld id="{48058A2C-489E-4231-8005-8998A88E3685}" type="slidenum">
              <a:rPr lang="de-DE" smtClean="0"/>
              <a:t>‹Nr.›</a:t>
            </a:fld>
            <a:endParaRPr lang="de-DE"/>
          </a:p>
        </p:txBody>
      </p:sp>
    </p:spTree>
    <p:extLst>
      <p:ext uri="{BB962C8B-B14F-4D97-AF65-F5344CB8AC3E}">
        <p14:creationId xmlns:p14="http://schemas.microsoft.com/office/powerpoint/2010/main" val="400794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8D8FA-71B3-4EA2-9FE7-CC03DECC835D}"/>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06CF5FD5-29E9-4D4B-8532-8F2B2C3269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1B044B2-191D-4E64-B62A-57DDB0F4933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BED76DE-F706-4477-A95D-AFF41448FA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1D46ABC-B540-4403-A356-876BEF6EEFA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82DD82B-35EB-4E52-98AB-5612BA394738}"/>
              </a:ext>
            </a:extLst>
          </p:cNvPr>
          <p:cNvSpPr>
            <a:spLocks noGrp="1"/>
          </p:cNvSpPr>
          <p:nvPr>
            <p:ph type="dt" sz="half" idx="10"/>
          </p:nvPr>
        </p:nvSpPr>
        <p:spPr/>
        <p:txBody>
          <a:bodyPr/>
          <a:lstStyle/>
          <a:p>
            <a:fld id="{976FBC6F-6311-4121-B98C-CAA7F742313F}" type="datetimeFigureOut">
              <a:rPr lang="de-DE" smtClean="0"/>
              <a:t>20.08.2025</a:t>
            </a:fld>
            <a:endParaRPr lang="de-DE"/>
          </a:p>
        </p:txBody>
      </p:sp>
      <p:sp>
        <p:nvSpPr>
          <p:cNvPr id="8" name="Fußzeilenplatzhalter 7">
            <a:extLst>
              <a:ext uri="{FF2B5EF4-FFF2-40B4-BE49-F238E27FC236}">
                <a16:creationId xmlns:a16="http://schemas.microsoft.com/office/drawing/2014/main" id="{BA72B7C2-5507-406C-8816-6059937A805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B0672F3-A8CA-4E7C-92D3-70AE6285E79F}"/>
              </a:ext>
            </a:extLst>
          </p:cNvPr>
          <p:cNvSpPr>
            <a:spLocks noGrp="1"/>
          </p:cNvSpPr>
          <p:nvPr>
            <p:ph type="sldNum" sz="quarter" idx="12"/>
          </p:nvPr>
        </p:nvSpPr>
        <p:spPr/>
        <p:txBody>
          <a:bodyPr/>
          <a:lstStyle/>
          <a:p>
            <a:fld id="{48058A2C-489E-4231-8005-8998A88E3685}" type="slidenum">
              <a:rPr lang="de-DE" smtClean="0"/>
              <a:t>‹Nr.›</a:t>
            </a:fld>
            <a:endParaRPr lang="de-DE"/>
          </a:p>
        </p:txBody>
      </p:sp>
    </p:spTree>
    <p:extLst>
      <p:ext uri="{BB962C8B-B14F-4D97-AF65-F5344CB8AC3E}">
        <p14:creationId xmlns:p14="http://schemas.microsoft.com/office/powerpoint/2010/main" val="3069947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C98C4B-5B7B-4C2B-8112-3A570AE7993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FD49B70-D1A5-4F5A-8DA2-4B6EF254C268}"/>
              </a:ext>
            </a:extLst>
          </p:cNvPr>
          <p:cNvSpPr>
            <a:spLocks noGrp="1"/>
          </p:cNvSpPr>
          <p:nvPr>
            <p:ph type="dt" sz="half" idx="10"/>
          </p:nvPr>
        </p:nvSpPr>
        <p:spPr/>
        <p:txBody>
          <a:bodyPr/>
          <a:lstStyle/>
          <a:p>
            <a:fld id="{976FBC6F-6311-4121-B98C-CAA7F742313F}" type="datetimeFigureOut">
              <a:rPr lang="de-DE" smtClean="0"/>
              <a:t>20.08.2025</a:t>
            </a:fld>
            <a:endParaRPr lang="de-DE"/>
          </a:p>
        </p:txBody>
      </p:sp>
      <p:sp>
        <p:nvSpPr>
          <p:cNvPr id="4" name="Fußzeilenplatzhalter 3">
            <a:extLst>
              <a:ext uri="{FF2B5EF4-FFF2-40B4-BE49-F238E27FC236}">
                <a16:creationId xmlns:a16="http://schemas.microsoft.com/office/drawing/2014/main" id="{20DAAE47-4463-4888-A7BE-67A322D587E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AFBDE1E7-4D33-4CAA-9B69-4C1B82551CC1}"/>
              </a:ext>
            </a:extLst>
          </p:cNvPr>
          <p:cNvSpPr>
            <a:spLocks noGrp="1"/>
          </p:cNvSpPr>
          <p:nvPr>
            <p:ph type="sldNum" sz="quarter" idx="12"/>
          </p:nvPr>
        </p:nvSpPr>
        <p:spPr/>
        <p:txBody>
          <a:bodyPr/>
          <a:lstStyle/>
          <a:p>
            <a:fld id="{48058A2C-489E-4231-8005-8998A88E3685}" type="slidenum">
              <a:rPr lang="de-DE" smtClean="0"/>
              <a:t>‹Nr.›</a:t>
            </a:fld>
            <a:endParaRPr lang="de-DE"/>
          </a:p>
        </p:txBody>
      </p:sp>
    </p:spTree>
    <p:extLst>
      <p:ext uri="{BB962C8B-B14F-4D97-AF65-F5344CB8AC3E}">
        <p14:creationId xmlns:p14="http://schemas.microsoft.com/office/powerpoint/2010/main" val="1321123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88E9939-358F-4575-A3D4-2DF88D3A4FD4}"/>
              </a:ext>
            </a:extLst>
          </p:cNvPr>
          <p:cNvSpPr>
            <a:spLocks noGrp="1"/>
          </p:cNvSpPr>
          <p:nvPr>
            <p:ph type="dt" sz="half" idx="10"/>
          </p:nvPr>
        </p:nvSpPr>
        <p:spPr/>
        <p:txBody>
          <a:bodyPr/>
          <a:lstStyle/>
          <a:p>
            <a:fld id="{976FBC6F-6311-4121-B98C-CAA7F742313F}" type="datetimeFigureOut">
              <a:rPr lang="de-DE" smtClean="0"/>
              <a:t>20.08.2025</a:t>
            </a:fld>
            <a:endParaRPr lang="de-DE"/>
          </a:p>
        </p:txBody>
      </p:sp>
      <p:sp>
        <p:nvSpPr>
          <p:cNvPr id="3" name="Fußzeilenplatzhalter 2">
            <a:extLst>
              <a:ext uri="{FF2B5EF4-FFF2-40B4-BE49-F238E27FC236}">
                <a16:creationId xmlns:a16="http://schemas.microsoft.com/office/drawing/2014/main" id="{076B255B-6BFE-4FC1-A4B2-4F3DD941013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464E4A7-0296-4F66-952F-5217085FFFF9}"/>
              </a:ext>
            </a:extLst>
          </p:cNvPr>
          <p:cNvSpPr>
            <a:spLocks noGrp="1"/>
          </p:cNvSpPr>
          <p:nvPr>
            <p:ph type="sldNum" sz="quarter" idx="12"/>
          </p:nvPr>
        </p:nvSpPr>
        <p:spPr/>
        <p:txBody>
          <a:bodyPr/>
          <a:lstStyle/>
          <a:p>
            <a:fld id="{48058A2C-489E-4231-8005-8998A88E3685}" type="slidenum">
              <a:rPr lang="de-DE" smtClean="0"/>
              <a:t>‹Nr.›</a:t>
            </a:fld>
            <a:endParaRPr lang="de-DE"/>
          </a:p>
        </p:txBody>
      </p:sp>
    </p:spTree>
    <p:extLst>
      <p:ext uri="{BB962C8B-B14F-4D97-AF65-F5344CB8AC3E}">
        <p14:creationId xmlns:p14="http://schemas.microsoft.com/office/powerpoint/2010/main" val="1222690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6E2197-4E6D-4B03-AB71-2B153C8C2A0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C53E4E6-2EDE-4D1D-B3C7-813ABAABE0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65FDDEE-31D2-49A8-B860-DF684EF5D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B6C1F1E-06D9-415E-840C-66ABB5DDC693}"/>
              </a:ext>
            </a:extLst>
          </p:cNvPr>
          <p:cNvSpPr>
            <a:spLocks noGrp="1"/>
          </p:cNvSpPr>
          <p:nvPr>
            <p:ph type="dt" sz="half" idx="10"/>
          </p:nvPr>
        </p:nvSpPr>
        <p:spPr/>
        <p:txBody>
          <a:bodyPr/>
          <a:lstStyle/>
          <a:p>
            <a:fld id="{976FBC6F-6311-4121-B98C-CAA7F742313F}" type="datetimeFigureOut">
              <a:rPr lang="de-DE" smtClean="0"/>
              <a:t>20.08.2025</a:t>
            </a:fld>
            <a:endParaRPr lang="de-DE"/>
          </a:p>
        </p:txBody>
      </p:sp>
      <p:sp>
        <p:nvSpPr>
          <p:cNvPr id="6" name="Fußzeilenplatzhalter 5">
            <a:extLst>
              <a:ext uri="{FF2B5EF4-FFF2-40B4-BE49-F238E27FC236}">
                <a16:creationId xmlns:a16="http://schemas.microsoft.com/office/drawing/2014/main" id="{D8548092-8055-4797-B9AD-9F3F2604FFE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0CD0CA4-CC10-473B-87FB-701E6A171A6F}"/>
              </a:ext>
            </a:extLst>
          </p:cNvPr>
          <p:cNvSpPr>
            <a:spLocks noGrp="1"/>
          </p:cNvSpPr>
          <p:nvPr>
            <p:ph type="sldNum" sz="quarter" idx="12"/>
          </p:nvPr>
        </p:nvSpPr>
        <p:spPr/>
        <p:txBody>
          <a:bodyPr/>
          <a:lstStyle/>
          <a:p>
            <a:fld id="{48058A2C-489E-4231-8005-8998A88E3685}" type="slidenum">
              <a:rPr lang="de-DE" smtClean="0"/>
              <a:t>‹Nr.›</a:t>
            </a:fld>
            <a:endParaRPr lang="de-DE"/>
          </a:p>
        </p:txBody>
      </p:sp>
    </p:spTree>
    <p:extLst>
      <p:ext uri="{BB962C8B-B14F-4D97-AF65-F5344CB8AC3E}">
        <p14:creationId xmlns:p14="http://schemas.microsoft.com/office/powerpoint/2010/main" val="306601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4618E5-A165-4504-B208-1EF654F4781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14EA4BA-16F2-47B2-9B90-F1685788B0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9D98E40-1F23-4A76-9DED-58E80602C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10FC468-0B8A-4CE8-9659-A19DE5C6C344}"/>
              </a:ext>
            </a:extLst>
          </p:cNvPr>
          <p:cNvSpPr>
            <a:spLocks noGrp="1"/>
          </p:cNvSpPr>
          <p:nvPr>
            <p:ph type="dt" sz="half" idx="10"/>
          </p:nvPr>
        </p:nvSpPr>
        <p:spPr/>
        <p:txBody>
          <a:bodyPr/>
          <a:lstStyle/>
          <a:p>
            <a:fld id="{976FBC6F-6311-4121-B98C-CAA7F742313F}" type="datetimeFigureOut">
              <a:rPr lang="de-DE" smtClean="0"/>
              <a:t>20.08.2025</a:t>
            </a:fld>
            <a:endParaRPr lang="de-DE"/>
          </a:p>
        </p:txBody>
      </p:sp>
      <p:sp>
        <p:nvSpPr>
          <p:cNvPr id="6" name="Fußzeilenplatzhalter 5">
            <a:extLst>
              <a:ext uri="{FF2B5EF4-FFF2-40B4-BE49-F238E27FC236}">
                <a16:creationId xmlns:a16="http://schemas.microsoft.com/office/drawing/2014/main" id="{DC852AA8-815F-4138-8EBB-AED7358C469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44EC22C-640A-43DF-9A88-EA11D4AC76BB}"/>
              </a:ext>
            </a:extLst>
          </p:cNvPr>
          <p:cNvSpPr>
            <a:spLocks noGrp="1"/>
          </p:cNvSpPr>
          <p:nvPr>
            <p:ph type="sldNum" sz="quarter" idx="12"/>
          </p:nvPr>
        </p:nvSpPr>
        <p:spPr/>
        <p:txBody>
          <a:bodyPr/>
          <a:lstStyle/>
          <a:p>
            <a:fld id="{48058A2C-489E-4231-8005-8998A88E3685}" type="slidenum">
              <a:rPr lang="de-DE" smtClean="0"/>
              <a:t>‹Nr.›</a:t>
            </a:fld>
            <a:endParaRPr lang="de-DE"/>
          </a:p>
        </p:txBody>
      </p:sp>
    </p:spTree>
    <p:extLst>
      <p:ext uri="{BB962C8B-B14F-4D97-AF65-F5344CB8AC3E}">
        <p14:creationId xmlns:p14="http://schemas.microsoft.com/office/powerpoint/2010/main" val="2832028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EB6617F-FBCA-44A3-AB18-D324E14EB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ADE56E4-E0E5-4F79-9837-789CA70B22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D35A13A-C065-43C6-88E7-3821B4EF38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FBC6F-6311-4121-B98C-CAA7F742313F}" type="datetimeFigureOut">
              <a:rPr lang="de-DE" smtClean="0"/>
              <a:t>20.08.2025</a:t>
            </a:fld>
            <a:endParaRPr lang="de-DE"/>
          </a:p>
        </p:txBody>
      </p:sp>
      <p:sp>
        <p:nvSpPr>
          <p:cNvPr id="5" name="Fußzeilenplatzhalter 4">
            <a:extLst>
              <a:ext uri="{FF2B5EF4-FFF2-40B4-BE49-F238E27FC236}">
                <a16:creationId xmlns:a16="http://schemas.microsoft.com/office/drawing/2014/main" id="{A9A98C0D-9FD9-4D10-AB22-4295B128F6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5DAEE99-8F30-4406-BF3F-BA3B702D40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58A2C-489E-4231-8005-8998A88E3685}" type="slidenum">
              <a:rPr lang="de-DE" smtClean="0"/>
              <a:t>‹Nr.›</a:t>
            </a:fld>
            <a:endParaRPr lang="de-DE"/>
          </a:p>
        </p:txBody>
      </p:sp>
    </p:spTree>
    <p:extLst>
      <p:ext uri="{BB962C8B-B14F-4D97-AF65-F5344CB8AC3E}">
        <p14:creationId xmlns:p14="http://schemas.microsoft.com/office/powerpoint/2010/main" val="3791739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e.wikipedia.org/wiki/Atalante"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de.wikipedia.org/wiki/Komet#Kometenbahnen" TargetMode="External"/><Relationship Id="rId13" Type="http://schemas.openxmlformats.org/officeDocument/2006/relationships/hyperlink" Target="https://de.wikipedia.org/wiki/Siderische_Periode" TargetMode="External"/><Relationship Id="rId18" Type="http://schemas.openxmlformats.org/officeDocument/2006/relationships/hyperlink" Target="https://de.wikipedia.org/wiki/Benennung_von_Asteroiden_und_Kometen" TargetMode="External"/><Relationship Id="rId3" Type="http://schemas.openxmlformats.org/officeDocument/2006/relationships/hyperlink" Target="https://de.wikipedia.org/wiki/Bahnelement" TargetMode="External"/><Relationship Id="rId7" Type="http://schemas.openxmlformats.org/officeDocument/2006/relationships/hyperlink" Target="https://de.wikipedia.org/wiki/Julianisches_Datum" TargetMode="External"/><Relationship Id="rId12" Type="http://schemas.openxmlformats.org/officeDocument/2006/relationships/hyperlink" Target="https://de.wikipedia.org/wiki/Halbachsen_der_Ellipse" TargetMode="External"/><Relationship Id="rId17" Type="http://schemas.openxmlformats.org/officeDocument/2006/relationships/hyperlink" Target="https://de.wikipedia.org/wiki/Bahngeschwindigkeit_(Astronomie)" TargetMode="External"/><Relationship Id="rId2" Type="http://schemas.openxmlformats.org/officeDocument/2006/relationships/image" Target="../media/image32.jpg"/><Relationship Id="rId16" Type="http://schemas.openxmlformats.org/officeDocument/2006/relationships/hyperlink" Target="https://de.wikipedia.org/wiki/Winkel" TargetMode="External"/><Relationship Id="rId1" Type="http://schemas.openxmlformats.org/officeDocument/2006/relationships/slideLayout" Target="../slideLayouts/slideLayout2.xml"/><Relationship Id="rId6" Type="http://schemas.openxmlformats.org/officeDocument/2006/relationships/hyperlink" Target="https://de.wikipedia.org/wiki/Epoche_(Astronomie)" TargetMode="External"/><Relationship Id="rId11" Type="http://schemas.openxmlformats.org/officeDocument/2006/relationships/hyperlink" Target="https://de.wikipedia.org/wiki/Astronomische_Einheit" TargetMode="External"/><Relationship Id="rId5" Type="http://schemas.openxmlformats.org/officeDocument/2006/relationships/hyperlink" Target="https://ssd.jpl.nasa.gov/tools/sbdb_lookup.html#/?sstr=1861J1&amp;view=VOPDA" TargetMode="External"/><Relationship Id="rId15" Type="http://schemas.openxmlformats.org/officeDocument/2006/relationships/hyperlink" Target="https://de.wikipedia.org/wiki/Bahnneigung" TargetMode="External"/><Relationship Id="rId10" Type="http://schemas.openxmlformats.org/officeDocument/2006/relationships/hyperlink" Target="https://de.wikipedia.org/wiki/Apsis_(Astronomie)" TargetMode="External"/><Relationship Id="rId4" Type="http://schemas.openxmlformats.org/officeDocument/2006/relationships/hyperlink" Target="https://de.wikipedia.org/wiki/Umlaufbahn" TargetMode="External"/><Relationship Id="rId9" Type="http://schemas.openxmlformats.org/officeDocument/2006/relationships/hyperlink" Target="https://de.wikipedia.org/wiki/Exzentrizit%C3%A4t_(Astronomie)" TargetMode="External"/><Relationship Id="rId14" Type="http://schemas.openxmlformats.org/officeDocument/2006/relationships/hyperlink" Target="https://de.wikipedia.org/wiki/Jahr"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upload.wikimedia.org/wikipedia/commons/3/34/Great_Comet_of_1882.jp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F387B-39F2-454A-8DA0-71F7D8AD4B8B}"/>
              </a:ext>
            </a:extLst>
          </p:cNvPr>
          <p:cNvSpPr>
            <a:spLocks noGrp="1"/>
          </p:cNvSpPr>
          <p:nvPr>
            <p:ph type="title"/>
          </p:nvPr>
        </p:nvSpPr>
        <p:spPr>
          <a:xfrm>
            <a:off x="0" y="85045"/>
            <a:ext cx="12415101" cy="1140643"/>
          </a:xfrm>
        </p:spPr>
        <p:txBody>
          <a:bodyPr>
            <a:normAutofit fontScale="90000"/>
          </a:bodyPr>
          <a:lstStyle/>
          <a:p>
            <a:pPr algn="ctr"/>
            <a:r>
              <a:rPr lang="de-DE" sz="4400" b="1" dirty="0">
                <a:solidFill>
                  <a:srgbClr val="00FFFF"/>
                </a:solidFill>
                <a:effectLst>
                  <a:outerShdw blurRad="38100" dist="38100" dir="2700000" algn="tl">
                    <a:srgbClr val="000000">
                      <a:alpha val="43137"/>
                    </a:srgbClr>
                  </a:outerShdw>
                </a:effectLst>
                <a:highlight>
                  <a:srgbClr val="C0C0C0"/>
                </a:highlight>
                <a:latin typeface="+mn-lt"/>
              </a:rPr>
              <a:t>KOSMOS &amp; PSYCHE - DER </a:t>
            </a:r>
            <a:r>
              <a:rPr lang="de-DE" sz="4400" b="1" dirty="0" err="1">
                <a:solidFill>
                  <a:srgbClr val="00FFFF"/>
                </a:solidFill>
                <a:effectLst>
                  <a:outerShdw blurRad="38100" dist="38100" dir="2700000" algn="tl">
                    <a:srgbClr val="000000">
                      <a:alpha val="43137"/>
                    </a:srgbClr>
                  </a:outerShdw>
                </a:effectLst>
                <a:highlight>
                  <a:srgbClr val="C0C0C0"/>
                </a:highlight>
                <a:latin typeface="+mn-lt"/>
              </a:rPr>
              <a:t>GROßE</a:t>
            </a:r>
            <a:r>
              <a:rPr lang="de-DE" sz="4400" b="1" dirty="0">
                <a:solidFill>
                  <a:srgbClr val="00FFFF"/>
                </a:solidFill>
                <a:effectLst>
                  <a:outerShdw blurRad="38100" dist="38100" dir="2700000" algn="tl">
                    <a:srgbClr val="000000">
                      <a:alpha val="43137"/>
                    </a:srgbClr>
                  </a:outerShdw>
                </a:effectLst>
                <a:highlight>
                  <a:srgbClr val="C0C0C0"/>
                </a:highlight>
                <a:latin typeface="+mn-lt"/>
              </a:rPr>
              <a:t> KOMET VON 1965:</a:t>
            </a:r>
            <a:br>
              <a:rPr lang="de-DE" sz="4400" b="1" dirty="0">
                <a:solidFill>
                  <a:srgbClr val="00FFFF"/>
                </a:solidFill>
                <a:effectLst>
                  <a:outerShdw blurRad="38100" dist="38100" dir="2700000" algn="tl">
                    <a:srgbClr val="000000">
                      <a:alpha val="43137"/>
                    </a:srgbClr>
                  </a:outerShdw>
                </a:effectLst>
                <a:highlight>
                  <a:srgbClr val="C0C0C0"/>
                </a:highlight>
                <a:latin typeface="+mn-lt"/>
              </a:rPr>
            </a:br>
            <a:r>
              <a:rPr lang="de-DE" sz="4400" b="1" dirty="0">
                <a:solidFill>
                  <a:srgbClr val="00FFFF"/>
                </a:solidFill>
                <a:effectLst>
                  <a:outerShdw blurRad="38100" dist="38100" dir="2700000" algn="tl">
                    <a:srgbClr val="000000">
                      <a:alpha val="43137"/>
                    </a:srgbClr>
                  </a:outerShdw>
                </a:effectLst>
                <a:highlight>
                  <a:srgbClr val="C0C0C0"/>
                </a:highlight>
                <a:latin typeface="+mn-lt"/>
              </a:rPr>
              <a:t>DER SCHLÜSSEL ALLER SCHLÜSSEL ZU UNSERER ZEIT? </a:t>
            </a:r>
            <a:endParaRPr lang="de-DE" dirty="0">
              <a:effectLst>
                <a:outerShdw blurRad="38100" dist="38100" dir="2700000" algn="tl">
                  <a:srgbClr val="000000">
                    <a:alpha val="43137"/>
                  </a:srgbClr>
                </a:outerShdw>
              </a:effectLst>
              <a:highlight>
                <a:srgbClr val="C0C0C0"/>
              </a:highlight>
            </a:endParaRPr>
          </a:p>
        </p:txBody>
      </p:sp>
      <p:pic>
        <p:nvPicPr>
          <p:cNvPr id="4" name="Inhaltsplatzhalter 4">
            <a:extLst>
              <a:ext uri="{FF2B5EF4-FFF2-40B4-BE49-F238E27FC236}">
                <a16:creationId xmlns:a16="http://schemas.microsoft.com/office/drawing/2014/main" id="{2CDE8F85-3DBA-4522-A10B-6C0536CB6A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6443" y="1525101"/>
            <a:ext cx="7425557" cy="5332900"/>
          </a:xfrm>
        </p:spPr>
      </p:pic>
      <p:sp>
        <p:nvSpPr>
          <p:cNvPr id="5" name="Textfeld 4">
            <a:extLst>
              <a:ext uri="{FF2B5EF4-FFF2-40B4-BE49-F238E27FC236}">
                <a16:creationId xmlns:a16="http://schemas.microsoft.com/office/drawing/2014/main" id="{848222FF-E588-4ACD-BE00-F296D1F6CE0C}"/>
              </a:ext>
            </a:extLst>
          </p:cNvPr>
          <p:cNvSpPr txBox="1"/>
          <p:nvPr/>
        </p:nvSpPr>
        <p:spPr>
          <a:xfrm>
            <a:off x="0" y="1225689"/>
            <a:ext cx="4766443" cy="5909310"/>
          </a:xfrm>
          <a:prstGeom prst="rect">
            <a:avLst/>
          </a:prstGeom>
          <a:noFill/>
        </p:spPr>
        <p:txBody>
          <a:bodyPr wrap="square" rtlCol="0">
            <a:spAutoFit/>
          </a:bodyPr>
          <a:lstStyle/>
          <a:p>
            <a:pPr marL="285750" indent="-285750">
              <a:buFont typeface="Arial" panose="020B0604020202020204" pitchFamily="34" charset="0"/>
              <a:buChar char="•"/>
            </a:pPr>
            <a:r>
              <a:rPr lang="de-DE" sz="1800" b="1" dirty="0"/>
              <a:t>C/1965 S1 IKEYA-SEKI:  Der hellste Komet des 20. Jahrhunderts!</a:t>
            </a:r>
          </a:p>
          <a:p>
            <a:r>
              <a:rPr lang="de-DE" sz="1800" dirty="0"/>
              <a:t>     max. Helligkeit -15 mag, max. Schweif 45° </a:t>
            </a:r>
          </a:p>
          <a:p>
            <a:r>
              <a:rPr lang="de-DE" sz="1800" dirty="0"/>
              <a:t>     Exzentrizität 0,999915, Inklination 141,86°</a:t>
            </a:r>
          </a:p>
          <a:p>
            <a:pPr marL="285750" indent="-285750">
              <a:buFont typeface="Arial" panose="020B0604020202020204" pitchFamily="34" charset="0"/>
              <a:buChar char="•"/>
            </a:pPr>
            <a:r>
              <a:rPr lang="de-DE" sz="1800" b="1" dirty="0"/>
              <a:t>Entdeckung am 18.09.1965 um 19:12 UT (= 4:12 JST Ortszeit am 19.09.1965)</a:t>
            </a:r>
            <a:r>
              <a:rPr lang="de-DE" sz="1800" dirty="0"/>
              <a:t> </a:t>
            </a:r>
            <a:r>
              <a:rPr lang="de-DE" sz="1800" b="1" dirty="0"/>
              <a:t>auf 16°38 LÖW in der angstautoritär-digitalen HS Uranus-Pluto-</a:t>
            </a:r>
            <a:r>
              <a:rPr lang="de-DE" sz="1800" b="1" dirty="0" err="1"/>
              <a:t>Sinon</a:t>
            </a:r>
            <a:r>
              <a:rPr lang="de-DE" sz="1800" b="1" dirty="0"/>
              <a:t>-Merkur / Orcus-Lucifer </a:t>
            </a:r>
            <a:r>
              <a:rPr lang="de-DE" sz="1800" dirty="0"/>
              <a:t>morgens vor Sonnenaufgang nach </a:t>
            </a:r>
            <a:r>
              <a:rPr lang="de-DE" sz="1800" dirty="0" err="1"/>
              <a:t>luftreini-genden</a:t>
            </a:r>
            <a:r>
              <a:rPr lang="de-DE" sz="1800" dirty="0"/>
              <a:t> Typhon in Kochi, Japan durch </a:t>
            </a:r>
            <a:r>
              <a:rPr lang="de-DE" sz="1800" dirty="0" err="1"/>
              <a:t>Ikeya</a:t>
            </a:r>
            <a:r>
              <a:rPr lang="de-DE" sz="1800" dirty="0"/>
              <a:t>, 19:27 UT durch </a:t>
            </a:r>
            <a:r>
              <a:rPr lang="de-DE" sz="1800" dirty="0" err="1"/>
              <a:t>Seki</a:t>
            </a:r>
            <a:r>
              <a:rPr lang="de-DE" sz="1800" dirty="0"/>
              <a:t> im </a:t>
            </a:r>
            <a:r>
              <a:rPr lang="de-DE" sz="1800" dirty="0" err="1"/>
              <a:t>Geisei</a:t>
            </a:r>
            <a:r>
              <a:rPr lang="de-DE" sz="1800" dirty="0"/>
              <a:t> Observatorium</a:t>
            </a:r>
          </a:p>
          <a:p>
            <a:pPr marL="285750" indent="-285750">
              <a:buFont typeface="Arial" panose="020B0604020202020204" pitchFamily="34" charset="0"/>
              <a:buChar char="•"/>
            </a:pPr>
            <a:r>
              <a:rPr lang="de-DE" sz="1800" b="1" dirty="0"/>
              <a:t>Perigäum – Erdnähe 17.10.1965 um 11:06 UT auf 13°20 WAA</a:t>
            </a:r>
          </a:p>
          <a:p>
            <a:r>
              <a:rPr lang="de-DE" sz="1800" dirty="0"/>
              <a:t>     Tagessichtbarkeit 20. - 22.10.1965 </a:t>
            </a:r>
          </a:p>
          <a:p>
            <a:pPr marL="342900" indent="-342900">
              <a:buFont typeface="Arial" panose="020B0604020202020204" pitchFamily="34" charset="0"/>
              <a:buChar char="•"/>
            </a:pPr>
            <a:r>
              <a:rPr lang="de-DE" sz="1800" b="1" dirty="0" err="1"/>
              <a:t>Periheldurchgang</a:t>
            </a:r>
            <a:r>
              <a:rPr lang="de-DE" sz="1800" b="1" dirty="0"/>
              <a:t> (Sonnennähe) 21.10.1965 </a:t>
            </a:r>
            <a:r>
              <a:rPr lang="de-DE" sz="1800" dirty="0"/>
              <a:t>in</a:t>
            </a:r>
            <a:r>
              <a:rPr lang="de-DE" sz="1800" b="1" dirty="0"/>
              <a:t> </a:t>
            </a:r>
            <a:r>
              <a:rPr lang="de-DE" sz="1800" dirty="0"/>
              <a:t>0,007786 AE </a:t>
            </a:r>
            <a:r>
              <a:rPr lang="de-DE" sz="1800" b="1" dirty="0"/>
              <a:t>um 04h32 UT auf 27°55 WAA</a:t>
            </a:r>
          </a:p>
          <a:p>
            <a:pPr marL="342900" indent="-342900">
              <a:buFont typeface="Arial" panose="020B0604020202020204" pitchFamily="34" charset="0"/>
              <a:buChar char="•"/>
            </a:pPr>
            <a:r>
              <a:rPr lang="de-DE" sz="1800" b="1" dirty="0"/>
              <a:t>Zur 1. Uranus-Pluto-Konjunktion 09.10.1965 war er auf 20°44 JUN angekommen, zentral in der mächtigen </a:t>
            </a:r>
            <a:r>
              <a:rPr lang="de-DE" sz="1800" b="1" dirty="0" err="1"/>
              <a:t>Umwälzer</a:t>
            </a:r>
            <a:r>
              <a:rPr lang="de-DE" sz="1800" b="1" dirty="0"/>
              <a:t>-Halbsumme von Sonne / Uranus-Pluto-Merkur des EHs</a:t>
            </a:r>
          </a:p>
          <a:p>
            <a:endParaRPr lang="de-DE" dirty="0"/>
          </a:p>
        </p:txBody>
      </p:sp>
    </p:spTree>
    <p:extLst>
      <p:ext uri="{BB962C8B-B14F-4D97-AF65-F5344CB8AC3E}">
        <p14:creationId xmlns:p14="http://schemas.microsoft.com/office/powerpoint/2010/main" val="1588900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F684A-EAEB-44F5-AD5E-4CEC74BEE90B}"/>
              </a:ext>
            </a:extLst>
          </p:cNvPr>
          <p:cNvSpPr>
            <a:spLocks noGrp="1"/>
          </p:cNvSpPr>
          <p:nvPr>
            <p:ph type="title"/>
          </p:nvPr>
        </p:nvSpPr>
        <p:spPr>
          <a:xfrm>
            <a:off x="-84338" y="0"/>
            <a:ext cx="12360676" cy="677291"/>
          </a:xfrm>
        </p:spPr>
        <p:txBody>
          <a:bodyPr>
            <a:noAutofit/>
          </a:bodyPr>
          <a:lstStyle/>
          <a:p>
            <a:pPr algn="ctr"/>
            <a:r>
              <a:rPr lang="de-DE" sz="2200" b="1" dirty="0">
                <a:latin typeface="+mn-lt"/>
              </a:rPr>
              <a:t>Großer September-Komet C/1882 R1, EH 01.09.1882, </a:t>
            </a:r>
            <a:r>
              <a:rPr lang="de-DE" sz="1600" b="1" dirty="0">
                <a:latin typeface="+mn-lt"/>
              </a:rPr>
              <a:t>ca. 04:44 UT, auf Schiff im Golf von Guinea, auf Sao Tome gest. (innen) </a:t>
            </a:r>
            <a:br>
              <a:rPr lang="de-DE" sz="2400" b="1" dirty="0">
                <a:latin typeface="+mn-lt"/>
              </a:rPr>
            </a:br>
            <a:r>
              <a:rPr lang="de-DE" sz="2000" b="1" dirty="0">
                <a:latin typeface="+mn-lt"/>
              </a:rPr>
              <a:t>WK I, 28.07.1914, 8 h, Bad Ischl (außen, links)            -          WK II, 01.09.1939, 4:45 MEZ, Danzig (außen, rechts)</a:t>
            </a:r>
            <a:endParaRPr lang="de-DE" sz="2400" dirty="0"/>
          </a:p>
        </p:txBody>
      </p:sp>
      <p:pic>
        <p:nvPicPr>
          <p:cNvPr id="5" name="Inhaltsplatzhalter 4">
            <a:extLst>
              <a:ext uri="{FF2B5EF4-FFF2-40B4-BE49-F238E27FC236}">
                <a16:creationId xmlns:a16="http://schemas.microsoft.com/office/drawing/2014/main" id="{AC810936-5C3C-42B8-9687-26CEF1806E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47" y="855820"/>
            <a:ext cx="5961515" cy="6002180"/>
          </a:xfrm>
        </p:spPr>
      </p:pic>
      <p:pic>
        <p:nvPicPr>
          <p:cNvPr id="9" name="Grafik 8">
            <a:extLst>
              <a:ext uri="{FF2B5EF4-FFF2-40B4-BE49-F238E27FC236}">
                <a16:creationId xmlns:a16="http://schemas.microsoft.com/office/drawing/2014/main" id="{62B900DC-8B0F-47F2-A724-2A10C7A98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52494"/>
            <a:ext cx="5961515" cy="6205506"/>
          </a:xfrm>
          <a:prstGeom prst="rect">
            <a:avLst/>
          </a:prstGeom>
        </p:spPr>
      </p:pic>
    </p:spTree>
    <p:extLst>
      <p:ext uri="{BB962C8B-B14F-4D97-AF65-F5344CB8AC3E}">
        <p14:creationId xmlns:p14="http://schemas.microsoft.com/office/powerpoint/2010/main" val="838375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A8394D-0908-4BB9-BC57-209463E1555D}"/>
              </a:ext>
            </a:extLst>
          </p:cNvPr>
          <p:cNvSpPr>
            <a:spLocks noGrp="1"/>
          </p:cNvSpPr>
          <p:nvPr>
            <p:ph type="title"/>
          </p:nvPr>
        </p:nvSpPr>
        <p:spPr>
          <a:xfrm>
            <a:off x="-82296" y="1"/>
            <a:ext cx="12353544" cy="658367"/>
          </a:xfrm>
        </p:spPr>
        <p:txBody>
          <a:bodyPr>
            <a:normAutofit fontScale="90000"/>
          </a:bodyPr>
          <a:lstStyle/>
          <a:p>
            <a:r>
              <a:rPr lang="de-DE" sz="2200" b="1" dirty="0">
                <a:latin typeface="+mn-lt"/>
              </a:rPr>
              <a:t>Großer September-Komet C/1882 R1, EH 01.09.1882,</a:t>
            </a:r>
            <a:r>
              <a:rPr lang="de-DE" sz="2400" b="1" dirty="0">
                <a:latin typeface="+mn-lt"/>
              </a:rPr>
              <a:t> </a:t>
            </a:r>
            <a:r>
              <a:rPr lang="de-DE" sz="1600" b="1" dirty="0">
                <a:latin typeface="+mn-lt"/>
              </a:rPr>
              <a:t>ca. 04:44 UT, auf Schiff im Golf von Guinea, auf Sao Tome gest. (innen)</a:t>
            </a:r>
            <a:br>
              <a:rPr lang="de-DE" sz="1600" b="1" dirty="0">
                <a:latin typeface="+mn-lt"/>
              </a:rPr>
            </a:br>
            <a:r>
              <a:rPr lang="de-DE" sz="2200" b="1" dirty="0">
                <a:latin typeface="+mn-lt"/>
              </a:rPr>
              <a:t>Adolf Hitler, 20.04.1889, </a:t>
            </a:r>
            <a:r>
              <a:rPr lang="de-DE" sz="2000" b="1" dirty="0">
                <a:latin typeface="+mn-lt"/>
              </a:rPr>
              <a:t>18:30 LMT, Braunau, A  </a:t>
            </a:r>
            <a:r>
              <a:rPr lang="de-DE" sz="1600" b="1" dirty="0">
                <a:latin typeface="+mn-lt"/>
              </a:rPr>
              <a:t>(außen, links)   </a:t>
            </a:r>
            <a:r>
              <a:rPr lang="de-DE" sz="2200" b="1" dirty="0">
                <a:latin typeface="+mn-lt"/>
              </a:rPr>
              <a:t>Machtergreifung 30.01.1933, </a:t>
            </a:r>
            <a:r>
              <a:rPr lang="de-DE" sz="2000" b="1" dirty="0">
                <a:latin typeface="+mn-lt"/>
              </a:rPr>
              <a:t>11:15 MEZ,</a:t>
            </a:r>
            <a:r>
              <a:rPr lang="de-DE" sz="3100" b="1" dirty="0">
                <a:latin typeface="+mn-lt"/>
              </a:rPr>
              <a:t> </a:t>
            </a:r>
            <a:r>
              <a:rPr lang="de-DE" sz="2000" b="1" dirty="0">
                <a:latin typeface="+mn-lt"/>
              </a:rPr>
              <a:t>Berlin </a:t>
            </a:r>
            <a:r>
              <a:rPr lang="de-DE" sz="1600" b="1" dirty="0">
                <a:latin typeface="+mn-lt"/>
              </a:rPr>
              <a:t>(außen, rechts)</a:t>
            </a:r>
            <a:endParaRPr lang="de-DE" sz="2200" dirty="0"/>
          </a:p>
        </p:txBody>
      </p:sp>
      <p:pic>
        <p:nvPicPr>
          <p:cNvPr id="5" name="Inhaltsplatzhalter 4">
            <a:extLst>
              <a:ext uri="{FF2B5EF4-FFF2-40B4-BE49-F238E27FC236}">
                <a16:creationId xmlns:a16="http://schemas.microsoft.com/office/drawing/2014/main" id="{8A9836F8-817D-4826-B5D3-AA2DA40C43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19" y="845969"/>
            <a:ext cx="5995672" cy="6012031"/>
          </a:xfrm>
        </p:spPr>
      </p:pic>
      <p:pic>
        <p:nvPicPr>
          <p:cNvPr id="7" name="Grafik 6">
            <a:extLst>
              <a:ext uri="{FF2B5EF4-FFF2-40B4-BE49-F238E27FC236}">
                <a16:creationId xmlns:a16="http://schemas.microsoft.com/office/drawing/2014/main" id="{5F496A33-D272-4165-AD48-D0F762C44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76" y="845968"/>
            <a:ext cx="5995672" cy="6012031"/>
          </a:xfrm>
          <a:prstGeom prst="rect">
            <a:avLst/>
          </a:prstGeom>
        </p:spPr>
      </p:pic>
    </p:spTree>
    <p:extLst>
      <p:ext uri="{BB962C8B-B14F-4D97-AF65-F5344CB8AC3E}">
        <p14:creationId xmlns:p14="http://schemas.microsoft.com/office/powerpoint/2010/main" val="4172687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BB6AE-A8E8-499E-BC34-F8EEBF35FC67}"/>
              </a:ext>
            </a:extLst>
          </p:cNvPr>
          <p:cNvSpPr>
            <a:spLocks noGrp="1"/>
          </p:cNvSpPr>
          <p:nvPr>
            <p:ph type="title"/>
          </p:nvPr>
        </p:nvSpPr>
        <p:spPr>
          <a:xfrm>
            <a:off x="0" y="0"/>
            <a:ext cx="12192000" cy="719092"/>
          </a:xfrm>
        </p:spPr>
        <p:txBody>
          <a:bodyPr/>
          <a:lstStyle/>
          <a:p>
            <a:pPr algn="ctr"/>
            <a:r>
              <a:rPr lang="de-DE" b="1" dirty="0" err="1">
                <a:latin typeface="+mn-lt"/>
              </a:rPr>
              <a:t>Ikeya-Seki</a:t>
            </a:r>
            <a:r>
              <a:rPr lang="de-DE" b="1" dirty="0">
                <a:latin typeface="+mn-lt"/>
              </a:rPr>
              <a:t> C/1965 S1 - Der Große Komet von 1965</a:t>
            </a:r>
          </a:p>
        </p:txBody>
      </p:sp>
      <p:pic>
        <p:nvPicPr>
          <p:cNvPr id="5" name="Inhaltsplatzhalter 4">
            <a:extLst>
              <a:ext uri="{FF2B5EF4-FFF2-40B4-BE49-F238E27FC236}">
                <a16:creationId xmlns:a16="http://schemas.microsoft.com/office/drawing/2014/main" id="{EF79E31D-124C-4D4A-BE95-AB5660F911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51715" y="875212"/>
            <a:ext cx="7140285" cy="5128023"/>
          </a:xfrm>
        </p:spPr>
      </p:pic>
      <p:sp>
        <p:nvSpPr>
          <p:cNvPr id="6" name="Textfeld 5">
            <a:extLst>
              <a:ext uri="{FF2B5EF4-FFF2-40B4-BE49-F238E27FC236}">
                <a16:creationId xmlns:a16="http://schemas.microsoft.com/office/drawing/2014/main" id="{0D78AF0D-82DA-4DB1-827D-DE344C693B6E}"/>
              </a:ext>
            </a:extLst>
          </p:cNvPr>
          <p:cNvSpPr txBox="1"/>
          <p:nvPr/>
        </p:nvSpPr>
        <p:spPr>
          <a:xfrm>
            <a:off x="0" y="599822"/>
            <a:ext cx="5088835" cy="6109365"/>
          </a:xfrm>
          <a:prstGeom prst="rect">
            <a:avLst/>
          </a:prstGeom>
          <a:noFill/>
        </p:spPr>
        <p:txBody>
          <a:bodyPr wrap="square" rtlCol="0">
            <a:spAutoFit/>
          </a:bodyPr>
          <a:lstStyle/>
          <a:p>
            <a:r>
              <a:rPr lang="de-DE" sz="1700" b="1" dirty="0"/>
              <a:t> -   Der hellste Komet des 20. Jahrhunderts!</a:t>
            </a:r>
          </a:p>
          <a:p>
            <a:r>
              <a:rPr lang="de-DE" sz="1700" dirty="0"/>
              <a:t>     max. Helligkeit -15 mag, max. Schweif 45° </a:t>
            </a:r>
          </a:p>
          <a:p>
            <a:r>
              <a:rPr lang="de-DE" sz="1700" dirty="0"/>
              <a:t>     Exzentrizität 0,999915, Inklination 141,86°</a:t>
            </a:r>
          </a:p>
          <a:p>
            <a:pPr marL="285750" indent="-285750">
              <a:buFont typeface="Arial" panose="020B0604020202020204" pitchFamily="34" charset="0"/>
              <a:buChar char="•"/>
            </a:pPr>
            <a:r>
              <a:rPr lang="de-DE" sz="1700" b="1" dirty="0"/>
              <a:t>Entdeckung am 18.09.1965 um 19:12 UT (= 4:12 JST Ortszeit am 19.09.1965)</a:t>
            </a:r>
            <a:r>
              <a:rPr lang="de-DE" sz="1700" dirty="0"/>
              <a:t> </a:t>
            </a:r>
            <a:r>
              <a:rPr lang="de-DE" sz="1700" b="1" dirty="0"/>
              <a:t>auf 16°38 LÖW in der angstautoritär-digitalen HS Uranus-Pluto-</a:t>
            </a:r>
            <a:r>
              <a:rPr lang="de-DE" sz="1700" b="1" dirty="0" err="1"/>
              <a:t>Sinon</a:t>
            </a:r>
            <a:r>
              <a:rPr lang="de-DE" sz="1700" b="1" dirty="0"/>
              <a:t>-Merkur / Orcus-Lucifer </a:t>
            </a:r>
            <a:r>
              <a:rPr lang="de-DE" sz="1700" dirty="0"/>
              <a:t>morgens vor Sonnenaufgang nach luftreinigenden Typhon in Kochi, Japan durch </a:t>
            </a:r>
            <a:r>
              <a:rPr lang="de-DE" sz="1700" dirty="0" err="1"/>
              <a:t>Ikeya</a:t>
            </a:r>
            <a:r>
              <a:rPr lang="de-DE" sz="1700" dirty="0"/>
              <a:t>, 19:27 UT durch </a:t>
            </a:r>
            <a:r>
              <a:rPr lang="de-DE" sz="1700" dirty="0" err="1"/>
              <a:t>Seki</a:t>
            </a:r>
            <a:r>
              <a:rPr lang="de-DE" sz="1700" dirty="0"/>
              <a:t> im </a:t>
            </a:r>
            <a:r>
              <a:rPr lang="de-DE" sz="1700" dirty="0" err="1"/>
              <a:t>Geisei</a:t>
            </a:r>
            <a:r>
              <a:rPr lang="de-DE" sz="1700" dirty="0"/>
              <a:t> Observatorium</a:t>
            </a:r>
          </a:p>
          <a:p>
            <a:pPr marL="285750" indent="-285750">
              <a:buFont typeface="Arial" panose="020B0604020202020204" pitchFamily="34" charset="0"/>
              <a:buChar char="•"/>
            </a:pPr>
            <a:r>
              <a:rPr lang="de-DE" sz="1700" b="1" dirty="0"/>
              <a:t>Perigäum – Erdnähe 17.10.1965 um 11:06 UT auf 13°20 WAA</a:t>
            </a:r>
          </a:p>
          <a:p>
            <a:r>
              <a:rPr lang="de-DE" sz="1700" dirty="0"/>
              <a:t>     Tagessichtbarkeit 20. - 22.10.1965 </a:t>
            </a:r>
          </a:p>
          <a:p>
            <a:pPr marL="342900" indent="-342900">
              <a:buFont typeface="Arial" panose="020B0604020202020204" pitchFamily="34" charset="0"/>
              <a:buChar char="•"/>
            </a:pPr>
            <a:r>
              <a:rPr lang="de-DE" sz="1700" b="1" dirty="0" err="1"/>
              <a:t>Periheldurchgang</a:t>
            </a:r>
            <a:r>
              <a:rPr lang="de-DE" sz="1700" b="1" dirty="0"/>
              <a:t> (Sonnennähe) 21.10.1965 </a:t>
            </a:r>
            <a:r>
              <a:rPr lang="de-DE" sz="1700" dirty="0"/>
              <a:t>in</a:t>
            </a:r>
            <a:r>
              <a:rPr lang="de-DE" sz="1700" b="1" dirty="0"/>
              <a:t> </a:t>
            </a:r>
            <a:r>
              <a:rPr lang="de-DE" sz="1700" dirty="0"/>
              <a:t>0,007786 AE </a:t>
            </a:r>
            <a:r>
              <a:rPr lang="de-DE" sz="1700" b="1" dirty="0"/>
              <a:t>um 04h32 UT auf 27°55 WAA</a:t>
            </a:r>
          </a:p>
          <a:p>
            <a:pPr marL="342900" indent="-342900">
              <a:buFont typeface="Arial" panose="020B0604020202020204" pitchFamily="34" charset="0"/>
              <a:buChar char="•"/>
            </a:pPr>
            <a:r>
              <a:rPr lang="de-DE" sz="1700" b="1" dirty="0"/>
              <a:t>Zur 1. Uranus-Pluto-Konjunktion 09.10.1965 war er auf 20°44 JUN angekommen, zentral in der mächtigen </a:t>
            </a:r>
            <a:r>
              <a:rPr lang="de-DE" sz="1700" b="1" dirty="0" err="1"/>
              <a:t>Umwälzer</a:t>
            </a:r>
            <a:r>
              <a:rPr lang="de-DE" sz="1700" b="1" dirty="0"/>
              <a:t>-Halbsumme von Sonne / Uranus-Pluto-Merkur des EHs</a:t>
            </a:r>
          </a:p>
          <a:p>
            <a:pPr marL="285750" indent="-285750">
              <a:buFont typeface="Arial" panose="020B0604020202020204" pitchFamily="34" charset="0"/>
              <a:buChar char="•"/>
            </a:pPr>
            <a:r>
              <a:rPr lang="de-DE" sz="1700" b="1" dirty="0"/>
              <a:t>Macht er als kaskadierender Zersplitterter im Löwen mit Herrscher in der Jungfrau plus Merkur-Uranus-Pluto </a:t>
            </a:r>
            <a:r>
              <a:rPr lang="de-DE" sz="1700" b="1" dirty="0" err="1"/>
              <a:t>jungfraubetont</a:t>
            </a:r>
            <a:r>
              <a:rPr lang="de-DE" sz="1700" b="1" dirty="0"/>
              <a:t> alles immer kleiner, wendet er den Blick aufs immer kleinere Detail? </a:t>
            </a:r>
            <a:r>
              <a:rPr lang="de-DE" sz="1700" b="1" dirty="0" err="1"/>
              <a:t>Dissolved</a:t>
            </a:r>
            <a:r>
              <a:rPr lang="de-DE" sz="1700" b="1" dirty="0"/>
              <a:t> in </a:t>
            </a:r>
            <a:r>
              <a:rPr lang="de-DE" sz="1700" b="1" dirty="0" err="1"/>
              <a:t>details</a:t>
            </a:r>
            <a:endParaRPr lang="de-DE" sz="1700" b="1" dirty="0"/>
          </a:p>
        </p:txBody>
      </p:sp>
    </p:spTree>
    <p:extLst>
      <p:ext uri="{BB962C8B-B14F-4D97-AF65-F5344CB8AC3E}">
        <p14:creationId xmlns:p14="http://schemas.microsoft.com/office/powerpoint/2010/main" val="2483936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412434-3032-41E1-89A9-ACB5F74241C6}"/>
              </a:ext>
            </a:extLst>
          </p:cNvPr>
          <p:cNvSpPr>
            <a:spLocks noGrp="1"/>
          </p:cNvSpPr>
          <p:nvPr>
            <p:ph type="title"/>
          </p:nvPr>
        </p:nvSpPr>
        <p:spPr>
          <a:xfrm>
            <a:off x="0" y="365126"/>
            <a:ext cx="12192000" cy="469762"/>
          </a:xfrm>
        </p:spPr>
        <p:txBody>
          <a:bodyPr>
            <a:normAutofit fontScale="90000"/>
          </a:bodyPr>
          <a:lstStyle/>
          <a:p>
            <a:r>
              <a:rPr lang="de-DE" sz="2800" dirty="0"/>
              <a:t>https://hdr-astrophotography.com/wp-content/uploads/2025/02/ikeyaseki.gif</a:t>
            </a:r>
          </a:p>
        </p:txBody>
      </p:sp>
      <p:pic>
        <p:nvPicPr>
          <p:cNvPr id="9" name="Inhaltsplatzhalter 8">
            <a:extLst>
              <a:ext uri="{FF2B5EF4-FFF2-40B4-BE49-F238E27FC236}">
                <a16:creationId xmlns:a16="http://schemas.microsoft.com/office/drawing/2014/main" id="{8EF3568F-3F9E-476D-A654-8EFCECA759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8826" y="923920"/>
            <a:ext cx="5764696" cy="5894890"/>
          </a:xfrm>
        </p:spPr>
      </p:pic>
      <p:pic>
        <p:nvPicPr>
          <p:cNvPr id="11" name="Grafik 10">
            <a:extLst>
              <a:ext uri="{FF2B5EF4-FFF2-40B4-BE49-F238E27FC236}">
                <a16:creationId xmlns:a16="http://schemas.microsoft.com/office/drawing/2014/main" id="{7790CF27-6533-4C9D-9ECE-AB2116664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3" y="934278"/>
            <a:ext cx="5884532" cy="5884532"/>
          </a:xfrm>
          <a:prstGeom prst="rect">
            <a:avLst/>
          </a:prstGeom>
        </p:spPr>
      </p:pic>
    </p:spTree>
    <p:extLst>
      <p:ext uri="{BB962C8B-B14F-4D97-AF65-F5344CB8AC3E}">
        <p14:creationId xmlns:p14="http://schemas.microsoft.com/office/powerpoint/2010/main" val="1241932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13CB861-38D4-4696-BB99-FDF40EBAC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4527" y="1626000"/>
            <a:ext cx="4427473" cy="4648019"/>
          </a:xfrm>
          <a:prstGeom prst="rect">
            <a:avLst/>
          </a:prstGeom>
        </p:spPr>
      </p:pic>
      <p:sp>
        <p:nvSpPr>
          <p:cNvPr id="2" name="Titel 1">
            <a:extLst>
              <a:ext uri="{FF2B5EF4-FFF2-40B4-BE49-F238E27FC236}">
                <a16:creationId xmlns:a16="http://schemas.microsoft.com/office/drawing/2014/main" id="{F6269F12-0F60-461B-BEA4-910DFD23D3C3}"/>
              </a:ext>
            </a:extLst>
          </p:cNvPr>
          <p:cNvSpPr>
            <a:spLocks noGrp="1"/>
          </p:cNvSpPr>
          <p:nvPr>
            <p:ph type="title"/>
          </p:nvPr>
        </p:nvSpPr>
        <p:spPr>
          <a:xfrm>
            <a:off x="0" y="-36947"/>
            <a:ext cx="12449175" cy="1046907"/>
          </a:xfrm>
        </p:spPr>
        <p:txBody>
          <a:bodyPr>
            <a:noAutofit/>
          </a:bodyPr>
          <a:lstStyle/>
          <a:p>
            <a:r>
              <a:rPr lang="de-DE" sz="2400" b="1" dirty="0">
                <a:latin typeface="+mn-lt"/>
              </a:rPr>
              <a:t>Der Große Komet von 1965 - </a:t>
            </a:r>
            <a:r>
              <a:rPr lang="de-DE" sz="2400" b="1" dirty="0" err="1">
                <a:latin typeface="+mn-lt"/>
              </a:rPr>
              <a:t>Ikeya-Seki</a:t>
            </a:r>
            <a:r>
              <a:rPr lang="de-DE" sz="2400" b="1" dirty="0">
                <a:latin typeface="+mn-lt"/>
              </a:rPr>
              <a:t> C/1965 S1 EH 18.09.1965, 19h12 UT, Kochi, JP </a:t>
            </a:r>
            <a:r>
              <a:rPr lang="de-DE" sz="1980" b="1" dirty="0">
                <a:latin typeface="+mn-lt"/>
              </a:rPr>
              <a:t>– der Schlüssel aller Schlüssel unserer Epoche: Irrlicht bzw. </a:t>
            </a:r>
            <a:r>
              <a:rPr lang="de-DE" sz="1980" b="1" dirty="0" err="1">
                <a:latin typeface="+mn-lt"/>
              </a:rPr>
              <a:t>Erleuchter</a:t>
            </a:r>
            <a:r>
              <a:rPr lang="de-DE" sz="1980" b="1" dirty="0">
                <a:latin typeface="+mn-lt"/>
              </a:rPr>
              <a:t> bzw. </a:t>
            </a:r>
            <a:r>
              <a:rPr lang="de-DE" sz="1980" b="1" dirty="0" err="1">
                <a:latin typeface="+mn-lt"/>
              </a:rPr>
              <a:t>Umwälzer</a:t>
            </a:r>
            <a:r>
              <a:rPr lang="de-DE" sz="1980" b="1" dirty="0">
                <a:latin typeface="+mn-lt"/>
              </a:rPr>
              <a:t> zur himmlisch aufdeckenden oder aber täuschenden, luziferischen, angstautoritären, suizidalen Wissenschaftsordnung mit zahlreichen Höllenschatten</a:t>
            </a:r>
          </a:p>
        </p:txBody>
      </p:sp>
      <p:sp>
        <p:nvSpPr>
          <p:cNvPr id="7" name="Inhaltsplatzhalter 6">
            <a:extLst>
              <a:ext uri="{FF2B5EF4-FFF2-40B4-BE49-F238E27FC236}">
                <a16:creationId xmlns:a16="http://schemas.microsoft.com/office/drawing/2014/main" id="{9FDE59DD-4429-46F3-B9EF-DE5ADFFE7A7B}"/>
              </a:ext>
            </a:extLst>
          </p:cNvPr>
          <p:cNvSpPr>
            <a:spLocks noGrp="1"/>
          </p:cNvSpPr>
          <p:nvPr>
            <p:ph idx="1"/>
          </p:nvPr>
        </p:nvSpPr>
        <p:spPr>
          <a:xfrm>
            <a:off x="0" y="895350"/>
            <a:ext cx="8572500" cy="5994710"/>
          </a:xfrm>
        </p:spPr>
        <p:txBody>
          <a:bodyPr>
            <a:noAutofit/>
          </a:bodyPr>
          <a:lstStyle/>
          <a:p>
            <a:pPr marL="0" indent="0">
              <a:lnSpc>
                <a:spcPct val="100000"/>
              </a:lnSpc>
              <a:spcBef>
                <a:spcPts val="500"/>
              </a:spcBef>
              <a:buNone/>
            </a:pPr>
            <a:r>
              <a:rPr lang="de-DE" sz="1300" dirty="0"/>
              <a:t>Besonderheit: AC-, MC- und Nordknoten-Herrscher Merkur in Konj. trojanischer </a:t>
            </a:r>
            <a:r>
              <a:rPr lang="de-DE" sz="1300" dirty="0" err="1"/>
              <a:t>Sinon</a:t>
            </a:r>
            <a:r>
              <a:rPr lang="de-DE" sz="1300" dirty="0"/>
              <a:t>, </a:t>
            </a:r>
            <a:r>
              <a:rPr lang="de-DE" sz="1300" dirty="0" err="1"/>
              <a:t>Terezin</a:t>
            </a:r>
            <a:r>
              <a:rPr lang="de-DE" sz="1300" dirty="0"/>
              <a:t> (hier: ‚</a:t>
            </a:r>
            <a:r>
              <a:rPr lang="de-DE" sz="1300" dirty="0" err="1"/>
              <a:t>Wohlfühl</a:t>
            </a:r>
            <a:r>
              <a:rPr lang="de-DE" sz="1300" dirty="0"/>
              <a:t>‘-Diktatur) auf der Uranus-Pluto-Konj. (noch exakter am Vortag, meinem endgültigen Inkarnationshoroskop) auf dem galaktischen </a:t>
            </a:r>
            <a:r>
              <a:rPr lang="de-DE" sz="1300" dirty="0" err="1"/>
              <a:t>Vergan-genheitspunkt</a:t>
            </a:r>
            <a:r>
              <a:rPr lang="de-DE" sz="1300" dirty="0"/>
              <a:t> </a:t>
            </a:r>
            <a:r>
              <a:rPr lang="de-DE" sz="1300" dirty="0" err="1"/>
              <a:t>Profectio</a:t>
            </a:r>
            <a:r>
              <a:rPr lang="de-DE" sz="1300" dirty="0"/>
              <a:t> Solaris, Mars auf Neptun = Höhepunkt der Uranus-Neptun-Pluto-Figur. Die Zukunft sucht </a:t>
            </a:r>
            <a:r>
              <a:rPr lang="de-DE" sz="1300" dirty="0" err="1"/>
              <a:t>jungfrau</a:t>
            </a:r>
            <a:r>
              <a:rPr lang="de-DE" sz="1300" dirty="0"/>
              <a:t>-haft detailliert forschend, perfektionierend, angstvoll, digital, trojanisch hackend bzw. aufdeckend in der gal. Vergangenheit, mit deren Denkweisen und starkem Bias weg von galaktischer, </a:t>
            </a:r>
            <a:r>
              <a:rPr lang="de-DE" sz="1300" dirty="0" err="1"/>
              <a:t>fischehaft</a:t>
            </a:r>
            <a:r>
              <a:rPr lang="de-DE" sz="1300" dirty="0"/>
              <a:t> gottgeschickter Zukunft.</a:t>
            </a:r>
          </a:p>
          <a:p>
            <a:pPr marL="0" indent="0">
              <a:lnSpc>
                <a:spcPct val="100000"/>
              </a:lnSpc>
              <a:spcBef>
                <a:spcPts val="600"/>
              </a:spcBef>
              <a:buNone/>
            </a:pPr>
            <a:r>
              <a:rPr lang="de-DE" sz="1300" dirty="0"/>
              <a:t>Zentral sind kometenhafte, teils den harten 1882 </a:t>
            </a:r>
            <a:r>
              <a:rPr lang="de-DE" sz="1300" dirty="0" err="1"/>
              <a:t>Eugenikdrill</a:t>
            </a:r>
            <a:r>
              <a:rPr lang="de-DE" sz="1300" dirty="0"/>
              <a:t> fortsetzende (2 x zentral die eugenische </a:t>
            </a:r>
            <a:r>
              <a:rPr lang="de-DE" sz="1300" b="1" i="1" dirty="0" err="1">
                <a:solidFill>
                  <a:srgbClr val="FF0000"/>
                </a:solidFill>
              </a:rPr>
              <a:t>Ino</a:t>
            </a:r>
            <a:r>
              <a:rPr lang="de-DE" sz="1300" dirty="0"/>
              <a:t>) - aber </a:t>
            </a:r>
            <a:r>
              <a:rPr lang="de-DE" sz="1300" dirty="0" err="1"/>
              <a:t>uranisch</a:t>
            </a:r>
            <a:r>
              <a:rPr lang="de-DE" sz="1300" dirty="0"/>
              <a:t> neudifferenzierend - täuschende, Menschen verderbende (</a:t>
            </a:r>
            <a:r>
              <a:rPr lang="de-DE" sz="1300" b="1" i="1" dirty="0" err="1">
                <a:solidFill>
                  <a:srgbClr val="FF0000"/>
                </a:solidFill>
              </a:rPr>
              <a:t>Taguacipa</a:t>
            </a:r>
            <a:r>
              <a:rPr lang="de-DE" sz="1300" dirty="0"/>
              <a:t>) Industrien / Unternehmer (</a:t>
            </a:r>
            <a:r>
              <a:rPr lang="de-DE" sz="1300" b="1" i="1" dirty="0">
                <a:solidFill>
                  <a:srgbClr val="FF0000"/>
                </a:solidFill>
              </a:rPr>
              <a:t>Industria</a:t>
            </a:r>
            <a:r>
              <a:rPr lang="de-DE" sz="1300" dirty="0"/>
              <a:t>) zulaufstark (</a:t>
            </a:r>
            <a:r>
              <a:rPr lang="de-DE" sz="1300" b="1" i="1" dirty="0" err="1">
                <a:solidFill>
                  <a:srgbClr val="FF0000"/>
                </a:solidFill>
              </a:rPr>
              <a:t>Haumea</a:t>
            </a:r>
            <a:r>
              <a:rPr lang="de-DE" sz="1300" dirty="0"/>
              <a:t>) mit </a:t>
            </a:r>
            <a:r>
              <a:rPr lang="de-DE" sz="1300" b="1" i="1" dirty="0" err="1">
                <a:solidFill>
                  <a:srgbClr val="FF0000"/>
                </a:solidFill>
              </a:rPr>
              <a:t>Ino</a:t>
            </a:r>
            <a:r>
              <a:rPr lang="de-DE" sz="1300" b="1" i="1" dirty="0">
                <a:solidFill>
                  <a:srgbClr val="FF0000"/>
                </a:solidFill>
              </a:rPr>
              <a:t> am AC </a:t>
            </a:r>
            <a:r>
              <a:rPr lang="de-DE" sz="1300" dirty="0"/>
              <a:t>im T-Qua. zur kindsopfernden </a:t>
            </a:r>
            <a:r>
              <a:rPr lang="de-DE" sz="1300" b="1" i="1" dirty="0" err="1">
                <a:solidFill>
                  <a:srgbClr val="FF0000"/>
                </a:solidFill>
              </a:rPr>
              <a:t>Tanith</a:t>
            </a:r>
            <a:r>
              <a:rPr lang="de-DE" sz="1300" b="1" i="1" dirty="0">
                <a:solidFill>
                  <a:srgbClr val="FF0000"/>
                </a:solidFill>
              </a:rPr>
              <a:t> auf dem IC </a:t>
            </a:r>
            <a:r>
              <a:rPr lang="de-DE" sz="1300" dirty="0"/>
              <a:t>(= Kinder werden dadurch besonders unsichtbar bzw. verkommen für deren Karriere geopfert) </a:t>
            </a:r>
            <a:r>
              <a:rPr lang="de-DE" sz="1300" dirty="0" err="1"/>
              <a:t>Opp</a:t>
            </a:r>
            <a:r>
              <a:rPr lang="de-DE" sz="1300" dirty="0"/>
              <a:t>. wahrheitssuchende </a:t>
            </a:r>
            <a:r>
              <a:rPr lang="de-DE" sz="1300" b="1" i="1" dirty="0">
                <a:solidFill>
                  <a:srgbClr val="FF0000"/>
                </a:solidFill>
              </a:rPr>
              <a:t>Veritas &amp; Gabriel auf MC</a:t>
            </a:r>
            <a:r>
              <a:rPr lang="de-DE" sz="1300" dirty="0"/>
              <a:t>. Vor allem eine </a:t>
            </a:r>
            <a:r>
              <a:rPr lang="de-DE" sz="1300" dirty="0" err="1"/>
              <a:t>unschul-digspielende</a:t>
            </a:r>
            <a:r>
              <a:rPr lang="de-DE" sz="1300" dirty="0"/>
              <a:t>, heimtückisch-abgreifende (</a:t>
            </a:r>
            <a:r>
              <a:rPr lang="de-DE" sz="1300" dirty="0" err="1"/>
              <a:t>Nessus</a:t>
            </a:r>
            <a:r>
              <a:rPr lang="de-DE" sz="1300" dirty="0"/>
              <a:t>), </a:t>
            </a:r>
            <a:r>
              <a:rPr lang="de-DE" sz="1300" dirty="0" err="1"/>
              <a:t>luciferisch</a:t>
            </a:r>
            <a:r>
              <a:rPr lang="de-DE" sz="1300" dirty="0"/>
              <a:t> das Leben und Gott bekämpfende (Lucifer), angstauto-       </a:t>
            </a:r>
            <a:r>
              <a:rPr lang="de-DE" sz="1300" dirty="0" err="1"/>
              <a:t>ritäre</a:t>
            </a:r>
            <a:r>
              <a:rPr lang="de-DE" sz="1300" dirty="0"/>
              <a:t>, suizidale, aber auch </a:t>
            </a:r>
            <a:r>
              <a:rPr lang="de-DE" sz="1300" dirty="0" err="1"/>
              <a:t>karmaklärende</a:t>
            </a:r>
            <a:r>
              <a:rPr lang="de-DE" sz="1300" dirty="0"/>
              <a:t> (Orcus, DS-PS) und machtübergriffige bzw. Machtschatten aufdeckende, </a:t>
            </a:r>
            <a:r>
              <a:rPr lang="de-DE" sz="1300" dirty="0" err="1"/>
              <a:t>nannyhafte</a:t>
            </a:r>
            <a:r>
              <a:rPr lang="de-DE" sz="1300" dirty="0"/>
              <a:t> (Sonne </a:t>
            </a:r>
            <a:r>
              <a:rPr lang="de-DE" sz="1300" dirty="0" err="1"/>
              <a:t>Opp</a:t>
            </a:r>
            <a:r>
              <a:rPr lang="de-DE" sz="1300" dirty="0"/>
              <a:t>. Machiavelli-Ceres) Wissenschaftsordnung: </a:t>
            </a:r>
            <a:r>
              <a:rPr lang="de-DE" sz="1300" dirty="0" err="1"/>
              <a:t>Nessus</a:t>
            </a:r>
            <a:r>
              <a:rPr lang="de-DE" sz="1300" dirty="0"/>
              <a:t>-</a:t>
            </a:r>
            <a:r>
              <a:rPr lang="de-DE" sz="1300" dirty="0" err="1"/>
              <a:t>Scientia</a:t>
            </a:r>
            <a:r>
              <a:rPr lang="de-DE" sz="1300" dirty="0"/>
              <a:t>-NK. </a:t>
            </a:r>
            <a:r>
              <a:rPr lang="de-DE" sz="1300" b="1" dirty="0"/>
              <a:t>Schwarzes </a:t>
            </a:r>
            <a:r>
              <a:rPr lang="de-DE" sz="1300" dirty="0"/>
              <a:t>trojanisches       Großkreuz Astraea </a:t>
            </a:r>
            <a:r>
              <a:rPr lang="de-DE" sz="1300" dirty="0" err="1"/>
              <a:t>Opp</a:t>
            </a:r>
            <a:r>
              <a:rPr lang="de-DE" sz="1300" dirty="0"/>
              <a:t>. Academia Qua. Uranus-Pluto-Merkur-</a:t>
            </a:r>
            <a:r>
              <a:rPr lang="de-DE" sz="1300" dirty="0" err="1"/>
              <a:t>Sinon</a:t>
            </a:r>
            <a:r>
              <a:rPr lang="de-DE" sz="1300" dirty="0"/>
              <a:t> auf </a:t>
            </a:r>
            <a:r>
              <a:rPr lang="de-DE" sz="1300" dirty="0" err="1"/>
              <a:t>Profectio</a:t>
            </a:r>
            <a:r>
              <a:rPr lang="de-DE" sz="1300" dirty="0"/>
              <a:t> Solaris </a:t>
            </a:r>
            <a:r>
              <a:rPr lang="de-DE" sz="1300" dirty="0" err="1"/>
              <a:t>Opp</a:t>
            </a:r>
            <a:r>
              <a:rPr lang="de-DE" sz="1300" dirty="0"/>
              <a:t>. </a:t>
            </a:r>
            <a:r>
              <a:rPr lang="de-DE" sz="1300" dirty="0" err="1"/>
              <a:t>Directio</a:t>
            </a:r>
            <a:r>
              <a:rPr lang="de-DE" sz="1300" dirty="0"/>
              <a:t> Solaris HS           Saturn / Chiron), läuft auf teuflischen Selbstmord / angstwahnhaften Autoritarismus (Lucifer-Orcus), auf </a:t>
            </a:r>
            <a:r>
              <a:rPr lang="de-DE" sz="1300" dirty="0" err="1"/>
              <a:t>schöp</a:t>
            </a:r>
            <a:r>
              <a:rPr lang="de-DE" sz="1300" dirty="0"/>
              <a:t>-           </a:t>
            </a:r>
            <a:r>
              <a:rPr lang="de-DE" sz="1300" dirty="0" err="1"/>
              <a:t>ferische</a:t>
            </a:r>
            <a:r>
              <a:rPr lang="de-DE" sz="1300" dirty="0"/>
              <a:t> Allgeisteinbindung (Chaos-Ubuntu) sowie auf manipulative KI-Vernetzung (</a:t>
            </a:r>
            <a:r>
              <a:rPr lang="de-DE" sz="1300" dirty="0" err="1"/>
              <a:t>Pholus</a:t>
            </a:r>
            <a:r>
              <a:rPr lang="de-DE" sz="1300" dirty="0"/>
              <a:t>-Shannon) &amp; heimliches                   Machtvorgehen im Schwarmhandeln bzw. </a:t>
            </a:r>
            <a:r>
              <a:rPr lang="de-DE" sz="1300" dirty="0" err="1"/>
              <a:t>Tiefenheilermut</a:t>
            </a:r>
            <a:r>
              <a:rPr lang="de-DE" sz="1300" dirty="0"/>
              <a:t> Mars-Neptun-Spirit-Wisdom-Dunant-</a:t>
            </a:r>
            <a:r>
              <a:rPr lang="de-DE" sz="1300" dirty="0" err="1"/>
              <a:t>Abundantia</a:t>
            </a:r>
            <a:r>
              <a:rPr lang="de-DE" sz="1300" dirty="0"/>
              <a:t> in                   SKO hinaus. </a:t>
            </a:r>
            <a:r>
              <a:rPr lang="de-DE" sz="1300" b="1" dirty="0">
                <a:solidFill>
                  <a:srgbClr val="9900FF"/>
                </a:solidFill>
              </a:rPr>
              <a:t>Global(es) aufdeckende Wissenschaft / Bewusstmachen mit Licht (Tara Konj. Komet, Lumen, Veritas       -Gabriel-MC, Sherlock, Garuda-NK, </a:t>
            </a:r>
            <a:r>
              <a:rPr lang="de-DE" sz="1300" b="1" dirty="0" err="1">
                <a:solidFill>
                  <a:srgbClr val="9900FF"/>
                </a:solidFill>
              </a:rPr>
              <a:t>Samadhi</a:t>
            </a:r>
            <a:r>
              <a:rPr lang="de-DE" sz="1300" b="1" dirty="0">
                <a:solidFill>
                  <a:srgbClr val="9900FF"/>
                </a:solidFill>
              </a:rPr>
              <a:t>-</a:t>
            </a:r>
            <a:r>
              <a:rPr lang="de-DE" sz="1300" b="1" dirty="0" err="1">
                <a:solidFill>
                  <a:srgbClr val="9900FF"/>
                </a:solidFill>
              </a:rPr>
              <a:t>Kaali</a:t>
            </a:r>
            <a:r>
              <a:rPr lang="de-DE" sz="1300" b="1" dirty="0">
                <a:solidFill>
                  <a:srgbClr val="9900FF"/>
                </a:solidFill>
              </a:rPr>
              <a:t>-GZ)</a:t>
            </a:r>
            <a:r>
              <a:rPr lang="de-DE" sz="1300" b="1" dirty="0"/>
              <a:t> </a:t>
            </a:r>
            <a:r>
              <a:rPr lang="de-DE" sz="1300" dirty="0"/>
              <a:t>vs. erschreckender, menschheitsschadender Schatten (</a:t>
            </a:r>
            <a:r>
              <a:rPr lang="de-DE" sz="1300" dirty="0" err="1"/>
              <a:t>Ent</a:t>
            </a:r>
            <a:r>
              <a:rPr lang="de-DE" sz="1300" dirty="0"/>
              <a:t>- </a:t>
            </a:r>
            <a:r>
              <a:rPr lang="de-DE" sz="1300" dirty="0" err="1"/>
              <a:t>deckungen</a:t>
            </a:r>
            <a:r>
              <a:rPr lang="de-DE" sz="1300" dirty="0"/>
              <a:t>, die Eugenikern dienen, die Menschheit industriell / technologisch zu kontrollieren, unterdrücken / zu </a:t>
            </a:r>
            <a:r>
              <a:rPr lang="de-DE" sz="1300" dirty="0" err="1"/>
              <a:t>zer</a:t>
            </a:r>
            <a:r>
              <a:rPr lang="de-DE" sz="1300" dirty="0"/>
              <a:t>-  stören) durch </a:t>
            </a:r>
            <a:r>
              <a:rPr lang="de-DE" sz="1300" dirty="0" err="1"/>
              <a:t>Nessus</a:t>
            </a:r>
            <a:r>
              <a:rPr lang="de-DE" sz="1300" dirty="0"/>
              <a:t>, Uranus-Pluto-</a:t>
            </a:r>
            <a:r>
              <a:rPr lang="de-DE" sz="1300" dirty="0" err="1"/>
              <a:t>Sinon</a:t>
            </a:r>
            <a:r>
              <a:rPr lang="de-DE" sz="1300" dirty="0"/>
              <a:t>, Lucifer-Orcus, Atlantis, </a:t>
            </a:r>
            <a:r>
              <a:rPr lang="de-DE" sz="1300" dirty="0" err="1"/>
              <a:t>Ino</a:t>
            </a:r>
            <a:r>
              <a:rPr lang="de-DE" sz="1300" dirty="0"/>
              <a:t>. Robotik &amp; Impftranshumanismus, der Nanosender-einheiten </a:t>
            </a:r>
            <a:r>
              <a:rPr lang="de-DE" sz="1300" dirty="0" err="1"/>
              <a:t>verimpft</a:t>
            </a:r>
            <a:r>
              <a:rPr lang="de-DE" sz="1300" dirty="0"/>
              <a:t>: Jenner, Hertz, Robot auf durchgängigen Machtgrad seit 1770: 5°STE </a:t>
            </a:r>
            <a:r>
              <a:rPr lang="de-DE" sz="1300" dirty="0" err="1"/>
              <a:t>Opp</a:t>
            </a:r>
            <a:r>
              <a:rPr lang="de-DE" sz="1300" dirty="0"/>
              <a:t>. Al-</a:t>
            </a:r>
            <a:r>
              <a:rPr lang="de-DE" sz="1300" dirty="0" err="1"/>
              <a:t>Chwarizmi</a:t>
            </a:r>
            <a:r>
              <a:rPr lang="de-DE" sz="1300" dirty="0"/>
              <a:t> (Algorithmus). </a:t>
            </a:r>
          </a:p>
          <a:p>
            <a:pPr marL="0" indent="0">
              <a:lnSpc>
                <a:spcPct val="100000"/>
              </a:lnSpc>
              <a:spcBef>
                <a:spcPts val="600"/>
              </a:spcBef>
              <a:buNone/>
            </a:pPr>
            <a:r>
              <a:rPr lang="de-DE" sz="1300" dirty="0"/>
              <a:t>Auf den </a:t>
            </a:r>
            <a:r>
              <a:rPr lang="de-DE" sz="1300" b="1" dirty="0">
                <a:solidFill>
                  <a:srgbClr val="A50021"/>
                </a:solidFill>
              </a:rPr>
              <a:t>Großer Attraktor-Konvergenzsog-Graden um 13° </a:t>
            </a:r>
            <a:r>
              <a:rPr lang="de-DE" sz="1300" dirty="0"/>
              <a:t>veränderlich herrscht ein strukturgeschwächtes, subversiv unterwanderbares bzw. entgrenztes bzw. virtuelles Großkreuz mit (v.a. </a:t>
            </a:r>
            <a:r>
              <a:rPr lang="de-DE" sz="1300" dirty="0" err="1"/>
              <a:t>frauen</a:t>
            </a:r>
            <a:r>
              <a:rPr lang="de-DE" sz="1300" dirty="0"/>
              <a:t>)versklavender, </a:t>
            </a:r>
            <a:r>
              <a:rPr lang="de-DE" sz="1300" dirty="0" err="1"/>
              <a:t>hybrishaft-crashfah</a:t>
            </a:r>
            <a:r>
              <a:rPr lang="de-DE" sz="1300" dirty="0"/>
              <a:t>-                 </a:t>
            </a:r>
            <a:r>
              <a:rPr lang="de-DE" sz="1300" dirty="0" err="1"/>
              <a:t>render</a:t>
            </a:r>
            <a:r>
              <a:rPr lang="de-DE" sz="1300" dirty="0"/>
              <a:t>, das Militante schützender Islammigration: Hagar </a:t>
            </a:r>
            <a:r>
              <a:rPr lang="de-DE" sz="1300" dirty="0" err="1"/>
              <a:t>Opp</a:t>
            </a:r>
            <a:r>
              <a:rPr lang="de-DE" sz="1300" dirty="0"/>
              <a:t>. Slaven-Phaethon Qua. Saturn </a:t>
            </a:r>
            <a:r>
              <a:rPr lang="de-DE" sz="1300" dirty="0" err="1"/>
              <a:t>Opp</a:t>
            </a:r>
            <a:r>
              <a:rPr lang="de-DE" sz="1300" dirty="0"/>
              <a:t>. Mauritia. Ein </a:t>
            </a:r>
            <a:r>
              <a:rPr lang="de-DE" sz="1300" dirty="0" err="1"/>
              <a:t>mör-derisches</a:t>
            </a:r>
            <a:r>
              <a:rPr lang="de-DE" sz="1300" dirty="0"/>
              <a:t> </a:t>
            </a:r>
            <a:r>
              <a:rPr lang="de-DE" sz="1300" dirty="0" err="1"/>
              <a:t>Todestor</a:t>
            </a:r>
            <a:r>
              <a:rPr lang="de-DE" sz="1300" dirty="0"/>
              <a:t> steht am gegenwärtig bekannten </a:t>
            </a:r>
            <a:r>
              <a:rPr lang="de-DE" sz="1300" b="1" dirty="0">
                <a:solidFill>
                  <a:srgbClr val="0000FF"/>
                </a:solidFill>
              </a:rPr>
              <a:t>stärksten metagalaktischen </a:t>
            </a:r>
            <a:r>
              <a:rPr lang="de-DE" sz="1300" b="1" dirty="0" err="1">
                <a:solidFill>
                  <a:srgbClr val="0000FF"/>
                </a:solidFill>
              </a:rPr>
              <a:t>Hauptsog</a:t>
            </a:r>
            <a:r>
              <a:rPr lang="de-DE" sz="1300" b="1" dirty="0">
                <a:solidFill>
                  <a:srgbClr val="0000FF"/>
                </a:solidFill>
              </a:rPr>
              <a:t> des SSC um 29° WAA / 2° SKO</a:t>
            </a:r>
            <a:r>
              <a:rPr lang="de-DE" sz="1300" dirty="0"/>
              <a:t>: </a:t>
            </a:r>
            <a:r>
              <a:rPr lang="de-DE" sz="1300" dirty="0" err="1"/>
              <a:t>Ixion</a:t>
            </a:r>
            <a:r>
              <a:rPr lang="de-DE" sz="1300" dirty="0"/>
              <a:t>-Desdemona-Koch-Pasteur, von </a:t>
            </a:r>
            <a:r>
              <a:rPr lang="de-DE" sz="1300" dirty="0" err="1"/>
              <a:t>Ixion</a:t>
            </a:r>
            <a:r>
              <a:rPr lang="de-DE" sz="1300" dirty="0"/>
              <a:t> 0° STE ab 25.02.2020 (Qua. </a:t>
            </a:r>
            <a:r>
              <a:rPr lang="de-DE" sz="1300" dirty="0" err="1"/>
              <a:t>Fanatica</a:t>
            </a:r>
            <a:r>
              <a:rPr lang="de-DE" sz="1300" dirty="0"/>
              <a:t> TRI Atropos 0° STI) aktiviert. Diese beiden </a:t>
            </a:r>
            <a:r>
              <a:rPr lang="de-DE" sz="1300" dirty="0" err="1"/>
              <a:t>Sö-ge</a:t>
            </a:r>
            <a:r>
              <a:rPr lang="de-DE" sz="1300" dirty="0"/>
              <a:t>, die a, mit militärhegemonierächender, destruktiver, sich alles erlaubender islamischer (Hagar) Landnahme incl. Mord, Vergewaltigung (</a:t>
            </a:r>
            <a:r>
              <a:rPr lang="de-DE" sz="1300" dirty="0" err="1"/>
              <a:t>Ixion</a:t>
            </a:r>
            <a:r>
              <a:rPr lang="de-DE" sz="1300" dirty="0"/>
              <a:t>, Desdemona) &amp; b, mit den Virologie-Biowaffenteufeleien verbunden sind, machen mit der </a:t>
            </a:r>
            <a:r>
              <a:rPr lang="de-DE" sz="1300" dirty="0" err="1"/>
              <a:t>luciferisch-orcischen</a:t>
            </a:r>
            <a:r>
              <a:rPr lang="de-DE" sz="1300" dirty="0"/>
              <a:t> schuldabwehrenden kampagnenhaft geschürten Selbstmordneigung die bislang dunkelsten Hauptthemen aus.</a:t>
            </a:r>
          </a:p>
          <a:p>
            <a:pPr marL="0" indent="0">
              <a:lnSpc>
                <a:spcPct val="100000"/>
              </a:lnSpc>
              <a:spcBef>
                <a:spcPts val="600"/>
              </a:spcBef>
              <a:buNone/>
            </a:pPr>
            <a:endParaRPr lang="de-DE" sz="1300" dirty="0"/>
          </a:p>
          <a:p>
            <a:pPr marL="0" indent="0">
              <a:buNone/>
            </a:pPr>
            <a:r>
              <a:rPr lang="de-DE" sz="1600" dirty="0"/>
              <a:t> </a:t>
            </a:r>
          </a:p>
        </p:txBody>
      </p:sp>
    </p:spTree>
    <p:extLst>
      <p:ext uri="{BB962C8B-B14F-4D97-AF65-F5344CB8AC3E}">
        <p14:creationId xmlns:p14="http://schemas.microsoft.com/office/powerpoint/2010/main" val="2035817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8508B9-4AFE-4C86-9246-9BBB3EFA2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976" y="1085676"/>
            <a:ext cx="5283024" cy="5108090"/>
          </a:xfrm>
          <a:prstGeom prst="rect">
            <a:avLst/>
          </a:prstGeom>
        </p:spPr>
      </p:pic>
      <p:sp>
        <p:nvSpPr>
          <p:cNvPr id="2" name="Titel 1">
            <a:extLst>
              <a:ext uri="{FF2B5EF4-FFF2-40B4-BE49-F238E27FC236}">
                <a16:creationId xmlns:a16="http://schemas.microsoft.com/office/drawing/2014/main" id="{34ADC696-DF98-4BF2-AE15-4A38E7BD8BCE}"/>
              </a:ext>
            </a:extLst>
          </p:cNvPr>
          <p:cNvSpPr>
            <a:spLocks noGrp="1"/>
          </p:cNvSpPr>
          <p:nvPr>
            <p:ph type="title"/>
          </p:nvPr>
        </p:nvSpPr>
        <p:spPr>
          <a:xfrm>
            <a:off x="0" y="-142875"/>
            <a:ext cx="12192000" cy="718197"/>
          </a:xfrm>
        </p:spPr>
        <p:txBody>
          <a:bodyPr>
            <a:normAutofit/>
          </a:bodyPr>
          <a:lstStyle/>
          <a:p>
            <a:r>
              <a:rPr lang="de-DE" sz="3200" b="1" dirty="0">
                <a:latin typeface="+mn-lt"/>
              </a:rPr>
              <a:t>Großer Komet von 1965 </a:t>
            </a:r>
            <a:r>
              <a:rPr lang="de-DE" sz="3200" b="1" dirty="0" err="1">
                <a:latin typeface="+mn-lt"/>
              </a:rPr>
              <a:t>Ikeya-Seki</a:t>
            </a:r>
            <a:r>
              <a:rPr lang="de-DE" sz="3200" b="1" dirty="0">
                <a:latin typeface="+mn-lt"/>
              </a:rPr>
              <a:t> C/1965 S1 EH 18.09.1965, </a:t>
            </a:r>
            <a:r>
              <a:rPr lang="de-DE" sz="1800" b="1" dirty="0">
                <a:latin typeface="+mn-lt"/>
              </a:rPr>
              <a:t>19h12 UT, </a:t>
            </a:r>
            <a:r>
              <a:rPr lang="de-DE" sz="2000" b="1" dirty="0">
                <a:latin typeface="+mn-lt"/>
              </a:rPr>
              <a:t>Berlin</a:t>
            </a:r>
            <a:endParaRPr lang="de-DE" sz="3200" dirty="0"/>
          </a:p>
        </p:txBody>
      </p:sp>
      <p:sp>
        <p:nvSpPr>
          <p:cNvPr id="3" name="Textfeld 2">
            <a:extLst>
              <a:ext uri="{FF2B5EF4-FFF2-40B4-BE49-F238E27FC236}">
                <a16:creationId xmlns:a16="http://schemas.microsoft.com/office/drawing/2014/main" id="{A96079E3-1219-4B26-B0AC-5C30A4D5209D}"/>
              </a:ext>
            </a:extLst>
          </p:cNvPr>
          <p:cNvSpPr txBox="1"/>
          <p:nvPr/>
        </p:nvSpPr>
        <p:spPr>
          <a:xfrm>
            <a:off x="0" y="435392"/>
            <a:ext cx="10401300" cy="6684907"/>
          </a:xfrm>
          <a:prstGeom prst="rect">
            <a:avLst/>
          </a:prstGeom>
          <a:noFill/>
        </p:spPr>
        <p:txBody>
          <a:bodyPr wrap="square" rtlCol="0">
            <a:spAutoFit/>
          </a:bodyPr>
          <a:lstStyle/>
          <a:p>
            <a:pPr>
              <a:lnSpc>
                <a:spcPct val="90000"/>
              </a:lnSpc>
            </a:pPr>
            <a:r>
              <a:rPr lang="de-DE" sz="1400" dirty="0"/>
              <a:t>Berlin wird als Spielball zunehmend von der lächerlichen Clownswelt regiert, getriggert auch von verdrängten Geschlechterkonflikten: der das Etablierte herausfordernde, schalkhafte Narr Eulenspiegel auf rigidem Steinbock-MC (mit von Karma-Schuld geschwächten, auflösend-ausgehebelten ‚progressiven‘, real aber immer tiefer ins Karma regredierend entgleisenden Herrscher Fische-Saturn in 11 im von </a:t>
            </a:r>
            <a:r>
              <a:rPr lang="de-DE" sz="1400" dirty="0" err="1"/>
              <a:t>Islammigra-tion</a:t>
            </a:r>
            <a:r>
              <a:rPr lang="de-DE" sz="1400" dirty="0"/>
              <a:t> versklavend dominierten G.A.-GK) in OPP zur Lächerlichkeit </a:t>
            </a:r>
            <a:r>
              <a:rPr lang="de-DE" sz="1400" dirty="0" err="1"/>
              <a:t>Hilaritas</a:t>
            </a:r>
            <a:r>
              <a:rPr lang="de-DE" sz="1400" dirty="0"/>
              <a:t> KON zur geschlechtsverwirrten </a:t>
            </a:r>
            <a:r>
              <a:rPr lang="de-DE" sz="1400" dirty="0" err="1"/>
              <a:t>Atalante</a:t>
            </a:r>
            <a:r>
              <a:rPr lang="de-DE" sz="1400" dirty="0"/>
              <a:t> (</a:t>
            </a:r>
            <a:r>
              <a:rPr lang="de-DE" sz="1400" dirty="0">
                <a:hlinkClick r:id="rId3"/>
              </a:rPr>
              <a:t>https://de.wikipedia.org/wiki/Atalante</a:t>
            </a:r>
            <a:r>
              <a:rPr lang="de-DE" sz="1400" dirty="0"/>
              <a:t>, einer vom Vater wg. ihres Geschlechts abgelehnten, ausgesetzten Königs-                                          </a:t>
            </a:r>
            <a:r>
              <a:rPr lang="de-DE" sz="1400" dirty="0" err="1"/>
              <a:t>tochter</a:t>
            </a:r>
            <a:r>
              <a:rPr lang="de-DE" sz="1400" dirty="0"/>
              <a:t>, dann amazonenhaften Jägerin, die für Geschlechtsverwirrung, Geschlechterkämpfe, die Männer bloß-</a:t>
            </a:r>
          </a:p>
          <a:p>
            <a:pPr>
              <a:lnSpc>
                <a:spcPct val="90000"/>
              </a:lnSpc>
            </a:pPr>
            <a:r>
              <a:rPr lang="de-DE" sz="1400" dirty="0"/>
              <a:t>stellende und tötende Wettläufe steht) und </a:t>
            </a:r>
            <a:r>
              <a:rPr lang="de-DE" sz="1400" dirty="0" err="1"/>
              <a:t>Gilbertbaker</a:t>
            </a:r>
            <a:r>
              <a:rPr lang="de-DE" sz="1400" dirty="0"/>
              <a:t> (Erfinder der Regenbogenflagge für LGTBQ, Trans-</a:t>
            </a:r>
          </a:p>
          <a:p>
            <a:pPr>
              <a:lnSpc>
                <a:spcPct val="90000"/>
              </a:lnSpc>
            </a:pPr>
            <a:r>
              <a:rPr lang="de-DE" sz="1400" dirty="0" err="1"/>
              <a:t>bewegung</a:t>
            </a:r>
            <a:r>
              <a:rPr lang="de-DE" sz="1400" dirty="0"/>
              <a:t> mit quasi alle gegenwärtigen Zyklen aufgreifenden, geldmachenden EH) im Qua. zum rächenden </a:t>
            </a:r>
          </a:p>
          <a:p>
            <a:pPr>
              <a:lnSpc>
                <a:spcPct val="90000"/>
              </a:lnSpc>
            </a:pPr>
            <a:r>
              <a:rPr lang="de-DE" sz="1400" dirty="0"/>
              <a:t>Unterweltssprachrohr Typhon der in die Hölle verbannten Kinderseelen und Cybele </a:t>
            </a:r>
            <a:r>
              <a:rPr lang="de-DE" sz="1400" dirty="0" err="1"/>
              <a:t>Geschlechtsspal</a:t>
            </a:r>
            <a:r>
              <a:rPr lang="de-DE" sz="1400" dirty="0"/>
              <a:t>-</a:t>
            </a:r>
          </a:p>
          <a:p>
            <a:pPr>
              <a:lnSpc>
                <a:spcPct val="90000"/>
              </a:lnSpc>
            </a:pPr>
            <a:r>
              <a:rPr lang="de-DE" sz="1400" dirty="0" err="1"/>
              <a:t>tung</a:t>
            </a:r>
            <a:r>
              <a:rPr lang="de-DE" sz="1400" dirty="0"/>
              <a:t>) in </a:t>
            </a:r>
            <a:r>
              <a:rPr lang="de-DE" sz="1400" dirty="0" err="1"/>
              <a:t>Opp</a:t>
            </a:r>
            <a:r>
              <a:rPr lang="de-DE" sz="1400" dirty="0"/>
              <a:t>. zum kybernetisch feedbacksystembildenden, digitalen Vernetzungs-Asteroiden Wiener. </a:t>
            </a:r>
          </a:p>
          <a:p>
            <a:pPr>
              <a:lnSpc>
                <a:spcPct val="90000"/>
              </a:lnSpc>
            </a:pPr>
            <a:r>
              <a:rPr lang="de-DE" sz="1400" dirty="0"/>
              <a:t>Auf duldungserstarrtem Stier-AC (mit missbrauchten H1 SKO-Venus in 6) steht erfindungsreiche Heu-</a:t>
            </a:r>
          </a:p>
          <a:p>
            <a:pPr>
              <a:lnSpc>
                <a:spcPct val="90000"/>
              </a:lnSpc>
            </a:pPr>
            <a:r>
              <a:rPr lang="de-DE" sz="1400" dirty="0" err="1"/>
              <a:t>reka</a:t>
            </a:r>
            <a:r>
              <a:rPr lang="de-DE" sz="1400" dirty="0"/>
              <a:t> und engelshafte Angel (weltoffener Engelsort / -identifikation, Mio. tanzten um den goldenen</a:t>
            </a:r>
          </a:p>
          <a:p>
            <a:pPr>
              <a:lnSpc>
                <a:spcPct val="90000"/>
              </a:lnSpc>
            </a:pPr>
            <a:r>
              <a:rPr lang="de-DE" sz="1400" dirty="0"/>
              <a:t>Engel, v.a. durch Angela: Engel für die einen, Verräter für die anderen im selektionsschwachen </a:t>
            </a:r>
          </a:p>
          <a:p>
            <a:pPr>
              <a:lnSpc>
                <a:spcPct val="90000"/>
              </a:lnSpc>
            </a:pPr>
            <a:r>
              <a:rPr lang="de-DE" sz="1400" dirty="0"/>
              <a:t>Wiedergutmachersyndrom nach Unger) </a:t>
            </a:r>
            <a:r>
              <a:rPr lang="de-DE" sz="1400" dirty="0" err="1"/>
              <a:t>Opp</a:t>
            </a:r>
            <a:r>
              <a:rPr lang="de-DE" sz="1400" dirty="0"/>
              <a:t>. Kindsopferung (</a:t>
            </a:r>
            <a:r>
              <a:rPr lang="de-DE" sz="1400" dirty="0" err="1"/>
              <a:t>Tanith</a:t>
            </a:r>
            <a:r>
              <a:rPr lang="de-DE" sz="1400" dirty="0"/>
              <a:t>), verheizende Grabenkriege </a:t>
            </a:r>
          </a:p>
          <a:p>
            <a:pPr>
              <a:lnSpc>
                <a:spcPct val="90000"/>
              </a:lnSpc>
            </a:pPr>
            <a:r>
              <a:rPr lang="de-DE" sz="1400" dirty="0"/>
              <a:t>(Verdun), am SKO-DC in HS </a:t>
            </a:r>
            <a:r>
              <a:rPr lang="de-DE" sz="1400" dirty="0" err="1"/>
              <a:t>globalistisch</a:t>
            </a:r>
            <a:r>
              <a:rPr lang="de-DE" sz="1400" dirty="0"/>
              <a:t> </a:t>
            </a:r>
            <a:r>
              <a:rPr lang="de-DE" sz="1400" dirty="0" err="1"/>
              <a:t>elitenmagierhaft</a:t>
            </a:r>
            <a:r>
              <a:rPr lang="de-DE" sz="1400" dirty="0"/>
              <a:t> SKO-Zeus / SCH-</a:t>
            </a:r>
            <a:r>
              <a:rPr lang="de-DE" sz="1400" dirty="0" err="1"/>
              <a:t>Magion</a:t>
            </a:r>
            <a:r>
              <a:rPr lang="de-DE" sz="1400" dirty="0"/>
              <a:t> (kriegslistig </a:t>
            </a:r>
          </a:p>
          <a:p>
            <a:pPr>
              <a:lnSpc>
                <a:spcPct val="90000"/>
              </a:lnSpc>
            </a:pPr>
            <a:r>
              <a:rPr lang="de-DE" sz="1400" dirty="0"/>
              <a:t>trojanisch systemzerstörend von PLU-URA vasallenhaft auslandsfremdbestimmten, </a:t>
            </a:r>
            <a:r>
              <a:rPr lang="de-DE" sz="1400" dirty="0" err="1"/>
              <a:t>landesverräte</a:t>
            </a:r>
            <a:r>
              <a:rPr lang="de-DE" sz="1400" dirty="0"/>
              <a:t>-</a:t>
            </a:r>
          </a:p>
          <a:p>
            <a:pPr>
              <a:lnSpc>
                <a:spcPct val="90000"/>
              </a:lnSpc>
            </a:pPr>
            <a:r>
              <a:rPr lang="de-DE" sz="1400" dirty="0" err="1"/>
              <a:t>rischen</a:t>
            </a:r>
            <a:r>
              <a:rPr lang="de-DE" sz="1400" dirty="0"/>
              <a:t>, KL-Traumata (</a:t>
            </a:r>
            <a:r>
              <a:rPr lang="de-DE" sz="1400" dirty="0" err="1"/>
              <a:t>Terezin</a:t>
            </a:r>
            <a:r>
              <a:rPr lang="de-DE" sz="1400" dirty="0"/>
              <a:t>) missbrauchenden Machtgruppen, Parteien und Konzernen H7, </a:t>
            </a:r>
          </a:p>
          <a:p>
            <a:pPr>
              <a:lnSpc>
                <a:spcPct val="90000"/>
              </a:lnSpc>
            </a:pPr>
            <a:r>
              <a:rPr lang="de-DE" sz="1400" dirty="0"/>
              <a:t>H11 in 5) im Begegnungskonflikt-Qua. Naturwissenschaft, Mathematik (</a:t>
            </a:r>
            <a:r>
              <a:rPr lang="de-DE" sz="1400" dirty="0" err="1"/>
              <a:t>Mathesis</a:t>
            </a:r>
            <a:r>
              <a:rPr lang="de-DE" sz="1400" dirty="0"/>
              <a:t>) OPP eine </a:t>
            </a:r>
          </a:p>
          <a:p>
            <a:pPr>
              <a:lnSpc>
                <a:spcPct val="90000"/>
              </a:lnSpc>
            </a:pPr>
            <a:r>
              <a:rPr lang="de-DE" sz="1400" dirty="0"/>
              <a:t>kriegerisch-unheilentfesselnde Märtyrer-Pandora dominant in 5 geförderte Regulus-Herrschaft als </a:t>
            </a:r>
          </a:p>
          <a:p>
            <a:pPr>
              <a:lnSpc>
                <a:spcPct val="90000"/>
              </a:lnSpc>
            </a:pPr>
            <a:r>
              <a:rPr lang="de-DE" sz="1400" dirty="0"/>
              <a:t>verdrängter NS-Vater-Täterkonflikt. Der zentrale </a:t>
            </a:r>
            <a:r>
              <a:rPr lang="de-DE" sz="1400" dirty="0" err="1"/>
              <a:t>islamist</a:t>
            </a:r>
            <a:r>
              <a:rPr lang="de-DE" sz="1400" dirty="0"/>
              <a:t>. Selbstmordattentäter-Fokus erinnert an </a:t>
            </a:r>
          </a:p>
          <a:p>
            <a:pPr>
              <a:lnSpc>
                <a:spcPct val="90000"/>
              </a:lnSpc>
            </a:pPr>
            <a:r>
              <a:rPr lang="de-DE" sz="1400" dirty="0"/>
              <a:t>das unbewältigte, teuflisch fremdgesteuert geschulte, mentale suizidale (Lucifer-Orcus in 3) Täter-</a:t>
            </a:r>
          </a:p>
          <a:p>
            <a:pPr>
              <a:lnSpc>
                <a:spcPct val="90000"/>
              </a:lnSpc>
            </a:pPr>
            <a:r>
              <a:rPr lang="de-DE" sz="1400" dirty="0" err="1"/>
              <a:t>tum</a:t>
            </a:r>
            <a:r>
              <a:rPr lang="de-DE" sz="1400" dirty="0"/>
              <a:t> in WKII. D ist in wahnsinniger kadavergehorsamer Geduld (Sonne-Stalingrad-</a:t>
            </a:r>
            <a:r>
              <a:rPr lang="de-DE" sz="1400" dirty="0" err="1"/>
              <a:t>Patientia</a:t>
            </a:r>
            <a:r>
              <a:rPr lang="de-DE" sz="1400" dirty="0"/>
              <a:t> </a:t>
            </a:r>
            <a:r>
              <a:rPr lang="de-DE" sz="1400" dirty="0" err="1"/>
              <a:t>Opp</a:t>
            </a:r>
            <a:r>
              <a:rPr lang="de-DE" sz="1400" dirty="0"/>
              <a:t>. </a:t>
            </a:r>
          </a:p>
          <a:p>
            <a:pPr>
              <a:lnSpc>
                <a:spcPct val="90000"/>
              </a:lnSpc>
            </a:pPr>
            <a:r>
              <a:rPr lang="de-DE" sz="1400" dirty="0"/>
              <a:t>Ceres-Machiavelli T-Qua. Dionysus) zwischen 2 sicher schädigenden &amp; 1 potenziell schädlichen </a:t>
            </a:r>
          </a:p>
          <a:p>
            <a:pPr>
              <a:lnSpc>
                <a:spcPct val="90000"/>
              </a:lnSpc>
            </a:pPr>
            <a:r>
              <a:rPr lang="de-DE" sz="1400" dirty="0"/>
              <a:t>Vaterfiguren gespalten (entweder den wandelnden, nun suizidal ausplündernd-deindustrialisierenden, </a:t>
            </a:r>
          </a:p>
          <a:p>
            <a:pPr>
              <a:lnSpc>
                <a:spcPct val="90000"/>
              </a:lnSpc>
            </a:pPr>
            <a:r>
              <a:rPr lang="de-DE" sz="1400" dirty="0"/>
              <a:t>ab 2020 eugenisch tötenden Kampagnen-Befehlen durch ausländische, </a:t>
            </a:r>
            <a:r>
              <a:rPr lang="de-DE" sz="1400" dirty="0" err="1"/>
              <a:t>sinonhafte</a:t>
            </a:r>
            <a:r>
              <a:rPr lang="de-DE" sz="1400" dirty="0"/>
              <a:t> Besatzereliten, der </a:t>
            </a:r>
          </a:p>
          <a:p>
            <a:pPr>
              <a:lnSpc>
                <a:spcPct val="90000"/>
              </a:lnSpc>
            </a:pPr>
            <a:r>
              <a:rPr lang="de-DE" sz="1400" dirty="0"/>
              <a:t>suizidalen Unterwerfung unter die v.a. strafenden Allah-Vaterfigur der Islamisierung oder den </a:t>
            </a:r>
            <a:r>
              <a:rPr lang="de-DE" sz="1400" dirty="0" err="1"/>
              <a:t>wiederge</a:t>
            </a:r>
            <a:r>
              <a:rPr lang="de-DE" sz="1400" dirty="0"/>
              <a:t>-</a:t>
            </a:r>
          </a:p>
          <a:p>
            <a:pPr>
              <a:lnSpc>
                <a:spcPct val="90000"/>
              </a:lnSpc>
            </a:pPr>
            <a:r>
              <a:rPr lang="de-DE" sz="1400" dirty="0" err="1"/>
              <a:t>boren</a:t>
            </a:r>
            <a:r>
              <a:rPr lang="de-DE" sz="1400" dirty="0"/>
              <a:t> oft zur </a:t>
            </a:r>
            <a:r>
              <a:rPr lang="de-DE" sz="1400" dirty="0" err="1"/>
              <a:t>Karmakorrektur</a:t>
            </a:r>
            <a:r>
              <a:rPr lang="de-DE" sz="1400" dirty="0"/>
              <a:t> geläuterten, stark verfemten damaligen </a:t>
            </a:r>
            <a:r>
              <a:rPr lang="de-DE" sz="1400" dirty="0" err="1"/>
              <a:t>väterl</a:t>
            </a:r>
            <a:r>
              <a:rPr lang="de-DE" sz="1400" dirty="0"/>
              <a:t>. Seelen) oder aber man lebt </a:t>
            </a:r>
            <a:r>
              <a:rPr lang="de-DE" sz="1400" dirty="0" err="1"/>
              <a:t>un</a:t>
            </a:r>
            <a:r>
              <a:rPr lang="de-DE" sz="1400" dirty="0"/>
              <a:t>-</a:t>
            </a:r>
          </a:p>
          <a:p>
            <a:pPr>
              <a:lnSpc>
                <a:spcPct val="90000"/>
              </a:lnSpc>
            </a:pPr>
            <a:r>
              <a:rPr lang="de-DE" sz="1400" dirty="0"/>
              <a:t>politisch kindlich stierhaft, Machthemen leugnend / fernhaltend sein Leben. H3, H4 KON H8 in 2 MON-JUP (aber </a:t>
            </a:r>
          </a:p>
          <a:p>
            <a:pPr>
              <a:lnSpc>
                <a:spcPct val="90000"/>
              </a:lnSpc>
            </a:pPr>
            <a:r>
              <a:rPr lang="de-DE" sz="1400" dirty="0"/>
              <a:t>in TRI-SXT-Winkel der </a:t>
            </a:r>
            <a:r>
              <a:rPr lang="de-DE" sz="1400" dirty="0" err="1"/>
              <a:t>hordenhaft</a:t>
            </a:r>
            <a:r>
              <a:rPr lang="de-DE" sz="1400" dirty="0"/>
              <a:t> systemstürzend sich alles erlaubender Sauron-</a:t>
            </a:r>
            <a:r>
              <a:rPr lang="de-DE" sz="1400" dirty="0" err="1"/>
              <a:t>Sedna</a:t>
            </a:r>
            <a:r>
              <a:rPr lang="de-DE" sz="1400" dirty="0"/>
              <a:t> </a:t>
            </a:r>
            <a:r>
              <a:rPr lang="de-DE" sz="1400" dirty="0" err="1"/>
              <a:t>Opp</a:t>
            </a:r>
            <a:r>
              <a:rPr lang="de-DE" sz="1400" dirty="0"/>
              <a:t>. </a:t>
            </a:r>
            <a:r>
              <a:rPr lang="de-DE" sz="1400" dirty="0" err="1"/>
              <a:t>Ixion</a:t>
            </a:r>
            <a:r>
              <a:rPr lang="de-DE" sz="1400" dirty="0"/>
              <a:t>-Desdemona) in </a:t>
            </a:r>
          </a:p>
          <a:p>
            <a:pPr>
              <a:lnSpc>
                <a:spcPct val="90000"/>
              </a:lnSpc>
            </a:pPr>
            <a:r>
              <a:rPr lang="de-DE" sz="1400" dirty="0"/>
              <a:t>absurdem, moralisch größenwahnhaftem, selbsthassendem suizidalem Familien- / Lernauftrag: es mache fürs unreife Kind großen Sinn, sich in Vielfalt vom Ausland führen zu lassen und ‚</a:t>
            </a:r>
            <a:r>
              <a:rPr lang="de-DE" sz="1400" dirty="0" err="1"/>
              <a:t>glaubens‘hordenexpansiv</a:t>
            </a:r>
            <a:r>
              <a:rPr lang="de-DE" sz="1400" dirty="0"/>
              <a:t> besiedeln zu lassen. Ein infantil-gottlos-identitätsdefizitäres, revierschwaches Panorama der Post-1882 / Post-NS-Wirren: von Machtgruppen wandelnd dominierter, abgewehrter, ausgefallener Vater &amp; schuldvermeidungsgeprägte Stockholmsyndrom-Suizidwahnbesetzung: destruktiver Vaterkomplex der Vernichtungs-Über-Ich-</a:t>
            </a:r>
            <a:r>
              <a:rPr lang="de-DE" sz="1400" dirty="0" err="1"/>
              <a:t>Introjektfolgen</a:t>
            </a:r>
            <a:endParaRPr lang="de-DE" sz="1400" dirty="0"/>
          </a:p>
        </p:txBody>
      </p:sp>
    </p:spTree>
    <p:extLst>
      <p:ext uri="{BB962C8B-B14F-4D97-AF65-F5344CB8AC3E}">
        <p14:creationId xmlns:p14="http://schemas.microsoft.com/office/powerpoint/2010/main" val="189875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a:extLst>
              <a:ext uri="{FF2B5EF4-FFF2-40B4-BE49-F238E27FC236}">
                <a16:creationId xmlns:a16="http://schemas.microsoft.com/office/drawing/2014/main" id="{5E5E87FE-DED0-4E2B-87A1-8B630118B7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8472" y="1526494"/>
            <a:ext cx="5513528" cy="5331506"/>
          </a:xfrm>
        </p:spPr>
      </p:pic>
      <p:sp>
        <p:nvSpPr>
          <p:cNvPr id="2" name="Titel 1">
            <a:extLst>
              <a:ext uri="{FF2B5EF4-FFF2-40B4-BE49-F238E27FC236}">
                <a16:creationId xmlns:a16="http://schemas.microsoft.com/office/drawing/2014/main" id="{535A87BE-5C50-4201-9A25-B72F67EF87BF}"/>
              </a:ext>
            </a:extLst>
          </p:cNvPr>
          <p:cNvSpPr>
            <a:spLocks noGrp="1"/>
          </p:cNvSpPr>
          <p:nvPr>
            <p:ph type="title"/>
          </p:nvPr>
        </p:nvSpPr>
        <p:spPr>
          <a:xfrm>
            <a:off x="0" y="-163024"/>
            <a:ext cx="12192000" cy="1119650"/>
          </a:xfrm>
        </p:spPr>
        <p:txBody>
          <a:bodyPr>
            <a:noAutofit/>
          </a:bodyPr>
          <a:lstStyle/>
          <a:p>
            <a:r>
              <a:rPr lang="de-DE" sz="2800" b="1" dirty="0">
                <a:latin typeface="+mn-lt"/>
              </a:rPr>
              <a:t>Der Große Komet von 1965 - </a:t>
            </a:r>
            <a:r>
              <a:rPr lang="de-DE" sz="2800" b="1" dirty="0" err="1">
                <a:latin typeface="+mn-lt"/>
              </a:rPr>
              <a:t>Ikeya-Seki</a:t>
            </a:r>
            <a:r>
              <a:rPr lang="de-DE" sz="2800" b="1" dirty="0">
                <a:latin typeface="+mn-lt"/>
              </a:rPr>
              <a:t> C/1965 S1 EH 18.09.1965, </a:t>
            </a:r>
            <a:r>
              <a:rPr lang="de-DE" sz="2400" b="1" dirty="0">
                <a:latin typeface="+mn-lt"/>
              </a:rPr>
              <a:t>19h12 UT, Berlin (innen) </a:t>
            </a:r>
            <a:r>
              <a:rPr lang="de-DE" sz="2800" b="1" dirty="0">
                <a:latin typeface="+mn-lt"/>
              </a:rPr>
              <a:t>– Gründungs-SoFi 22.12.1870</a:t>
            </a:r>
            <a:r>
              <a:rPr lang="de-DE" sz="3200" b="1" dirty="0">
                <a:latin typeface="+mn-lt"/>
              </a:rPr>
              <a:t>, </a:t>
            </a:r>
            <a:r>
              <a:rPr lang="de-DE" sz="2400" b="1" dirty="0">
                <a:latin typeface="+mn-lt"/>
              </a:rPr>
              <a:t>12:28 UT, Berlin (max. Verf., außen)</a:t>
            </a:r>
            <a:endParaRPr lang="de-DE" sz="3200" dirty="0"/>
          </a:p>
        </p:txBody>
      </p:sp>
      <p:sp>
        <p:nvSpPr>
          <p:cNvPr id="3" name="Textfeld 2">
            <a:extLst>
              <a:ext uri="{FF2B5EF4-FFF2-40B4-BE49-F238E27FC236}">
                <a16:creationId xmlns:a16="http://schemas.microsoft.com/office/drawing/2014/main" id="{698A0688-7675-456F-8292-E78C86ACB25D}"/>
              </a:ext>
            </a:extLst>
          </p:cNvPr>
          <p:cNvSpPr txBox="1"/>
          <p:nvPr/>
        </p:nvSpPr>
        <p:spPr>
          <a:xfrm>
            <a:off x="0" y="726046"/>
            <a:ext cx="12192000" cy="6401753"/>
          </a:xfrm>
          <a:prstGeom prst="rect">
            <a:avLst/>
          </a:prstGeom>
          <a:noFill/>
        </p:spPr>
        <p:txBody>
          <a:bodyPr wrap="square" rtlCol="0">
            <a:spAutoFit/>
          </a:bodyPr>
          <a:lstStyle/>
          <a:p>
            <a:r>
              <a:rPr lang="de-DE" sz="1500" dirty="0"/>
              <a:t>Hinter der nach langem Aufbau in B lächerlich-absurden Clownswelt-Herrschaft, die die Bevölkerung / Kinder mit Geschlechtsverwirrung / LGTBQ indoktriniert (Eulenspiegel-MC </a:t>
            </a:r>
            <a:r>
              <a:rPr lang="de-DE" sz="1500" dirty="0" err="1"/>
              <a:t>Opp</a:t>
            </a:r>
            <a:r>
              <a:rPr lang="de-DE" sz="1500" dirty="0"/>
              <a:t>. </a:t>
            </a:r>
            <a:r>
              <a:rPr lang="de-DE" sz="1500" dirty="0" err="1"/>
              <a:t>Hilaritas</a:t>
            </a:r>
            <a:r>
              <a:rPr lang="de-DE" sz="1500" dirty="0"/>
              <a:t>-</a:t>
            </a:r>
            <a:r>
              <a:rPr lang="de-DE" sz="1500" dirty="0" err="1"/>
              <a:t>Atalante</a:t>
            </a:r>
            <a:r>
              <a:rPr lang="de-DE" sz="1500" dirty="0"/>
              <a:t>-</a:t>
            </a:r>
            <a:r>
              <a:rPr lang="de-DE" sz="1500" dirty="0" err="1"/>
              <a:t>Gilbertbaker</a:t>
            </a:r>
            <a:r>
              <a:rPr lang="de-DE" sz="1500" dirty="0"/>
              <a:t>-IC), steckt das mit bösartigen Humor teuflisch-heimtückische aggressive, fortschrittssadistische spaltende, vom NS genutzte 1870er Gesellschaftsmeister-Rechteck Sado OPP Uranus TRI / SXT Mars-</a:t>
            </a:r>
            <a:r>
              <a:rPr lang="de-DE" sz="1500" dirty="0" err="1"/>
              <a:t>Loke</a:t>
            </a:r>
            <a:r>
              <a:rPr lang="de-DE" sz="1500" dirty="0"/>
              <a:t> OPP Lucifer, vor dem linken Establishment-Sturz maskiert reaktiviert wurde. Die kollektivschatteninitiierte hexenjagdartige Pluto (als fremdbestimmter H7 auf AC) KON Int. Lilith OPP </a:t>
            </a:r>
            <a:r>
              <a:rPr lang="de-DE" sz="1500" dirty="0" err="1"/>
              <a:t>Toro</a:t>
            </a:r>
            <a:r>
              <a:rPr lang="de-DE" sz="1500" dirty="0"/>
              <a:t> KON </a:t>
            </a:r>
            <a:r>
              <a:rPr lang="de-DE" sz="1500" dirty="0" err="1"/>
              <a:t>Verrandete</a:t>
            </a:r>
            <a:r>
              <a:rPr lang="de-DE" sz="1500" dirty="0"/>
              <a:t> aufnehmende Walpurga-DC bekommt Neptun-Dunant-</a:t>
            </a:r>
            <a:r>
              <a:rPr lang="de-DE" sz="1500" dirty="0" err="1"/>
              <a:t>Abundantia</a:t>
            </a:r>
            <a:r>
              <a:rPr lang="de-DE" sz="1500" dirty="0"/>
              <a:t>-Clausewitz-Mars, das </a:t>
            </a:r>
          </a:p>
          <a:p>
            <a:r>
              <a:rPr lang="de-DE" sz="1500" dirty="0"/>
              <a:t>oft aggressive Schwarmhandeln von Füllhornsuchenden und humanistische Rot-Kreuz-Wohltaten </a:t>
            </a:r>
            <a:r>
              <a:rPr lang="de-DE" sz="1500" dirty="0" err="1"/>
              <a:t>aufsu</a:t>
            </a:r>
            <a:r>
              <a:rPr lang="de-DE" sz="1500" dirty="0"/>
              <a:t>-</a:t>
            </a:r>
          </a:p>
          <a:p>
            <a:r>
              <a:rPr lang="de-DE" sz="1500" dirty="0" err="1"/>
              <a:t>chenden</a:t>
            </a:r>
            <a:r>
              <a:rPr lang="de-DE" sz="1500" dirty="0"/>
              <a:t>, die aber heimliche,  entgrenzte kriegsstrategische Absichten verfolgen, zudem dringt </a:t>
            </a:r>
          </a:p>
          <a:p>
            <a:r>
              <a:rPr lang="de-DE" sz="1500" dirty="0"/>
              <a:t>der sich revierüberschreitend alles erlaubende Mörder und hemmungslose Vergewaltiger</a:t>
            </a:r>
          </a:p>
          <a:p>
            <a:r>
              <a:rPr lang="de-DE" sz="1500" dirty="0" err="1"/>
              <a:t>Ixion</a:t>
            </a:r>
            <a:r>
              <a:rPr lang="de-DE" sz="1500" dirty="0"/>
              <a:t> über die teuflisch-suizidale Schwachstelle Orcus-Lucifer OPP Merkur in diese Figur ein. </a:t>
            </a:r>
          </a:p>
          <a:p>
            <a:r>
              <a:rPr lang="de-DE" sz="1500" dirty="0"/>
              <a:t>Die </a:t>
            </a:r>
            <a:r>
              <a:rPr lang="de-DE" sz="1500" dirty="0" err="1"/>
              <a:t>hordenhaft</a:t>
            </a:r>
            <a:r>
              <a:rPr lang="de-DE" sz="1500" dirty="0"/>
              <a:t> systemzerstörerische, </a:t>
            </a:r>
            <a:r>
              <a:rPr lang="de-DE" sz="1500" dirty="0" err="1"/>
              <a:t>ixionisch</a:t>
            </a:r>
            <a:r>
              <a:rPr lang="de-DE" sz="1500" dirty="0"/>
              <a:t> landnehmende Fremdbesiedlung Sauron-                  </a:t>
            </a:r>
          </a:p>
          <a:p>
            <a:r>
              <a:rPr lang="de-DE" sz="1500" dirty="0" err="1"/>
              <a:t>Sedna</a:t>
            </a:r>
            <a:r>
              <a:rPr lang="de-DE" sz="1500" dirty="0"/>
              <a:t> OPP </a:t>
            </a:r>
            <a:r>
              <a:rPr lang="de-DE" sz="1500" dirty="0" err="1"/>
              <a:t>Ixion</a:t>
            </a:r>
            <a:r>
              <a:rPr lang="de-DE" sz="1500" dirty="0"/>
              <a:t> am stärksten </a:t>
            </a:r>
            <a:r>
              <a:rPr lang="de-DE" sz="1500" dirty="0" err="1"/>
              <a:t>galakt</a:t>
            </a:r>
            <a:r>
              <a:rPr lang="de-DE" sz="1500" dirty="0"/>
              <a:t>. Sog Shapley SC TRI-SXT MON-JUP trifft </a:t>
            </a:r>
            <a:r>
              <a:rPr lang="de-DE" sz="1500" dirty="0" err="1"/>
              <a:t>karmaaktivie</a:t>
            </a:r>
            <a:r>
              <a:rPr lang="de-DE" sz="1500" dirty="0"/>
              <a:t>-</a:t>
            </a:r>
          </a:p>
          <a:p>
            <a:pPr>
              <a:spcAft>
                <a:spcPts val="600"/>
              </a:spcAft>
            </a:pPr>
            <a:r>
              <a:rPr lang="de-DE" sz="1500" dirty="0" err="1"/>
              <a:t>rend</a:t>
            </a:r>
            <a:r>
              <a:rPr lang="de-DE" sz="1500" dirty="0"/>
              <a:t> (</a:t>
            </a:r>
            <a:r>
              <a:rPr lang="de-DE" sz="1500" dirty="0" err="1"/>
              <a:t>Quaoar</a:t>
            </a:r>
            <a:r>
              <a:rPr lang="de-DE" sz="1500" dirty="0"/>
              <a:t>) voll auf das Staatsfundament Sonne-Mond-Saturn der Gründungs-SoFi. </a:t>
            </a:r>
          </a:p>
          <a:p>
            <a:r>
              <a:rPr lang="de-DE" sz="1500" dirty="0"/>
              <a:t>Merkels Chart mit KRE-Orcus-Hagar QUA WID-Chaos zeigte die brutal chaosstiftende-</a:t>
            </a:r>
          </a:p>
          <a:p>
            <a:r>
              <a:rPr lang="de-DE" sz="1500" dirty="0"/>
              <a:t>Bestrafung bzw. den Selbstmord durch Islammigration und spielte die heimliche </a:t>
            </a:r>
            <a:r>
              <a:rPr lang="de-DE" sz="1500" dirty="0" err="1"/>
              <a:t>sadisti</a:t>
            </a:r>
            <a:r>
              <a:rPr lang="de-DE" sz="1500" dirty="0"/>
              <a:t>-</a:t>
            </a:r>
          </a:p>
          <a:p>
            <a:r>
              <a:rPr lang="de-DE" sz="1500" dirty="0" err="1"/>
              <a:t>sche</a:t>
            </a:r>
            <a:r>
              <a:rPr lang="de-DE" sz="1500" dirty="0"/>
              <a:t>, </a:t>
            </a:r>
            <a:r>
              <a:rPr lang="de-DE" sz="1500" dirty="0" err="1"/>
              <a:t>höllenpandorahaft-erinnysche</a:t>
            </a:r>
            <a:r>
              <a:rPr lang="de-DE" sz="1500" dirty="0"/>
              <a:t>, </a:t>
            </a:r>
            <a:r>
              <a:rPr lang="de-DE" sz="1500" dirty="0" err="1"/>
              <a:t>luciferische</a:t>
            </a:r>
            <a:r>
              <a:rPr lang="de-DE" sz="1500" dirty="0"/>
              <a:t>, gesellschaftsruinierende </a:t>
            </a:r>
            <a:r>
              <a:rPr lang="de-DE" sz="1500" dirty="0" err="1"/>
              <a:t>Verräterrolle</a:t>
            </a:r>
            <a:endParaRPr lang="de-DE" sz="1500" dirty="0"/>
          </a:p>
          <a:p>
            <a:r>
              <a:rPr lang="de-DE" sz="1500" dirty="0"/>
              <a:t>(Sonne-Uranus OPP Chiron T-QUA Neptun-Sado-</a:t>
            </a:r>
            <a:r>
              <a:rPr lang="de-DE" sz="1500" dirty="0" err="1"/>
              <a:t>Megaira</a:t>
            </a:r>
            <a:r>
              <a:rPr lang="de-DE" sz="1500" dirty="0"/>
              <a:t>-MC OPP </a:t>
            </a:r>
            <a:r>
              <a:rPr lang="de-DE" sz="1500" dirty="0" err="1"/>
              <a:t>Fanatica</a:t>
            </a:r>
            <a:r>
              <a:rPr lang="de-DE" sz="1500" dirty="0"/>
              <a:t>-</a:t>
            </a:r>
            <a:r>
              <a:rPr lang="de-DE" sz="1500" dirty="0" err="1"/>
              <a:t>Sedna</a:t>
            </a:r>
            <a:r>
              <a:rPr lang="de-DE" sz="1500" dirty="0"/>
              <a:t>-Lucifer). </a:t>
            </a:r>
          </a:p>
          <a:p>
            <a:r>
              <a:rPr lang="de-DE" sz="1500" dirty="0"/>
              <a:t>Das sadistisch-archaisch streitbare, drakonisch-machtgruppenhafte, kriegerisch-spaltende </a:t>
            </a:r>
          </a:p>
          <a:p>
            <a:r>
              <a:rPr lang="de-DE" sz="1500" dirty="0" err="1"/>
              <a:t>kardin</a:t>
            </a:r>
            <a:r>
              <a:rPr lang="de-DE" sz="1500" dirty="0"/>
              <a:t>. 10°-GK trifft auf die überforderten Orcus-</a:t>
            </a:r>
            <a:r>
              <a:rPr lang="de-DE" sz="1500" dirty="0" err="1"/>
              <a:t>Varuna</a:t>
            </a:r>
            <a:r>
              <a:rPr lang="de-DE" sz="1500" dirty="0"/>
              <a:t>-SK, was in einem überwachungs-</a:t>
            </a:r>
          </a:p>
          <a:p>
            <a:r>
              <a:rPr lang="de-DE" sz="1500" dirty="0"/>
              <a:t>dienstgeleiteten, angstwahnhaften Selbstmord mündet. Deutschland ist anfällig für </a:t>
            </a:r>
          </a:p>
          <a:p>
            <a:r>
              <a:rPr lang="de-DE" sz="1500" dirty="0"/>
              <a:t>machtkämpferische schwarzmagische Verhexungen: die destruktiv-schwarzmagische, </a:t>
            </a:r>
            <a:r>
              <a:rPr lang="de-DE" sz="1500" dirty="0" err="1"/>
              <a:t>tro</a:t>
            </a:r>
            <a:r>
              <a:rPr lang="de-DE" sz="1500" dirty="0"/>
              <a:t>-</a:t>
            </a:r>
          </a:p>
          <a:p>
            <a:r>
              <a:rPr lang="de-DE" sz="1500" dirty="0" err="1"/>
              <a:t>janische</a:t>
            </a:r>
            <a:r>
              <a:rPr lang="de-DE" sz="1500" dirty="0"/>
              <a:t> OPP Atlantis zu </a:t>
            </a:r>
            <a:r>
              <a:rPr lang="de-DE" sz="1500" dirty="0" err="1"/>
              <a:t>Sinon</a:t>
            </a:r>
            <a:r>
              <a:rPr lang="de-DE" sz="1500" dirty="0"/>
              <a:t> wird aktivierend quadriert durch AC / DC-</a:t>
            </a:r>
            <a:r>
              <a:rPr lang="de-DE" sz="1500" dirty="0" err="1"/>
              <a:t>Jimmypage</a:t>
            </a:r>
            <a:r>
              <a:rPr lang="de-DE" sz="1500" dirty="0"/>
              <a:t>-</a:t>
            </a:r>
            <a:r>
              <a:rPr lang="de-DE" sz="1500" dirty="0" err="1"/>
              <a:t>Tanith</a:t>
            </a:r>
            <a:r>
              <a:rPr lang="de-DE" sz="1500" dirty="0"/>
              <a:t>-</a:t>
            </a:r>
          </a:p>
          <a:p>
            <a:r>
              <a:rPr lang="de-DE" sz="1500" dirty="0"/>
              <a:t>Verdun HS </a:t>
            </a:r>
            <a:r>
              <a:rPr lang="de-DE" sz="1500" dirty="0" err="1"/>
              <a:t>Magion</a:t>
            </a:r>
            <a:r>
              <a:rPr lang="de-DE" sz="1500" dirty="0"/>
              <a:t> / Zeus auf dem DC des Kometen-EH. Mit Jenner-Hertz-Robot auf Chaos OPP </a:t>
            </a:r>
          </a:p>
          <a:p>
            <a:r>
              <a:rPr lang="de-DE" sz="1500" dirty="0"/>
              <a:t>Al </a:t>
            </a:r>
            <a:r>
              <a:rPr lang="de-DE" sz="1500" dirty="0" err="1"/>
              <a:t>Chwarizmi</a:t>
            </a:r>
            <a:r>
              <a:rPr lang="de-DE" sz="1500" dirty="0"/>
              <a:t> bringt die transhumanistische Genspritze das Chaos. Man sieht, wie sich das wirk-</a:t>
            </a:r>
          </a:p>
          <a:p>
            <a:r>
              <a:rPr lang="de-DE" sz="1500" dirty="0"/>
              <a:t>mächtige Kometen-Chart (v.a. zu den ‘</a:t>
            </a:r>
            <a:r>
              <a:rPr lang="de-DE" sz="1500" dirty="0" err="1"/>
              <a:t>Endsögen</a:t>
            </a:r>
            <a:r>
              <a:rPr lang="de-DE" sz="1500" dirty="0"/>
              <a:t>‘ G.A. &amp; SSC hin) langsam über Jahrzehnte und dann </a:t>
            </a:r>
          </a:p>
          <a:p>
            <a:r>
              <a:rPr lang="de-DE" sz="1500" dirty="0"/>
              <a:t>2015 + 2020 sprunghaft vor dem Fall in die immer stärkere Wirkung </a:t>
            </a:r>
            <a:r>
              <a:rPr lang="de-DE" sz="1500" dirty="0" err="1"/>
              <a:t>durchsetzte</a:t>
            </a:r>
            <a:r>
              <a:rPr lang="de-DE" sz="1500" dirty="0"/>
              <a:t>, bis nun die manipuliert </a:t>
            </a:r>
          </a:p>
          <a:p>
            <a:r>
              <a:rPr lang="de-DE" sz="1500" dirty="0"/>
              <a:t>wahnsinnige, selbsthassende, </a:t>
            </a:r>
            <a:r>
              <a:rPr lang="de-DE" sz="1500" dirty="0" err="1"/>
              <a:t>ns</a:t>
            </a:r>
            <a:r>
              <a:rPr lang="de-DE" sz="1500" dirty="0"/>
              <a:t>-schuldprojizierende / -verdrängende </a:t>
            </a:r>
            <a:r>
              <a:rPr lang="de-DE" sz="1500" dirty="0" err="1"/>
              <a:t>untherapierte</a:t>
            </a:r>
            <a:r>
              <a:rPr lang="de-DE" sz="1500" dirty="0"/>
              <a:t> Selbstzerstörung dominiert.</a:t>
            </a:r>
          </a:p>
        </p:txBody>
      </p:sp>
    </p:spTree>
    <p:extLst>
      <p:ext uri="{BB962C8B-B14F-4D97-AF65-F5344CB8AC3E}">
        <p14:creationId xmlns:p14="http://schemas.microsoft.com/office/powerpoint/2010/main" val="3779232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6B6ED3-E50F-4AB1-A800-8C9201B5B2D8}"/>
              </a:ext>
            </a:extLst>
          </p:cNvPr>
          <p:cNvSpPr>
            <a:spLocks noGrp="1"/>
          </p:cNvSpPr>
          <p:nvPr>
            <p:ph type="title"/>
          </p:nvPr>
        </p:nvSpPr>
        <p:spPr>
          <a:xfrm>
            <a:off x="0" y="365125"/>
            <a:ext cx="12090400" cy="193675"/>
          </a:xfrm>
        </p:spPr>
        <p:txBody>
          <a:bodyPr>
            <a:normAutofit fontScale="90000"/>
          </a:bodyPr>
          <a:lstStyle/>
          <a:p>
            <a:pPr algn="ctr"/>
            <a:r>
              <a:rPr lang="de-DE" sz="3100" b="1" dirty="0">
                <a:latin typeface="+mn-lt"/>
                <a:cs typeface="Arial" panose="020B0604020202020204" pitchFamily="34" charset="0"/>
              </a:rPr>
              <a:t>8 Irrlichts-Höllen des Kometen-EHs: unser nun reales Schreckenspanorama</a:t>
            </a:r>
            <a:br>
              <a:rPr lang="de-DE" dirty="0"/>
            </a:br>
            <a:endParaRPr lang="de-DE" dirty="0"/>
          </a:p>
        </p:txBody>
      </p:sp>
      <p:sp>
        <p:nvSpPr>
          <p:cNvPr id="3" name="Inhaltsplatzhalter 2">
            <a:extLst>
              <a:ext uri="{FF2B5EF4-FFF2-40B4-BE49-F238E27FC236}">
                <a16:creationId xmlns:a16="http://schemas.microsoft.com/office/drawing/2014/main" id="{1D7C467B-6EC4-46BD-A698-51AD318AF69D}"/>
              </a:ext>
            </a:extLst>
          </p:cNvPr>
          <p:cNvSpPr>
            <a:spLocks noGrp="1"/>
          </p:cNvSpPr>
          <p:nvPr>
            <p:ph idx="1"/>
          </p:nvPr>
        </p:nvSpPr>
        <p:spPr>
          <a:xfrm>
            <a:off x="0" y="385477"/>
            <a:ext cx="12293600" cy="6549781"/>
          </a:xfrm>
        </p:spPr>
        <p:txBody>
          <a:bodyPr>
            <a:noAutofit/>
          </a:bodyPr>
          <a:lstStyle/>
          <a:p>
            <a:pPr>
              <a:spcBef>
                <a:spcPts val="600"/>
              </a:spcBef>
            </a:pPr>
            <a:r>
              <a:rPr lang="de-DE" sz="2400" b="1" dirty="0"/>
              <a:t>29-01° Shapley-Attraktor-Sog - Regulus - Grade</a:t>
            </a:r>
            <a:r>
              <a:rPr lang="de-DE" sz="2400" dirty="0"/>
              <a:t>: Die Virologie-Biowaffen-Hölle (Koch-Pasteur-SSC) sowie das eine Kometensprengung nachahmende </a:t>
            </a:r>
            <a:r>
              <a:rPr lang="de-DE" sz="2400" dirty="0" err="1"/>
              <a:t>Pandoras</a:t>
            </a:r>
            <a:r>
              <a:rPr lang="de-DE" sz="2400" dirty="0"/>
              <a:t> Büchsen öffnende Selbstmord-märtyrer-Berühmtheitsstreben (Achilles-</a:t>
            </a:r>
            <a:r>
              <a:rPr lang="de-DE" sz="2400" dirty="0" err="1"/>
              <a:t>Martir</a:t>
            </a:r>
            <a:r>
              <a:rPr lang="de-DE" sz="2400" dirty="0"/>
              <a:t>-Pandora-REGULUS) als wehrlos machende, </a:t>
            </a:r>
            <a:r>
              <a:rPr lang="de-DE" sz="2400" dirty="0" err="1"/>
              <a:t>stockholmsyndrom</a:t>
            </a:r>
            <a:r>
              <a:rPr lang="de-DE" sz="2400" dirty="0"/>
              <a:t>-angstetablierende </a:t>
            </a:r>
            <a:r>
              <a:rPr lang="de-DE" sz="2400" dirty="0" err="1"/>
              <a:t>Aufbrecher</a:t>
            </a:r>
            <a:r>
              <a:rPr lang="de-DE" sz="2400" dirty="0"/>
              <a:t> der Länder für die nachfolgende Dawa-Invasion / Völkerwanderung (Mond-Jupiter) inkl. kulturzerstörenden (</a:t>
            </a:r>
            <a:r>
              <a:rPr lang="de-DE" sz="2400" dirty="0" err="1"/>
              <a:t>Sedna</a:t>
            </a:r>
            <a:r>
              <a:rPr lang="de-DE" sz="2400" dirty="0"/>
              <a:t>), aus dem Dunklen gesteuerten, knechtenden Vergewaltigungs- und Mordhorden (Sauron-</a:t>
            </a:r>
            <a:r>
              <a:rPr lang="de-DE" sz="2400" dirty="0" err="1"/>
              <a:t>Ixion</a:t>
            </a:r>
            <a:r>
              <a:rPr lang="de-DE" sz="2400" dirty="0"/>
              <a:t>-Desdemona-SSC)</a:t>
            </a:r>
          </a:p>
          <a:p>
            <a:pPr>
              <a:spcBef>
                <a:spcPts val="600"/>
              </a:spcBef>
            </a:pPr>
            <a:r>
              <a:rPr lang="de-DE" sz="2400" dirty="0"/>
              <a:t>Die karmischen Mondknoten auf den </a:t>
            </a:r>
            <a:r>
              <a:rPr lang="de-DE" sz="2400" b="1" dirty="0"/>
              <a:t>Massenmediengraden Neptun-Pluto-Feuerepochengraden 5 - 8° </a:t>
            </a:r>
            <a:r>
              <a:rPr lang="de-DE" sz="2400" dirty="0"/>
              <a:t>der zulaufstarken (</a:t>
            </a:r>
            <a:r>
              <a:rPr lang="de-DE" sz="2400" dirty="0" err="1"/>
              <a:t>Haumea</a:t>
            </a:r>
            <a:r>
              <a:rPr lang="de-DE" sz="2400" dirty="0"/>
              <a:t>), massenmedienstarken, kriminell fälschenden (</a:t>
            </a:r>
            <a:r>
              <a:rPr lang="de-DE" sz="2400" dirty="0" err="1"/>
              <a:t>Laverna</a:t>
            </a:r>
            <a:r>
              <a:rPr lang="de-DE" sz="2400" dirty="0"/>
              <a:t>), heimtückisch-</a:t>
            </a:r>
            <a:r>
              <a:rPr lang="de-DE" sz="2400" dirty="0" err="1"/>
              <a:t>unschuldigspielenden</a:t>
            </a:r>
            <a:r>
              <a:rPr lang="de-DE" sz="2400" dirty="0"/>
              <a:t> Abgreifwissenschaft (</a:t>
            </a:r>
            <a:r>
              <a:rPr lang="de-DE" sz="2400" dirty="0" err="1"/>
              <a:t>Nessus</a:t>
            </a:r>
            <a:r>
              <a:rPr lang="de-DE" sz="2400" dirty="0"/>
              <a:t>-</a:t>
            </a:r>
            <a:r>
              <a:rPr lang="de-DE" sz="2400" dirty="0" err="1"/>
              <a:t>Scientia</a:t>
            </a:r>
            <a:r>
              <a:rPr lang="de-DE" sz="2400" dirty="0"/>
              <a:t>-MK) - vor allem 1. um die massenhypnotischen (Hypnos) irrealen (Utopia-Neverland), strafenden (</a:t>
            </a:r>
            <a:r>
              <a:rPr lang="de-DE" sz="2400" dirty="0" err="1"/>
              <a:t>Rhadamanthus</a:t>
            </a:r>
            <a:r>
              <a:rPr lang="de-DE" sz="2400" dirty="0"/>
              <a:t>) Corona-PR-Kampagnen (Koronis, </a:t>
            </a:r>
            <a:r>
              <a:rPr lang="de-DE" sz="2400" dirty="0" err="1"/>
              <a:t>Peitho</a:t>
            </a:r>
            <a:r>
              <a:rPr lang="de-DE" sz="2400" dirty="0"/>
              <a:t>, Ogmios) und 2. den Klimakampagnen-Ökojungkommunismus (Arrhenius-Fourier-</a:t>
            </a:r>
            <a:r>
              <a:rPr lang="de-DE" sz="2400" dirty="0" err="1"/>
              <a:t>Keeling</a:t>
            </a:r>
            <a:r>
              <a:rPr lang="de-DE" sz="2400" dirty="0"/>
              <a:t>-</a:t>
            </a:r>
            <a:r>
              <a:rPr lang="de-DE" sz="2400" dirty="0" err="1"/>
              <a:t>Wladilena-Komsomolia</a:t>
            </a:r>
            <a:r>
              <a:rPr lang="de-DE" sz="2400" dirty="0"/>
              <a:t>)</a:t>
            </a:r>
          </a:p>
          <a:p>
            <a:pPr>
              <a:spcBef>
                <a:spcPts val="600"/>
              </a:spcBef>
            </a:pPr>
            <a:r>
              <a:rPr lang="de-DE" sz="2400" dirty="0"/>
              <a:t>Auf dem </a:t>
            </a:r>
            <a:r>
              <a:rPr lang="de-DE" sz="2400" b="1" dirty="0"/>
              <a:t>seit 22.12.1770 (Merkur-Jupiter-Eris) – 09.09.1930 (Saturn) – 24.10.2018 (Saturn-Pan) perennierenden Pluto-Ekliptik-Touchdown Herrschafts-Machtgrad auf 4-5° Steinbock (</a:t>
            </a:r>
            <a:r>
              <a:rPr lang="de-DE" sz="2400" b="1" dirty="0" err="1"/>
              <a:t>getrig-gert</a:t>
            </a:r>
            <a:r>
              <a:rPr lang="de-DE" sz="2400" b="1" dirty="0"/>
              <a:t> ab der Elitenfanatiker-Mega-Lügenhypes-NGO-Klima-15min-Cities-Flüchtlinge-Trustkra-ken-Jahrhundert-Venus-Arrhenius-SoFi vom 15.01.2010 mit 3-5° STE-</a:t>
            </a:r>
            <a:r>
              <a:rPr lang="de-DE" sz="2400" b="1" dirty="0" err="1"/>
              <a:t>Stellium</a:t>
            </a:r>
            <a:r>
              <a:rPr lang="de-DE" sz="2400" b="1" dirty="0"/>
              <a:t> Merkur-Pluto-Hypnos-Zeus-Fanatica-Terezin-Lancearmstrong-Rockefellia-Soros QUA Saturn TRI Orcus-</a:t>
            </a:r>
            <a:r>
              <a:rPr lang="de-DE" sz="2400" b="1" dirty="0" err="1"/>
              <a:t>Ves</a:t>
            </a:r>
            <a:r>
              <a:rPr lang="de-DE" sz="2400" b="1" dirty="0"/>
              <a:t>-</a:t>
            </a:r>
            <a:r>
              <a:rPr lang="de-DE" sz="2400" b="1" dirty="0" err="1"/>
              <a:t>ta</a:t>
            </a:r>
            <a:r>
              <a:rPr lang="de-DE" sz="2400" b="1" dirty="0"/>
              <a:t>)</a:t>
            </a:r>
            <a:r>
              <a:rPr lang="de-DE" sz="2400" dirty="0"/>
              <a:t>: die </a:t>
            </a:r>
            <a:r>
              <a:rPr lang="de-DE" sz="2400" b="1" dirty="0"/>
              <a:t>transhumanistisch vernetzende, roboterhaft machende, sich kettenreaktiv </a:t>
            </a:r>
            <a:r>
              <a:rPr lang="de-DE" sz="2400" b="1" dirty="0" err="1"/>
              <a:t>weiterver</a:t>
            </a:r>
            <a:r>
              <a:rPr lang="de-DE" sz="2400" b="1" dirty="0"/>
              <a:t>-breitende Genimpfung-</a:t>
            </a:r>
            <a:r>
              <a:rPr lang="de-DE" sz="2400" b="1" dirty="0" err="1"/>
              <a:t>Spezizid</a:t>
            </a:r>
            <a:r>
              <a:rPr lang="de-DE" sz="2400" b="1" dirty="0"/>
              <a:t>-Hölle</a:t>
            </a:r>
            <a:r>
              <a:rPr lang="de-DE" sz="2400" dirty="0"/>
              <a:t> (STE-Jenner-Hertz-Robot-Fermi OPP KRE-Al </a:t>
            </a:r>
            <a:r>
              <a:rPr lang="de-DE" sz="2400" dirty="0" err="1"/>
              <a:t>Chwarizmi</a:t>
            </a:r>
            <a:r>
              <a:rPr lang="de-DE" sz="2400" dirty="0"/>
              <a:t>)</a:t>
            </a:r>
          </a:p>
          <a:p>
            <a:endParaRPr lang="de-DE" sz="2000" dirty="0"/>
          </a:p>
        </p:txBody>
      </p:sp>
    </p:spTree>
    <p:extLst>
      <p:ext uri="{BB962C8B-B14F-4D97-AF65-F5344CB8AC3E}">
        <p14:creationId xmlns:p14="http://schemas.microsoft.com/office/powerpoint/2010/main" val="823155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EDF4F-0890-4575-BE6C-AC4116CF82A4}"/>
              </a:ext>
            </a:extLst>
          </p:cNvPr>
          <p:cNvSpPr>
            <a:spLocks noGrp="1"/>
          </p:cNvSpPr>
          <p:nvPr>
            <p:ph type="title"/>
          </p:nvPr>
        </p:nvSpPr>
        <p:spPr>
          <a:xfrm>
            <a:off x="0" y="18255"/>
            <a:ext cx="12192000" cy="662782"/>
          </a:xfrm>
        </p:spPr>
        <p:txBody>
          <a:bodyPr>
            <a:normAutofit fontScale="90000"/>
          </a:bodyPr>
          <a:lstStyle/>
          <a:p>
            <a:r>
              <a:rPr lang="de-DE" sz="3100" b="1" dirty="0">
                <a:latin typeface="+mn-lt"/>
                <a:cs typeface="Arial" panose="020B0604020202020204" pitchFamily="34" charset="0"/>
              </a:rPr>
              <a:t>8 </a:t>
            </a:r>
            <a:r>
              <a:rPr lang="de-DE" sz="3100" b="1" dirty="0" err="1">
                <a:latin typeface="+mn-lt"/>
                <a:cs typeface="Arial" panose="020B0604020202020204" pitchFamily="34" charset="0"/>
              </a:rPr>
              <a:t>Irrlichtshöllen</a:t>
            </a:r>
            <a:r>
              <a:rPr lang="de-DE" sz="3100" b="1" dirty="0">
                <a:latin typeface="+mn-lt"/>
                <a:cs typeface="Arial" panose="020B0604020202020204" pitchFamily="34" charset="0"/>
              </a:rPr>
              <a:t> des Kometen-EHs: unser nun reales Schreckenspanorama II</a:t>
            </a:r>
            <a:endParaRPr lang="de-DE" sz="3100" dirty="0"/>
          </a:p>
        </p:txBody>
      </p:sp>
      <p:sp>
        <p:nvSpPr>
          <p:cNvPr id="3" name="Inhaltsplatzhalter 2">
            <a:extLst>
              <a:ext uri="{FF2B5EF4-FFF2-40B4-BE49-F238E27FC236}">
                <a16:creationId xmlns:a16="http://schemas.microsoft.com/office/drawing/2014/main" id="{EC63B176-8070-41F4-9061-5D7D935C56A6}"/>
              </a:ext>
            </a:extLst>
          </p:cNvPr>
          <p:cNvSpPr>
            <a:spLocks noGrp="1"/>
          </p:cNvSpPr>
          <p:nvPr>
            <p:ph idx="1"/>
          </p:nvPr>
        </p:nvSpPr>
        <p:spPr>
          <a:xfrm>
            <a:off x="0" y="681038"/>
            <a:ext cx="12192000" cy="6158708"/>
          </a:xfrm>
        </p:spPr>
        <p:txBody>
          <a:bodyPr>
            <a:normAutofit fontScale="92500" lnSpcReduction="10000"/>
          </a:bodyPr>
          <a:lstStyle/>
          <a:p>
            <a:pPr>
              <a:lnSpc>
                <a:spcPct val="110000"/>
              </a:lnSpc>
              <a:spcBef>
                <a:spcPts val="600"/>
              </a:spcBef>
            </a:pPr>
            <a:r>
              <a:rPr lang="de-DE" sz="2000" b="1" dirty="0"/>
              <a:t>5 - 7° Der strategische </a:t>
            </a:r>
            <a:r>
              <a:rPr lang="de-DE" sz="2000" b="1" dirty="0" err="1"/>
              <a:t>Ecosocialist</a:t>
            </a:r>
            <a:r>
              <a:rPr lang="de-DE" sz="2000" b="1" dirty="0"/>
              <a:t> Climate </a:t>
            </a:r>
            <a:r>
              <a:rPr lang="de-DE" sz="2000" b="1" dirty="0" err="1"/>
              <a:t>Scam</a:t>
            </a:r>
            <a:r>
              <a:rPr lang="de-DE" sz="2000" b="1" dirty="0"/>
              <a:t>: strategisch kriegsführende, anhängerstark-kriminelle-dämonische </a:t>
            </a:r>
            <a:r>
              <a:rPr lang="de-DE" sz="2000" dirty="0"/>
              <a:t>Klima-PR-Kampagne (Pallas, </a:t>
            </a:r>
            <a:r>
              <a:rPr lang="de-DE" sz="2000" dirty="0" err="1"/>
              <a:t>Haumea</a:t>
            </a:r>
            <a:r>
              <a:rPr lang="de-DE" sz="2000" dirty="0"/>
              <a:t>-</a:t>
            </a:r>
            <a:r>
              <a:rPr lang="de-DE" sz="2000" dirty="0" err="1"/>
              <a:t>Laverna</a:t>
            </a:r>
            <a:r>
              <a:rPr lang="de-DE" sz="2000" dirty="0"/>
              <a:t>-Sphinx, </a:t>
            </a:r>
            <a:r>
              <a:rPr lang="de-DE" sz="2000" dirty="0" err="1"/>
              <a:t>Peitho</a:t>
            </a:r>
            <a:r>
              <a:rPr lang="de-DE" sz="2000" dirty="0"/>
              <a:t>, Ogmios und Arrhenius-</a:t>
            </a:r>
            <a:r>
              <a:rPr lang="de-DE" sz="2000" dirty="0" err="1"/>
              <a:t>Wladilena</a:t>
            </a:r>
            <a:r>
              <a:rPr lang="de-DE" sz="2000" dirty="0"/>
              <a:t>-</a:t>
            </a:r>
            <a:r>
              <a:rPr lang="de-DE" sz="2000" dirty="0" err="1"/>
              <a:t>Komsomolia</a:t>
            </a:r>
            <a:r>
              <a:rPr lang="de-DE" sz="2000" dirty="0"/>
              <a:t>)</a:t>
            </a:r>
          </a:p>
          <a:p>
            <a:pPr>
              <a:lnSpc>
                <a:spcPct val="110000"/>
              </a:lnSpc>
              <a:spcBef>
                <a:spcPts val="600"/>
              </a:spcBef>
            </a:pPr>
            <a:r>
              <a:rPr lang="de-DE" sz="2000" b="1" dirty="0"/>
              <a:t>9 - 11°er Kollektivgrade </a:t>
            </a:r>
            <a:r>
              <a:rPr lang="de-DE" sz="2000" dirty="0"/>
              <a:t>v.a. kardinal: die brachial-zerstörerische, drakonisch-sadistische Kriegsspaltungsmachtgruppen-hölle (</a:t>
            </a:r>
            <a:r>
              <a:rPr lang="de-DE" sz="2000" dirty="0" err="1"/>
              <a:t>Drakonia-Arawn</a:t>
            </a:r>
            <a:r>
              <a:rPr lang="de-DE" sz="2000" dirty="0"/>
              <a:t>, Sado, Eris, </a:t>
            </a:r>
            <a:r>
              <a:rPr lang="de-DE" sz="2000" dirty="0" err="1"/>
              <a:t>Teharonhiawako-Siva</a:t>
            </a:r>
            <a:r>
              <a:rPr lang="de-DE" sz="2000" dirty="0"/>
              <a:t>, ausgehend z.B. aus NYC, trifft v.a. mit Kriegshorror das Islam-Chart 01.08.566)</a:t>
            </a:r>
          </a:p>
          <a:p>
            <a:pPr>
              <a:lnSpc>
                <a:spcPct val="110000"/>
              </a:lnSpc>
              <a:spcBef>
                <a:spcPts val="600"/>
              </a:spcBef>
            </a:pPr>
            <a:r>
              <a:rPr lang="de-DE" sz="2000" b="1" dirty="0"/>
              <a:t>12,5 - 14,5° Großer-Attraktor-Sog </a:t>
            </a:r>
            <a:r>
              <a:rPr lang="de-DE" sz="2000" dirty="0"/>
              <a:t>- Sirius - Cygnus X-1-Grade: Die sich alles erlaubende, crashfahrende (Phaethon), mit Bedrohungen und Terrormachtkampf (Gonggong-Damocles) aufsaugend-kulturzerstörende (Cygnus X-1 Schwarzes Loch 14° WAS), Islamisierungs- (Hagar-G.A.) Systemunterminierungs- (FIS-Saturn) / -Versklavungs-(Slaven) Hölle durch geschützte Militante (Mauritia)</a:t>
            </a:r>
          </a:p>
          <a:p>
            <a:pPr>
              <a:lnSpc>
                <a:spcPct val="110000"/>
              </a:lnSpc>
              <a:spcBef>
                <a:spcPts val="600"/>
              </a:spcBef>
            </a:pPr>
            <a:r>
              <a:rPr lang="de-DE" sz="2000" b="1" dirty="0"/>
              <a:t>16 - 18° </a:t>
            </a:r>
            <a:r>
              <a:rPr lang="de-DE" sz="2000" b="1" dirty="0" err="1"/>
              <a:t>Directio</a:t>
            </a:r>
            <a:r>
              <a:rPr lang="de-DE" sz="2000" b="1" dirty="0"/>
              <a:t> / </a:t>
            </a:r>
            <a:r>
              <a:rPr lang="de-DE" sz="2000" b="1" dirty="0" err="1"/>
              <a:t>Profectio</a:t>
            </a:r>
            <a:r>
              <a:rPr lang="de-DE" sz="2000" b="1" dirty="0"/>
              <a:t> Solaris - URA-PLU-Grade</a:t>
            </a:r>
            <a:r>
              <a:rPr lang="de-DE" sz="2000" dirty="0"/>
              <a:t>: Die teuflisch (Lucifer) initiierte zukunftsangstwahnhafte, bis zur Selbstzerstörung bürokratisch-kontrollzwanghafte JUN-PROFECTIO-SOLARIS, Schuld-/ </a:t>
            </a:r>
            <a:r>
              <a:rPr lang="de-DE" sz="2000" dirty="0" err="1"/>
              <a:t>Karmawiederkehr</a:t>
            </a:r>
            <a:r>
              <a:rPr lang="de-DE" sz="2000" dirty="0"/>
              <a:t> abwehrende, trojanisch die Systeme, den Körper, die Gene von innen zerstörende (</a:t>
            </a:r>
            <a:r>
              <a:rPr lang="de-DE" sz="2000" dirty="0" err="1"/>
              <a:t>Sinon</a:t>
            </a:r>
            <a:r>
              <a:rPr lang="de-DE" sz="2000" dirty="0"/>
              <a:t>), täuschend ‚wohlfühldiktatorische‘ (</a:t>
            </a:r>
            <a:r>
              <a:rPr lang="de-DE" sz="2000" dirty="0" err="1"/>
              <a:t>Terezin</a:t>
            </a:r>
            <a:r>
              <a:rPr lang="de-DE" sz="2000" dirty="0"/>
              <a:t>), angsttotalitär wissenschaftsmissbrauchende, technologische Kollektivselbstmord-Hölle (URA-PLU-ORC). </a:t>
            </a:r>
          </a:p>
          <a:p>
            <a:pPr>
              <a:lnSpc>
                <a:spcPct val="110000"/>
              </a:lnSpc>
              <a:spcBef>
                <a:spcPts val="600"/>
              </a:spcBef>
            </a:pPr>
            <a:r>
              <a:rPr lang="de-DE" sz="2000" b="1" dirty="0">
                <a:latin typeface="+mn-lt"/>
              </a:rPr>
              <a:t>24 - 27° die globalen (GZ) Akteure des Sonne-GZ-</a:t>
            </a:r>
            <a:r>
              <a:rPr lang="de-DE" sz="2000" b="1" dirty="0" err="1">
                <a:latin typeface="+mn-lt"/>
              </a:rPr>
              <a:t>Diamants</a:t>
            </a:r>
            <a:r>
              <a:rPr lang="de-DE" sz="2000" b="1" dirty="0">
                <a:latin typeface="+mn-lt"/>
              </a:rPr>
              <a:t> </a:t>
            </a:r>
            <a:r>
              <a:rPr lang="de-DE" sz="2000" b="1" dirty="0" err="1">
                <a:latin typeface="+mn-lt"/>
              </a:rPr>
              <a:t>Ikeya-Sekis</a:t>
            </a:r>
            <a:r>
              <a:rPr lang="de-DE" sz="2000" b="1" dirty="0">
                <a:latin typeface="+mn-lt"/>
              </a:rPr>
              <a:t> </a:t>
            </a:r>
          </a:p>
          <a:p>
            <a:pPr marL="0" indent="0">
              <a:lnSpc>
                <a:spcPct val="110000"/>
              </a:lnSpc>
              <a:spcBef>
                <a:spcPts val="600"/>
              </a:spcBef>
              <a:buNone/>
            </a:pPr>
            <a:r>
              <a:rPr lang="de-DE" sz="2000" dirty="0"/>
              <a:t>URA-PLU ist der Zyklus des Faschismus, 1965/1966 wurde der Widder-Faschismus ab 1850 / 1851 (ab den Kometen 1882 &amp; durch Saturn-Chiron-Pluto 1882-84 im stählernen eugenisch-</a:t>
            </a:r>
            <a:r>
              <a:rPr lang="de-DE" sz="2000" dirty="0" err="1"/>
              <a:t>genozidalen</a:t>
            </a:r>
            <a:r>
              <a:rPr lang="de-DE" sz="2000" dirty="0"/>
              <a:t> Härtekult in Bewegung gebracht und in die Köpfe gehämmert) durch den </a:t>
            </a:r>
            <a:r>
              <a:rPr lang="de-DE" sz="2000" dirty="0" err="1"/>
              <a:t>anpasslerischerischen</a:t>
            </a:r>
            <a:r>
              <a:rPr lang="de-DE" sz="2000" dirty="0"/>
              <a:t> Jungfrau- inkl. Islam-Faschismus abgelöst. </a:t>
            </a:r>
            <a:r>
              <a:rPr lang="de-DE" sz="2000" dirty="0" err="1"/>
              <a:t>Jungfraufaschisten</a:t>
            </a:r>
            <a:r>
              <a:rPr lang="de-DE" sz="2000" dirty="0"/>
              <a:t> benutzen immer noch den Vorherigen strategisch und angstmachtfixiert als inzwischen aber überkommene Gefahr.</a:t>
            </a:r>
          </a:p>
          <a:p>
            <a:endParaRPr lang="de-DE" sz="1200" dirty="0"/>
          </a:p>
        </p:txBody>
      </p:sp>
    </p:spTree>
    <p:extLst>
      <p:ext uri="{BB962C8B-B14F-4D97-AF65-F5344CB8AC3E}">
        <p14:creationId xmlns:p14="http://schemas.microsoft.com/office/powerpoint/2010/main" val="10242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588E39-BE59-4CC1-886D-A863BDCE31DA}"/>
              </a:ext>
            </a:extLst>
          </p:cNvPr>
          <p:cNvSpPr>
            <a:spLocks noGrp="1"/>
          </p:cNvSpPr>
          <p:nvPr>
            <p:ph type="title"/>
          </p:nvPr>
        </p:nvSpPr>
        <p:spPr>
          <a:xfrm>
            <a:off x="0" y="206485"/>
            <a:ext cx="12192000" cy="688975"/>
          </a:xfrm>
        </p:spPr>
        <p:txBody>
          <a:bodyPr>
            <a:noAutofit/>
          </a:bodyPr>
          <a:lstStyle/>
          <a:p>
            <a:r>
              <a:rPr lang="de-DE" sz="2800" b="1" dirty="0">
                <a:latin typeface="+mn-lt"/>
              </a:rPr>
              <a:t>29-2° Der </a:t>
            </a:r>
            <a:r>
              <a:rPr lang="de-DE" sz="2800" b="1" dirty="0" err="1">
                <a:latin typeface="+mn-lt"/>
              </a:rPr>
              <a:t>märtyrerpandorahaft</a:t>
            </a:r>
            <a:r>
              <a:rPr lang="de-DE" sz="2800" b="1" dirty="0">
                <a:latin typeface="+mn-lt"/>
              </a:rPr>
              <a:t> berühmtheitsgeförderte, global </a:t>
            </a:r>
            <a:r>
              <a:rPr lang="de-DE" sz="2800" b="1" dirty="0" err="1">
                <a:latin typeface="+mn-lt"/>
              </a:rPr>
              <a:t>verbrecherhor-denhafte</a:t>
            </a:r>
            <a:r>
              <a:rPr lang="de-DE" sz="2800" b="1" dirty="0">
                <a:latin typeface="+mn-lt"/>
              </a:rPr>
              <a:t>, mit Biowaffen / islamistisch mörderische Regulus-SSC-Sog-Diamant </a:t>
            </a:r>
            <a:r>
              <a:rPr lang="de-DE" sz="2800" b="1" dirty="0" err="1">
                <a:latin typeface="+mn-lt"/>
              </a:rPr>
              <a:t>Ikeya-Sekis</a:t>
            </a:r>
            <a:endParaRPr lang="de-DE" sz="2800" b="1" dirty="0">
              <a:latin typeface="+mn-lt"/>
            </a:endParaRPr>
          </a:p>
        </p:txBody>
      </p:sp>
      <p:pic>
        <p:nvPicPr>
          <p:cNvPr id="7" name="Inhaltsplatzhalter 6">
            <a:extLst>
              <a:ext uri="{FF2B5EF4-FFF2-40B4-BE49-F238E27FC236}">
                <a16:creationId xmlns:a16="http://schemas.microsoft.com/office/drawing/2014/main" id="{D371C0E6-D96B-4ED9-9839-222A9231A1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3323" y="688098"/>
            <a:ext cx="5772435" cy="6169902"/>
          </a:xfrm>
        </p:spPr>
      </p:pic>
    </p:spTree>
    <p:extLst>
      <p:ext uri="{BB962C8B-B14F-4D97-AF65-F5344CB8AC3E}">
        <p14:creationId xmlns:p14="http://schemas.microsoft.com/office/powerpoint/2010/main" val="1283106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5A1FE71-08A9-4557-BC5F-2E926FBCE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799" y="0"/>
            <a:ext cx="5791201" cy="3470613"/>
          </a:xfrm>
          <a:prstGeom prst="rect">
            <a:avLst/>
          </a:prstGeom>
        </p:spPr>
      </p:pic>
      <p:pic>
        <p:nvPicPr>
          <p:cNvPr id="7" name="Inhaltsplatzhalter 4">
            <a:extLst>
              <a:ext uri="{FF2B5EF4-FFF2-40B4-BE49-F238E27FC236}">
                <a16:creationId xmlns:a16="http://schemas.microsoft.com/office/drawing/2014/main" id="{D2716A60-3F26-4C8E-9ED4-3B0EEDB9C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521" y="3026456"/>
            <a:ext cx="5826479" cy="3831544"/>
          </a:xfrm>
          <a:prstGeom prst="rect">
            <a:avLst/>
          </a:prstGeom>
        </p:spPr>
      </p:pic>
      <p:pic>
        <p:nvPicPr>
          <p:cNvPr id="4" name="Inhaltsplatzhalter 4">
            <a:extLst>
              <a:ext uri="{FF2B5EF4-FFF2-40B4-BE49-F238E27FC236}">
                <a16:creationId xmlns:a16="http://schemas.microsoft.com/office/drawing/2014/main" id="{6F5C3BBA-5ECE-4FA4-85C3-BD2BDB4BA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59289"/>
            <a:ext cx="6427507" cy="4616119"/>
          </a:xfrm>
          <a:prstGeom prst="rect">
            <a:avLst/>
          </a:prstGeom>
        </p:spPr>
      </p:pic>
      <p:sp>
        <p:nvSpPr>
          <p:cNvPr id="2" name="Titel 1">
            <a:extLst>
              <a:ext uri="{FF2B5EF4-FFF2-40B4-BE49-F238E27FC236}">
                <a16:creationId xmlns:a16="http://schemas.microsoft.com/office/drawing/2014/main" id="{1EE6D711-5AA7-4359-9ED9-E81104C0E052}"/>
              </a:ext>
            </a:extLst>
          </p:cNvPr>
          <p:cNvSpPr>
            <a:spLocks noGrp="1"/>
          </p:cNvSpPr>
          <p:nvPr>
            <p:ph type="ctrTitle"/>
          </p:nvPr>
        </p:nvSpPr>
        <p:spPr>
          <a:xfrm>
            <a:off x="0" y="0"/>
            <a:ext cx="6427507" cy="896334"/>
          </a:xfrm>
          <a:solidFill>
            <a:schemeClr val="tx1"/>
          </a:solidFill>
        </p:spPr>
        <p:txBody>
          <a:bodyPr>
            <a:normAutofit/>
          </a:bodyPr>
          <a:lstStyle/>
          <a:p>
            <a:r>
              <a:rPr lang="de-DE" sz="4800" b="1" dirty="0">
                <a:solidFill>
                  <a:srgbClr val="00FFFF"/>
                </a:solidFill>
                <a:latin typeface="+mn-lt"/>
              </a:rPr>
              <a:t>KOSMOS &amp; PSYCHE</a:t>
            </a:r>
          </a:p>
        </p:txBody>
      </p:sp>
      <p:sp>
        <p:nvSpPr>
          <p:cNvPr id="3" name="Untertitel 2">
            <a:extLst>
              <a:ext uri="{FF2B5EF4-FFF2-40B4-BE49-F238E27FC236}">
                <a16:creationId xmlns:a16="http://schemas.microsoft.com/office/drawing/2014/main" id="{1EBF2625-E2AC-4599-91ED-ABB605EA288A}"/>
              </a:ext>
            </a:extLst>
          </p:cNvPr>
          <p:cNvSpPr>
            <a:spLocks noGrp="1"/>
          </p:cNvSpPr>
          <p:nvPr>
            <p:ph type="subTitle" idx="1"/>
          </p:nvPr>
        </p:nvSpPr>
        <p:spPr>
          <a:xfrm>
            <a:off x="0" y="896335"/>
            <a:ext cx="6427507" cy="2130122"/>
          </a:xfrm>
          <a:solidFill>
            <a:schemeClr val="tx1"/>
          </a:solidFill>
        </p:spPr>
        <p:txBody>
          <a:bodyPr>
            <a:normAutofit fontScale="55000" lnSpcReduction="20000"/>
          </a:bodyPr>
          <a:lstStyle/>
          <a:p>
            <a:endParaRPr lang="de-DE" sz="4800" b="1" dirty="0">
              <a:solidFill>
                <a:srgbClr val="00FFFF"/>
              </a:solidFill>
              <a:latin typeface="+mn-lt"/>
            </a:endParaRPr>
          </a:p>
          <a:p>
            <a:r>
              <a:rPr lang="de-DE" sz="5100" b="1" dirty="0">
                <a:solidFill>
                  <a:srgbClr val="00FFFF"/>
                </a:solidFill>
                <a:latin typeface="+mn-lt"/>
              </a:rPr>
              <a:t>Die 3 Großen Kometen 1861, 1882 &amp; 1965 </a:t>
            </a:r>
          </a:p>
          <a:p>
            <a:r>
              <a:rPr lang="de-DE" sz="4800" b="1" dirty="0">
                <a:solidFill>
                  <a:srgbClr val="00FFFF"/>
                </a:solidFill>
                <a:latin typeface="+mn-lt"/>
              </a:rPr>
              <a:t> </a:t>
            </a:r>
            <a:r>
              <a:rPr lang="de-DE" sz="4000" b="1" dirty="0">
                <a:solidFill>
                  <a:srgbClr val="00FFFF"/>
                </a:solidFill>
                <a:latin typeface="+mn-lt"/>
              </a:rPr>
              <a:t>Die unerkannten mega-disruptiven Neuordner bzw. Irrlichter vs. </a:t>
            </a:r>
            <a:r>
              <a:rPr lang="de-DE" sz="4000" b="1" dirty="0" err="1">
                <a:solidFill>
                  <a:srgbClr val="00FFFF"/>
                </a:solidFill>
                <a:latin typeface="+mn-lt"/>
              </a:rPr>
              <a:t>Erleuchter</a:t>
            </a:r>
            <a:r>
              <a:rPr lang="de-DE" sz="4000" b="1" dirty="0">
                <a:solidFill>
                  <a:srgbClr val="00FFFF"/>
                </a:solidFill>
                <a:latin typeface="+mn-lt"/>
              </a:rPr>
              <a:t> bzw. noch akuten globalen Schicksalsantriebe der letzten Jahrhunderte</a:t>
            </a:r>
            <a:endParaRPr lang="de-DE" sz="3200" dirty="0">
              <a:solidFill>
                <a:srgbClr val="00FFFF"/>
              </a:solidFill>
            </a:endParaRPr>
          </a:p>
        </p:txBody>
      </p:sp>
    </p:spTree>
    <p:extLst>
      <p:ext uri="{BB962C8B-B14F-4D97-AF65-F5344CB8AC3E}">
        <p14:creationId xmlns:p14="http://schemas.microsoft.com/office/powerpoint/2010/main" val="500073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7251ADA9-10CF-41E7-9F4D-6663F7255E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1365" y="1738511"/>
            <a:ext cx="7280635" cy="5119489"/>
          </a:xfrm>
        </p:spPr>
      </p:pic>
      <p:sp>
        <p:nvSpPr>
          <p:cNvPr id="2" name="Titel 1">
            <a:extLst>
              <a:ext uri="{FF2B5EF4-FFF2-40B4-BE49-F238E27FC236}">
                <a16:creationId xmlns:a16="http://schemas.microsoft.com/office/drawing/2014/main" id="{7A0C0D70-8A0F-4EC0-8E44-8877C3BBB1C6}"/>
              </a:ext>
            </a:extLst>
          </p:cNvPr>
          <p:cNvSpPr>
            <a:spLocks noGrp="1"/>
          </p:cNvSpPr>
          <p:nvPr>
            <p:ph type="title"/>
          </p:nvPr>
        </p:nvSpPr>
        <p:spPr>
          <a:xfrm>
            <a:off x="0" y="248576"/>
            <a:ext cx="12192000" cy="1224277"/>
          </a:xfrm>
        </p:spPr>
        <p:txBody>
          <a:bodyPr>
            <a:normAutofit fontScale="90000"/>
          </a:bodyPr>
          <a:lstStyle/>
          <a:p>
            <a:r>
              <a:rPr lang="de-DE" sz="3200" b="1" dirty="0">
                <a:latin typeface="+mn-lt"/>
              </a:rPr>
              <a:t>Klimakonstellationen von </a:t>
            </a:r>
            <a:r>
              <a:rPr lang="de-DE" sz="3200" b="1" dirty="0" err="1">
                <a:latin typeface="+mn-lt"/>
              </a:rPr>
              <a:t>Ikeya</a:t>
            </a:r>
            <a:r>
              <a:rPr lang="de-DE" sz="3200" b="1" dirty="0">
                <a:latin typeface="+mn-lt"/>
              </a:rPr>
              <a:t>-</a:t>
            </a:r>
            <a:r>
              <a:rPr lang="de-DE" sz="3200" b="1" dirty="0" err="1">
                <a:latin typeface="+mn-lt"/>
              </a:rPr>
              <a:t>Seki</a:t>
            </a:r>
            <a:r>
              <a:rPr lang="de-DE" sz="3200" b="1" dirty="0">
                <a:latin typeface="+mn-lt"/>
              </a:rPr>
              <a:t>-EH 18.09.1965</a:t>
            </a:r>
            <a:br>
              <a:rPr lang="de-DE" sz="3200" b="1" dirty="0">
                <a:latin typeface="+mn-lt"/>
              </a:rPr>
            </a:br>
            <a:r>
              <a:rPr lang="de-DE" sz="1600" dirty="0">
                <a:latin typeface="+mn-lt"/>
              </a:rPr>
              <a:t>Mit räuberischer Stierherrscherin SKO-Venus auf ungebremster </a:t>
            </a:r>
            <a:r>
              <a:rPr lang="de-DE" sz="1600" dirty="0" err="1">
                <a:latin typeface="+mn-lt"/>
              </a:rPr>
              <a:t>Toro</a:t>
            </a:r>
            <a:r>
              <a:rPr lang="de-DE" sz="1600" dirty="0">
                <a:latin typeface="+mn-lt"/>
              </a:rPr>
              <a:t> (Geld von anderen, Zwangsgemeinschaft, Machteinsatz zur Beliebtheit) im Großkreuz OPP Medusa-Constantia (Schreckstarre vor Veränderung, traumatische Klimawandelangst QUA Arrhenius (CO2-Pionier Thunberg-Vorfahr). Kämpferische, strategische (Pallas) jungkommunistische </a:t>
            </a:r>
            <a:r>
              <a:rPr lang="de-DE" sz="1600" dirty="0" err="1">
                <a:latin typeface="+mn-lt"/>
              </a:rPr>
              <a:t>Komsomolia</a:t>
            </a:r>
            <a:r>
              <a:rPr lang="de-DE" sz="1600" dirty="0">
                <a:latin typeface="+mn-lt"/>
              </a:rPr>
              <a:t>, gemeinsame Unternehmung, Schiffsreise (Jason) OPP Kommunismus (</a:t>
            </a:r>
            <a:r>
              <a:rPr lang="de-DE" sz="1600" dirty="0" err="1">
                <a:latin typeface="+mn-lt"/>
              </a:rPr>
              <a:t>Wladilena</a:t>
            </a:r>
            <a:r>
              <a:rPr lang="de-DE" sz="1600" dirty="0">
                <a:latin typeface="+mn-lt"/>
              </a:rPr>
              <a:t>), Ophelia (wahnhafte Aufopferung und Selbstmord für Machtsippe, Unterweltsrichter für Karma </a:t>
            </a:r>
            <a:r>
              <a:rPr lang="de-DE" sz="1600" dirty="0" err="1">
                <a:latin typeface="+mn-lt"/>
              </a:rPr>
              <a:t>Rhadamanthus</a:t>
            </a:r>
            <a:r>
              <a:rPr lang="de-DE" sz="1600" dirty="0">
                <a:latin typeface="+mn-lt"/>
              </a:rPr>
              <a:t> und stetig wiederholte Suggestion / Hypnose (Hypnos). Venus im Wassergroßtrigon geldrevierstarken Erdgroßtrigon dem gedopten Großbetrug, der Lebenslüge (</a:t>
            </a:r>
            <a:r>
              <a:rPr lang="de-DE" sz="1600" dirty="0" err="1">
                <a:latin typeface="+mn-lt"/>
              </a:rPr>
              <a:t>Lancearmstrong</a:t>
            </a:r>
            <a:r>
              <a:rPr lang="de-DE" sz="1600" dirty="0">
                <a:latin typeface="+mn-lt"/>
              </a:rPr>
              <a:t>) mit algorithmischen Berechnungen (Al </a:t>
            </a:r>
            <a:r>
              <a:rPr lang="de-DE" sz="1600" dirty="0" err="1">
                <a:latin typeface="+mn-lt"/>
              </a:rPr>
              <a:t>Chwarizmi</a:t>
            </a:r>
            <a:r>
              <a:rPr lang="de-DE" sz="1600" dirty="0">
                <a:latin typeface="+mn-lt"/>
              </a:rPr>
              <a:t>) mit PR-Überredungs-kunst (</a:t>
            </a:r>
            <a:r>
              <a:rPr lang="de-DE" sz="1600" dirty="0" err="1">
                <a:latin typeface="+mn-lt"/>
              </a:rPr>
              <a:t>Peitho</a:t>
            </a:r>
            <a:r>
              <a:rPr lang="de-DE" sz="1600" dirty="0">
                <a:latin typeface="+mn-lt"/>
              </a:rPr>
              <a:t>) mit dunkel </a:t>
            </a:r>
            <a:r>
              <a:rPr lang="de-DE" sz="1600" dirty="0" err="1">
                <a:latin typeface="+mn-lt"/>
              </a:rPr>
              <a:t>missbrauchbarer</a:t>
            </a:r>
            <a:r>
              <a:rPr lang="de-DE" sz="1600" dirty="0">
                <a:latin typeface="+mn-lt"/>
              </a:rPr>
              <a:t> Geldmacherei (</a:t>
            </a:r>
            <a:r>
              <a:rPr lang="de-DE" sz="1600" dirty="0" err="1">
                <a:latin typeface="+mn-lt"/>
              </a:rPr>
              <a:t>Alicanto</a:t>
            </a:r>
            <a:r>
              <a:rPr lang="de-DE" sz="1600" dirty="0">
                <a:latin typeface="+mn-lt"/>
              </a:rPr>
              <a:t>), mit </a:t>
            </a:r>
            <a:r>
              <a:rPr lang="de-DE" sz="1600" dirty="0" err="1">
                <a:latin typeface="+mn-lt"/>
              </a:rPr>
              <a:t>Wissenschaftsverfolgungstraumafolgen</a:t>
            </a:r>
            <a:r>
              <a:rPr lang="de-DE" sz="1600" dirty="0">
                <a:latin typeface="+mn-lt"/>
              </a:rPr>
              <a:t> (Giordano). Erdgroßtrigon von Medusa-Constantia mit anhängerstarker </a:t>
            </a:r>
            <a:r>
              <a:rPr lang="de-DE" sz="1600" dirty="0" err="1">
                <a:latin typeface="+mn-lt"/>
              </a:rPr>
              <a:t>Haumea</a:t>
            </a:r>
            <a:r>
              <a:rPr lang="de-DE" sz="1600" dirty="0">
                <a:latin typeface="+mn-lt"/>
              </a:rPr>
              <a:t> im geschützten kriminellen Betrug (</a:t>
            </a:r>
            <a:r>
              <a:rPr lang="de-DE" sz="1600" dirty="0" err="1">
                <a:latin typeface="+mn-lt"/>
              </a:rPr>
              <a:t>Laverna</a:t>
            </a:r>
            <a:r>
              <a:rPr lang="de-DE" sz="1600" dirty="0">
                <a:latin typeface="+mn-lt"/>
              </a:rPr>
              <a:t>), mit Abenteuer, verirrter Odyssee (Odysseus) und dämonischer Sphinx sowie der </a:t>
            </a:r>
            <a:r>
              <a:rPr lang="de-DE" sz="1600" dirty="0" err="1">
                <a:latin typeface="+mn-lt"/>
              </a:rPr>
              <a:t>Kettenre</a:t>
            </a:r>
            <a:r>
              <a:rPr lang="de-DE" sz="1600" dirty="0">
                <a:latin typeface="+mn-lt"/>
              </a:rPr>
              <a:t>-</a:t>
            </a:r>
            <a:endParaRPr lang="de-DE" sz="1600" b="1" dirty="0">
              <a:latin typeface="+mn-lt"/>
            </a:endParaRPr>
          </a:p>
        </p:txBody>
      </p:sp>
      <p:sp>
        <p:nvSpPr>
          <p:cNvPr id="6" name="Textfeld 5">
            <a:extLst>
              <a:ext uri="{FF2B5EF4-FFF2-40B4-BE49-F238E27FC236}">
                <a16:creationId xmlns:a16="http://schemas.microsoft.com/office/drawing/2014/main" id="{654DDE16-F2E2-4747-B5E4-29BF937C9B27}"/>
              </a:ext>
            </a:extLst>
          </p:cNvPr>
          <p:cNvSpPr txBox="1"/>
          <p:nvPr/>
        </p:nvSpPr>
        <p:spPr>
          <a:xfrm>
            <a:off x="0" y="1682937"/>
            <a:ext cx="5071730" cy="5693866"/>
          </a:xfrm>
          <a:prstGeom prst="rect">
            <a:avLst/>
          </a:prstGeom>
          <a:noFill/>
        </p:spPr>
        <p:txBody>
          <a:bodyPr wrap="square" rtlCol="0">
            <a:spAutoFit/>
          </a:bodyPr>
          <a:lstStyle/>
          <a:p>
            <a:pPr>
              <a:spcAft>
                <a:spcPts val="300"/>
              </a:spcAft>
            </a:pPr>
            <a:r>
              <a:rPr lang="de-DE" sz="1400" dirty="0" err="1"/>
              <a:t>aktion</a:t>
            </a:r>
            <a:r>
              <a:rPr lang="de-DE" sz="1400" dirty="0"/>
              <a:t> nicht stoppbarer Prozesse (Fermi), heimtückisch unschuldig-spielende Abgreifwissenschaft </a:t>
            </a:r>
            <a:r>
              <a:rPr lang="de-DE" sz="1400" dirty="0" err="1"/>
              <a:t>Nessus</a:t>
            </a:r>
            <a:r>
              <a:rPr lang="de-DE" sz="1400" dirty="0"/>
              <a:t>-</a:t>
            </a:r>
            <a:r>
              <a:rPr lang="de-DE" sz="1400" dirty="0" err="1"/>
              <a:t>Scientia</a:t>
            </a:r>
            <a:r>
              <a:rPr lang="de-DE" sz="1400" dirty="0"/>
              <a:t>-NK OPP wirklich- </a:t>
            </a:r>
            <a:r>
              <a:rPr lang="de-DE" sz="1400" dirty="0" err="1"/>
              <a:t>keitsferne</a:t>
            </a:r>
            <a:r>
              <a:rPr lang="de-DE" sz="1400" dirty="0"/>
              <a:t> Utopia-Neverland-SK. Magische Fixierung in Reden (</a:t>
            </a:r>
            <a:r>
              <a:rPr lang="de-DE" sz="1400" dirty="0" err="1"/>
              <a:t>Og-mios</a:t>
            </a:r>
            <a:r>
              <a:rPr lang="de-DE" sz="1400" dirty="0"/>
              <a:t>) auf den Treibhauseffekt (Fourier), Enthauptung bislang Herr-</a:t>
            </a:r>
            <a:r>
              <a:rPr lang="de-DE" sz="1400" dirty="0" err="1"/>
              <a:t>schender</a:t>
            </a:r>
            <a:r>
              <a:rPr lang="de-DE" sz="1400" dirty="0"/>
              <a:t> (Judith, v.a. die Automobilindustrie Venus-</a:t>
            </a:r>
            <a:r>
              <a:rPr lang="de-DE" sz="1400" dirty="0" err="1"/>
              <a:t>MoFi</a:t>
            </a:r>
            <a:r>
              <a:rPr lang="de-DE" sz="1400" dirty="0"/>
              <a:t> 18.02. 1886) und neuer überwachender Polizeistaat (Widder-Wachmann)</a:t>
            </a:r>
          </a:p>
          <a:p>
            <a:r>
              <a:rPr lang="de-DE" sz="1400" dirty="0"/>
              <a:t>Das Umweltschutz-Denken auf 18-20° wird angstgesteuert </a:t>
            </a:r>
            <a:r>
              <a:rPr lang="de-DE" sz="1400" dirty="0" err="1"/>
              <a:t>parano-id</a:t>
            </a:r>
            <a:r>
              <a:rPr lang="de-DE" sz="1400" dirty="0"/>
              <a:t> krankgemacht (Merkur-Chiron-Pan) durch Geldeliten (</a:t>
            </a:r>
            <a:r>
              <a:rPr lang="de-DE" sz="1400" dirty="0" err="1"/>
              <a:t>Rockefel-lia</a:t>
            </a:r>
            <a:r>
              <a:rPr lang="de-DE" sz="1400" dirty="0"/>
              <a:t>) und will mit dämonischer Wahrscheinlichkeitsrechnung alles kontrollieren (Laplace), die Panik wird mit heimlichen </a:t>
            </a:r>
            <a:r>
              <a:rPr lang="de-DE" sz="1400" dirty="0" err="1"/>
              <a:t>Manipulatio-nen</a:t>
            </a:r>
            <a:r>
              <a:rPr lang="de-DE" sz="1400" dirty="0"/>
              <a:t> / Lügen (</a:t>
            </a:r>
            <a:r>
              <a:rPr lang="de-DE" sz="1400" dirty="0" err="1"/>
              <a:t>Pholus</a:t>
            </a:r>
            <a:r>
              <a:rPr lang="de-DE" sz="1400" dirty="0"/>
              <a:t> / </a:t>
            </a:r>
            <a:r>
              <a:rPr lang="de-DE" sz="1400" dirty="0" err="1"/>
              <a:t>Lie</a:t>
            </a:r>
            <a:r>
              <a:rPr lang="de-DE" sz="1400" dirty="0"/>
              <a:t>) auf den Treibhauseffekt fokussiert (</a:t>
            </a:r>
            <a:r>
              <a:rPr lang="de-DE" sz="1400" dirty="0" err="1"/>
              <a:t>Tyn-dall</a:t>
            </a:r>
            <a:r>
              <a:rPr lang="de-DE" sz="1400" dirty="0"/>
              <a:t> im systemauflösenden Paniklügen-Drachenapex) - indem man die CO2-Kurve (</a:t>
            </a:r>
            <a:r>
              <a:rPr lang="de-DE" sz="1400" dirty="0" err="1"/>
              <a:t>Keeling</a:t>
            </a:r>
            <a:r>
              <a:rPr lang="de-DE" sz="1400" dirty="0"/>
              <a:t>) herbeinimmt.</a:t>
            </a:r>
          </a:p>
          <a:p>
            <a:pPr>
              <a:spcAft>
                <a:spcPts val="300"/>
              </a:spcAft>
            </a:pPr>
            <a:r>
              <a:rPr lang="de-DE" sz="1400" dirty="0"/>
              <a:t>Der Komet im fixen Klimax-GK um 15° QUA Thunberg (namens-gleich), OPP Damocles (Damoklesschwert aus Angst bzw.  </a:t>
            </a:r>
            <a:r>
              <a:rPr lang="de-DE" sz="1400" dirty="0" err="1"/>
              <a:t>Bedro-hungsterror</a:t>
            </a:r>
            <a:r>
              <a:rPr lang="de-DE" sz="1400" dirty="0"/>
              <a:t>) QUA </a:t>
            </a:r>
            <a:r>
              <a:rPr lang="de-DE" sz="1400" dirty="0" err="1"/>
              <a:t>Laocoon</a:t>
            </a:r>
            <a:r>
              <a:rPr lang="de-DE" sz="1400" dirty="0"/>
              <a:t> (versuchte Schicksalsabwendung), </a:t>
            </a:r>
            <a:r>
              <a:rPr lang="de-DE" sz="1400" dirty="0" err="1"/>
              <a:t>Aakashshah</a:t>
            </a:r>
            <a:r>
              <a:rPr lang="de-DE" sz="1400" dirty="0"/>
              <a:t> (</a:t>
            </a:r>
            <a:r>
              <a:rPr lang="de-DE" sz="1400" dirty="0" err="1"/>
              <a:t>Akashachronik</a:t>
            </a:r>
            <a:r>
              <a:rPr lang="de-DE" sz="1400" dirty="0"/>
              <a:t> des Karmas, unzufriedene, </a:t>
            </a:r>
            <a:r>
              <a:rPr lang="de-DE" sz="1400" dirty="0" err="1"/>
              <a:t>höllenpandorahafte</a:t>
            </a:r>
            <a:r>
              <a:rPr lang="de-DE" sz="1400" dirty="0"/>
              <a:t> </a:t>
            </a:r>
            <a:r>
              <a:rPr lang="de-DE" sz="1400" dirty="0" err="1"/>
              <a:t>Megaira</a:t>
            </a:r>
            <a:r>
              <a:rPr lang="de-DE" sz="1400" dirty="0"/>
              <a:t>).</a:t>
            </a:r>
          </a:p>
          <a:p>
            <a:pPr>
              <a:spcAft>
                <a:spcPts val="300"/>
              </a:spcAft>
            </a:pPr>
            <a:r>
              <a:rPr lang="de-DE" sz="1400" dirty="0"/>
              <a:t>Die Konstellationen des Kometen-EHs stießen die </a:t>
            </a:r>
            <a:r>
              <a:rPr lang="de-DE" sz="1400" dirty="0" err="1"/>
              <a:t>angstlügenhaf-ten</a:t>
            </a:r>
            <a:r>
              <a:rPr lang="de-DE" sz="1400" dirty="0"/>
              <a:t>, geldmachenden Klimahysterie-CO2-Kampagnen an (Pan auf AC OPP Tyndall-DC in Stockholm, Gretas Schulstreik), Mauna </a:t>
            </a:r>
            <a:r>
              <a:rPr lang="de-DE" sz="1400" dirty="0" err="1"/>
              <a:t>Loa</a:t>
            </a:r>
            <a:r>
              <a:rPr lang="de-DE" sz="1400" dirty="0"/>
              <a:t> (dort gemessener CO2-Anstieg) in Berlin auf MC (die NWO-Globalisten-SoFi 11.09.1988 auf 2-5!° + 10° &amp; die Eliten-Mega-Lügenhypes / NGO-SoFi 15.01.2010 auf 3-5° und 25° setzten es global um)</a:t>
            </a:r>
          </a:p>
          <a:p>
            <a:endParaRPr lang="de-DE" dirty="0"/>
          </a:p>
        </p:txBody>
      </p:sp>
    </p:spTree>
    <p:extLst>
      <p:ext uri="{BB962C8B-B14F-4D97-AF65-F5344CB8AC3E}">
        <p14:creationId xmlns:p14="http://schemas.microsoft.com/office/powerpoint/2010/main" val="3605126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nhaltsplatzhalter 16">
            <a:extLst>
              <a:ext uri="{FF2B5EF4-FFF2-40B4-BE49-F238E27FC236}">
                <a16:creationId xmlns:a16="http://schemas.microsoft.com/office/drawing/2014/main" id="{B1CCB04E-E3CC-4390-993C-70D44F741D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1335005" cy="6858000"/>
          </a:xfrm>
        </p:spPr>
      </p:pic>
      <p:sp>
        <p:nvSpPr>
          <p:cNvPr id="9" name="Textfeld 8">
            <a:extLst>
              <a:ext uri="{FF2B5EF4-FFF2-40B4-BE49-F238E27FC236}">
                <a16:creationId xmlns:a16="http://schemas.microsoft.com/office/drawing/2014/main" id="{A5FCD80C-E017-4FDE-8A75-2B260966F784}"/>
              </a:ext>
            </a:extLst>
          </p:cNvPr>
          <p:cNvSpPr txBox="1"/>
          <p:nvPr/>
        </p:nvSpPr>
        <p:spPr>
          <a:xfrm>
            <a:off x="7569200" y="2684461"/>
            <a:ext cx="4622800" cy="4031873"/>
          </a:xfrm>
          <a:prstGeom prst="rect">
            <a:avLst/>
          </a:prstGeom>
          <a:noFill/>
        </p:spPr>
        <p:txBody>
          <a:bodyPr wrap="square" rtlCol="0">
            <a:spAutoFit/>
          </a:bodyPr>
          <a:lstStyle/>
          <a:p>
            <a:r>
              <a:rPr lang="de-DE" sz="1600" b="1" dirty="0">
                <a:latin typeface="+mn-lt"/>
              </a:rPr>
              <a:t>5 - 7°: PR-Kampagnen-Überredungskunst (FIS-</a:t>
            </a:r>
            <a:r>
              <a:rPr lang="de-DE" sz="1600" b="1" dirty="0" err="1">
                <a:latin typeface="+mn-lt"/>
              </a:rPr>
              <a:t>Peitho</a:t>
            </a:r>
            <a:r>
              <a:rPr lang="de-DE" sz="1600" b="1" dirty="0">
                <a:latin typeface="+mn-lt"/>
              </a:rPr>
              <a:t>, WAA-Ogmios) </a:t>
            </a:r>
            <a:r>
              <a:rPr lang="de-DE" sz="1600" b="1" dirty="0"/>
              <a:t>von dämonisch agierenden (Sphinx), zulaufstarken Verbrechern </a:t>
            </a:r>
            <a:r>
              <a:rPr lang="de-DE" sz="1600" b="1" dirty="0">
                <a:latin typeface="+mn-lt"/>
              </a:rPr>
              <a:t>(OPP JUN </a:t>
            </a:r>
            <a:r>
              <a:rPr lang="de-DE" sz="1600" b="1" dirty="0" err="1">
                <a:latin typeface="+mn-lt"/>
              </a:rPr>
              <a:t>Haumea-Laverna</a:t>
            </a:r>
            <a:r>
              <a:rPr lang="de-DE" sz="1600" b="1" dirty="0">
                <a:latin typeface="+mn-lt"/>
              </a:rPr>
              <a:t>) </a:t>
            </a:r>
            <a:r>
              <a:rPr lang="de-DE" sz="1600" b="1" dirty="0" err="1">
                <a:latin typeface="+mn-lt"/>
              </a:rPr>
              <a:t>anläßlich</a:t>
            </a:r>
            <a:r>
              <a:rPr lang="de-DE" sz="1600" b="1" dirty="0">
                <a:latin typeface="+mn-lt"/>
              </a:rPr>
              <a:t> der irrealen, </a:t>
            </a:r>
            <a:r>
              <a:rPr lang="de-DE" sz="1600" b="1" dirty="0" err="1">
                <a:latin typeface="+mn-lt"/>
              </a:rPr>
              <a:t>karmakonfrontierenden</a:t>
            </a:r>
            <a:r>
              <a:rPr lang="de-DE" sz="1600" b="1" dirty="0">
                <a:latin typeface="+mn-lt"/>
              </a:rPr>
              <a:t> Corona-Utopie (Koronis-Utopia-Neverland-Südknoten) und zulaufstarke verschlagene </a:t>
            </a:r>
            <a:r>
              <a:rPr lang="de-DE" sz="1600" b="1" dirty="0" err="1">
                <a:latin typeface="+mn-lt"/>
              </a:rPr>
              <a:t>Niedertrachtsabgreifer</a:t>
            </a:r>
            <a:r>
              <a:rPr lang="de-DE" sz="1600" b="1" dirty="0">
                <a:latin typeface="+mn-lt"/>
              </a:rPr>
              <a:t>-Wissenschaft (OPP </a:t>
            </a:r>
            <a:r>
              <a:rPr lang="de-DE" sz="1600" b="1" dirty="0" err="1">
                <a:latin typeface="+mn-lt"/>
              </a:rPr>
              <a:t>Nessus</a:t>
            </a:r>
            <a:r>
              <a:rPr lang="de-DE" sz="1600" b="1" dirty="0">
                <a:latin typeface="+mn-lt"/>
              </a:rPr>
              <a:t>-</a:t>
            </a:r>
            <a:r>
              <a:rPr lang="de-DE" sz="1600" b="1" dirty="0" err="1">
                <a:latin typeface="+mn-lt"/>
              </a:rPr>
              <a:t>Scientia</a:t>
            </a:r>
            <a:r>
              <a:rPr lang="de-DE" sz="1600" b="1" dirty="0">
                <a:latin typeface="+mn-lt"/>
              </a:rPr>
              <a:t>-Nordknoten, Venus) leitete die verheerende transhumanistische Verknüpfung von Impfung (STE-Jenner) mit elektromagnetischen Sendern (Hertz), mit Robotik (Robot) und Algorithmen ein (OPP KRE Al </a:t>
            </a:r>
            <a:r>
              <a:rPr lang="de-DE" sz="1600" b="1" dirty="0" err="1">
                <a:latin typeface="+mn-lt"/>
              </a:rPr>
              <a:t>Chwarizmi</a:t>
            </a:r>
            <a:r>
              <a:rPr lang="de-DE" sz="1600" b="1" dirty="0">
                <a:latin typeface="+mn-lt"/>
              </a:rPr>
              <a:t>), was auf einen </a:t>
            </a:r>
            <a:r>
              <a:rPr lang="de-DE" sz="1600" b="1" dirty="0" err="1">
                <a:latin typeface="+mn-lt"/>
              </a:rPr>
              <a:t>unterweltsrichtenden</a:t>
            </a:r>
            <a:r>
              <a:rPr lang="de-DE" sz="1600" b="1" dirty="0">
                <a:latin typeface="+mn-lt"/>
              </a:rPr>
              <a:t> (LÖW-</a:t>
            </a:r>
            <a:r>
              <a:rPr lang="de-DE" sz="1600" b="1" dirty="0" err="1">
                <a:latin typeface="+mn-lt"/>
              </a:rPr>
              <a:t>Rhadamanthus</a:t>
            </a:r>
            <a:r>
              <a:rPr lang="de-DE" sz="1600" b="1" dirty="0">
                <a:latin typeface="+mn-lt"/>
              </a:rPr>
              <a:t>), militärischen (WAS-Pallas), kommunistischen (WAS-</a:t>
            </a:r>
            <a:r>
              <a:rPr lang="de-DE" sz="1600" b="1" dirty="0" err="1">
                <a:latin typeface="+mn-lt"/>
              </a:rPr>
              <a:t>Komsomolia</a:t>
            </a:r>
            <a:r>
              <a:rPr lang="de-DE" sz="1600" b="1" dirty="0">
                <a:latin typeface="+mn-lt"/>
              </a:rPr>
              <a:t>, LÖW-</a:t>
            </a:r>
            <a:r>
              <a:rPr lang="de-DE" sz="1600" b="1" dirty="0" err="1">
                <a:latin typeface="+mn-lt"/>
              </a:rPr>
              <a:t>Wladilena</a:t>
            </a:r>
            <a:r>
              <a:rPr lang="de-DE" sz="1600" b="1" dirty="0">
                <a:latin typeface="+mn-lt"/>
              </a:rPr>
              <a:t>) Überwachungsstaat (T-QUA WID-Wachmann)</a:t>
            </a:r>
            <a:endParaRPr lang="de-DE" sz="1600" dirty="0"/>
          </a:p>
        </p:txBody>
      </p:sp>
    </p:spTree>
    <p:extLst>
      <p:ext uri="{BB962C8B-B14F-4D97-AF65-F5344CB8AC3E}">
        <p14:creationId xmlns:p14="http://schemas.microsoft.com/office/powerpoint/2010/main" val="1923304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54162-F5B6-4982-88D7-599260B74734}"/>
              </a:ext>
            </a:extLst>
          </p:cNvPr>
          <p:cNvSpPr>
            <a:spLocks noGrp="1"/>
          </p:cNvSpPr>
          <p:nvPr>
            <p:ph type="title"/>
          </p:nvPr>
        </p:nvSpPr>
        <p:spPr>
          <a:xfrm>
            <a:off x="0" y="-244549"/>
            <a:ext cx="12192000" cy="1325563"/>
          </a:xfrm>
        </p:spPr>
        <p:txBody>
          <a:bodyPr>
            <a:normAutofit fontScale="90000"/>
          </a:bodyPr>
          <a:lstStyle/>
          <a:p>
            <a:r>
              <a:rPr lang="de-DE" sz="3200" b="1" dirty="0">
                <a:latin typeface="+mn-lt"/>
              </a:rPr>
              <a:t>Großer Komet 1965 - </a:t>
            </a:r>
            <a:r>
              <a:rPr lang="de-DE" sz="3200" b="1" dirty="0" err="1">
                <a:latin typeface="+mn-lt"/>
              </a:rPr>
              <a:t>Ikeya-Seki</a:t>
            </a:r>
            <a:r>
              <a:rPr lang="de-DE" sz="3200" b="1" dirty="0">
                <a:latin typeface="+mn-lt"/>
              </a:rPr>
              <a:t> C/1965 S1, EH 18.09.1965</a:t>
            </a:r>
            <a:r>
              <a:rPr lang="de-DE" sz="2700" b="1" dirty="0">
                <a:latin typeface="+mn-lt"/>
              </a:rPr>
              <a:t>, </a:t>
            </a:r>
            <a:r>
              <a:rPr lang="de-DE" sz="3200" b="1" dirty="0">
                <a:latin typeface="+mn-lt"/>
              </a:rPr>
              <a:t>19h12 UT, NYC </a:t>
            </a:r>
            <a:br>
              <a:rPr lang="de-DE" sz="3100" b="1" dirty="0">
                <a:latin typeface="+mn-lt"/>
              </a:rPr>
            </a:br>
            <a:r>
              <a:rPr lang="de-DE" sz="2700" b="1" dirty="0" err="1">
                <a:latin typeface="+mn-lt"/>
              </a:rPr>
              <a:t>NYC</a:t>
            </a:r>
            <a:r>
              <a:rPr lang="de-DE" sz="2700" b="1" dirty="0">
                <a:latin typeface="+mn-lt"/>
              </a:rPr>
              <a:t> wurde über IPCC, UN auch bzgl. Klimabetrugskampagnen der </a:t>
            </a:r>
            <a:r>
              <a:rPr lang="de-DE" sz="2700" b="1" dirty="0">
                <a:solidFill>
                  <a:srgbClr val="FF0000"/>
                </a:solidFill>
                <a:latin typeface="+mn-lt"/>
              </a:rPr>
              <a:t>disruptive 10° </a:t>
            </a:r>
            <a:r>
              <a:rPr lang="de-DE" sz="2700" b="1" dirty="0" err="1">
                <a:solidFill>
                  <a:srgbClr val="FF0000"/>
                </a:solidFill>
                <a:latin typeface="+mn-lt"/>
              </a:rPr>
              <a:t>Machtort</a:t>
            </a:r>
            <a:endParaRPr lang="de-DE" sz="3200" dirty="0">
              <a:solidFill>
                <a:srgbClr val="FF0000"/>
              </a:solidFill>
            </a:endParaRPr>
          </a:p>
        </p:txBody>
      </p:sp>
      <p:pic>
        <p:nvPicPr>
          <p:cNvPr id="9" name="Inhaltsplatzhalter 8">
            <a:extLst>
              <a:ext uri="{FF2B5EF4-FFF2-40B4-BE49-F238E27FC236}">
                <a16:creationId xmlns:a16="http://schemas.microsoft.com/office/drawing/2014/main" id="{C2BD5956-F038-43E7-A454-7A11B72998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1874" y="1081014"/>
            <a:ext cx="5960126" cy="5838160"/>
          </a:xfrm>
        </p:spPr>
      </p:pic>
      <p:sp>
        <p:nvSpPr>
          <p:cNvPr id="3" name="Textfeld 2">
            <a:extLst>
              <a:ext uri="{FF2B5EF4-FFF2-40B4-BE49-F238E27FC236}">
                <a16:creationId xmlns:a16="http://schemas.microsoft.com/office/drawing/2014/main" id="{CBB41F0C-5CF2-402E-BFF3-FED993455D00}"/>
              </a:ext>
            </a:extLst>
          </p:cNvPr>
          <p:cNvSpPr txBox="1"/>
          <p:nvPr/>
        </p:nvSpPr>
        <p:spPr>
          <a:xfrm>
            <a:off x="0" y="829340"/>
            <a:ext cx="6997700" cy="6186309"/>
          </a:xfrm>
          <a:prstGeom prst="rect">
            <a:avLst/>
          </a:prstGeom>
          <a:noFill/>
        </p:spPr>
        <p:txBody>
          <a:bodyPr wrap="square" rtlCol="0">
            <a:spAutoFit/>
          </a:bodyPr>
          <a:lstStyle/>
          <a:p>
            <a:r>
              <a:rPr lang="de-DE" dirty="0"/>
              <a:t>Der Vaterkomplex der Folgen der vernichtenden Kriegs- bzw. Eugenik-väter nach dem Kometen 1882 führt hier nach </a:t>
            </a:r>
            <a:r>
              <a:rPr lang="de-DE" dirty="0" err="1"/>
              <a:t>nachkrieglicher</a:t>
            </a:r>
            <a:r>
              <a:rPr lang="de-DE" dirty="0"/>
              <a:t> Vater-schwächung (JUN-Sonne, FIS-Saturn) zu einer machtmissbrauchten, dann selber machtmissbrauchenden o.g. </a:t>
            </a:r>
            <a:r>
              <a:rPr lang="de-DE" dirty="0" err="1"/>
              <a:t>lilanen</a:t>
            </a:r>
            <a:r>
              <a:rPr lang="de-DE" dirty="0"/>
              <a:t> ökosozialistischen SKO-Venus-</a:t>
            </a:r>
            <a:r>
              <a:rPr lang="de-DE" dirty="0" err="1"/>
              <a:t>Aspektfigur</a:t>
            </a:r>
            <a:r>
              <a:rPr lang="de-DE" dirty="0"/>
              <a:t>-Herrschaft, die ihre erlebten Frühbedrohungen durch trau-</a:t>
            </a:r>
            <a:r>
              <a:rPr lang="de-DE" dirty="0" err="1"/>
              <a:t>mageprägte</a:t>
            </a:r>
            <a:r>
              <a:rPr lang="de-DE" dirty="0"/>
              <a:t> Väter- </a:t>
            </a:r>
            <a:r>
              <a:rPr lang="de-DE" dirty="0" err="1"/>
              <a:t>lichkeit</a:t>
            </a:r>
            <a:r>
              <a:rPr lang="de-DE" dirty="0"/>
              <a:t> im Fall die nahe Bedrohung v.a. durch Ersti-</a:t>
            </a:r>
            <a:r>
              <a:rPr lang="de-DE" dirty="0" err="1"/>
              <a:t>ckung</a:t>
            </a:r>
            <a:r>
              <a:rPr lang="de-DE" dirty="0"/>
              <a:t> (= der körperlich wiedererinnernde CO2-Trigger, siehe schon bei Svante Arrhenius unbewusster Schwangerschaftsgefährdung Sonne KON Uranus) dissoziativ-</a:t>
            </a:r>
            <a:r>
              <a:rPr lang="de-DE" dirty="0" err="1"/>
              <a:t>unsichtbarmachend</a:t>
            </a:r>
            <a:r>
              <a:rPr lang="de-DE" dirty="0"/>
              <a:t> generalisierend auf eine </a:t>
            </a:r>
            <a:r>
              <a:rPr lang="de-DE" dirty="0" err="1"/>
              <a:t>fanta-sierte</a:t>
            </a:r>
            <a:r>
              <a:rPr lang="de-DE" dirty="0"/>
              <a:t> CO2-Klimabedrohung verschiebt. Die ehrgeizig-archaische-</a:t>
            </a:r>
            <a:r>
              <a:rPr lang="de-DE" dirty="0" err="1"/>
              <a:t>sa</a:t>
            </a:r>
            <a:r>
              <a:rPr lang="de-DE" dirty="0"/>
              <a:t>-</a:t>
            </a:r>
            <a:r>
              <a:rPr lang="de-DE" dirty="0" err="1"/>
              <a:t>distisch</a:t>
            </a:r>
            <a:r>
              <a:rPr lang="de-DE" dirty="0"/>
              <a:t>-drakonische Spaltungs-Brutalität der </a:t>
            </a:r>
            <a:r>
              <a:rPr lang="de-DE" dirty="0" err="1"/>
              <a:t>Kriegszerstörungsgrup</a:t>
            </a:r>
            <a:r>
              <a:rPr lang="de-DE" dirty="0"/>
              <a:t>-   </a:t>
            </a:r>
            <a:r>
              <a:rPr lang="de-DE" dirty="0" err="1"/>
              <a:t>pen</a:t>
            </a:r>
            <a:r>
              <a:rPr lang="de-DE" dirty="0"/>
              <a:t> ist aber in NYC als Durchsetzer noch voll in Effekt: STE-</a:t>
            </a:r>
            <a:r>
              <a:rPr lang="de-DE" dirty="0" err="1"/>
              <a:t>Teharon</a:t>
            </a:r>
            <a:r>
              <a:rPr lang="de-DE" dirty="0"/>
              <a:t>-</a:t>
            </a:r>
            <a:r>
              <a:rPr lang="de-DE" dirty="0" err="1"/>
              <a:t>hiawako</a:t>
            </a:r>
            <a:r>
              <a:rPr lang="de-DE" dirty="0"/>
              <a:t>-</a:t>
            </a:r>
            <a:r>
              <a:rPr lang="de-DE" dirty="0" err="1"/>
              <a:t>Siva</a:t>
            </a:r>
            <a:r>
              <a:rPr lang="de-DE" dirty="0"/>
              <a:t>-AC OPP KRE-Sado-DC QUA WID-Eris-Munchhausen OPP WAA-</a:t>
            </a:r>
            <a:r>
              <a:rPr lang="de-DE" dirty="0" err="1"/>
              <a:t>Drakonia</a:t>
            </a:r>
            <a:r>
              <a:rPr lang="de-DE" dirty="0"/>
              <a:t>-</a:t>
            </a:r>
            <a:r>
              <a:rPr lang="de-DE" dirty="0" err="1"/>
              <a:t>Arawn</a:t>
            </a:r>
            <a:r>
              <a:rPr lang="de-DE" dirty="0"/>
              <a:t>. Eine uferlos panisch paranoid krankmachende, traumatische Merkurprägung wird </a:t>
            </a:r>
            <a:r>
              <a:rPr lang="de-DE" dirty="0" err="1"/>
              <a:t>elitenkrakenhaft</a:t>
            </a:r>
            <a:r>
              <a:rPr lang="de-DE" dirty="0"/>
              <a:t> in dämonischen Treibhaus-effekt-Wahrscheinlichkeitsrechnungen PR-kampagnenhaft für Profit / Überwachungsstaat genutzt (Merkur OPP Chiron QUA. Pan-</a:t>
            </a:r>
            <a:r>
              <a:rPr lang="de-DE" dirty="0" err="1"/>
              <a:t>Atlan</a:t>
            </a:r>
            <a:r>
              <a:rPr lang="de-DE" dirty="0"/>
              <a:t>-</a:t>
            </a:r>
            <a:r>
              <a:rPr lang="de-DE" dirty="0" err="1"/>
              <a:t>tis</a:t>
            </a:r>
            <a:r>
              <a:rPr lang="de-DE" dirty="0"/>
              <a:t>-Laplace-</a:t>
            </a:r>
            <a:r>
              <a:rPr lang="de-DE" dirty="0" err="1"/>
              <a:t>Rockefellia</a:t>
            </a:r>
            <a:r>
              <a:rPr lang="de-DE" dirty="0"/>
              <a:t> OPP Tyndall auf LÖW-Orwell-MERAK auslaufend). Der Komet ist sogar mit der megairisch-angstdrohenden Greta Thunberg verbunden, die dann bzgl. Gaza analog schon näher an die initiale </a:t>
            </a:r>
            <a:r>
              <a:rPr lang="de-DE" dirty="0" err="1"/>
              <a:t>men-schengemachte</a:t>
            </a:r>
            <a:r>
              <a:rPr lang="de-DE" dirty="0"/>
              <a:t> Zerstörung herankam: GK </a:t>
            </a:r>
            <a:r>
              <a:rPr lang="de-DE" dirty="0" err="1"/>
              <a:t>Ikeya-Seki</a:t>
            </a:r>
            <a:r>
              <a:rPr lang="de-DE" dirty="0"/>
              <a:t> OPP Damocles QUA Thunberg OPP </a:t>
            </a:r>
            <a:r>
              <a:rPr lang="de-DE" dirty="0" err="1"/>
              <a:t>Megaira</a:t>
            </a:r>
            <a:r>
              <a:rPr lang="de-DE" dirty="0"/>
              <a:t> auf den Kapitalismus-Ur-SoFi-Graden 06.11.1771</a:t>
            </a:r>
          </a:p>
        </p:txBody>
      </p:sp>
    </p:spTree>
    <p:extLst>
      <p:ext uri="{BB962C8B-B14F-4D97-AF65-F5344CB8AC3E}">
        <p14:creationId xmlns:p14="http://schemas.microsoft.com/office/powerpoint/2010/main" val="3800412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F074010B-BDF0-47B1-AE11-462F478220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0063" y="1314407"/>
            <a:ext cx="5951937" cy="5543593"/>
          </a:xfrm>
        </p:spPr>
      </p:pic>
      <p:sp>
        <p:nvSpPr>
          <p:cNvPr id="2" name="Titel 1">
            <a:extLst>
              <a:ext uri="{FF2B5EF4-FFF2-40B4-BE49-F238E27FC236}">
                <a16:creationId xmlns:a16="http://schemas.microsoft.com/office/drawing/2014/main" id="{4B65B7EA-1607-4A14-844B-37AC74D3A5A4}"/>
              </a:ext>
            </a:extLst>
          </p:cNvPr>
          <p:cNvSpPr>
            <a:spLocks noGrp="1"/>
          </p:cNvSpPr>
          <p:nvPr>
            <p:ph type="title"/>
          </p:nvPr>
        </p:nvSpPr>
        <p:spPr>
          <a:xfrm>
            <a:off x="0" y="-103695"/>
            <a:ext cx="12192000" cy="559908"/>
          </a:xfrm>
        </p:spPr>
        <p:txBody>
          <a:bodyPr>
            <a:normAutofit fontScale="90000"/>
          </a:bodyPr>
          <a:lstStyle/>
          <a:p>
            <a:r>
              <a:rPr lang="de-DE" sz="3200" b="1" dirty="0" err="1">
                <a:latin typeface="+mn-lt"/>
              </a:rPr>
              <a:t>Ikeya-Seki</a:t>
            </a:r>
            <a:r>
              <a:rPr lang="de-DE" sz="3200" b="1" dirty="0">
                <a:latin typeface="+mn-lt"/>
              </a:rPr>
              <a:t>, EH 18.09.1965, 19h12 UT, Kochi, JP – Impf-Transhumanismus, KI</a:t>
            </a:r>
            <a:endParaRPr lang="de-DE" sz="3200" dirty="0"/>
          </a:p>
        </p:txBody>
      </p:sp>
      <p:sp>
        <p:nvSpPr>
          <p:cNvPr id="3" name="Textfeld 2">
            <a:extLst>
              <a:ext uri="{FF2B5EF4-FFF2-40B4-BE49-F238E27FC236}">
                <a16:creationId xmlns:a16="http://schemas.microsoft.com/office/drawing/2014/main" id="{D034BBA0-D46F-4A7B-8FB0-F015E9A45FA7}"/>
              </a:ext>
            </a:extLst>
          </p:cNvPr>
          <p:cNvSpPr txBox="1"/>
          <p:nvPr/>
        </p:nvSpPr>
        <p:spPr>
          <a:xfrm>
            <a:off x="0" y="305385"/>
            <a:ext cx="12051103" cy="6478697"/>
          </a:xfrm>
          <a:prstGeom prst="rect">
            <a:avLst/>
          </a:prstGeom>
          <a:noFill/>
        </p:spPr>
        <p:txBody>
          <a:bodyPr wrap="square" rtlCol="0">
            <a:spAutoFit/>
          </a:bodyPr>
          <a:lstStyle/>
          <a:p>
            <a:pPr>
              <a:spcAft>
                <a:spcPts val="600"/>
              </a:spcAft>
            </a:pPr>
            <a:r>
              <a:rPr lang="de-DE" sz="1500" dirty="0"/>
              <a:t>Die </a:t>
            </a:r>
            <a:r>
              <a:rPr lang="de-DE" sz="1500" b="1" dirty="0" err="1">
                <a:solidFill>
                  <a:srgbClr val="9900FF"/>
                </a:solidFill>
              </a:rPr>
              <a:t>lilanen</a:t>
            </a:r>
            <a:r>
              <a:rPr lang="de-DE" sz="1500" dirty="0">
                <a:solidFill>
                  <a:srgbClr val="9900FF"/>
                </a:solidFill>
              </a:rPr>
              <a:t>,</a:t>
            </a:r>
            <a:r>
              <a:rPr lang="de-DE" sz="1500" dirty="0"/>
              <a:t> </a:t>
            </a:r>
            <a:r>
              <a:rPr lang="de-DE" sz="1500" dirty="0" err="1"/>
              <a:t>karma</a:t>
            </a:r>
            <a:r>
              <a:rPr lang="de-DE" sz="1500" dirty="0"/>
              <a:t>-beinhaltenden Elitenmachtgrade seit 1770 um 5°: Impfungen (Jenner), die Elektromagnetismus bzw. 5G (Hertz) um Menschen zu Roboter machen (Robot) im KRE </a:t>
            </a:r>
            <a:r>
              <a:rPr lang="de-DE" sz="1500" dirty="0" err="1"/>
              <a:t>Opp</a:t>
            </a:r>
            <a:r>
              <a:rPr lang="de-DE" sz="1500" dirty="0"/>
              <a:t>. </a:t>
            </a:r>
            <a:r>
              <a:rPr lang="de-DE" sz="1500"/>
              <a:t>mittels </a:t>
            </a:r>
            <a:r>
              <a:rPr lang="de-DE" sz="1500" dirty="0"/>
              <a:t>Algorithmen (STE-AL </a:t>
            </a:r>
            <a:r>
              <a:rPr lang="de-DE" sz="1500" dirty="0" err="1"/>
              <a:t>Chwarizmi</a:t>
            </a:r>
            <a:r>
              <a:rPr lang="de-DE" sz="1500" dirty="0"/>
              <a:t>) im Rahmen einer </a:t>
            </a:r>
            <a:r>
              <a:rPr lang="de-DE" sz="1500" dirty="0" err="1"/>
              <a:t>Niedertrachts</a:t>
            </a:r>
            <a:r>
              <a:rPr lang="de-DE" sz="1500" dirty="0"/>
              <a:t>- / Abgreif-Wissenschaft im Rahmen einer Corona-Utopia (</a:t>
            </a:r>
            <a:r>
              <a:rPr lang="de-DE" sz="1500" dirty="0" err="1"/>
              <a:t>Nessus</a:t>
            </a:r>
            <a:r>
              <a:rPr lang="de-DE" sz="1500" dirty="0"/>
              <a:t>-</a:t>
            </a:r>
            <a:r>
              <a:rPr lang="de-DE" sz="1500" dirty="0" err="1"/>
              <a:t>Scientia</a:t>
            </a:r>
            <a:r>
              <a:rPr lang="de-DE" sz="1500" dirty="0"/>
              <a:t>-Nordknoten </a:t>
            </a:r>
            <a:r>
              <a:rPr lang="de-DE" sz="1500" dirty="0" err="1"/>
              <a:t>Opp</a:t>
            </a:r>
            <a:r>
              <a:rPr lang="de-DE" sz="1500" dirty="0"/>
              <a:t>. Koronis-Utopia), die zu einem täglich praktizierten (</a:t>
            </a:r>
            <a:r>
              <a:rPr lang="de-DE" sz="1500" dirty="0" err="1"/>
              <a:t>Melete</a:t>
            </a:r>
            <a:r>
              <a:rPr lang="de-DE" sz="1500" dirty="0"/>
              <a:t>) profitablen (Venus), </a:t>
            </a:r>
            <a:r>
              <a:rPr lang="de-DE" sz="1500" dirty="0" err="1"/>
              <a:t>caesarhaften</a:t>
            </a:r>
            <a:r>
              <a:rPr lang="de-DE" sz="1500" dirty="0"/>
              <a:t> (Caesar), </a:t>
            </a:r>
            <a:r>
              <a:rPr lang="de-DE" sz="1500" dirty="0" err="1"/>
              <a:t>traumaerzeugenden</a:t>
            </a:r>
            <a:r>
              <a:rPr lang="de-DE" sz="1500" dirty="0"/>
              <a:t> (Medusa), lockdown-einsperrenden / </a:t>
            </a:r>
            <a:r>
              <a:rPr lang="de-DE" sz="1500" dirty="0" err="1"/>
              <a:t>rückzüglichen</a:t>
            </a:r>
            <a:r>
              <a:rPr lang="de-DE" sz="1500" dirty="0"/>
              <a:t> (Refugium) massenhypnotischen (Hypnos) kommunistischen (</a:t>
            </a:r>
            <a:r>
              <a:rPr lang="de-DE" sz="1500" dirty="0" err="1"/>
              <a:t>Wladilena</a:t>
            </a:r>
            <a:r>
              <a:rPr lang="de-DE" sz="1500" dirty="0"/>
              <a:t>), DNA manipulierenden, kriminellen (</a:t>
            </a:r>
            <a:r>
              <a:rPr lang="de-DE" sz="1500" dirty="0" err="1"/>
              <a:t>Laverna</a:t>
            </a:r>
            <a:r>
              <a:rPr lang="de-DE" sz="1500" dirty="0"/>
              <a:t>) dämonischen (Sphinx) Regime führen soll. </a:t>
            </a:r>
          </a:p>
          <a:p>
            <a:r>
              <a:rPr lang="de-DE" sz="1500" dirty="0"/>
              <a:t>Auf den global steuernden 26/27°er GZ- bzw. dabei </a:t>
            </a:r>
            <a:r>
              <a:rPr lang="de-DE" sz="1500" dirty="0" err="1"/>
              <a:t>nannyhaft</a:t>
            </a:r>
            <a:r>
              <a:rPr lang="de-DE" sz="1500" dirty="0"/>
              <a:t> entmündigenden </a:t>
            </a:r>
            <a:r>
              <a:rPr lang="de-DE" sz="1500" b="1" dirty="0">
                <a:solidFill>
                  <a:schemeClr val="accent2"/>
                </a:solidFill>
              </a:rPr>
              <a:t>orangenen </a:t>
            </a:r>
            <a:r>
              <a:rPr lang="de-DE" sz="1500" dirty="0"/>
              <a:t>Sonnen-</a:t>
            </a:r>
            <a:r>
              <a:rPr lang="de-DE" sz="1500" dirty="0" err="1"/>
              <a:t>Opp</a:t>
            </a:r>
            <a:r>
              <a:rPr lang="de-DE" sz="1500" dirty="0"/>
              <a:t>. </a:t>
            </a:r>
          </a:p>
          <a:p>
            <a:r>
              <a:rPr lang="de-DE" sz="1500" dirty="0"/>
              <a:t>Ceres-Graden mittels Entertainment (T-Qua. Dionysus) und detektivischer Sherlock, stehen auch </a:t>
            </a:r>
          </a:p>
          <a:p>
            <a:r>
              <a:rPr lang="de-DE" sz="1500" dirty="0"/>
              <a:t>ein geheimdienstüberwachter (</a:t>
            </a:r>
            <a:r>
              <a:rPr lang="de-DE" sz="1500" dirty="0" err="1"/>
              <a:t>Varuna</a:t>
            </a:r>
            <a:r>
              <a:rPr lang="de-DE" sz="1500" dirty="0"/>
              <a:t>), </a:t>
            </a:r>
            <a:r>
              <a:rPr lang="de-DE" sz="1500" dirty="0" err="1"/>
              <a:t>Opp</a:t>
            </a:r>
            <a:r>
              <a:rPr lang="de-DE" sz="1500" dirty="0"/>
              <a:t>. computerisierter (Babbage, </a:t>
            </a:r>
            <a:r>
              <a:rPr lang="de-DE" sz="1500" dirty="0" err="1"/>
              <a:t>Adalovelace</a:t>
            </a:r>
            <a:r>
              <a:rPr lang="de-DE" sz="1500" dirty="0"/>
              <a:t>) </a:t>
            </a:r>
          </a:p>
          <a:p>
            <a:r>
              <a:rPr lang="de-DE" sz="1500" dirty="0"/>
              <a:t>Transhumanismus (</a:t>
            </a:r>
            <a:r>
              <a:rPr lang="de-DE" sz="1500" dirty="0" err="1"/>
              <a:t>Harari</a:t>
            </a:r>
            <a:r>
              <a:rPr lang="de-DE" sz="1500" dirty="0"/>
              <a:t>) der Eliten (Zeus) - völlig computervernetzt (Wiener) - die auf</a:t>
            </a:r>
          </a:p>
          <a:p>
            <a:r>
              <a:rPr lang="de-DE" sz="1500" dirty="0"/>
              <a:t>Einen (oft inzestbedingt) </a:t>
            </a:r>
            <a:r>
              <a:rPr lang="de-DE" sz="1500" dirty="0" err="1"/>
              <a:t>eliminativen</a:t>
            </a:r>
            <a:r>
              <a:rPr lang="de-DE" sz="1500" dirty="0"/>
              <a:t> beidseitigen Endkampf abzielen (T-QUA Polyneikes). </a:t>
            </a:r>
          </a:p>
          <a:p>
            <a:r>
              <a:rPr lang="de-DE" sz="1500" dirty="0"/>
              <a:t>Auf den </a:t>
            </a:r>
            <a:r>
              <a:rPr lang="de-DE" sz="1500" b="1" dirty="0">
                <a:solidFill>
                  <a:schemeClr val="accent2">
                    <a:lumMod val="50000"/>
                  </a:schemeClr>
                </a:solidFill>
              </a:rPr>
              <a:t>braunen</a:t>
            </a:r>
            <a:r>
              <a:rPr lang="de-DE" sz="1500" dirty="0"/>
              <a:t> 16-18er trojanischen (</a:t>
            </a:r>
            <a:r>
              <a:rPr lang="de-DE" sz="1500" dirty="0" err="1"/>
              <a:t>Sinon</a:t>
            </a:r>
            <a:r>
              <a:rPr lang="de-DE" sz="1500" dirty="0"/>
              <a:t>), wohlfühldiktatorischen (</a:t>
            </a:r>
            <a:r>
              <a:rPr lang="de-DE" sz="1500" dirty="0" err="1"/>
              <a:t>Terezin</a:t>
            </a:r>
            <a:r>
              <a:rPr lang="de-DE" sz="1500" dirty="0"/>
              <a:t>) </a:t>
            </a:r>
            <a:r>
              <a:rPr lang="de-DE" sz="1500" dirty="0" err="1"/>
              <a:t>Wis</a:t>
            </a:r>
            <a:r>
              <a:rPr lang="de-DE" sz="1500" dirty="0"/>
              <a:t>-</a:t>
            </a:r>
          </a:p>
          <a:p>
            <a:r>
              <a:rPr lang="de-DE" sz="1500" dirty="0" err="1"/>
              <a:t>senschaftlichen</a:t>
            </a:r>
            <a:r>
              <a:rPr lang="de-DE" sz="1500" dirty="0"/>
              <a:t>, Bürokratischen, Logistischen JUN-Uranus-Pluto-Merkur und Kometen-</a:t>
            </a:r>
          </a:p>
          <a:p>
            <a:r>
              <a:rPr lang="de-DE" sz="1500" dirty="0"/>
              <a:t>Graden steht Shannon (KI), die chaotische Neuschöpfung Chaos, eine akademisch </a:t>
            </a:r>
          </a:p>
          <a:p>
            <a:r>
              <a:rPr lang="de-DE" sz="1500" dirty="0"/>
              <a:t>einschließende (Academia-Hestia) atlantisch-destruktive Ordnung (</a:t>
            </a:r>
            <a:r>
              <a:rPr lang="de-DE" sz="1500" dirty="0" err="1"/>
              <a:t>Opp</a:t>
            </a:r>
            <a:r>
              <a:rPr lang="de-DE" sz="1500" dirty="0"/>
              <a:t>. Atlantis-</a:t>
            </a:r>
          </a:p>
          <a:p>
            <a:pPr>
              <a:spcAft>
                <a:spcPts val="600"/>
              </a:spcAft>
            </a:pPr>
            <a:r>
              <a:rPr lang="de-DE" sz="1500" dirty="0"/>
              <a:t>Astraea), die </a:t>
            </a:r>
            <a:r>
              <a:rPr lang="de-DE" sz="1500" dirty="0" err="1"/>
              <a:t>luciferisch</a:t>
            </a:r>
            <a:r>
              <a:rPr lang="de-DE" sz="1500" dirty="0"/>
              <a:t> in den Selbstmord gesteuert wird (Lucifer-Orcus). </a:t>
            </a:r>
          </a:p>
          <a:p>
            <a:r>
              <a:rPr lang="de-DE" sz="1500" dirty="0"/>
              <a:t>Auf den </a:t>
            </a:r>
            <a:r>
              <a:rPr lang="de-DE" sz="1500" b="1" dirty="0">
                <a:solidFill>
                  <a:srgbClr val="00B050"/>
                </a:solidFill>
              </a:rPr>
              <a:t>grünen</a:t>
            </a:r>
            <a:r>
              <a:rPr lang="de-DE" sz="1500" dirty="0"/>
              <a:t> unterminierenden, virtuellen Fische-Saturn- / soghaft-</a:t>
            </a:r>
            <a:r>
              <a:rPr lang="de-DE" sz="1500" dirty="0" err="1"/>
              <a:t>konver</a:t>
            </a:r>
            <a:r>
              <a:rPr lang="de-DE" sz="1500" dirty="0"/>
              <a:t>-</a:t>
            </a:r>
          </a:p>
          <a:p>
            <a:r>
              <a:rPr lang="de-DE" sz="1500" dirty="0"/>
              <a:t>gierenden G.A.-Graden steht neben dem veränderlichen Islam-GK auch der </a:t>
            </a:r>
          </a:p>
          <a:p>
            <a:r>
              <a:rPr lang="de-DE" sz="1500" dirty="0"/>
              <a:t>profitable STI-Hal (menschenersetzende / -bekämpfende KI), der progressive </a:t>
            </a:r>
          </a:p>
          <a:p>
            <a:r>
              <a:rPr lang="de-DE" sz="1500" dirty="0"/>
              <a:t>Genozid (Prometheus-Herero), ein Narzissmus (Narcissus), ein Kommunismus (Karl </a:t>
            </a:r>
          </a:p>
          <a:p>
            <a:r>
              <a:rPr lang="de-DE" sz="1500" dirty="0"/>
              <a:t>Marx), die </a:t>
            </a:r>
            <a:r>
              <a:rPr lang="de-DE" sz="1500" dirty="0" err="1"/>
              <a:t>viralgehende</a:t>
            </a:r>
            <a:r>
              <a:rPr lang="de-DE" sz="1500" dirty="0"/>
              <a:t> (Fama) Virus-Genmanipulation / Gendatensammlung </a:t>
            </a:r>
          </a:p>
          <a:p>
            <a:r>
              <a:rPr lang="de-DE" sz="1500" dirty="0"/>
              <a:t>(Dulbecco), die Genschere (Charpentier auf G.A.) und den bedrohlichen, </a:t>
            </a:r>
            <a:r>
              <a:rPr lang="de-DE" sz="1500" dirty="0" err="1"/>
              <a:t>schwarzeloch</a:t>
            </a:r>
            <a:r>
              <a:rPr lang="de-DE" sz="1500" dirty="0"/>
              <a:t>-</a:t>
            </a:r>
          </a:p>
          <a:p>
            <a:r>
              <a:rPr lang="de-DE" sz="1500" dirty="0" err="1"/>
              <a:t>haft</a:t>
            </a:r>
            <a:r>
              <a:rPr lang="de-DE" sz="1500" dirty="0"/>
              <a:t> zerstörerisch einsaugenden (Damocles-Cygnus X-1) Glauben an den Transhumanismus</a:t>
            </a:r>
          </a:p>
          <a:p>
            <a:r>
              <a:rPr lang="de-DE" sz="1500" dirty="0"/>
              <a:t>(Credo, </a:t>
            </a:r>
            <a:r>
              <a:rPr lang="de-DE" sz="1500" dirty="0" err="1"/>
              <a:t>Lamettrie</a:t>
            </a:r>
            <a:r>
              <a:rPr lang="de-DE" sz="1500" dirty="0"/>
              <a:t>). </a:t>
            </a:r>
            <a:r>
              <a:rPr lang="de-DE" sz="1500" b="1" dirty="0">
                <a:solidFill>
                  <a:srgbClr val="00B0F0"/>
                </a:solidFill>
              </a:rPr>
              <a:t>Blau: </a:t>
            </a:r>
            <a:r>
              <a:rPr lang="de-DE" sz="1500" dirty="0"/>
              <a:t>Zulaufstarke, </a:t>
            </a:r>
            <a:r>
              <a:rPr lang="de-DE" sz="1500" dirty="0" err="1"/>
              <a:t>tricksterhaft</a:t>
            </a:r>
            <a:r>
              <a:rPr lang="de-DE" sz="1500" dirty="0"/>
              <a:t> menschenverderbende Eugenik-Indus-</a:t>
            </a:r>
          </a:p>
          <a:p>
            <a:r>
              <a:rPr lang="de-DE" sz="1500" dirty="0" err="1"/>
              <a:t>trie</a:t>
            </a:r>
            <a:r>
              <a:rPr lang="de-DE" sz="1500" dirty="0"/>
              <a:t> (</a:t>
            </a:r>
            <a:r>
              <a:rPr lang="de-DE" sz="1500" dirty="0" err="1"/>
              <a:t>Haumea</a:t>
            </a:r>
            <a:r>
              <a:rPr lang="de-DE" sz="1500" dirty="0"/>
              <a:t>-</a:t>
            </a:r>
            <a:r>
              <a:rPr lang="de-DE" sz="1500" dirty="0" err="1"/>
              <a:t>Taguacipa</a:t>
            </a:r>
            <a:r>
              <a:rPr lang="de-DE" sz="1500" dirty="0"/>
              <a:t>-</a:t>
            </a:r>
            <a:r>
              <a:rPr lang="de-DE" sz="1500" dirty="0" err="1"/>
              <a:t>Ino</a:t>
            </a:r>
            <a:r>
              <a:rPr lang="de-DE" sz="1500" dirty="0"/>
              <a:t>-Industria-AC) </a:t>
            </a:r>
            <a:r>
              <a:rPr lang="de-DE" sz="1500" dirty="0" err="1"/>
              <a:t>Opp</a:t>
            </a:r>
            <a:r>
              <a:rPr lang="de-DE" sz="1500" dirty="0"/>
              <a:t>. PR-Überredung (</a:t>
            </a:r>
            <a:r>
              <a:rPr lang="de-DE" sz="1500" dirty="0" err="1"/>
              <a:t>Peitho</a:t>
            </a:r>
            <a:r>
              <a:rPr lang="de-DE" sz="1500" dirty="0"/>
              <a:t>), materialistischer </a:t>
            </a:r>
          </a:p>
          <a:p>
            <a:r>
              <a:rPr lang="de-DE" sz="1500" dirty="0" err="1"/>
              <a:t>Alicanto</a:t>
            </a:r>
            <a:r>
              <a:rPr lang="de-DE" sz="1500" dirty="0"/>
              <a:t> QUA Goldrausch (Klondike OPP Goldstone), </a:t>
            </a:r>
            <a:r>
              <a:rPr lang="de-DE" sz="1500" dirty="0" err="1"/>
              <a:t>Yannlecun</a:t>
            </a:r>
            <a:r>
              <a:rPr lang="de-DE" sz="1500" dirty="0"/>
              <a:t> (KI) - </a:t>
            </a:r>
            <a:r>
              <a:rPr lang="de-DE" sz="1500" dirty="0" err="1"/>
              <a:t>Siva</a:t>
            </a:r>
            <a:r>
              <a:rPr lang="de-DE" sz="1500" dirty="0"/>
              <a:t> stehen auf brachialen </a:t>
            </a:r>
          </a:p>
          <a:p>
            <a:r>
              <a:rPr lang="de-DE" sz="1500" dirty="0" err="1"/>
              <a:t>kardin</a:t>
            </a:r>
            <a:r>
              <a:rPr lang="de-DE" sz="1500" dirty="0"/>
              <a:t>. 10er Kriegsgraden. </a:t>
            </a:r>
            <a:r>
              <a:rPr lang="de-DE" sz="1500" b="1" dirty="0">
                <a:solidFill>
                  <a:schemeClr val="bg1">
                    <a:lumMod val="50000"/>
                  </a:schemeClr>
                </a:solidFill>
              </a:rPr>
              <a:t>Grau: </a:t>
            </a:r>
            <a:r>
              <a:rPr lang="de-DE" sz="1500" dirty="0"/>
              <a:t>NK-H</a:t>
            </a:r>
            <a:r>
              <a:rPr lang="de-DE" sz="1500" b="1" dirty="0">
                <a:solidFill>
                  <a:schemeClr val="bg1">
                    <a:lumMod val="50000"/>
                  </a:schemeClr>
                </a:solidFill>
              </a:rPr>
              <a:t> </a:t>
            </a:r>
            <a:r>
              <a:rPr lang="de-DE" sz="1500" dirty="0"/>
              <a:t>Merkur OPP Chiron T-QUA Laplace mit Orwell QUA Mars-</a:t>
            </a:r>
          </a:p>
          <a:p>
            <a:r>
              <a:rPr lang="de-DE" sz="1500" dirty="0"/>
              <a:t>Neptun-Clausewitz: heimlich-machtstrategische, </a:t>
            </a:r>
            <a:r>
              <a:rPr lang="de-DE" sz="1500" dirty="0" err="1"/>
              <a:t>orwellianische</a:t>
            </a:r>
            <a:r>
              <a:rPr lang="de-DE" sz="1500" dirty="0"/>
              <a:t>, rechnerische Allkontrolle.</a:t>
            </a:r>
          </a:p>
        </p:txBody>
      </p:sp>
    </p:spTree>
    <p:extLst>
      <p:ext uri="{BB962C8B-B14F-4D97-AF65-F5344CB8AC3E}">
        <p14:creationId xmlns:p14="http://schemas.microsoft.com/office/powerpoint/2010/main" val="1692361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9F33A81-A3EA-48E1-837F-47C8078A41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9378" y="359946"/>
            <a:ext cx="7229622" cy="6498054"/>
          </a:xfrm>
        </p:spPr>
      </p:pic>
      <p:sp>
        <p:nvSpPr>
          <p:cNvPr id="2" name="Titel 1">
            <a:extLst>
              <a:ext uri="{FF2B5EF4-FFF2-40B4-BE49-F238E27FC236}">
                <a16:creationId xmlns:a16="http://schemas.microsoft.com/office/drawing/2014/main" id="{B77CB5B2-B180-48FE-B0D8-EB6FFACE7496}"/>
              </a:ext>
            </a:extLst>
          </p:cNvPr>
          <p:cNvSpPr>
            <a:spLocks noGrp="1"/>
          </p:cNvSpPr>
          <p:nvPr>
            <p:ph type="title"/>
          </p:nvPr>
        </p:nvSpPr>
        <p:spPr>
          <a:xfrm>
            <a:off x="220133" y="273219"/>
            <a:ext cx="11751734" cy="173454"/>
          </a:xfrm>
        </p:spPr>
        <p:txBody>
          <a:bodyPr>
            <a:noAutofit/>
          </a:bodyPr>
          <a:lstStyle/>
          <a:p>
            <a:r>
              <a:rPr lang="de-DE" sz="3200" b="1" dirty="0">
                <a:latin typeface="+mn-lt"/>
              </a:rPr>
              <a:t>09 -11° Kriegszerstörungs-Diamant der Kollektivgrade </a:t>
            </a:r>
            <a:r>
              <a:rPr lang="de-DE" sz="3200" b="1" dirty="0" err="1">
                <a:latin typeface="+mn-lt"/>
              </a:rPr>
              <a:t>Ikeya-Sekis</a:t>
            </a:r>
            <a:endParaRPr lang="de-DE" sz="3200" b="1" dirty="0">
              <a:latin typeface="+mn-lt"/>
            </a:endParaRPr>
          </a:p>
        </p:txBody>
      </p:sp>
      <p:sp>
        <p:nvSpPr>
          <p:cNvPr id="3" name="Textfeld 2">
            <a:extLst>
              <a:ext uri="{FF2B5EF4-FFF2-40B4-BE49-F238E27FC236}">
                <a16:creationId xmlns:a16="http://schemas.microsoft.com/office/drawing/2014/main" id="{F5CF681C-70D8-4BDC-AA9E-7969E50BE6F8}"/>
              </a:ext>
            </a:extLst>
          </p:cNvPr>
          <p:cNvSpPr txBox="1"/>
          <p:nvPr/>
        </p:nvSpPr>
        <p:spPr>
          <a:xfrm>
            <a:off x="0" y="698500"/>
            <a:ext cx="3924300" cy="6186309"/>
          </a:xfrm>
          <a:prstGeom prst="rect">
            <a:avLst/>
          </a:prstGeom>
          <a:noFill/>
        </p:spPr>
        <p:txBody>
          <a:bodyPr wrap="square" rtlCol="0">
            <a:spAutoFit/>
          </a:bodyPr>
          <a:lstStyle/>
          <a:p>
            <a:r>
              <a:rPr lang="de-DE" dirty="0"/>
              <a:t>Wurde zuerst nach der Kalte-Krieg-SoFi 09.07.1945 mit Pluto Nord-Deklination auf 10° Löwe mit dem spaltenden eisernen Vorhang ausgelebt, bis dieser 1989 durch Saturn-Neptun OPP KRE-Jupiter dieser zur digitalen Herrschaft der Globalisierung - schon durch Pluto-Chaos-Jupiter 11.08.1483 und die Luftepochen ab 31.12.1980 eingeleitet - inkl. Selbstmordterrorismus, Klimasozialismus und </a:t>
            </a:r>
            <a:r>
              <a:rPr lang="de-DE" dirty="0" err="1"/>
              <a:t>Indulgentia</a:t>
            </a:r>
            <a:r>
              <a:rPr lang="de-DE" dirty="0"/>
              <a:t>- Gutmenschentum ab 11.09.1988 aufgelöst wurde. Die Islamländer (SoFi 01.08.566er-10° kardinale Achsen in Mekka als Bündelungspunkt) bekamen zuerst die bombardierende Kriegszerstörung ab v. a. ab Irak-, Libyen- und Syrien-Krieg, bevor der Islam sich als </a:t>
            </a:r>
            <a:r>
              <a:rPr lang="de-DE" dirty="0" err="1"/>
              <a:t>nessischer</a:t>
            </a:r>
            <a:r>
              <a:rPr lang="de-DE" dirty="0"/>
              <a:t> Bumerang (</a:t>
            </a:r>
            <a:r>
              <a:rPr lang="de-DE" dirty="0" err="1"/>
              <a:t>Nessus</a:t>
            </a:r>
            <a:r>
              <a:rPr lang="de-DE" dirty="0"/>
              <a:t>-NK-AC QUA Heracles in Mekka verbunden mit Jerusalem / Tel Aviv) zerstörerisch in den Wesen ausbreitete</a:t>
            </a:r>
          </a:p>
        </p:txBody>
      </p:sp>
    </p:spTree>
    <p:extLst>
      <p:ext uri="{BB962C8B-B14F-4D97-AF65-F5344CB8AC3E}">
        <p14:creationId xmlns:p14="http://schemas.microsoft.com/office/powerpoint/2010/main" val="1731793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B2BB0A-4694-417E-B287-0AB60C7637FF}"/>
              </a:ext>
            </a:extLst>
          </p:cNvPr>
          <p:cNvSpPr>
            <a:spLocks noGrp="1"/>
          </p:cNvSpPr>
          <p:nvPr>
            <p:ph type="title"/>
          </p:nvPr>
        </p:nvSpPr>
        <p:spPr>
          <a:xfrm>
            <a:off x="88900" y="98425"/>
            <a:ext cx="12103100" cy="504331"/>
          </a:xfrm>
        </p:spPr>
        <p:txBody>
          <a:bodyPr>
            <a:noAutofit/>
          </a:bodyPr>
          <a:lstStyle/>
          <a:p>
            <a:r>
              <a:rPr lang="de-DE" sz="3200" b="1" dirty="0">
                <a:latin typeface="+mn-lt"/>
              </a:rPr>
              <a:t>12 – 14° Großer-</a:t>
            </a:r>
            <a:r>
              <a:rPr lang="de-DE" sz="3200" b="1" dirty="0" err="1">
                <a:latin typeface="+mn-lt"/>
              </a:rPr>
              <a:t>Attraktorsog</a:t>
            </a:r>
            <a:r>
              <a:rPr lang="de-DE" sz="3200" b="1" dirty="0">
                <a:latin typeface="+mn-lt"/>
              </a:rPr>
              <a:t>-Diamant </a:t>
            </a:r>
            <a:r>
              <a:rPr lang="de-DE" sz="3200" b="1" dirty="0" err="1">
                <a:latin typeface="+mn-lt"/>
              </a:rPr>
              <a:t>Ikeya-Sekis</a:t>
            </a:r>
            <a:r>
              <a:rPr lang="de-DE" sz="3200" b="1" dirty="0">
                <a:latin typeface="+mn-lt"/>
              </a:rPr>
              <a:t> der Islamexpansion</a:t>
            </a:r>
            <a:endParaRPr lang="de-DE" sz="3200" dirty="0"/>
          </a:p>
        </p:txBody>
      </p:sp>
      <p:pic>
        <p:nvPicPr>
          <p:cNvPr id="9" name="Inhaltsplatzhalter 8">
            <a:extLst>
              <a:ext uri="{FF2B5EF4-FFF2-40B4-BE49-F238E27FC236}">
                <a16:creationId xmlns:a16="http://schemas.microsoft.com/office/drawing/2014/main" id="{EDCD8AB9-2ED6-4494-AB01-C30AEB1AF8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9770" y="654425"/>
            <a:ext cx="7119230" cy="6203575"/>
          </a:xfrm>
        </p:spPr>
      </p:pic>
    </p:spTree>
    <p:extLst>
      <p:ext uri="{BB962C8B-B14F-4D97-AF65-F5344CB8AC3E}">
        <p14:creationId xmlns:p14="http://schemas.microsoft.com/office/powerpoint/2010/main" val="2372482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a:extLst>
              <a:ext uri="{FF2B5EF4-FFF2-40B4-BE49-F238E27FC236}">
                <a16:creationId xmlns:a16="http://schemas.microsoft.com/office/drawing/2014/main" id="{AB787103-4DC3-4974-9A87-CA35FC687B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3236" y="1108038"/>
            <a:ext cx="6665525" cy="5749962"/>
          </a:xfrm>
        </p:spPr>
      </p:pic>
      <p:sp>
        <p:nvSpPr>
          <p:cNvPr id="2" name="Titel 1">
            <a:extLst>
              <a:ext uri="{FF2B5EF4-FFF2-40B4-BE49-F238E27FC236}">
                <a16:creationId xmlns:a16="http://schemas.microsoft.com/office/drawing/2014/main" id="{A983FF0F-15D3-4FF8-8CAB-22C4A2A77682}"/>
              </a:ext>
            </a:extLst>
          </p:cNvPr>
          <p:cNvSpPr>
            <a:spLocks noGrp="1"/>
          </p:cNvSpPr>
          <p:nvPr>
            <p:ph type="title"/>
          </p:nvPr>
        </p:nvSpPr>
        <p:spPr>
          <a:xfrm>
            <a:off x="0" y="55414"/>
            <a:ext cx="12192000" cy="1020726"/>
          </a:xfrm>
        </p:spPr>
        <p:txBody>
          <a:bodyPr>
            <a:noAutofit/>
          </a:bodyPr>
          <a:lstStyle/>
          <a:p>
            <a:r>
              <a:rPr lang="de-DE" sz="3200" b="1" dirty="0">
                <a:latin typeface="+mn-lt"/>
              </a:rPr>
              <a:t>15 - 19° Diamant </a:t>
            </a:r>
            <a:r>
              <a:rPr lang="de-DE" sz="3200" b="1" dirty="0" err="1">
                <a:latin typeface="+mn-lt"/>
              </a:rPr>
              <a:t>Ikeya-Sekis</a:t>
            </a:r>
            <a:r>
              <a:rPr lang="de-DE" sz="3200" b="1" dirty="0">
                <a:latin typeface="+mn-lt"/>
              </a:rPr>
              <a:t> </a:t>
            </a:r>
            <a:r>
              <a:rPr lang="de-DE" sz="2300" b="1" dirty="0">
                <a:latin typeface="+mn-lt"/>
              </a:rPr>
              <a:t>der analytischen, machtstrategischen, v.a. in Krisenzeiten trojanisch bzw. </a:t>
            </a:r>
            <a:r>
              <a:rPr lang="de-DE" sz="2300" b="1" dirty="0" err="1">
                <a:latin typeface="+mn-lt"/>
              </a:rPr>
              <a:t>nanoisiert</a:t>
            </a:r>
            <a:r>
              <a:rPr lang="de-DE" sz="2300" b="1" dirty="0">
                <a:latin typeface="+mn-lt"/>
              </a:rPr>
              <a:t> eindringenden und von innen zerstörenden, </a:t>
            </a:r>
            <a:r>
              <a:rPr lang="de-DE" sz="2300" b="1" dirty="0" err="1">
                <a:latin typeface="+mn-lt"/>
              </a:rPr>
              <a:t>luciferisch</a:t>
            </a:r>
            <a:r>
              <a:rPr lang="de-DE" sz="2300" b="1" dirty="0">
                <a:latin typeface="+mn-lt"/>
              </a:rPr>
              <a:t>-angstsuizidal </a:t>
            </a:r>
            <a:r>
              <a:rPr lang="de-DE" sz="2300" b="1" dirty="0" err="1">
                <a:latin typeface="+mn-lt"/>
              </a:rPr>
              <a:t>ir</a:t>
            </a:r>
            <a:r>
              <a:rPr lang="de-DE" sz="2300" b="1" dirty="0">
                <a:latin typeface="+mn-lt"/>
              </a:rPr>
              <a:t>-regeleiteten (</a:t>
            </a:r>
            <a:r>
              <a:rPr lang="de-DE" sz="2300" b="1" dirty="0" err="1">
                <a:latin typeface="+mn-lt"/>
              </a:rPr>
              <a:t>nessischen</a:t>
            </a:r>
            <a:r>
              <a:rPr lang="de-DE" sz="2300" b="1" dirty="0">
                <a:latin typeface="+mn-lt"/>
              </a:rPr>
              <a:t>) Wissenschaftsneuordnung - ‚Fortschritt‘ durch Fremd- / Selbst-Zerstörung</a:t>
            </a:r>
          </a:p>
        </p:txBody>
      </p:sp>
    </p:spTree>
    <p:extLst>
      <p:ext uri="{BB962C8B-B14F-4D97-AF65-F5344CB8AC3E}">
        <p14:creationId xmlns:p14="http://schemas.microsoft.com/office/powerpoint/2010/main" val="3837447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743C7FC9-0B38-4395-83CC-27441DAD97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88766" y="1604210"/>
            <a:ext cx="6003234" cy="5233912"/>
          </a:xfrm>
        </p:spPr>
      </p:pic>
      <p:sp>
        <p:nvSpPr>
          <p:cNvPr id="2" name="Titel 1">
            <a:extLst>
              <a:ext uri="{FF2B5EF4-FFF2-40B4-BE49-F238E27FC236}">
                <a16:creationId xmlns:a16="http://schemas.microsoft.com/office/drawing/2014/main" id="{4E8504D9-EF48-46DA-86B1-7422FC5B07D7}"/>
              </a:ext>
            </a:extLst>
          </p:cNvPr>
          <p:cNvSpPr>
            <a:spLocks noGrp="1"/>
          </p:cNvSpPr>
          <p:nvPr>
            <p:ph type="title"/>
          </p:nvPr>
        </p:nvSpPr>
        <p:spPr>
          <a:xfrm>
            <a:off x="0" y="2971786"/>
            <a:ext cx="12192000" cy="914427"/>
          </a:xfrm>
        </p:spPr>
        <p:txBody>
          <a:bodyPr>
            <a:noAutofit/>
          </a:bodyPr>
          <a:lstStyle/>
          <a:p>
            <a:pPr>
              <a:spcBef>
                <a:spcPts val="600"/>
              </a:spcBef>
              <a:spcAft>
                <a:spcPts val="600"/>
              </a:spcAft>
            </a:pPr>
            <a:r>
              <a:rPr lang="de-DE" sz="3200" b="1" dirty="0">
                <a:latin typeface="+mn-lt"/>
              </a:rPr>
              <a:t>24 – 26° die globalen (GZ) Akteure des Sonne-GZ-</a:t>
            </a:r>
            <a:r>
              <a:rPr lang="de-DE" sz="3200" b="1" dirty="0" err="1">
                <a:latin typeface="+mn-lt"/>
              </a:rPr>
              <a:t>Diamants</a:t>
            </a:r>
            <a:r>
              <a:rPr lang="de-DE" sz="3200" b="1" dirty="0">
                <a:latin typeface="+mn-lt"/>
              </a:rPr>
              <a:t> </a:t>
            </a:r>
            <a:r>
              <a:rPr lang="de-DE" sz="3200" b="1" dirty="0" err="1">
                <a:latin typeface="+mn-lt"/>
              </a:rPr>
              <a:t>Ikeya-Sekis</a:t>
            </a:r>
            <a:r>
              <a:rPr lang="de-DE" sz="3200" b="1" dirty="0">
                <a:latin typeface="+mn-lt"/>
              </a:rPr>
              <a:t> </a:t>
            </a:r>
            <a:br>
              <a:rPr lang="de-DE" sz="3200" b="1" dirty="0">
                <a:latin typeface="+mn-lt"/>
              </a:rPr>
            </a:br>
            <a:r>
              <a:rPr lang="de-DE" sz="1600" dirty="0">
                <a:latin typeface="+mn-lt"/>
              </a:rPr>
              <a:t>- die intrauterine (Osiris, Semele, Dionysus), systemische und karmische (</a:t>
            </a:r>
            <a:r>
              <a:rPr lang="de-DE" sz="1600" dirty="0" err="1">
                <a:latin typeface="+mn-lt"/>
              </a:rPr>
              <a:t>Quaoar</a:t>
            </a:r>
            <a:r>
              <a:rPr lang="de-DE" sz="1600" dirty="0">
                <a:latin typeface="+mn-lt"/>
              </a:rPr>
              <a:t>, Lachesis, Mors-</a:t>
            </a:r>
            <a:r>
              <a:rPr lang="de-DE" sz="1600" dirty="0" err="1">
                <a:latin typeface="+mn-lt"/>
              </a:rPr>
              <a:t>Somnus</a:t>
            </a:r>
            <a:r>
              <a:rPr lang="de-DE" sz="1600" dirty="0">
                <a:latin typeface="+mn-lt"/>
              </a:rPr>
              <a:t>) Traumata auslebende, </a:t>
            </a:r>
            <a:r>
              <a:rPr lang="de-DE" sz="1600" dirty="0" err="1">
                <a:latin typeface="+mn-lt"/>
              </a:rPr>
              <a:t>jungfrau</a:t>
            </a:r>
            <a:r>
              <a:rPr lang="de-DE" sz="1600" dirty="0">
                <a:latin typeface="+mn-lt"/>
              </a:rPr>
              <a:t>-kritische, detektivische (Sherlock), sexuelle (</a:t>
            </a:r>
            <a:r>
              <a:rPr lang="de-DE" sz="1600" dirty="0" err="1">
                <a:latin typeface="+mn-lt"/>
              </a:rPr>
              <a:t>Mahalingam</a:t>
            </a:r>
            <a:r>
              <a:rPr lang="de-DE" sz="1600" dirty="0">
                <a:latin typeface="+mn-lt"/>
              </a:rPr>
              <a:t>, Cybele, </a:t>
            </a:r>
            <a:r>
              <a:rPr lang="de-DE" sz="1600" dirty="0" err="1">
                <a:latin typeface="+mn-lt"/>
              </a:rPr>
              <a:t>Otero</a:t>
            </a:r>
            <a:r>
              <a:rPr lang="de-DE" sz="1600" dirty="0">
                <a:latin typeface="+mn-lt"/>
              </a:rPr>
              <a:t>, Phryne, </a:t>
            </a:r>
            <a:r>
              <a:rPr lang="de-DE" sz="1600" dirty="0" err="1">
                <a:latin typeface="+mn-lt"/>
              </a:rPr>
              <a:t>Aglaja</a:t>
            </a:r>
            <a:r>
              <a:rPr lang="de-DE" sz="1600" dirty="0">
                <a:latin typeface="+mn-lt"/>
              </a:rPr>
              <a:t>), rauschhafte (Dionysus), lautstark (Stentor) </a:t>
            </a:r>
            <a:r>
              <a:rPr lang="de-DE" sz="1600" dirty="0" err="1">
                <a:latin typeface="+mn-lt"/>
              </a:rPr>
              <a:t>rock‘n‘rollhaf-te</a:t>
            </a:r>
            <a:r>
              <a:rPr lang="de-DE" sz="1600" dirty="0">
                <a:latin typeface="+mn-lt"/>
              </a:rPr>
              <a:t> (</a:t>
            </a:r>
            <a:r>
              <a:rPr lang="de-DE" sz="1600" dirty="0" err="1">
                <a:latin typeface="+mn-lt"/>
              </a:rPr>
              <a:t>Rocknroll</a:t>
            </a:r>
            <a:r>
              <a:rPr lang="de-DE" sz="1600" dirty="0">
                <a:latin typeface="+mn-lt"/>
              </a:rPr>
              <a:t>), schauspielernde (Actor), linksaktionistische (Actor) anarchische bzw. aussteigerhafte (Thoreau) und mediale (</a:t>
            </a:r>
            <a:r>
              <a:rPr lang="de-DE" sz="1600" dirty="0" err="1">
                <a:latin typeface="+mn-lt"/>
              </a:rPr>
              <a:t>Manto</a:t>
            </a:r>
            <a:r>
              <a:rPr lang="de-DE" sz="1600" dirty="0">
                <a:latin typeface="+mn-lt"/>
              </a:rPr>
              <a:t>, Pythia) psychotherapeutische (</a:t>
            </a:r>
            <a:r>
              <a:rPr lang="de-DE" sz="1600" dirty="0" err="1">
                <a:latin typeface="+mn-lt"/>
              </a:rPr>
              <a:t>Pinel</a:t>
            </a:r>
            <a:r>
              <a:rPr lang="de-DE" sz="1600" dirty="0">
                <a:latin typeface="+mn-lt"/>
              </a:rPr>
              <a:t>, Selene, Semele, Osiris) Befreiung aus dem nationalistischen (Patria) kriegerischen WKII-Kadavergehorsam (Stalingrad, </a:t>
            </a:r>
            <a:r>
              <a:rPr lang="de-DE" sz="1600" dirty="0" err="1">
                <a:latin typeface="+mn-lt"/>
              </a:rPr>
              <a:t>Veteraniya</a:t>
            </a:r>
            <a:r>
              <a:rPr lang="de-DE" sz="1600" dirty="0">
                <a:latin typeface="+mn-lt"/>
              </a:rPr>
              <a:t>, Polyneikes), die im </a:t>
            </a:r>
            <a:r>
              <a:rPr lang="de-DE" sz="1600" dirty="0" err="1">
                <a:latin typeface="+mn-lt"/>
              </a:rPr>
              <a:t>luciferisch</a:t>
            </a:r>
            <a:r>
              <a:rPr lang="de-DE" sz="1600" dirty="0">
                <a:latin typeface="+mn-lt"/>
              </a:rPr>
              <a:t> gelenkten Angstwahn zusehends in eine machtgetriebene (Machiavelli), kadavergehorsame </a:t>
            </a:r>
            <a:r>
              <a:rPr lang="de-DE" sz="1600" dirty="0" err="1">
                <a:latin typeface="+mn-lt"/>
              </a:rPr>
              <a:t>robinhoodhaft</a:t>
            </a:r>
            <a:r>
              <a:rPr lang="de-DE" sz="1600" dirty="0">
                <a:latin typeface="+mn-lt"/>
              </a:rPr>
              <a:t> zeitgeisträuberische, konkordant queer bzw. geschlechtsverwirrt </a:t>
            </a:r>
            <a:r>
              <a:rPr lang="de-DE" sz="1600" dirty="0" err="1">
                <a:latin typeface="+mn-lt"/>
              </a:rPr>
              <a:t>woke</a:t>
            </a:r>
            <a:r>
              <a:rPr lang="de-DE" sz="1600" dirty="0">
                <a:latin typeface="+mn-lt"/>
              </a:rPr>
              <a:t> (Concordia, Frank-                     </a:t>
            </a:r>
            <a:r>
              <a:rPr lang="de-DE" sz="1600" dirty="0" err="1">
                <a:latin typeface="+mn-lt"/>
              </a:rPr>
              <a:t>kameny</a:t>
            </a:r>
            <a:r>
              <a:rPr lang="de-DE" sz="1600" dirty="0">
                <a:latin typeface="+mn-lt"/>
              </a:rPr>
              <a:t>, </a:t>
            </a:r>
            <a:r>
              <a:rPr lang="de-DE" sz="1600" dirty="0" err="1">
                <a:latin typeface="+mn-lt"/>
              </a:rPr>
              <a:t>Gilbertbaker</a:t>
            </a:r>
            <a:r>
              <a:rPr lang="de-DE" sz="1600" dirty="0">
                <a:latin typeface="+mn-lt"/>
              </a:rPr>
              <a:t>, </a:t>
            </a:r>
            <a:br>
              <a:rPr lang="de-DE" sz="1600" dirty="0">
                <a:latin typeface="+mn-lt"/>
              </a:rPr>
            </a:br>
            <a:r>
              <a:rPr lang="de-DE" sz="1600" dirty="0" err="1">
                <a:latin typeface="+mn-lt"/>
              </a:rPr>
              <a:t>Atalante</a:t>
            </a:r>
            <a:r>
              <a:rPr lang="de-DE" sz="1600" dirty="0">
                <a:latin typeface="+mn-lt"/>
              </a:rPr>
              <a:t>), digitalvernetzt entkörperlichte (Wiener, </a:t>
            </a:r>
            <a:r>
              <a:rPr lang="de-DE" sz="1600" dirty="0" err="1">
                <a:latin typeface="+mn-lt"/>
              </a:rPr>
              <a:t>Adalovelace</a:t>
            </a:r>
            <a:r>
              <a:rPr lang="de-DE" sz="1600" dirty="0">
                <a:latin typeface="+mn-lt"/>
              </a:rPr>
              <a:t>, Babbage, </a:t>
            </a:r>
            <a:r>
              <a:rPr lang="de-DE" sz="1600" dirty="0" err="1">
                <a:latin typeface="+mn-lt"/>
              </a:rPr>
              <a:t>Konradzuse</a:t>
            </a:r>
            <a:r>
              <a:rPr lang="de-DE" sz="1600" dirty="0">
                <a:latin typeface="+mn-lt"/>
              </a:rPr>
              <a:t>), </a:t>
            </a:r>
            <a:br>
              <a:rPr lang="de-DE" sz="1600" dirty="0">
                <a:latin typeface="+mn-lt"/>
              </a:rPr>
            </a:br>
            <a:r>
              <a:rPr lang="de-DE" sz="1600" dirty="0">
                <a:latin typeface="+mn-lt"/>
              </a:rPr>
              <a:t>transhumanistisch (</a:t>
            </a:r>
            <a:r>
              <a:rPr lang="de-DE" sz="1600" dirty="0" err="1">
                <a:latin typeface="+mn-lt"/>
              </a:rPr>
              <a:t>Harari</a:t>
            </a:r>
            <a:r>
              <a:rPr lang="de-DE" sz="1600" dirty="0">
                <a:latin typeface="+mn-lt"/>
              </a:rPr>
              <a:t>) </a:t>
            </a:r>
            <a:r>
              <a:rPr lang="de-DE" sz="1600" dirty="0" err="1">
                <a:latin typeface="+mn-lt"/>
              </a:rPr>
              <a:t>nannyhaft</a:t>
            </a:r>
            <a:r>
              <a:rPr lang="de-DE" sz="1600" dirty="0">
                <a:latin typeface="+mn-lt"/>
              </a:rPr>
              <a:t> (Ceres) überwachte (</a:t>
            </a:r>
            <a:r>
              <a:rPr lang="de-DE" sz="1600" dirty="0" err="1">
                <a:latin typeface="+mn-lt"/>
              </a:rPr>
              <a:t>Varuna</a:t>
            </a:r>
            <a:r>
              <a:rPr lang="de-DE" sz="1600" dirty="0">
                <a:latin typeface="+mn-lt"/>
              </a:rPr>
              <a:t>), </a:t>
            </a:r>
            <a:r>
              <a:rPr lang="de-DE" sz="1600" dirty="0" err="1">
                <a:latin typeface="+mn-lt"/>
              </a:rPr>
              <a:t>snowflakehafte</a:t>
            </a:r>
            <a:r>
              <a:rPr lang="de-DE" sz="1600" dirty="0">
                <a:latin typeface="+mn-lt"/>
              </a:rPr>
              <a:t>,</a:t>
            </a:r>
            <a:br>
              <a:rPr lang="de-DE" sz="1600" dirty="0">
                <a:latin typeface="+mn-lt"/>
              </a:rPr>
            </a:br>
            <a:r>
              <a:rPr lang="de-DE" sz="1600" dirty="0">
                <a:latin typeface="+mn-lt"/>
              </a:rPr>
              <a:t>Entertainment (Sophrosyne-Euphrosyne-Dionysus)-Gesellschaft mit </a:t>
            </a:r>
            <a:r>
              <a:rPr lang="de-DE" sz="1600" dirty="0" err="1">
                <a:latin typeface="+mn-lt"/>
              </a:rPr>
              <a:t>eintrachts</a:t>
            </a:r>
            <a:r>
              <a:rPr lang="de-DE" sz="1600" dirty="0">
                <a:latin typeface="+mn-lt"/>
              </a:rPr>
              <a:t>-</a:t>
            </a:r>
            <a:br>
              <a:rPr lang="de-DE" sz="1600" dirty="0">
                <a:latin typeface="+mn-lt"/>
              </a:rPr>
            </a:br>
            <a:r>
              <a:rPr lang="de-DE" sz="1600" dirty="0">
                <a:latin typeface="+mn-lt"/>
              </a:rPr>
              <a:t>betonenden </a:t>
            </a:r>
            <a:r>
              <a:rPr lang="de-DE" sz="1600" dirty="0" err="1">
                <a:latin typeface="+mn-lt"/>
              </a:rPr>
              <a:t>woken</a:t>
            </a:r>
            <a:r>
              <a:rPr lang="de-DE" sz="1600" dirty="0">
                <a:latin typeface="+mn-lt"/>
              </a:rPr>
              <a:t>, </a:t>
            </a:r>
            <a:r>
              <a:rPr lang="de-DE" sz="1600" dirty="0" err="1">
                <a:latin typeface="+mn-lt"/>
              </a:rPr>
              <a:t>nannyhaften</a:t>
            </a:r>
            <a:r>
              <a:rPr lang="de-DE" sz="1600" dirty="0">
                <a:latin typeface="+mn-lt"/>
              </a:rPr>
              <a:t> Solidarisierungsmachthintergrund (Wasser-</a:t>
            </a:r>
            <a:br>
              <a:rPr lang="de-DE" sz="1600" dirty="0">
                <a:latin typeface="+mn-lt"/>
              </a:rPr>
            </a:br>
            <a:r>
              <a:rPr lang="de-DE" sz="1600" dirty="0" err="1">
                <a:latin typeface="+mn-lt"/>
              </a:rPr>
              <a:t>großtrigon</a:t>
            </a:r>
            <a:r>
              <a:rPr lang="de-DE" sz="1600" dirty="0">
                <a:latin typeface="+mn-lt"/>
              </a:rPr>
              <a:t> mit SKO-</a:t>
            </a:r>
            <a:r>
              <a:rPr lang="de-DE" sz="1600" dirty="0" err="1">
                <a:latin typeface="+mn-lt"/>
              </a:rPr>
              <a:t>Solidarity</a:t>
            </a:r>
            <a:r>
              <a:rPr lang="de-DE" sz="1600" dirty="0">
                <a:latin typeface="+mn-lt"/>
              </a:rPr>
              <a:t>, KRE-Concordia, FIS Machiavelli-Ceres </a:t>
            </a:r>
            <a:r>
              <a:rPr lang="de-DE" sz="1600" dirty="0" err="1">
                <a:latin typeface="+mn-lt"/>
              </a:rPr>
              <a:t>unterfüt</a:t>
            </a:r>
            <a:r>
              <a:rPr lang="de-DE" sz="1600" dirty="0">
                <a:latin typeface="+mn-lt"/>
              </a:rPr>
              <a:t>-</a:t>
            </a:r>
            <a:br>
              <a:rPr lang="de-DE" sz="1600" dirty="0">
                <a:latin typeface="+mn-lt"/>
              </a:rPr>
            </a:br>
            <a:r>
              <a:rPr lang="de-DE" sz="1600" dirty="0" err="1">
                <a:latin typeface="+mn-lt"/>
              </a:rPr>
              <a:t>tert</a:t>
            </a:r>
            <a:r>
              <a:rPr lang="de-DE" sz="1600" dirty="0">
                <a:latin typeface="+mn-lt"/>
              </a:rPr>
              <a:t> die Jungfrau-Sonne) entgleiste. Aufstieg des steuernden Chinas (</a:t>
            </a:r>
            <a:r>
              <a:rPr lang="de-DE" sz="1600" dirty="0" err="1">
                <a:latin typeface="+mn-lt"/>
              </a:rPr>
              <a:t>Zhongguo</a:t>
            </a:r>
            <a:r>
              <a:rPr lang="de-DE" sz="1600" dirty="0">
                <a:latin typeface="+mn-lt"/>
              </a:rPr>
              <a:t>). </a:t>
            </a:r>
            <a:br>
              <a:rPr lang="de-DE" sz="1600" dirty="0">
                <a:latin typeface="+mn-lt"/>
              </a:rPr>
            </a:br>
            <a:br>
              <a:rPr lang="de-DE" sz="1600" dirty="0">
                <a:latin typeface="+mn-lt"/>
              </a:rPr>
            </a:br>
            <a:r>
              <a:rPr lang="de-DE" sz="1600" dirty="0">
                <a:latin typeface="+mn-lt"/>
              </a:rPr>
              <a:t>Die experimentelle, selbstoptimierende, fleißige, immer genauer </a:t>
            </a:r>
            <a:r>
              <a:rPr lang="de-DE" sz="1600" dirty="0" err="1">
                <a:latin typeface="+mn-lt"/>
              </a:rPr>
              <a:t>hinschau</a:t>
            </a:r>
            <a:r>
              <a:rPr lang="de-DE" sz="1600" dirty="0">
                <a:latin typeface="+mn-lt"/>
              </a:rPr>
              <a:t>-</a:t>
            </a:r>
            <a:br>
              <a:rPr lang="de-DE" sz="1600" dirty="0">
                <a:latin typeface="+mn-lt"/>
              </a:rPr>
            </a:br>
            <a:r>
              <a:rPr lang="de-DE" sz="1600" dirty="0">
                <a:latin typeface="+mn-lt"/>
              </a:rPr>
              <a:t>ende, große Energiemengen nivellierend in ihrem </a:t>
            </a:r>
            <a:r>
              <a:rPr lang="de-DE" sz="1600" dirty="0" err="1">
                <a:latin typeface="+mn-lt"/>
              </a:rPr>
              <a:t>Detaillismus</a:t>
            </a:r>
            <a:r>
              <a:rPr lang="de-DE" sz="1600" dirty="0">
                <a:latin typeface="+mn-lt"/>
              </a:rPr>
              <a:t> ignorant ab-</a:t>
            </a:r>
            <a:br>
              <a:rPr lang="de-DE" sz="1600" dirty="0">
                <a:latin typeface="+mn-lt"/>
              </a:rPr>
            </a:br>
            <a:r>
              <a:rPr lang="de-DE" sz="1600" dirty="0">
                <a:latin typeface="+mn-lt"/>
              </a:rPr>
              <a:t>spaltende, analytisch sezierende Jungfrau-Sonne (plus AC-MC-Herrscher </a:t>
            </a:r>
            <a:br>
              <a:rPr lang="de-DE" sz="1600" dirty="0">
                <a:latin typeface="+mn-lt"/>
              </a:rPr>
            </a:br>
            <a:r>
              <a:rPr lang="de-DE" sz="1600" dirty="0">
                <a:latin typeface="+mn-lt"/>
              </a:rPr>
              <a:t>Merkur KON Uranus-Pluto am Vergangenheitspunkt </a:t>
            </a:r>
            <a:r>
              <a:rPr lang="de-DE" sz="1600" dirty="0" err="1">
                <a:latin typeface="+mn-lt"/>
              </a:rPr>
              <a:t>Profectio</a:t>
            </a:r>
            <a:r>
              <a:rPr lang="de-DE" sz="1600" dirty="0">
                <a:latin typeface="+mn-lt"/>
              </a:rPr>
              <a:t> Solaris macht-</a:t>
            </a:r>
            <a:br>
              <a:rPr lang="de-DE" sz="1600" dirty="0">
                <a:latin typeface="+mn-lt"/>
              </a:rPr>
            </a:br>
            <a:r>
              <a:rPr lang="de-DE" sz="1600" dirty="0">
                <a:latin typeface="+mn-lt"/>
              </a:rPr>
              <a:t>getrieben teuflisch suizidal angstwahnverseucht im Sextil Lucifer-Orcus) </a:t>
            </a:r>
            <a:br>
              <a:rPr lang="de-DE" sz="1600" dirty="0">
                <a:latin typeface="+mn-lt"/>
              </a:rPr>
            </a:br>
            <a:r>
              <a:rPr lang="de-DE" sz="1600" dirty="0">
                <a:latin typeface="+mn-lt"/>
              </a:rPr>
              <a:t>agiert dabei immer pedantischer, angstzwanghafter bis anankastisch </a:t>
            </a:r>
            <a:r>
              <a:rPr lang="de-DE" sz="1600" dirty="0" err="1">
                <a:latin typeface="+mn-lt"/>
              </a:rPr>
              <a:t>persön</a:t>
            </a:r>
            <a:r>
              <a:rPr lang="de-DE" sz="1600" dirty="0">
                <a:latin typeface="+mn-lt"/>
              </a:rPr>
              <a:t>-</a:t>
            </a:r>
            <a:br>
              <a:rPr lang="de-DE" sz="1600" dirty="0">
                <a:latin typeface="+mn-lt"/>
              </a:rPr>
            </a:br>
            <a:r>
              <a:rPr lang="de-DE" sz="1600" dirty="0" err="1">
                <a:latin typeface="+mn-lt"/>
              </a:rPr>
              <a:t>lichkeitsgestörter</a:t>
            </a:r>
            <a:r>
              <a:rPr lang="de-DE" sz="1600" dirty="0">
                <a:latin typeface="+mn-lt"/>
              </a:rPr>
              <a:t>, ängstlich vorauseilend anpassungsgetriebener, </a:t>
            </a:r>
            <a:r>
              <a:rPr lang="de-DE" sz="1600" dirty="0" err="1">
                <a:latin typeface="+mn-lt"/>
              </a:rPr>
              <a:t>verwer</a:t>
            </a:r>
            <a:r>
              <a:rPr lang="de-DE" sz="1600" dirty="0">
                <a:latin typeface="+mn-lt"/>
              </a:rPr>
              <a:t>-</a:t>
            </a:r>
            <a:br>
              <a:rPr lang="de-DE" sz="1600" dirty="0">
                <a:latin typeface="+mn-lt"/>
              </a:rPr>
            </a:br>
            <a:r>
              <a:rPr lang="de-DE" sz="1600" dirty="0" err="1">
                <a:latin typeface="+mn-lt"/>
              </a:rPr>
              <a:t>tender</a:t>
            </a:r>
            <a:r>
              <a:rPr lang="de-DE" sz="1600" dirty="0">
                <a:latin typeface="+mn-lt"/>
              </a:rPr>
              <a:t>, vereinzelnder, </a:t>
            </a:r>
            <a:r>
              <a:rPr lang="de-DE" sz="1600" dirty="0" err="1">
                <a:latin typeface="+mn-lt"/>
              </a:rPr>
              <a:t>nanohaft</a:t>
            </a:r>
            <a:r>
              <a:rPr lang="de-DE" sz="1600" dirty="0">
                <a:latin typeface="+mn-lt"/>
              </a:rPr>
              <a:t> immer verkleinerter eine Festhalte-Sicher-</a:t>
            </a:r>
            <a:br>
              <a:rPr lang="de-DE" sz="1600" dirty="0">
                <a:latin typeface="+mn-lt"/>
              </a:rPr>
            </a:br>
            <a:r>
              <a:rPr lang="de-DE" sz="1600" dirty="0" err="1">
                <a:latin typeface="+mn-lt"/>
              </a:rPr>
              <a:t>heit</a:t>
            </a:r>
            <a:r>
              <a:rPr lang="de-DE" sz="1600" dirty="0">
                <a:latin typeface="+mn-lt"/>
              </a:rPr>
              <a:t> fanatisch in immer kleineren Teilchen suchende Wellenpanik. Resul-</a:t>
            </a:r>
            <a:br>
              <a:rPr lang="de-DE" sz="1600" dirty="0">
                <a:latin typeface="+mn-lt"/>
              </a:rPr>
            </a:br>
            <a:r>
              <a:rPr lang="de-DE" sz="1600" dirty="0" err="1">
                <a:latin typeface="+mn-lt"/>
              </a:rPr>
              <a:t>tate</a:t>
            </a:r>
            <a:r>
              <a:rPr lang="de-DE" sz="1600" dirty="0">
                <a:latin typeface="+mn-lt"/>
              </a:rPr>
              <a:t>: </a:t>
            </a:r>
            <a:r>
              <a:rPr lang="de-DE" sz="1600" dirty="0" err="1">
                <a:latin typeface="+mn-lt"/>
              </a:rPr>
              <a:t>duckmäuserhaft-lemmingehaft</a:t>
            </a:r>
            <a:r>
              <a:rPr lang="de-DE" sz="1600" dirty="0">
                <a:latin typeface="+mn-lt"/>
              </a:rPr>
              <a:t> suizidale, angepasst-dienstbare Auto-</a:t>
            </a:r>
            <a:br>
              <a:rPr lang="de-DE" sz="1600" dirty="0">
                <a:latin typeface="+mn-lt"/>
              </a:rPr>
            </a:br>
            <a:r>
              <a:rPr lang="de-DE" sz="1600" dirty="0" err="1">
                <a:latin typeface="+mn-lt"/>
              </a:rPr>
              <a:t>maten</a:t>
            </a:r>
            <a:r>
              <a:rPr lang="de-DE" sz="1600" dirty="0">
                <a:latin typeface="+mn-lt"/>
              </a:rPr>
              <a:t> und </a:t>
            </a:r>
            <a:r>
              <a:rPr lang="de-DE" sz="1600" dirty="0" err="1">
                <a:latin typeface="+mn-lt"/>
              </a:rPr>
              <a:t>Normopathen</a:t>
            </a:r>
            <a:r>
              <a:rPr lang="de-DE" sz="1600" dirty="0">
                <a:latin typeface="+mn-lt"/>
              </a:rPr>
              <a:t> einer nun </a:t>
            </a:r>
            <a:r>
              <a:rPr lang="de-DE" sz="1600" dirty="0" err="1">
                <a:latin typeface="+mn-lt"/>
              </a:rPr>
              <a:t>angstextremisierten</a:t>
            </a:r>
            <a:r>
              <a:rPr lang="de-DE" sz="1600" dirty="0">
                <a:latin typeface="+mn-lt"/>
              </a:rPr>
              <a:t> Mitte, Neue Nor-</a:t>
            </a:r>
            <a:br>
              <a:rPr lang="de-DE" sz="1600" dirty="0">
                <a:latin typeface="+mn-lt"/>
              </a:rPr>
            </a:br>
            <a:r>
              <a:rPr lang="de-DE" sz="1600" dirty="0" err="1">
                <a:latin typeface="+mn-lt"/>
              </a:rPr>
              <a:t>malität</a:t>
            </a:r>
            <a:r>
              <a:rPr lang="de-DE" sz="1600" dirty="0">
                <a:latin typeface="+mn-lt"/>
              </a:rPr>
              <a:t>. Mit diesem 1965er Kometen zum URA-PLU-Wechsel WID</a:t>
            </a:r>
            <a:r>
              <a:rPr lang="de-DE" sz="1600" dirty="0">
                <a:latin typeface="+mn-lt"/>
                <a:sym typeface="Wingdings" panose="05000000000000000000" pitchFamily="2" charset="2"/>
              </a:rPr>
              <a:t>JUN </a:t>
            </a:r>
            <a:r>
              <a:rPr lang="de-DE" sz="1600" dirty="0">
                <a:latin typeface="+mn-lt"/>
              </a:rPr>
              <a:t>wechselte auch </a:t>
            </a:r>
            <a:br>
              <a:rPr lang="de-DE" sz="1600" dirty="0">
                <a:latin typeface="+mn-lt"/>
              </a:rPr>
            </a:br>
            <a:r>
              <a:rPr lang="de-DE" sz="1600" dirty="0">
                <a:latin typeface="+mn-lt"/>
              </a:rPr>
              <a:t>die eugenisch härtekulthafte </a:t>
            </a:r>
            <a:r>
              <a:rPr lang="de-DE" sz="1600" dirty="0" err="1">
                <a:latin typeface="+mn-lt"/>
              </a:rPr>
              <a:t>genozidal</a:t>
            </a:r>
            <a:r>
              <a:rPr lang="de-DE" sz="1600" dirty="0">
                <a:latin typeface="+mn-lt"/>
              </a:rPr>
              <a:t> verheizende 1882er Kometen-Vaterherrschaft zu </a:t>
            </a:r>
            <a:br>
              <a:rPr lang="de-DE" sz="1600" dirty="0">
                <a:latin typeface="+mn-lt"/>
              </a:rPr>
            </a:br>
            <a:r>
              <a:rPr lang="de-DE" sz="1600" dirty="0">
                <a:latin typeface="+mn-lt"/>
              </a:rPr>
              <a:t>einem nach real mangelnder, da </a:t>
            </a:r>
            <a:r>
              <a:rPr lang="de-DE" sz="1600" dirty="0" err="1">
                <a:latin typeface="+mn-lt"/>
              </a:rPr>
              <a:t>traumaverhinderter</a:t>
            </a:r>
            <a:r>
              <a:rPr lang="de-DE" sz="1600" dirty="0">
                <a:latin typeface="+mn-lt"/>
              </a:rPr>
              <a:t> Mutterbehütung konkordant gemein-</a:t>
            </a:r>
            <a:br>
              <a:rPr lang="de-DE" sz="1600" dirty="0">
                <a:latin typeface="+mn-lt"/>
              </a:rPr>
            </a:br>
            <a:r>
              <a:rPr lang="de-DE" sz="1600" dirty="0">
                <a:latin typeface="+mn-lt"/>
              </a:rPr>
              <a:t>sam simulierten, verletzungseliminierenden Mutterarchetypen, wo die Kontaktbedürfnis-</a:t>
            </a:r>
            <a:br>
              <a:rPr lang="de-DE" sz="1600" dirty="0">
                <a:latin typeface="+mn-lt"/>
              </a:rPr>
            </a:br>
            <a:r>
              <a:rPr lang="de-DE" sz="1600" dirty="0">
                <a:latin typeface="+mn-lt"/>
              </a:rPr>
              <a:t>se zunehmend digital bzw. virtuell nicht echt nährend durch Internet/KI ersetzt werden.</a:t>
            </a:r>
            <a:endParaRPr lang="de-DE" sz="1600" dirty="0"/>
          </a:p>
        </p:txBody>
      </p:sp>
    </p:spTree>
    <p:extLst>
      <p:ext uri="{BB962C8B-B14F-4D97-AF65-F5344CB8AC3E}">
        <p14:creationId xmlns:p14="http://schemas.microsoft.com/office/powerpoint/2010/main" val="3734853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0792ED-B291-4F19-9DF5-773CAD5685C7}"/>
              </a:ext>
            </a:extLst>
          </p:cNvPr>
          <p:cNvSpPr>
            <a:spLocks noGrp="1"/>
          </p:cNvSpPr>
          <p:nvPr>
            <p:ph type="title"/>
          </p:nvPr>
        </p:nvSpPr>
        <p:spPr>
          <a:xfrm>
            <a:off x="0" y="18256"/>
            <a:ext cx="12192000" cy="662782"/>
          </a:xfrm>
        </p:spPr>
        <p:txBody>
          <a:bodyPr>
            <a:normAutofit/>
          </a:bodyPr>
          <a:lstStyle/>
          <a:p>
            <a:pPr algn="ctr"/>
            <a:r>
              <a:rPr lang="de-DE" sz="3200" b="1" dirty="0">
                <a:latin typeface="+mn-lt"/>
              </a:rPr>
              <a:t>Auslösungen des </a:t>
            </a:r>
            <a:r>
              <a:rPr lang="de-DE" sz="3200" b="1" dirty="0" err="1">
                <a:latin typeface="+mn-lt"/>
              </a:rPr>
              <a:t>Ikeya</a:t>
            </a:r>
            <a:r>
              <a:rPr lang="de-DE" sz="3200" b="1" dirty="0">
                <a:latin typeface="+mn-lt"/>
              </a:rPr>
              <a:t>-</a:t>
            </a:r>
            <a:r>
              <a:rPr lang="de-DE" sz="3200" b="1" dirty="0" err="1">
                <a:latin typeface="+mn-lt"/>
              </a:rPr>
              <a:t>Seki</a:t>
            </a:r>
            <a:r>
              <a:rPr lang="de-DE" sz="3200" b="1" dirty="0">
                <a:latin typeface="+mn-lt"/>
              </a:rPr>
              <a:t>-Kometen-Entdeckungshoroskops I</a:t>
            </a:r>
            <a:endParaRPr lang="de-DE" sz="3200" dirty="0"/>
          </a:p>
        </p:txBody>
      </p:sp>
      <p:sp>
        <p:nvSpPr>
          <p:cNvPr id="3" name="Inhaltsplatzhalter 2">
            <a:extLst>
              <a:ext uri="{FF2B5EF4-FFF2-40B4-BE49-F238E27FC236}">
                <a16:creationId xmlns:a16="http://schemas.microsoft.com/office/drawing/2014/main" id="{100A6A07-878B-4846-908A-C489A2CE54E2}"/>
              </a:ext>
            </a:extLst>
          </p:cNvPr>
          <p:cNvSpPr>
            <a:spLocks noGrp="1"/>
          </p:cNvSpPr>
          <p:nvPr>
            <p:ph idx="1"/>
          </p:nvPr>
        </p:nvSpPr>
        <p:spPr>
          <a:xfrm>
            <a:off x="0" y="681038"/>
            <a:ext cx="12192000" cy="6176962"/>
          </a:xfrm>
        </p:spPr>
        <p:txBody>
          <a:bodyPr>
            <a:normAutofit fontScale="85000" lnSpcReduction="20000"/>
          </a:bodyPr>
          <a:lstStyle/>
          <a:p>
            <a:r>
              <a:rPr lang="de-DE" sz="2000" b="1" dirty="0"/>
              <a:t>Das </a:t>
            </a:r>
            <a:r>
              <a:rPr lang="de-DE" sz="2000" b="1" dirty="0" err="1"/>
              <a:t>Ikeya-Seki</a:t>
            </a:r>
            <a:r>
              <a:rPr lang="de-DE" sz="2000" b="1" dirty="0"/>
              <a:t> – Entdeckungshoroskop 18.09.1965, 19.12 UT wurde astrogeographisch </a:t>
            </a:r>
            <a:r>
              <a:rPr lang="de-DE" sz="2000" b="1" dirty="0" err="1"/>
              <a:t>reloziert</a:t>
            </a:r>
            <a:r>
              <a:rPr lang="de-DE" sz="2000" b="1" dirty="0"/>
              <a:t> bei den großen Zeitgeistbrüchen jeweils deutlich durch passende Transite von Planeten und wirkungsstarke Asteroiden ausgelöst, es geht diese Kometenwucht zur URA-PLU-KON also als MEGA-SCHLÜSSEL / -TRIGGER weit über eine neue Wissenschaftsordnung hinaus! Folgende mundan stark wirkende Asteroiden werden behandelt, besonderer Blick auf die Schatten, da es v.a. diese sind, die sich mundan umsetzen:</a:t>
            </a:r>
          </a:p>
          <a:p>
            <a:pPr>
              <a:lnSpc>
                <a:spcPct val="110000"/>
              </a:lnSpc>
              <a:spcBef>
                <a:spcPts val="600"/>
              </a:spcBef>
            </a:pPr>
            <a:r>
              <a:rPr lang="de-DE" sz="2100" b="1" dirty="0" err="1"/>
              <a:t>PALlas</a:t>
            </a:r>
            <a:r>
              <a:rPr lang="de-DE" sz="2100" b="1" dirty="0"/>
              <a:t> </a:t>
            </a:r>
            <a:r>
              <a:rPr lang="de-DE" sz="2100" dirty="0"/>
              <a:t>(Krieg, Militär, Strategen), </a:t>
            </a:r>
            <a:r>
              <a:rPr lang="de-DE" sz="2100" b="1" dirty="0" err="1"/>
              <a:t>AMYcus</a:t>
            </a:r>
            <a:r>
              <a:rPr lang="de-DE" sz="2100" b="1" dirty="0"/>
              <a:t> </a:t>
            </a:r>
            <a:r>
              <a:rPr lang="de-DE" sz="2100" dirty="0"/>
              <a:t>(Niederreißen, Verwüstung, disruptives Umpflügen), </a:t>
            </a:r>
            <a:r>
              <a:rPr lang="de-DE" sz="2100" b="1" dirty="0" err="1"/>
              <a:t>ORCus</a:t>
            </a:r>
            <a:r>
              <a:rPr lang="de-DE" sz="2100" b="1" dirty="0"/>
              <a:t> </a:t>
            </a:r>
            <a:r>
              <a:rPr lang="de-DE" sz="2100" dirty="0"/>
              <a:t>(wahnhafte </a:t>
            </a:r>
            <a:r>
              <a:rPr lang="de-DE" sz="2100" dirty="0" err="1"/>
              <a:t>Angstsuizi-dalität</a:t>
            </a:r>
            <a:r>
              <a:rPr lang="de-DE" sz="2100" dirty="0"/>
              <a:t>, das Karma unerlöster Tode, autoritärer Strafdrang), </a:t>
            </a:r>
            <a:r>
              <a:rPr lang="de-DE" sz="2100" b="1" dirty="0" err="1"/>
              <a:t>TEHaronhiawako</a:t>
            </a:r>
            <a:r>
              <a:rPr lang="de-DE" sz="2100" b="1" dirty="0"/>
              <a:t> </a:t>
            </a:r>
            <a:r>
              <a:rPr lang="de-DE" sz="2100" dirty="0"/>
              <a:t>(kriegerische Spaltung, Brüderkampf zum Unter-gang beider), </a:t>
            </a:r>
            <a:r>
              <a:rPr lang="de-DE" sz="2100" b="1" dirty="0" err="1"/>
              <a:t>CHAos</a:t>
            </a:r>
            <a:r>
              <a:rPr lang="de-DE" sz="2100" b="1" dirty="0"/>
              <a:t> </a:t>
            </a:r>
            <a:r>
              <a:rPr lang="de-DE" sz="2100" dirty="0"/>
              <a:t>(chaotische Neuschöpfungen bzw. Formzerstörungen), </a:t>
            </a:r>
            <a:r>
              <a:rPr lang="de-DE" sz="2100" b="1" dirty="0" err="1"/>
              <a:t>ASBolus</a:t>
            </a:r>
            <a:r>
              <a:rPr lang="de-DE" sz="2100" b="1" dirty="0"/>
              <a:t> </a:t>
            </a:r>
            <a:r>
              <a:rPr lang="de-DE" sz="2100" dirty="0"/>
              <a:t>(intuitiver </a:t>
            </a:r>
            <a:r>
              <a:rPr lang="de-DE" sz="2100" dirty="0" err="1"/>
              <a:t>Zukunftsaufstachler</a:t>
            </a:r>
            <a:r>
              <a:rPr lang="de-DE" sz="2100" dirty="0"/>
              <a:t> und Kriegs-treiber), </a:t>
            </a:r>
            <a:r>
              <a:rPr lang="de-DE" sz="2100" b="1" dirty="0" err="1"/>
              <a:t>DRAkonia</a:t>
            </a:r>
            <a:r>
              <a:rPr lang="de-DE" sz="2100" b="1" dirty="0"/>
              <a:t> </a:t>
            </a:r>
            <a:r>
              <a:rPr lang="de-DE" sz="2100" dirty="0"/>
              <a:t>(drakonischen Überstrenge, agiert wie der Tod), </a:t>
            </a:r>
            <a:r>
              <a:rPr lang="de-DE" sz="2100" b="1" dirty="0" err="1"/>
              <a:t>SADo</a:t>
            </a:r>
            <a:r>
              <a:rPr lang="de-DE" sz="2100" b="1" dirty="0"/>
              <a:t> </a:t>
            </a:r>
            <a:r>
              <a:rPr lang="de-DE" sz="2100" dirty="0"/>
              <a:t>(sadistische Spaltung, Folterknecht),</a:t>
            </a:r>
            <a:r>
              <a:rPr lang="de-DE" sz="2100" b="1" dirty="0"/>
              <a:t> </a:t>
            </a:r>
            <a:r>
              <a:rPr lang="de-DE" sz="2100" b="1" dirty="0" err="1"/>
              <a:t>VARuna</a:t>
            </a:r>
            <a:r>
              <a:rPr lang="de-DE" sz="2100" b="1" dirty="0"/>
              <a:t> </a:t>
            </a:r>
            <a:r>
              <a:rPr lang="de-DE" sz="2100" dirty="0"/>
              <a:t>(Über-</a:t>
            </a:r>
            <a:r>
              <a:rPr lang="de-DE" sz="2100" dirty="0" err="1"/>
              <a:t>wachung</a:t>
            </a:r>
            <a:r>
              <a:rPr lang="de-DE" sz="2100" dirty="0"/>
              <a:t> und Geheimdienste, Gewissensprüfung), </a:t>
            </a:r>
            <a:r>
              <a:rPr lang="de-DE" sz="2100" b="1" dirty="0" err="1"/>
              <a:t>NESsus</a:t>
            </a:r>
            <a:r>
              <a:rPr lang="de-DE" sz="2100" b="1" dirty="0"/>
              <a:t> </a:t>
            </a:r>
            <a:r>
              <a:rPr lang="de-DE" sz="2100" dirty="0"/>
              <a:t>(Bumerangs, niederträchtiges, </a:t>
            </a:r>
            <a:r>
              <a:rPr lang="de-DE" sz="2100" dirty="0" err="1"/>
              <a:t>unschuldigspielendes</a:t>
            </a:r>
            <a:r>
              <a:rPr lang="de-DE" sz="2100" dirty="0"/>
              <a:t> Abgreifen, Ver-gewaltiger, Machtkämpfe bis zum Äußersten) </a:t>
            </a:r>
            <a:r>
              <a:rPr lang="de-DE" sz="2100" b="1" dirty="0" err="1"/>
              <a:t>ARAwn</a:t>
            </a:r>
            <a:r>
              <a:rPr lang="de-DE" sz="2100" b="1" dirty="0"/>
              <a:t> </a:t>
            </a:r>
            <a:r>
              <a:rPr lang="de-DE" sz="2100" dirty="0"/>
              <a:t>(Geheimdeals globaler URA-PLU-Machtgruppen gegen Dritte), </a:t>
            </a:r>
            <a:r>
              <a:rPr lang="de-DE" sz="2100" b="1" dirty="0" err="1"/>
              <a:t>PHOlus</a:t>
            </a:r>
            <a:r>
              <a:rPr lang="de-DE" sz="2100" b="1" dirty="0"/>
              <a:t> </a:t>
            </a:r>
            <a:r>
              <a:rPr lang="de-DE" sz="2100" dirty="0"/>
              <a:t>(manipulative Sabotage, Druckerhöher zu Systemauflösungsfehltritten)</a:t>
            </a:r>
            <a:r>
              <a:rPr lang="de-DE" sz="2100" b="1" dirty="0"/>
              <a:t>, ERIs </a:t>
            </a:r>
            <a:r>
              <a:rPr lang="de-DE" sz="2100" dirty="0"/>
              <a:t>(archaisch-kriegerische Spaltung, ehrgeizige Kon-</a:t>
            </a:r>
            <a:r>
              <a:rPr lang="de-DE" sz="2100" dirty="0" err="1"/>
              <a:t>kurrenz</a:t>
            </a:r>
            <a:r>
              <a:rPr lang="de-DE" sz="2100" dirty="0"/>
              <a:t>), </a:t>
            </a:r>
            <a:r>
              <a:rPr lang="de-DE" sz="2100" b="1" dirty="0" err="1"/>
              <a:t>SAUron</a:t>
            </a:r>
            <a:r>
              <a:rPr lang="de-DE" sz="2100" b="1" dirty="0"/>
              <a:t> </a:t>
            </a:r>
            <a:r>
              <a:rPr lang="de-DE" sz="2100" dirty="0"/>
              <a:t>(knechtende kriegerische </a:t>
            </a:r>
            <a:r>
              <a:rPr lang="de-DE" sz="2100" dirty="0" err="1"/>
              <a:t>Hordenbefehligung</a:t>
            </a:r>
            <a:r>
              <a:rPr lang="de-DE" sz="2100" dirty="0"/>
              <a:t> durch Schwarzmagier im Hintergrund, </a:t>
            </a:r>
            <a:r>
              <a:rPr lang="de-DE" sz="2100" b="1" dirty="0" err="1"/>
              <a:t>IXIon</a:t>
            </a:r>
            <a:r>
              <a:rPr lang="de-DE" sz="2100" dirty="0"/>
              <a:t> (sich alles </a:t>
            </a:r>
            <a:r>
              <a:rPr lang="de-DE" sz="2100" dirty="0" err="1"/>
              <a:t>erlau-bende</a:t>
            </a:r>
            <a:r>
              <a:rPr lang="de-DE" sz="2100" dirty="0"/>
              <a:t>, gegen Autoritäten wütende Radikalkarrieristen und Mörder, </a:t>
            </a:r>
            <a:r>
              <a:rPr lang="de-DE" sz="2100" b="1" dirty="0" err="1"/>
              <a:t>MAUritia</a:t>
            </a:r>
            <a:r>
              <a:rPr lang="de-DE" sz="2100" b="1" dirty="0"/>
              <a:t> </a:t>
            </a:r>
            <a:r>
              <a:rPr lang="de-DE" sz="2100" dirty="0"/>
              <a:t>(Schutzheiliger des Militärs und der Militanten, </a:t>
            </a:r>
            <a:r>
              <a:rPr lang="de-DE" sz="2100" b="1" dirty="0" err="1"/>
              <a:t>TYPhon</a:t>
            </a:r>
            <a:r>
              <a:rPr lang="de-DE" sz="2100" b="1" dirty="0"/>
              <a:t> </a:t>
            </a:r>
            <a:r>
              <a:rPr lang="de-DE" sz="2100" dirty="0"/>
              <a:t>(Sprachrohr / Gruppenwut der Unterwelt), </a:t>
            </a:r>
            <a:r>
              <a:rPr lang="de-DE" sz="2100" b="1" dirty="0" err="1"/>
              <a:t>ZHUlong</a:t>
            </a:r>
            <a:r>
              <a:rPr lang="de-DE" sz="2100" b="1" dirty="0"/>
              <a:t> </a:t>
            </a:r>
            <a:r>
              <a:rPr lang="de-DE" sz="2100" dirty="0"/>
              <a:t>(der erleuchtende, waagehaft Widderkarma befriedende oder kommunistisch einkassierende Allbeweger des Ganzen, EH trägt alle Zeitgeistthemen in sich),</a:t>
            </a:r>
            <a:r>
              <a:rPr lang="de-DE" sz="2100" b="1" dirty="0"/>
              <a:t> </a:t>
            </a:r>
            <a:r>
              <a:rPr lang="de-DE" sz="2100" b="1" dirty="0" err="1"/>
              <a:t>BELlona</a:t>
            </a:r>
            <a:r>
              <a:rPr lang="de-DE" sz="2100" b="1" dirty="0"/>
              <a:t> </a:t>
            </a:r>
            <a:r>
              <a:rPr lang="de-DE" sz="2100" dirty="0"/>
              <a:t>(bläst Horn zum Kampf, Kriegsstart),</a:t>
            </a:r>
            <a:r>
              <a:rPr lang="de-DE" sz="2100" b="1" dirty="0"/>
              <a:t> </a:t>
            </a:r>
            <a:r>
              <a:rPr lang="de-DE" sz="2100" b="1" dirty="0" err="1"/>
              <a:t>HERacles</a:t>
            </a:r>
            <a:r>
              <a:rPr lang="de-DE" sz="2100" b="1" dirty="0"/>
              <a:t> </a:t>
            </a:r>
            <a:r>
              <a:rPr lang="de-DE" sz="2100" dirty="0"/>
              <a:t>(der energieraubende Stärkste mit unbedingten Herrschaftsanspruch),</a:t>
            </a:r>
            <a:r>
              <a:rPr lang="de-DE" sz="2100" b="1" dirty="0"/>
              <a:t> </a:t>
            </a:r>
            <a:r>
              <a:rPr lang="de-DE" sz="2100" b="1" dirty="0" err="1"/>
              <a:t>CERes</a:t>
            </a:r>
            <a:r>
              <a:rPr lang="de-DE" sz="2100" b="1" dirty="0"/>
              <a:t> </a:t>
            </a:r>
            <a:r>
              <a:rPr lang="de-DE" sz="2100" dirty="0"/>
              <a:t>(heroisches Kümmern, zugreifender </a:t>
            </a:r>
            <a:r>
              <a:rPr lang="de-DE" sz="2100" dirty="0" err="1"/>
              <a:t>nannyhafter</a:t>
            </a:r>
            <a:r>
              <a:rPr lang="de-DE" sz="2100" dirty="0"/>
              <a:t> Staat und Nichtloslassen bis hin zu Berserkergang), </a:t>
            </a:r>
            <a:r>
              <a:rPr lang="de-DE" sz="2100" b="1" dirty="0"/>
              <a:t>ZEUs </a:t>
            </a:r>
            <a:r>
              <a:rPr lang="de-DE" sz="2100" dirty="0"/>
              <a:t>(Gottspieler, Eliten, kreativer Entscheider), </a:t>
            </a:r>
            <a:r>
              <a:rPr lang="de-DE" sz="2100" b="1" dirty="0" err="1"/>
              <a:t>SLAven</a:t>
            </a:r>
            <a:r>
              <a:rPr lang="de-DE" sz="2100" b="1" dirty="0"/>
              <a:t> </a:t>
            </a:r>
            <a:r>
              <a:rPr lang="de-DE" sz="2100" dirty="0"/>
              <a:t>(Versklavung, Antrieb zur Sklavenbefreiung), </a:t>
            </a:r>
            <a:r>
              <a:rPr lang="de-DE" sz="2100" b="1" dirty="0" err="1"/>
              <a:t>LUCifer</a:t>
            </a:r>
            <a:r>
              <a:rPr lang="de-DE" sz="2100" b="1" dirty="0"/>
              <a:t> </a:t>
            </a:r>
            <a:r>
              <a:rPr lang="de-DE" sz="2100" dirty="0"/>
              <a:t>(gefallener Engel und Gegenspieler Gottes)</a:t>
            </a:r>
            <a:r>
              <a:rPr lang="de-DE" sz="2100" b="1" dirty="0"/>
              <a:t>, Int. </a:t>
            </a:r>
            <a:r>
              <a:rPr lang="de-DE" sz="2100" b="1" dirty="0" err="1"/>
              <a:t>LILith</a:t>
            </a:r>
            <a:r>
              <a:rPr lang="de-DE" sz="2100" b="1" dirty="0"/>
              <a:t> </a:t>
            </a:r>
            <a:r>
              <a:rPr lang="de-DE" sz="2100" dirty="0"/>
              <a:t>(</a:t>
            </a:r>
            <a:r>
              <a:rPr lang="de-DE" sz="2100" dirty="0" err="1"/>
              <a:t>Reinszenie-rung</a:t>
            </a:r>
            <a:r>
              <a:rPr lang="de-DE" sz="2100" dirty="0"/>
              <a:t> karmischer Todes-Traumata hin zur Autonomie, Ausstoßung, Entwertung oft des Weiblichen, Geschlechtermachtkämpfe, dämonische Rache-Erschütterungen), </a:t>
            </a:r>
            <a:r>
              <a:rPr lang="de-DE" sz="2100" b="1" dirty="0" err="1"/>
              <a:t>FERmi</a:t>
            </a:r>
            <a:r>
              <a:rPr lang="de-DE" sz="2100" b="1" dirty="0"/>
              <a:t> </a:t>
            </a:r>
            <a:r>
              <a:rPr lang="de-DE" sz="2100" dirty="0"/>
              <a:t>(atomare und andere Kettenreaktionen), </a:t>
            </a:r>
            <a:r>
              <a:rPr lang="de-DE" sz="2100" b="1" dirty="0" err="1"/>
              <a:t>ATLantis</a:t>
            </a:r>
            <a:r>
              <a:rPr lang="de-DE" sz="2100" b="1" dirty="0"/>
              <a:t> </a:t>
            </a:r>
            <a:r>
              <a:rPr lang="de-DE" sz="2100" dirty="0"/>
              <a:t>(destruktive, höllenentfesseln-de </a:t>
            </a:r>
            <a:r>
              <a:rPr lang="de-DE" sz="2100" dirty="0" err="1"/>
              <a:t>Schwarzmagiereliten</a:t>
            </a:r>
            <a:r>
              <a:rPr lang="de-DE" sz="2100" dirty="0"/>
              <a:t>), </a:t>
            </a:r>
            <a:r>
              <a:rPr lang="de-DE" sz="2100" b="1" dirty="0" err="1"/>
              <a:t>FANatica</a:t>
            </a:r>
            <a:r>
              <a:rPr lang="de-DE" sz="2100" b="1" dirty="0"/>
              <a:t> </a:t>
            </a:r>
            <a:r>
              <a:rPr lang="de-DE" sz="2100" dirty="0"/>
              <a:t>(Angst-Fanatismus), </a:t>
            </a:r>
            <a:r>
              <a:rPr lang="de-DE" sz="2100" b="1" dirty="0" err="1"/>
              <a:t>QUaOar</a:t>
            </a:r>
            <a:r>
              <a:rPr lang="de-DE" sz="2100" b="1" dirty="0"/>
              <a:t> </a:t>
            </a:r>
            <a:r>
              <a:rPr lang="de-DE" sz="2100" dirty="0"/>
              <a:t>(individuell erzwingende </a:t>
            </a:r>
            <a:r>
              <a:rPr lang="de-DE" sz="2100" dirty="0" err="1"/>
              <a:t>Karmareichung</a:t>
            </a:r>
            <a:r>
              <a:rPr lang="de-DE" sz="2100" dirty="0"/>
              <a:t>, Sippeneinbindung, Künstlerdrang), </a:t>
            </a:r>
            <a:r>
              <a:rPr lang="de-DE" sz="2100" b="1" dirty="0" err="1"/>
              <a:t>GONggong</a:t>
            </a:r>
            <a:r>
              <a:rPr lang="de-DE" sz="2100" b="1" dirty="0"/>
              <a:t> </a:t>
            </a:r>
            <a:r>
              <a:rPr lang="de-DE" sz="2100" dirty="0"/>
              <a:t>(aus Unterdrückung heraus Machtkämpfe um Nr. 1-Position, mit welterschütternden Endwutanfall bei Scheitern</a:t>
            </a:r>
            <a:r>
              <a:rPr lang="de-DE" sz="2100" b="1" dirty="0"/>
              <a:t>), </a:t>
            </a:r>
            <a:r>
              <a:rPr lang="de-DE" sz="2100" b="1" dirty="0" err="1"/>
              <a:t>PRIapus</a:t>
            </a:r>
            <a:r>
              <a:rPr lang="de-DE" sz="2100" b="1" dirty="0"/>
              <a:t> </a:t>
            </a:r>
            <a:r>
              <a:rPr lang="de-DE" sz="2100" dirty="0"/>
              <a:t>(Überfallsbegehren), </a:t>
            </a:r>
            <a:r>
              <a:rPr lang="de-DE" sz="2100" b="1" dirty="0" err="1"/>
              <a:t>RÖNtgen</a:t>
            </a:r>
            <a:r>
              <a:rPr lang="de-DE" sz="2100" b="1" dirty="0"/>
              <a:t> </a:t>
            </a:r>
            <a:r>
              <a:rPr lang="de-DE" sz="2100" dirty="0"/>
              <a:t>(radioaktive Strahlung, Röntgendurchblick), </a:t>
            </a:r>
            <a:r>
              <a:rPr lang="de-DE" sz="2100" b="1" dirty="0" err="1"/>
              <a:t>HAUmea</a:t>
            </a:r>
            <a:r>
              <a:rPr lang="de-DE" sz="2100" b="1" dirty="0"/>
              <a:t> </a:t>
            </a:r>
            <a:r>
              <a:rPr lang="de-DE" sz="2100" dirty="0"/>
              <a:t>(Zulaufstärke), </a:t>
            </a:r>
            <a:r>
              <a:rPr lang="de-DE" sz="2100" b="1" dirty="0" err="1"/>
              <a:t>HAGar</a:t>
            </a:r>
            <a:r>
              <a:rPr lang="de-DE" sz="2100" b="1" dirty="0"/>
              <a:t> </a:t>
            </a:r>
            <a:r>
              <a:rPr lang="de-DE" sz="2100" dirty="0"/>
              <a:t>(Umma, Islammigration), </a:t>
            </a:r>
            <a:r>
              <a:rPr lang="de-DE" sz="2100" b="1" dirty="0" err="1"/>
              <a:t>SEDna</a:t>
            </a:r>
            <a:r>
              <a:rPr lang="de-DE" sz="2100" b="1" dirty="0"/>
              <a:t> </a:t>
            </a:r>
            <a:r>
              <a:rPr lang="de-DE" sz="2100" dirty="0"/>
              <a:t>(gesellschaftlicher Aufstieg als Leuchtturm von unten an die Spitze, Hochmut und Fall), </a:t>
            </a:r>
            <a:r>
              <a:rPr lang="de-DE" sz="2100" b="1" dirty="0" err="1"/>
              <a:t>LEBon</a:t>
            </a:r>
            <a:r>
              <a:rPr lang="de-DE" sz="2100" b="1" dirty="0"/>
              <a:t> </a:t>
            </a:r>
            <a:r>
              <a:rPr lang="de-DE" sz="2100" dirty="0"/>
              <a:t>(Massenpsychologie / -hypnose bis zum Massenmord) + </a:t>
            </a:r>
            <a:r>
              <a:rPr lang="de-DE" sz="2100" b="1" dirty="0" err="1"/>
              <a:t>YANnlecun</a:t>
            </a:r>
            <a:r>
              <a:rPr lang="de-DE" sz="2100" dirty="0"/>
              <a:t> (KI, </a:t>
            </a:r>
            <a:r>
              <a:rPr lang="de-DE" sz="2100" dirty="0" err="1"/>
              <a:t>Convolutional</a:t>
            </a:r>
            <a:r>
              <a:rPr lang="de-DE" sz="2100" dirty="0"/>
              <a:t> </a:t>
            </a:r>
            <a:r>
              <a:rPr lang="de-DE" sz="2100" dirty="0" err="1"/>
              <a:t>Neural</a:t>
            </a:r>
            <a:r>
              <a:rPr lang="de-DE" sz="2100" dirty="0"/>
              <a:t> Networks) gleiches EH</a:t>
            </a:r>
          </a:p>
        </p:txBody>
      </p:sp>
    </p:spTree>
    <p:extLst>
      <p:ext uri="{BB962C8B-B14F-4D97-AF65-F5344CB8AC3E}">
        <p14:creationId xmlns:p14="http://schemas.microsoft.com/office/powerpoint/2010/main" val="2508851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9F5D7-B582-4710-9124-B9A68C1CA223}"/>
              </a:ext>
            </a:extLst>
          </p:cNvPr>
          <p:cNvSpPr>
            <a:spLocks noGrp="1"/>
          </p:cNvSpPr>
          <p:nvPr>
            <p:ph type="title"/>
          </p:nvPr>
        </p:nvSpPr>
        <p:spPr>
          <a:xfrm>
            <a:off x="0" y="0"/>
            <a:ext cx="12192000" cy="542441"/>
          </a:xfrm>
        </p:spPr>
        <p:txBody>
          <a:bodyPr>
            <a:noAutofit/>
          </a:bodyPr>
          <a:lstStyle/>
          <a:p>
            <a:pPr algn="ctr"/>
            <a:r>
              <a:rPr lang="de-DE" sz="3200" b="1" dirty="0">
                <a:latin typeface="+mn-lt"/>
              </a:rPr>
              <a:t>Auslösungen </a:t>
            </a:r>
            <a:r>
              <a:rPr lang="de-DE" sz="3200" b="1" dirty="0">
                <a:solidFill>
                  <a:srgbClr val="FF0000"/>
                </a:solidFill>
                <a:latin typeface="+mn-lt"/>
              </a:rPr>
              <a:t>(in rot) </a:t>
            </a:r>
            <a:r>
              <a:rPr lang="de-DE" sz="3200" b="1" dirty="0">
                <a:latin typeface="+mn-lt"/>
              </a:rPr>
              <a:t>des </a:t>
            </a:r>
            <a:r>
              <a:rPr lang="de-DE" sz="3200" b="1" dirty="0" err="1">
                <a:latin typeface="+mn-lt"/>
              </a:rPr>
              <a:t>Ikeya</a:t>
            </a:r>
            <a:r>
              <a:rPr lang="de-DE" sz="3200" b="1" dirty="0">
                <a:latin typeface="+mn-lt"/>
              </a:rPr>
              <a:t>-</a:t>
            </a:r>
            <a:r>
              <a:rPr lang="de-DE" sz="3200" b="1" dirty="0" err="1">
                <a:latin typeface="+mn-lt"/>
              </a:rPr>
              <a:t>Seki</a:t>
            </a:r>
            <a:r>
              <a:rPr lang="de-DE" sz="3200" b="1" dirty="0">
                <a:latin typeface="+mn-lt"/>
              </a:rPr>
              <a:t>-Kometen-Entdeckungshoroskops II</a:t>
            </a:r>
          </a:p>
        </p:txBody>
      </p:sp>
      <p:sp>
        <p:nvSpPr>
          <p:cNvPr id="3" name="Inhaltsplatzhalter 2">
            <a:extLst>
              <a:ext uri="{FF2B5EF4-FFF2-40B4-BE49-F238E27FC236}">
                <a16:creationId xmlns:a16="http://schemas.microsoft.com/office/drawing/2014/main" id="{2AAF20B4-43A1-47F3-ACA2-B7AFEA11671C}"/>
              </a:ext>
            </a:extLst>
          </p:cNvPr>
          <p:cNvSpPr>
            <a:spLocks noGrp="1"/>
          </p:cNvSpPr>
          <p:nvPr>
            <p:ph idx="1"/>
          </p:nvPr>
        </p:nvSpPr>
        <p:spPr>
          <a:xfrm>
            <a:off x="0" y="471107"/>
            <a:ext cx="12358255" cy="6008913"/>
          </a:xfrm>
        </p:spPr>
        <p:txBody>
          <a:bodyPr>
            <a:normAutofit fontScale="25000" lnSpcReduction="20000"/>
          </a:bodyPr>
          <a:lstStyle/>
          <a:p>
            <a:pPr>
              <a:lnSpc>
                <a:spcPct val="110000"/>
              </a:lnSpc>
              <a:spcBef>
                <a:spcPts val="600"/>
              </a:spcBef>
              <a:spcAft>
                <a:spcPts val="600"/>
              </a:spcAft>
            </a:pPr>
            <a:r>
              <a:rPr lang="de-DE" sz="6400" b="1" dirty="0"/>
              <a:t>09.11.1989,</a:t>
            </a:r>
            <a:r>
              <a:rPr lang="de-DE" sz="6400" dirty="0"/>
              <a:t> </a:t>
            </a:r>
            <a:r>
              <a:rPr lang="de-DE" sz="6400" b="1" dirty="0"/>
              <a:t>23:30 MEZ in Berlin Mauerfall</a:t>
            </a:r>
            <a:r>
              <a:rPr lang="de-DE" sz="6400" dirty="0"/>
              <a:t>: das drakonisch spaltende kardinale 10° TEH-YAN-</a:t>
            </a:r>
            <a:r>
              <a:rPr lang="de-DE" sz="6400" dirty="0" err="1"/>
              <a:t>SIVa</a:t>
            </a:r>
            <a:r>
              <a:rPr lang="de-DE" sz="6400" dirty="0"/>
              <a:t>/SAD/DRA-ARA/ERI-Großkreuz (GK) = die eiserner Vorhang - Grundordnung (auf SON-ORC-VAR in STE des D-Rechtsgültigkeits-Charts 1.1.1871) wurde durch </a:t>
            </a:r>
            <a:r>
              <a:rPr lang="de-DE" sz="6400" dirty="0">
                <a:solidFill>
                  <a:srgbClr val="FF0000"/>
                </a:solidFill>
              </a:rPr>
              <a:t>JUP </a:t>
            </a:r>
            <a:r>
              <a:rPr lang="de-DE" sz="6400" dirty="0"/>
              <a:t>OPP</a:t>
            </a:r>
            <a:r>
              <a:rPr lang="de-DE" sz="6400" dirty="0">
                <a:solidFill>
                  <a:srgbClr val="FF0000"/>
                </a:solidFill>
              </a:rPr>
              <a:t> SAT-NEP</a:t>
            </a:r>
            <a:r>
              <a:rPr lang="de-DE" sz="6400" dirty="0"/>
              <a:t> aufgelöst </a:t>
            </a:r>
            <a:r>
              <a:rPr lang="de-DE" sz="6400" b="1" dirty="0"/>
              <a:t>(Transitfaktoren in </a:t>
            </a:r>
            <a:r>
              <a:rPr lang="de-DE" sz="6400" b="1" dirty="0">
                <a:solidFill>
                  <a:srgbClr val="FF0000"/>
                </a:solidFill>
              </a:rPr>
              <a:t>rot</a:t>
            </a:r>
            <a:r>
              <a:rPr lang="de-DE" sz="6400" b="1" dirty="0"/>
              <a:t>), </a:t>
            </a:r>
            <a:r>
              <a:rPr lang="de-DE" sz="6400" dirty="0"/>
              <a:t>GK: </a:t>
            </a:r>
            <a:r>
              <a:rPr lang="de-DE" sz="6400" dirty="0" err="1"/>
              <a:t>globalist</a:t>
            </a:r>
            <a:r>
              <a:rPr lang="de-DE" sz="6400" dirty="0"/>
              <a:t>. </a:t>
            </a:r>
            <a:r>
              <a:rPr lang="de-DE" sz="6400" dirty="0">
                <a:solidFill>
                  <a:srgbClr val="FF0000"/>
                </a:solidFill>
              </a:rPr>
              <a:t>PLU</a:t>
            </a:r>
            <a:r>
              <a:rPr lang="de-DE" sz="6400" dirty="0"/>
              <a:t> OPP </a:t>
            </a:r>
            <a:r>
              <a:rPr lang="de-DE" sz="6400" dirty="0">
                <a:solidFill>
                  <a:srgbClr val="FF0000"/>
                </a:solidFill>
              </a:rPr>
              <a:t>CHA</a:t>
            </a:r>
            <a:r>
              <a:rPr lang="de-DE" sz="6400" dirty="0"/>
              <a:t> QUA. 1965er IKEYA-SEKI OPP GON, GK: </a:t>
            </a:r>
            <a:r>
              <a:rPr lang="de-DE" sz="6400" dirty="0">
                <a:solidFill>
                  <a:srgbClr val="FF0000"/>
                </a:solidFill>
              </a:rPr>
              <a:t>PHO</a:t>
            </a:r>
            <a:r>
              <a:rPr lang="de-DE" sz="6400" dirty="0"/>
              <a:t> KON MON-JUP OPP </a:t>
            </a:r>
            <a:r>
              <a:rPr lang="de-DE" sz="6400" dirty="0">
                <a:solidFill>
                  <a:srgbClr val="FF0000"/>
                </a:solidFill>
              </a:rPr>
              <a:t>ZEU</a:t>
            </a:r>
            <a:r>
              <a:rPr lang="de-DE" sz="6400" dirty="0"/>
              <a:t> QUA </a:t>
            </a:r>
            <a:r>
              <a:rPr lang="de-DE" sz="6400" dirty="0">
                <a:solidFill>
                  <a:srgbClr val="FF0000"/>
                </a:solidFill>
              </a:rPr>
              <a:t>MON</a:t>
            </a:r>
            <a:r>
              <a:rPr lang="de-DE" sz="6400" dirty="0"/>
              <a:t> OPP </a:t>
            </a:r>
            <a:r>
              <a:rPr lang="de-DE" sz="6400" dirty="0">
                <a:solidFill>
                  <a:srgbClr val="FF0000"/>
                </a:solidFill>
              </a:rPr>
              <a:t>LEB, SON-MER </a:t>
            </a:r>
            <a:r>
              <a:rPr lang="de-DE" sz="6400" dirty="0"/>
              <a:t>KON MAR-NEP, URA-PLU in HS </a:t>
            </a:r>
            <a:r>
              <a:rPr lang="de-DE" sz="6400" dirty="0">
                <a:solidFill>
                  <a:srgbClr val="FF0000"/>
                </a:solidFill>
              </a:rPr>
              <a:t>PLU / CHI </a:t>
            </a:r>
            <a:r>
              <a:rPr lang="de-DE" sz="6400" dirty="0"/>
              <a:t>KON ORC-LUC</a:t>
            </a:r>
            <a:r>
              <a:rPr lang="de-DE" sz="6400" dirty="0">
                <a:solidFill>
                  <a:srgbClr val="FF0000"/>
                </a:solidFill>
              </a:rPr>
              <a:t>, ERI </a:t>
            </a:r>
            <a:r>
              <a:rPr lang="de-DE" sz="6400" dirty="0"/>
              <a:t>QUA ORC-LUC, </a:t>
            </a:r>
            <a:r>
              <a:rPr lang="de-DE" sz="6400" dirty="0">
                <a:solidFill>
                  <a:srgbClr val="FF0000"/>
                </a:solidFill>
              </a:rPr>
              <a:t>IXI-QUO </a:t>
            </a:r>
            <a:r>
              <a:rPr lang="de-DE" sz="6400" dirty="0"/>
              <a:t>OPP AMY T-QUA </a:t>
            </a:r>
            <a:r>
              <a:rPr lang="de-DE" sz="6400" dirty="0">
                <a:solidFill>
                  <a:srgbClr val="FF0000"/>
                </a:solidFill>
              </a:rPr>
              <a:t>NK-GON</a:t>
            </a:r>
          </a:p>
          <a:p>
            <a:pPr>
              <a:lnSpc>
                <a:spcPct val="110000"/>
              </a:lnSpc>
              <a:spcBef>
                <a:spcPts val="600"/>
              </a:spcBef>
              <a:spcAft>
                <a:spcPts val="600"/>
              </a:spcAft>
            </a:pPr>
            <a:r>
              <a:rPr lang="de-DE" sz="6400" b="1" dirty="0"/>
              <a:t>01.01.2000, 0h </a:t>
            </a:r>
            <a:r>
              <a:rPr lang="de-DE" sz="6400" b="1" dirty="0">
                <a:solidFill>
                  <a:srgbClr val="CC00FF"/>
                </a:solidFill>
              </a:rPr>
              <a:t>hier</a:t>
            </a:r>
            <a:r>
              <a:rPr lang="de-DE" sz="6400" b="1" dirty="0"/>
              <a:t> </a:t>
            </a:r>
            <a:r>
              <a:rPr lang="de-DE" sz="6400" b="1" dirty="0">
                <a:solidFill>
                  <a:srgbClr val="CC00FF"/>
                </a:solidFill>
              </a:rPr>
              <a:t>beides in NYC </a:t>
            </a:r>
            <a:r>
              <a:rPr lang="de-DE" sz="6400" b="1" dirty="0"/>
              <a:t>in besonderer Achsendeckung: Das </a:t>
            </a:r>
            <a:r>
              <a:rPr lang="de-DE" sz="6400" b="1" dirty="0" err="1"/>
              <a:t>woke</a:t>
            </a:r>
            <a:r>
              <a:rPr lang="de-DE" sz="6400" b="1" dirty="0"/>
              <a:t>-cancelnde Millenniumschart (mit Pluto-Chiron 30.12.1999) zieht die Kometenerschütterung ins neue Jahrtausend: die ungute kosmische Kometen-Wirkung überträgt sich v.a. vermeidend-ausstoßend, aber auch </a:t>
            </a:r>
            <a:r>
              <a:rPr lang="de-DE" sz="6400" b="1" dirty="0" err="1"/>
              <a:t>chironikermächtig</a:t>
            </a:r>
            <a:r>
              <a:rPr lang="de-DE" sz="6400" b="1" dirty="0"/>
              <a:t> über: </a:t>
            </a:r>
            <a:r>
              <a:rPr lang="de-DE" sz="6400" dirty="0">
                <a:solidFill>
                  <a:srgbClr val="FF0000"/>
                </a:solidFill>
              </a:rPr>
              <a:t>PLU-CHI-</a:t>
            </a:r>
            <a:r>
              <a:rPr lang="de-DE" sz="6400" dirty="0" err="1">
                <a:solidFill>
                  <a:srgbClr val="FF0000"/>
                </a:solidFill>
              </a:rPr>
              <a:t>ORWell</a:t>
            </a:r>
            <a:r>
              <a:rPr lang="de-DE" sz="6400" dirty="0"/>
              <a:t>-geschlechtsverwirrte </a:t>
            </a:r>
            <a:r>
              <a:rPr lang="de-DE" sz="6400" dirty="0" err="1">
                <a:solidFill>
                  <a:srgbClr val="FF0000"/>
                </a:solidFill>
              </a:rPr>
              <a:t>ATAlante</a:t>
            </a:r>
            <a:r>
              <a:rPr lang="de-DE" sz="6400" dirty="0"/>
              <a:t> auf HAG am G.A.-GK T-QUA</a:t>
            </a:r>
            <a:r>
              <a:rPr lang="de-DE" sz="6400" dirty="0">
                <a:solidFill>
                  <a:srgbClr val="FF0000"/>
                </a:solidFill>
              </a:rPr>
              <a:t> </a:t>
            </a:r>
            <a:r>
              <a:rPr lang="de-DE" sz="6400" dirty="0" err="1">
                <a:solidFill>
                  <a:srgbClr val="FF0000"/>
                </a:solidFill>
              </a:rPr>
              <a:t>ISRael</a:t>
            </a:r>
            <a:r>
              <a:rPr lang="de-DE" sz="6400" dirty="0">
                <a:solidFill>
                  <a:srgbClr val="FF0000"/>
                </a:solidFill>
              </a:rPr>
              <a:t> </a:t>
            </a:r>
            <a:r>
              <a:rPr lang="de-DE" sz="6400" dirty="0"/>
              <a:t>OPP</a:t>
            </a:r>
            <a:r>
              <a:rPr lang="de-DE" sz="6400" dirty="0">
                <a:solidFill>
                  <a:srgbClr val="FF0000"/>
                </a:solidFill>
              </a:rPr>
              <a:t> </a:t>
            </a:r>
            <a:r>
              <a:rPr lang="de-DE" sz="6400" dirty="0" err="1">
                <a:solidFill>
                  <a:srgbClr val="FF0000"/>
                </a:solidFill>
              </a:rPr>
              <a:t>JAKoba</a:t>
            </a:r>
            <a:r>
              <a:rPr lang="de-DE" sz="6400" dirty="0">
                <a:solidFill>
                  <a:srgbClr val="FF0000"/>
                </a:solidFill>
              </a:rPr>
              <a:t> </a:t>
            </a:r>
            <a:r>
              <a:rPr lang="de-DE" sz="6400" dirty="0"/>
              <a:t>und im QCX. </a:t>
            </a:r>
            <a:r>
              <a:rPr lang="de-DE" sz="6400" dirty="0">
                <a:solidFill>
                  <a:srgbClr val="FF0000"/>
                </a:solidFill>
              </a:rPr>
              <a:t>SAT</a:t>
            </a:r>
            <a:r>
              <a:rPr lang="de-DE" sz="6400" dirty="0"/>
              <a:t>, </a:t>
            </a:r>
            <a:r>
              <a:rPr lang="de-DE" sz="6400" dirty="0">
                <a:solidFill>
                  <a:srgbClr val="FF0000"/>
                </a:solidFill>
              </a:rPr>
              <a:t>SON-ZEU-IC</a:t>
            </a:r>
            <a:r>
              <a:rPr lang="de-DE" sz="6400" dirty="0"/>
              <a:t> KON TEH-AC OPP SAD-DC KON </a:t>
            </a:r>
            <a:r>
              <a:rPr lang="de-DE" sz="6400" dirty="0">
                <a:solidFill>
                  <a:srgbClr val="FF0000"/>
                </a:solidFill>
              </a:rPr>
              <a:t>VAR-MC</a:t>
            </a:r>
            <a:r>
              <a:rPr lang="de-DE" sz="6400" dirty="0"/>
              <a:t> QUA ARA-DRA KON</a:t>
            </a:r>
            <a:r>
              <a:rPr lang="de-DE" sz="6400" dirty="0">
                <a:solidFill>
                  <a:srgbClr val="FF0000"/>
                </a:solidFill>
              </a:rPr>
              <a:t> AC </a:t>
            </a:r>
            <a:r>
              <a:rPr lang="de-DE" sz="6400" dirty="0"/>
              <a:t>OPP ERI KON </a:t>
            </a:r>
            <a:r>
              <a:rPr lang="de-DE" sz="6400" dirty="0">
                <a:solidFill>
                  <a:srgbClr val="FF0000"/>
                </a:solidFill>
              </a:rPr>
              <a:t>DC, URA </a:t>
            </a:r>
            <a:r>
              <a:rPr lang="de-DE" sz="6400" dirty="0"/>
              <a:t>KON GON-CYG X-1, </a:t>
            </a:r>
            <a:r>
              <a:rPr lang="de-DE" sz="6400" dirty="0">
                <a:solidFill>
                  <a:srgbClr val="FF0000"/>
                </a:solidFill>
              </a:rPr>
              <a:t>ARA</a:t>
            </a:r>
            <a:r>
              <a:rPr lang="de-DE" sz="6400" dirty="0"/>
              <a:t> QUA URA-PLU-SIN, </a:t>
            </a:r>
            <a:r>
              <a:rPr lang="de-DE" sz="6400" dirty="0">
                <a:solidFill>
                  <a:srgbClr val="FF0000"/>
                </a:solidFill>
              </a:rPr>
              <a:t>URA SXT ERI</a:t>
            </a:r>
            <a:r>
              <a:rPr lang="de-DE" sz="6400" dirty="0"/>
              <a:t> YOD auf URA-PLU, </a:t>
            </a:r>
            <a:r>
              <a:rPr lang="de-DE" sz="6400" dirty="0">
                <a:solidFill>
                  <a:srgbClr val="FF0000"/>
                </a:solidFill>
              </a:rPr>
              <a:t>NEP-SK </a:t>
            </a:r>
            <a:r>
              <a:rPr lang="de-DE" sz="6400" dirty="0"/>
              <a:t>OPP </a:t>
            </a:r>
            <a:r>
              <a:rPr lang="de-DE" sz="6400" dirty="0">
                <a:solidFill>
                  <a:srgbClr val="FF0000"/>
                </a:solidFill>
              </a:rPr>
              <a:t>NK</a:t>
            </a:r>
            <a:r>
              <a:rPr lang="de-DE" sz="6400" dirty="0"/>
              <a:t> T-QUA VEN, </a:t>
            </a:r>
            <a:r>
              <a:rPr lang="de-DE" sz="6400" dirty="0">
                <a:solidFill>
                  <a:srgbClr val="FF0000"/>
                </a:solidFill>
              </a:rPr>
              <a:t>LUC</a:t>
            </a:r>
            <a:r>
              <a:rPr lang="de-DE" sz="6400" dirty="0"/>
              <a:t> KON NES-</a:t>
            </a:r>
            <a:r>
              <a:rPr lang="de-DE" sz="6400" dirty="0" err="1"/>
              <a:t>SCIentia</a:t>
            </a:r>
            <a:r>
              <a:rPr lang="de-DE" sz="6400" dirty="0"/>
              <a:t>-NK, </a:t>
            </a:r>
            <a:r>
              <a:rPr lang="de-DE" sz="6400" dirty="0">
                <a:solidFill>
                  <a:srgbClr val="FF0000"/>
                </a:solidFill>
              </a:rPr>
              <a:t>CHA</a:t>
            </a:r>
            <a:r>
              <a:rPr lang="de-DE" sz="6400" dirty="0"/>
              <a:t> OPP ZEU T-QUA </a:t>
            </a:r>
            <a:r>
              <a:rPr lang="de-DE" sz="6400" dirty="0">
                <a:solidFill>
                  <a:srgbClr val="FF0000"/>
                </a:solidFill>
              </a:rPr>
              <a:t>MAR-GON</a:t>
            </a:r>
            <a:r>
              <a:rPr lang="de-DE" sz="6400" dirty="0"/>
              <a:t>, </a:t>
            </a:r>
            <a:r>
              <a:rPr lang="de-DE" sz="6400" dirty="0">
                <a:solidFill>
                  <a:srgbClr val="FF0000"/>
                </a:solidFill>
              </a:rPr>
              <a:t>ORC</a:t>
            </a:r>
            <a:r>
              <a:rPr lang="de-DE" sz="6400" dirty="0"/>
              <a:t> OPP </a:t>
            </a:r>
            <a:r>
              <a:rPr lang="de-DE" sz="6400" dirty="0">
                <a:solidFill>
                  <a:srgbClr val="FF0000"/>
                </a:solidFill>
              </a:rPr>
              <a:t>TEH</a:t>
            </a:r>
            <a:r>
              <a:rPr lang="de-DE" sz="6400" dirty="0"/>
              <a:t> T-QUA AMY, </a:t>
            </a:r>
            <a:r>
              <a:rPr lang="de-DE" sz="6400" dirty="0">
                <a:solidFill>
                  <a:srgbClr val="FF0000"/>
                </a:solidFill>
              </a:rPr>
              <a:t>AMY</a:t>
            </a:r>
            <a:r>
              <a:rPr lang="de-DE" sz="6400" dirty="0"/>
              <a:t> KON SON, SAD KON MON-JUP, </a:t>
            </a:r>
            <a:r>
              <a:rPr lang="de-DE" sz="6400" dirty="0">
                <a:solidFill>
                  <a:srgbClr val="FF0000"/>
                </a:solidFill>
              </a:rPr>
              <a:t>AC-HAG </a:t>
            </a:r>
            <a:r>
              <a:rPr lang="de-DE" sz="6400" dirty="0"/>
              <a:t>QUA URA-PLU, </a:t>
            </a:r>
            <a:r>
              <a:rPr lang="de-DE" sz="6400" dirty="0">
                <a:solidFill>
                  <a:srgbClr val="FF0000"/>
                </a:solidFill>
              </a:rPr>
              <a:t>SON-ZEU</a:t>
            </a:r>
            <a:r>
              <a:rPr lang="de-DE" sz="6400" dirty="0"/>
              <a:t> KON </a:t>
            </a:r>
            <a:r>
              <a:rPr lang="de-DE" sz="6400" dirty="0" err="1"/>
              <a:t>FERmi</a:t>
            </a:r>
            <a:r>
              <a:rPr lang="de-DE" sz="6400" dirty="0"/>
              <a:t> OPP </a:t>
            </a:r>
            <a:r>
              <a:rPr lang="de-DE" sz="6400" dirty="0">
                <a:solidFill>
                  <a:srgbClr val="FF0000"/>
                </a:solidFill>
              </a:rPr>
              <a:t>VAR</a:t>
            </a:r>
            <a:r>
              <a:rPr lang="de-DE" sz="6400" dirty="0"/>
              <a:t> KON SAD T-QUA </a:t>
            </a:r>
            <a:r>
              <a:rPr lang="de-DE" sz="6400" dirty="0">
                <a:solidFill>
                  <a:srgbClr val="FF0000"/>
                </a:solidFill>
              </a:rPr>
              <a:t>HAU-MC </a:t>
            </a:r>
            <a:r>
              <a:rPr lang="de-DE" sz="6400" dirty="0"/>
              <a:t>KON </a:t>
            </a:r>
            <a:r>
              <a:rPr lang="de-DE" sz="6400" dirty="0" err="1"/>
              <a:t>BOMben-Aditi</a:t>
            </a:r>
            <a:r>
              <a:rPr lang="de-DE" sz="6400" dirty="0"/>
              <a:t> OPP </a:t>
            </a:r>
            <a:r>
              <a:rPr lang="de-DE" sz="6400" dirty="0" err="1"/>
              <a:t>WAChmann-ALEtheia</a:t>
            </a:r>
            <a:r>
              <a:rPr lang="de-DE" sz="6400" dirty="0"/>
              <a:t>, die kriminellen, redegewandten Progressivgruppen </a:t>
            </a:r>
            <a:r>
              <a:rPr lang="de-DE" sz="6400" dirty="0">
                <a:solidFill>
                  <a:srgbClr val="FF0000"/>
                </a:solidFill>
              </a:rPr>
              <a:t>URA</a:t>
            </a:r>
            <a:r>
              <a:rPr lang="de-DE" sz="6400" dirty="0"/>
              <a:t> T-QUA </a:t>
            </a:r>
            <a:r>
              <a:rPr lang="de-DE" sz="6400" dirty="0" err="1">
                <a:solidFill>
                  <a:srgbClr val="FF0000"/>
                </a:solidFill>
              </a:rPr>
              <a:t>LAVerna</a:t>
            </a:r>
            <a:r>
              <a:rPr lang="de-DE" sz="6400" dirty="0"/>
              <a:t> OPP </a:t>
            </a:r>
            <a:r>
              <a:rPr lang="de-DE" sz="6400" dirty="0" err="1">
                <a:solidFill>
                  <a:srgbClr val="FF0000"/>
                </a:solidFill>
              </a:rPr>
              <a:t>OGMios</a:t>
            </a:r>
            <a:r>
              <a:rPr lang="de-DE" sz="6400" dirty="0">
                <a:solidFill>
                  <a:srgbClr val="FF0000"/>
                </a:solidFill>
              </a:rPr>
              <a:t> </a:t>
            </a:r>
            <a:r>
              <a:rPr lang="de-DE" sz="6400" dirty="0"/>
              <a:t>packten</a:t>
            </a:r>
            <a:r>
              <a:rPr lang="de-DE" sz="6400" dirty="0">
                <a:solidFill>
                  <a:srgbClr val="FF0000"/>
                </a:solidFill>
              </a:rPr>
              <a:t> </a:t>
            </a:r>
            <a:r>
              <a:rPr lang="de-DE" sz="6400" dirty="0"/>
              <a:t>IKEYA-SEKI ins GK</a:t>
            </a:r>
          </a:p>
          <a:p>
            <a:pPr>
              <a:lnSpc>
                <a:spcPct val="110000"/>
              </a:lnSpc>
              <a:spcBef>
                <a:spcPts val="600"/>
              </a:spcBef>
              <a:spcAft>
                <a:spcPts val="600"/>
              </a:spcAft>
            </a:pPr>
            <a:r>
              <a:rPr lang="de-DE" sz="6400" b="1" dirty="0"/>
              <a:t>20.03.2003, 5:34 BGT in Bagdad</a:t>
            </a:r>
            <a:r>
              <a:rPr lang="de-DE" sz="6400" dirty="0"/>
              <a:t> </a:t>
            </a:r>
            <a:r>
              <a:rPr lang="de-DE" sz="6400" b="1" dirty="0"/>
              <a:t>Irakkrieg</a:t>
            </a:r>
            <a:r>
              <a:rPr lang="de-DE" sz="6400" dirty="0"/>
              <a:t>. URA-PLU QUA ATL-AC/DC im Kometen-EH weist Bagdad (wie auch Mossul) als umstürzlerischen Zerstörungs-Ort aus. GK: </a:t>
            </a:r>
            <a:r>
              <a:rPr lang="de-DE" sz="6400" dirty="0">
                <a:solidFill>
                  <a:srgbClr val="FF0000"/>
                </a:solidFill>
              </a:rPr>
              <a:t>PLU-MC</a:t>
            </a:r>
            <a:r>
              <a:rPr lang="de-DE" sz="6400" dirty="0"/>
              <a:t> OPP </a:t>
            </a:r>
            <a:r>
              <a:rPr lang="de-DE" sz="6400" dirty="0">
                <a:solidFill>
                  <a:srgbClr val="FF0000"/>
                </a:solidFill>
              </a:rPr>
              <a:t>SAT</a:t>
            </a:r>
            <a:r>
              <a:rPr lang="de-DE" sz="6400" dirty="0"/>
              <a:t> QUA </a:t>
            </a:r>
            <a:r>
              <a:rPr lang="de-DE" sz="6400" dirty="0">
                <a:solidFill>
                  <a:srgbClr val="FF0000"/>
                </a:solidFill>
              </a:rPr>
              <a:t>PAL </a:t>
            </a:r>
            <a:r>
              <a:rPr lang="de-DE" sz="6400" dirty="0"/>
              <a:t>KON CHI OPP. HS URA-PLU / SON, </a:t>
            </a:r>
            <a:r>
              <a:rPr lang="de-DE" sz="6400" dirty="0">
                <a:solidFill>
                  <a:srgbClr val="FF0000"/>
                </a:solidFill>
              </a:rPr>
              <a:t>DRA</a:t>
            </a:r>
            <a:r>
              <a:rPr lang="de-DE" sz="6400" dirty="0"/>
              <a:t> KON IC-PRI, </a:t>
            </a:r>
            <a:r>
              <a:rPr lang="de-DE" sz="6400" dirty="0">
                <a:solidFill>
                  <a:srgbClr val="FF0000"/>
                </a:solidFill>
              </a:rPr>
              <a:t>SAT</a:t>
            </a:r>
            <a:r>
              <a:rPr lang="de-DE" sz="6400" dirty="0"/>
              <a:t> QUA HS MER / SON. Krieg = </a:t>
            </a:r>
            <a:r>
              <a:rPr lang="de-DE" sz="6400" dirty="0">
                <a:solidFill>
                  <a:srgbClr val="FF0000"/>
                </a:solidFill>
              </a:rPr>
              <a:t>MAR</a:t>
            </a:r>
            <a:r>
              <a:rPr lang="de-DE" sz="6400" dirty="0"/>
              <a:t> KON TEH QUA. </a:t>
            </a:r>
            <a:r>
              <a:rPr lang="de-DE" sz="6400" dirty="0">
                <a:solidFill>
                  <a:srgbClr val="FF0000"/>
                </a:solidFill>
              </a:rPr>
              <a:t>HAU</a:t>
            </a:r>
            <a:r>
              <a:rPr lang="de-DE" sz="6400" dirty="0"/>
              <a:t> KON DRA auf 10° </a:t>
            </a:r>
            <a:r>
              <a:rPr lang="de-DE" sz="6400" dirty="0" err="1"/>
              <a:t>kard</a:t>
            </a:r>
            <a:r>
              <a:rPr lang="de-DE" sz="6400" dirty="0"/>
              <a:t>. GK mit ERI und SAD auf </a:t>
            </a:r>
            <a:r>
              <a:rPr lang="de-DE" sz="6400" dirty="0">
                <a:solidFill>
                  <a:srgbClr val="FF0000"/>
                </a:solidFill>
              </a:rPr>
              <a:t>IXI</a:t>
            </a:r>
            <a:r>
              <a:rPr lang="de-DE" sz="6400" dirty="0"/>
              <a:t> auslaufend, </a:t>
            </a:r>
            <a:r>
              <a:rPr lang="de-DE" sz="6400" dirty="0">
                <a:solidFill>
                  <a:srgbClr val="FF0000"/>
                </a:solidFill>
              </a:rPr>
              <a:t>SED</a:t>
            </a:r>
            <a:r>
              <a:rPr lang="de-DE" sz="6400" dirty="0"/>
              <a:t> OPP MAR-NEP, </a:t>
            </a:r>
            <a:r>
              <a:rPr lang="de-DE" sz="6400" dirty="0">
                <a:solidFill>
                  <a:srgbClr val="FF0000"/>
                </a:solidFill>
              </a:rPr>
              <a:t>CHI</a:t>
            </a:r>
            <a:r>
              <a:rPr lang="de-DE" sz="6400" dirty="0"/>
              <a:t> OPP ORC-LUC, </a:t>
            </a:r>
            <a:r>
              <a:rPr lang="de-DE" sz="6400" dirty="0">
                <a:solidFill>
                  <a:srgbClr val="FF0000"/>
                </a:solidFill>
              </a:rPr>
              <a:t>ASB</a:t>
            </a:r>
            <a:r>
              <a:rPr lang="de-DE" sz="6400" dirty="0"/>
              <a:t> QUA MAR-NEP, </a:t>
            </a:r>
            <a:r>
              <a:rPr lang="de-DE" sz="6400" dirty="0">
                <a:solidFill>
                  <a:srgbClr val="FF0000"/>
                </a:solidFill>
              </a:rPr>
              <a:t>AMY</a:t>
            </a:r>
            <a:r>
              <a:rPr lang="de-DE" sz="6400" dirty="0"/>
              <a:t> OPP CHA T-QUA ORC-LUC + </a:t>
            </a:r>
            <a:r>
              <a:rPr lang="de-DE" sz="6400" dirty="0">
                <a:solidFill>
                  <a:srgbClr val="FF0000"/>
                </a:solidFill>
              </a:rPr>
              <a:t>ORC</a:t>
            </a:r>
            <a:r>
              <a:rPr lang="de-DE" sz="6400" dirty="0"/>
              <a:t> QUA AMY = 2 x ORC-AMY, </a:t>
            </a:r>
            <a:r>
              <a:rPr lang="de-DE" sz="6400" dirty="0">
                <a:solidFill>
                  <a:srgbClr val="FF0000"/>
                </a:solidFill>
              </a:rPr>
              <a:t>GON-TEH</a:t>
            </a:r>
            <a:r>
              <a:rPr lang="de-DE" sz="6400" dirty="0"/>
              <a:t> KON MC OPP </a:t>
            </a:r>
            <a:r>
              <a:rPr lang="de-DE" sz="6400" dirty="0">
                <a:solidFill>
                  <a:srgbClr val="FF0000"/>
                </a:solidFill>
              </a:rPr>
              <a:t>DRA</a:t>
            </a:r>
            <a:r>
              <a:rPr lang="de-DE" sz="6400" dirty="0"/>
              <a:t> KON IC. </a:t>
            </a:r>
            <a:r>
              <a:rPr lang="de-DE" sz="6400" dirty="0">
                <a:solidFill>
                  <a:srgbClr val="FF0000"/>
                </a:solidFill>
              </a:rPr>
              <a:t>HER</a:t>
            </a:r>
            <a:r>
              <a:rPr lang="de-DE" sz="6400" dirty="0"/>
              <a:t> OPP SON</a:t>
            </a:r>
          </a:p>
          <a:p>
            <a:pPr>
              <a:lnSpc>
                <a:spcPct val="110000"/>
              </a:lnSpc>
              <a:spcBef>
                <a:spcPts val="600"/>
              </a:spcBef>
            </a:pPr>
            <a:r>
              <a:rPr lang="de-DE" sz="6400" b="1" dirty="0"/>
              <a:t>12.03.2011, 15:56 JST in Fukushima, JP 1. Reaktor-Explosion </a:t>
            </a:r>
            <a:r>
              <a:rPr lang="de-DE" sz="6400" dirty="0"/>
              <a:t>am Uranus-Ingress </a:t>
            </a:r>
            <a:r>
              <a:rPr lang="de-DE" sz="6400" dirty="0">
                <a:solidFill>
                  <a:srgbClr val="FF0000"/>
                </a:solidFill>
              </a:rPr>
              <a:t>CHA</a:t>
            </a:r>
            <a:r>
              <a:rPr lang="de-DE" sz="6400" dirty="0"/>
              <a:t> OPP </a:t>
            </a:r>
            <a:r>
              <a:rPr lang="de-DE" sz="6400" dirty="0">
                <a:solidFill>
                  <a:srgbClr val="FF0000"/>
                </a:solidFill>
              </a:rPr>
              <a:t>FER-NK-RÖN</a:t>
            </a:r>
            <a:r>
              <a:rPr lang="de-DE" sz="6400" dirty="0"/>
              <a:t> QUA </a:t>
            </a:r>
            <a:r>
              <a:rPr lang="de-DE" sz="6400" dirty="0">
                <a:solidFill>
                  <a:srgbClr val="FF0000"/>
                </a:solidFill>
              </a:rPr>
              <a:t>URA-I-LIL </a:t>
            </a:r>
            <a:r>
              <a:rPr lang="de-DE" sz="6400" dirty="0"/>
              <a:t>OPP</a:t>
            </a:r>
            <a:r>
              <a:rPr lang="de-DE" sz="6400" dirty="0">
                <a:solidFill>
                  <a:srgbClr val="FF0000"/>
                </a:solidFill>
              </a:rPr>
              <a:t> TYP</a:t>
            </a:r>
            <a:r>
              <a:rPr lang="de-DE" sz="6400" dirty="0"/>
              <a:t>, </a:t>
            </a:r>
            <a:r>
              <a:rPr lang="de-DE" sz="6400" dirty="0">
                <a:solidFill>
                  <a:srgbClr val="FF0000"/>
                </a:solidFill>
              </a:rPr>
              <a:t>SON</a:t>
            </a:r>
            <a:r>
              <a:rPr lang="de-DE" sz="6400" dirty="0"/>
              <a:t> KON CHI OPP HS URA-PLU / SON, </a:t>
            </a:r>
            <a:r>
              <a:rPr lang="de-DE" sz="6400" dirty="0">
                <a:solidFill>
                  <a:srgbClr val="FF0000"/>
                </a:solidFill>
              </a:rPr>
              <a:t>SAT-DRA</a:t>
            </a:r>
            <a:r>
              <a:rPr lang="de-DE" sz="6400" dirty="0"/>
              <a:t> OPP CHA T-QUA </a:t>
            </a:r>
            <a:r>
              <a:rPr lang="de-DE" sz="6400" dirty="0" err="1">
                <a:solidFill>
                  <a:srgbClr val="FF0000"/>
                </a:solidFill>
              </a:rPr>
              <a:t>GABriel</a:t>
            </a:r>
            <a:r>
              <a:rPr lang="de-DE" sz="6400" dirty="0"/>
              <a:t> KON ORC-LUC, </a:t>
            </a:r>
            <a:r>
              <a:rPr lang="de-DE" sz="6400" dirty="0">
                <a:solidFill>
                  <a:srgbClr val="FF0000"/>
                </a:solidFill>
              </a:rPr>
              <a:t>ASB</a:t>
            </a:r>
            <a:r>
              <a:rPr lang="de-DE" sz="6400" dirty="0"/>
              <a:t> OPP MAR-NEP, </a:t>
            </a:r>
            <a:r>
              <a:rPr lang="de-DE" sz="6400" dirty="0">
                <a:solidFill>
                  <a:srgbClr val="FF0000"/>
                </a:solidFill>
              </a:rPr>
              <a:t>ORC OPP NEP </a:t>
            </a:r>
            <a:r>
              <a:rPr lang="de-DE" sz="6400" dirty="0"/>
              <a:t>T-QUA ZEU, </a:t>
            </a:r>
            <a:r>
              <a:rPr lang="de-DE" sz="6400" dirty="0">
                <a:solidFill>
                  <a:srgbClr val="FF0000"/>
                </a:solidFill>
              </a:rPr>
              <a:t>PLU</a:t>
            </a:r>
            <a:r>
              <a:rPr lang="de-DE" sz="6400" dirty="0"/>
              <a:t> KON FER, </a:t>
            </a:r>
            <a:r>
              <a:rPr lang="de-DE" sz="6400" dirty="0">
                <a:solidFill>
                  <a:srgbClr val="FF0000"/>
                </a:solidFill>
              </a:rPr>
              <a:t>ATL-PRI</a:t>
            </a:r>
            <a:r>
              <a:rPr lang="de-DE" sz="6400" dirty="0"/>
              <a:t> KON SON, </a:t>
            </a:r>
            <a:r>
              <a:rPr lang="de-DE" sz="6400" dirty="0">
                <a:solidFill>
                  <a:srgbClr val="FF0000"/>
                </a:solidFill>
              </a:rPr>
              <a:t>TEH</a:t>
            </a:r>
            <a:r>
              <a:rPr lang="de-DE" sz="6400" dirty="0"/>
              <a:t> QUA. NES-NK-MC</a:t>
            </a:r>
          </a:p>
          <a:p>
            <a:pPr>
              <a:lnSpc>
                <a:spcPct val="110000"/>
              </a:lnSpc>
              <a:spcBef>
                <a:spcPts val="600"/>
              </a:spcBef>
            </a:pPr>
            <a:r>
              <a:rPr lang="de-DE" sz="6400" b="1" dirty="0"/>
              <a:t>05.09.2015, 0h MEZ</a:t>
            </a:r>
            <a:r>
              <a:rPr lang="de-DE" sz="6400" dirty="0"/>
              <a:t> </a:t>
            </a:r>
            <a:r>
              <a:rPr lang="de-DE" sz="6400" b="1" dirty="0"/>
              <a:t>in Berlin Grenzöffnung</a:t>
            </a:r>
            <a:r>
              <a:rPr lang="de-DE" sz="6400" dirty="0"/>
              <a:t> durch die von LUC- KON wahnsinniger Morderinnye Tisiphone-IC OPP NEP-SAD-Höllenpandora / unzufriedene Frau </a:t>
            </a:r>
            <a:r>
              <a:rPr lang="de-DE" sz="6400" dirty="0" err="1"/>
              <a:t>Megaira</a:t>
            </a:r>
            <a:r>
              <a:rPr lang="de-DE" sz="6400" dirty="0"/>
              <a:t>-MC T-Qua. </a:t>
            </a:r>
            <a:r>
              <a:rPr lang="de-DE" sz="6400" dirty="0" err="1"/>
              <a:t>Erynia</a:t>
            </a:r>
            <a:r>
              <a:rPr lang="de-DE" sz="6400" dirty="0"/>
              <a:t> geprägte Merkel (insg. 4 Racheerinnyen mit </a:t>
            </a:r>
            <a:r>
              <a:rPr lang="de-DE" sz="6400" dirty="0" err="1"/>
              <a:t>Int.Lilith</a:t>
            </a:r>
            <a:r>
              <a:rPr lang="de-DE" sz="6400" dirty="0"/>
              <a:t> plus dem </a:t>
            </a:r>
            <a:r>
              <a:rPr lang="de-DE" sz="6400" dirty="0" err="1"/>
              <a:t>Kriminellenasteroid</a:t>
            </a:r>
            <a:r>
              <a:rPr lang="de-DE" sz="6400" dirty="0"/>
              <a:t> </a:t>
            </a:r>
            <a:r>
              <a:rPr lang="de-DE" sz="6400" dirty="0" err="1"/>
              <a:t>Laverna</a:t>
            </a:r>
            <a:r>
              <a:rPr lang="de-DE" sz="6400" dirty="0"/>
              <a:t> auf Regulus, IKEYA-SEKI trifft im EH ‚Mutti‘ Merkels MON exakt in OPP, ihr CHI auf dem EH-MC in Berlin QUA SED-FAN besiegelt mit Migration den Absturz des Landes, Merkels Interaspekte zum 18.09.1965 sind zulaufstark (HAU), aber mithilfe des Islam strafend bzw. suizidal (HAG-ORC auf MON-JUP des EHs) bzw. schädigend (NES, PAL, MAR-TEH) bzw. umwälzend destruktiv </a:t>
            </a:r>
            <a:r>
              <a:rPr lang="de-DE" sz="6400" dirty="0" err="1"/>
              <a:t>niederreissend</a:t>
            </a:r>
            <a:r>
              <a:rPr lang="de-DE" sz="6400" dirty="0"/>
              <a:t> SON-UR, PLU-HAU auf AMY). Dies geschah zu einem </a:t>
            </a:r>
            <a:r>
              <a:rPr lang="de-DE" sz="6400" dirty="0">
                <a:solidFill>
                  <a:srgbClr val="FF0000"/>
                </a:solidFill>
              </a:rPr>
              <a:t>HAG-VEN-LUC-MAR</a:t>
            </a:r>
            <a:r>
              <a:rPr lang="de-DE" sz="6400" dirty="0"/>
              <a:t>-</a:t>
            </a:r>
            <a:r>
              <a:rPr lang="de-DE" sz="6400" dirty="0" err="1"/>
              <a:t>Stellium</a:t>
            </a:r>
            <a:r>
              <a:rPr lang="de-DE" sz="6400" dirty="0"/>
              <a:t> auf dem </a:t>
            </a:r>
            <a:r>
              <a:rPr lang="de-DE" sz="6400" dirty="0" err="1"/>
              <a:t>Ikeya</a:t>
            </a:r>
            <a:r>
              <a:rPr lang="de-DE" sz="6400" dirty="0"/>
              <a:t>-</a:t>
            </a:r>
            <a:r>
              <a:rPr lang="de-DE" sz="6400" dirty="0" err="1"/>
              <a:t>Seki</a:t>
            </a:r>
            <a:r>
              <a:rPr lang="de-DE" sz="6400" dirty="0"/>
              <a:t>-Grad 1965 (OPP ihr MON). SAT KON DC-ZEU, </a:t>
            </a:r>
            <a:r>
              <a:rPr lang="de-DE" sz="6400" dirty="0">
                <a:solidFill>
                  <a:srgbClr val="FF0000"/>
                </a:solidFill>
              </a:rPr>
              <a:t>CHI </a:t>
            </a:r>
            <a:r>
              <a:rPr lang="de-DE" sz="6400" dirty="0"/>
              <a:t>KON</a:t>
            </a:r>
            <a:r>
              <a:rPr lang="de-DE" sz="6400" dirty="0">
                <a:solidFill>
                  <a:srgbClr val="FF0000"/>
                </a:solidFill>
              </a:rPr>
              <a:t> </a:t>
            </a:r>
            <a:r>
              <a:rPr lang="de-DE" sz="6400" dirty="0"/>
              <a:t>CHI T-QUA </a:t>
            </a:r>
            <a:r>
              <a:rPr lang="de-DE" sz="6400" dirty="0">
                <a:solidFill>
                  <a:srgbClr val="FF0000"/>
                </a:solidFill>
              </a:rPr>
              <a:t>IXI </a:t>
            </a:r>
            <a:r>
              <a:rPr lang="de-DE" sz="6400" dirty="0"/>
              <a:t>OPP</a:t>
            </a:r>
            <a:r>
              <a:rPr lang="de-DE" sz="6400" dirty="0">
                <a:solidFill>
                  <a:srgbClr val="FF0000"/>
                </a:solidFill>
              </a:rPr>
              <a:t> CHA </a:t>
            </a:r>
            <a:r>
              <a:rPr lang="de-DE" sz="6400" dirty="0"/>
              <a:t>öffnet zum Verbrechens-Chaos,</a:t>
            </a:r>
            <a:r>
              <a:rPr lang="de-DE" sz="6400" dirty="0">
                <a:solidFill>
                  <a:srgbClr val="FF0000"/>
                </a:solidFill>
              </a:rPr>
              <a:t> </a:t>
            </a:r>
            <a:r>
              <a:rPr lang="de-DE" sz="6400" dirty="0"/>
              <a:t>der kettenreaktive Spaltpilz: </a:t>
            </a:r>
            <a:r>
              <a:rPr lang="de-DE" sz="6400" dirty="0">
                <a:solidFill>
                  <a:srgbClr val="FF0000"/>
                </a:solidFill>
              </a:rPr>
              <a:t>MER-FER auf DRA </a:t>
            </a:r>
            <a:r>
              <a:rPr lang="de-DE" sz="6400" dirty="0"/>
              <a:t>im </a:t>
            </a:r>
            <a:r>
              <a:rPr lang="de-DE" sz="6400" dirty="0" err="1"/>
              <a:t>kard</a:t>
            </a:r>
            <a:r>
              <a:rPr lang="de-DE" sz="6400" dirty="0"/>
              <a:t>. 10° GK, anmaßend auslandsstrafender Scharia-Export </a:t>
            </a:r>
            <a:r>
              <a:rPr lang="de-DE" sz="6400" dirty="0">
                <a:solidFill>
                  <a:srgbClr val="FF0000"/>
                </a:solidFill>
              </a:rPr>
              <a:t>NEP</a:t>
            </a:r>
            <a:r>
              <a:rPr lang="de-DE" sz="6400" dirty="0"/>
              <a:t> </a:t>
            </a:r>
            <a:r>
              <a:rPr lang="de-DE" sz="6400" dirty="0" err="1"/>
              <a:t>Opp</a:t>
            </a:r>
            <a:r>
              <a:rPr lang="de-DE" sz="6400" dirty="0"/>
              <a:t>. </a:t>
            </a:r>
            <a:r>
              <a:rPr lang="de-DE" sz="6400" dirty="0">
                <a:solidFill>
                  <a:srgbClr val="FF0000"/>
                </a:solidFill>
              </a:rPr>
              <a:t>ORC-JUP </a:t>
            </a:r>
            <a:r>
              <a:rPr lang="de-DE" sz="6400" dirty="0"/>
              <a:t>KON HAU (exakt auf den JUP-OPP-NEP-Graden der Hedschra 622) QUA. </a:t>
            </a:r>
            <a:r>
              <a:rPr lang="de-DE" sz="6400" dirty="0">
                <a:solidFill>
                  <a:srgbClr val="FF0000"/>
                </a:solidFill>
              </a:rPr>
              <a:t>MON</a:t>
            </a:r>
            <a:r>
              <a:rPr lang="de-DE" sz="6400" dirty="0"/>
              <a:t> KON NK-NES, </a:t>
            </a:r>
            <a:r>
              <a:rPr lang="de-DE" sz="6400" dirty="0">
                <a:solidFill>
                  <a:srgbClr val="FF0000"/>
                </a:solidFill>
              </a:rPr>
              <a:t>LEB</a:t>
            </a:r>
            <a:r>
              <a:rPr lang="de-DE" sz="6400" dirty="0"/>
              <a:t> KON URA-PLU-MER</a:t>
            </a:r>
          </a:p>
          <a:p>
            <a:pPr>
              <a:lnSpc>
                <a:spcPct val="100000"/>
              </a:lnSpc>
              <a:spcBef>
                <a:spcPts val="600"/>
              </a:spcBef>
            </a:pPr>
            <a:endParaRPr lang="de-DE" sz="6800" dirty="0"/>
          </a:p>
          <a:p>
            <a:endParaRPr lang="de-DE" sz="2800" dirty="0"/>
          </a:p>
          <a:p>
            <a:endParaRPr lang="de-DE" dirty="0"/>
          </a:p>
        </p:txBody>
      </p:sp>
    </p:spTree>
    <p:extLst>
      <p:ext uri="{BB962C8B-B14F-4D97-AF65-F5344CB8AC3E}">
        <p14:creationId xmlns:p14="http://schemas.microsoft.com/office/powerpoint/2010/main" val="11044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FB904-409A-423B-BF41-0DBC8A0920B0}"/>
              </a:ext>
            </a:extLst>
          </p:cNvPr>
          <p:cNvSpPr>
            <a:spLocks noGrp="1"/>
          </p:cNvSpPr>
          <p:nvPr>
            <p:ph type="title"/>
          </p:nvPr>
        </p:nvSpPr>
        <p:spPr>
          <a:xfrm>
            <a:off x="0" y="457200"/>
            <a:ext cx="12192000" cy="466544"/>
          </a:xfrm>
        </p:spPr>
        <p:txBody>
          <a:bodyPr>
            <a:noAutofit/>
          </a:bodyPr>
          <a:lstStyle/>
          <a:p>
            <a:r>
              <a:rPr lang="de-DE" sz="3200" b="1" dirty="0">
                <a:latin typeface="+mn-lt"/>
              </a:rPr>
              <a:t>Das Auffinden und astropsychologische Beleuchten der stärksten kollektiven Schlüssel-Wirkhoroskope, die die versklavenden mächtigen Eliten nutzen</a:t>
            </a:r>
          </a:p>
        </p:txBody>
      </p:sp>
      <p:sp>
        <p:nvSpPr>
          <p:cNvPr id="3" name="Inhaltsplatzhalter 2">
            <a:extLst>
              <a:ext uri="{FF2B5EF4-FFF2-40B4-BE49-F238E27FC236}">
                <a16:creationId xmlns:a16="http://schemas.microsoft.com/office/drawing/2014/main" id="{AB4BC6EA-0029-4364-845F-C34EBA1558E1}"/>
              </a:ext>
            </a:extLst>
          </p:cNvPr>
          <p:cNvSpPr>
            <a:spLocks noGrp="1"/>
          </p:cNvSpPr>
          <p:nvPr>
            <p:ph idx="1"/>
          </p:nvPr>
        </p:nvSpPr>
        <p:spPr>
          <a:xfrm>
            <a:off x="-1" y="1436914"/>
            <a:ext cx="6701052" cy="5421085"/>
          </a:xfrm>
        </p:spPr>
        <p:txBody>
          <a:bodyPr>
            <a:normAutofit fontScale="85000" lnSpcReduction="20000"/>
          </a:bodyPr>
          <a:lstStyle/>
          <a:p>
            <a:pPr marL="0" indent="0">
              <a:buNone/>
            </a:pPr>
            <a:r>
              <a:rPr lang="de-DE" dirty="0"/>
              <a:t>Die letztlich heilsame bewusstmachende Entschlüsselungen der Macht der kosmisch traumatisierenden, durchsetzungsstarken </a:t>
            </a:r>
            <a:r>
              <a:rPr lang="de-DE" dirty="0" err="1"/>
              <a:t>Kollektivenergienbündelungen</a:t>
            </a:r>
            <a:r>
              <a:rPr lang="de-DE" dirty="0"/>
              <a:t>:</a:t>
            </a:r>
          </a:p>
          <a:p>
            <a:pPr marL="0" indent="0">
              <a:buNone/>
            </a:pPr>
            <a:r>
              <a:rPr lang="de-DE" dirty="0"/>
              <a:t>Machiavelli-Gorgo-Mentor-Chiron-Ceres </a:t>
            </a:r>
            <a:r>
              <a:rPr lang="de-DE" dirty="0" err="1"/>
              <a:t>Opp</a:t>
            </a:r>
            <a:r>
              <a:rPr lang="de-DE" dirty="0"/>
              <a:t>. Uranus-Pluto, tiefenpsychologisch, </a:t>
            </a:r>
            <a:r>
              <a:rPr lang="de-DE" dirty="0" err="1"/>
              <a:t>traumaheilend</a:t>
            </a:r>
            <a:r>
              <a:rPr lang="de-DE" dirty="0"/>
              <a:t> bzw. erlösend auf Neptun und Orcus hinauslaufend und horizonterweiternd auf Mars-Zeus antreibend in </a:t>
            </a:r>
            <a:r>
              <a:rPr lang="de-DE" dirty="0" err="1"/>
              <a:t>Opp</a:t>
            </a:r>
            <a:r>
              <a:rPr lang="de-DE" dirty="0"/>
              <a:t>. zu Psyche-Pan-Slaven mit dem Lichtgott </a:t>
            </a:r>
            <a:r>
              <a:rPr lang="de-DE" dirty="0" err="1"/>
              <a:t>Viracocha</a:t>
            </a:r>
            <a:endParaRPr lang="de-DE" dirty="0"/>
          </a:p>
          <a:p>
            <a:pPr marL="0" indent="0">
              <a:buNone/>
            </a:pPr>
            <a:r>
              <a:rPr lang="de-DE" dirty="0"/>
              <a:t>= einfühlende psychologische Aufdeckung von uferlosen Ganzheitswirkungs-Versklavungen - entwicklungsüberblickend auf der galaktischen Zeitachse von </a:t>
            </a:r>
            <a:r>
              <a:rPr lang="de-DE" dirty="0" err="1"/>
              <a:t>Profectio</a:t>
            </a:r>
            <a:r>
              <a:rPr lang="de-DE" dirty="0"/>
              <a:t> Solaris zu </a:t>
            </a:r>
            <a:r>
              <a:rPr lang="de-DE" dirty="0" err="1"/>
              <a:t>Directio</a:t>
            </a:r>
            <a:r>
              <a:rPr lang="de-DE" dirty="0"/>
              <a:t> Solaris.</a:t>
            </a:r>
          </a:p>
          <a:p>
            <a:pPr marL="0" indent="0">
              <a:buNone/>
            </a:pPr>
            <a:r>
              <a:rPr lang="de-DE" b="1" dirty="0"/>
              <a:t>Der galaktische Heilungsschlüssel suchende Astropsychologe und Kollektivenergien-</a:t>
            </a:r>
            <a:r>
              <a:rPr lang="de-DE" b="1" dirty="0" err="1"/>
              <a:t>Bewusstmacher</a:t>
            </a:r>
            <a:r>
              <a:rPr lang="de-DE" b="1" dirty="0"/>
              <a:t> und -Heiler</a:t>
            </a:r>
          </a:p>
        </p:txBody>
      </p:sp>
      <p:pic>
        <p:nvPicPr>
          <p:cNvPr id="5" name="Grafik 4">
            <a:extLst>
              <a:ext uri="{FF2B5EF4-FFF2-40B4-BE49-F238E27FC236}">
                <a16:creationId xmlns:a16="http://schemas.microsoft.com/office/drawing/2014/main" id="{BE4D598B-9DB2-4D12-953E-81E1B1946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670" y="1153380"/>
            <a:ext cx="5512330" cy="5704620"/>
          </a:xfrm>
          <a:prstGeom prst="rect">
            <a:avLst/>
          </a:prstGeom>
        </p:spPr>
      </p:pic>
    </p:spTree>
    <p:extLst>
      <p:ext uri="{BB962C8B-B14F-4D97-AF65-F5344CB8AC3E}">
        <p14:creationId xmlns:p14="http://schemas.microsoft.com/office/powerpoint/2010/main" val="1929926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E6830-8CC1-4B8C-8F2D-5CEC0B53EA49}"/>
              </a:ext>
            </a:extLst>
          </p:cNvPr>
          <p:cNvSpPr>
            <a:spLocks noGrp="1"/>
          </p:cNvSpPr>
          <p:nvPr>
            <p:ph type="title"/>
          </p:nvPr>
        </p:nvSpPr>
        <p:spPr>
          <a:xfrm>
            <a:off x="0" y="0"/>
            <a:ext cx="12192000" cy="609600"/>
          </a:xfrm>
        </p:spPr>
        <p:txBody>
          <a:bodyPr>
            <a:normAutofit/>
          </a:bodyPr>
          <a:lstStyle/>
          <a:p>
            <a:pPr algn="ctr"/>
            <a:r>
              <a:rPr lang="de-DE" sz="3200" b="1" dirty="0">
                <a:latin typeface="+mn-lt"/>
              </a:rPr>
              <a:t>Auslösungen </a:t>
            </a:r>
            <a:r>
              <a:rPr lang="de-DE" sz="3200" b="1" dirty="0">
                <a:solidFill>
                  <a:srgbClr val="FF0000"/>
                </a:solidFill>
                <a:latin typeface="+mn-lt"/>
              </a:rPr>
              <a:t>(in rot) </a:t>
            </a:r>
            <a:r>
              <a:rPr lang="de-DE" sz="3200" b="1" dirty="0">
                <a:latin typeface="+mn-lt"/>
              </a:rPr>
              <a:t>des </a:t>
            </a:r>
            <a:r>
              <a:rPr lang="de-DE" sz="3200" b="1" dirty="0" err="1">
                <a:latin typeface="+mn-lt"/>
              </a:rPr>
              <a:t>Ikeya</a:t>
            </a:r>
            <a:r>
              <a:rPr lang="de-DE" sz="3200" b="1" dirty="0">
                <a:latin typeface="+mn-lt"/>
              </a:rPr>
              <a:t>-</a:t>
            </a:r>
            <a:r>
              <a:rPr lang="de-DE" sz="3200" b="1" dirty="0" err="1">
                <a:latin typeface="+mn-lt"/>
              </a:rPr>
              <a:t>Seki</a:t>
            </a:r>
            <a:r>
              <a:rPr lang="de-DE" sz="3200" b="1" dirty="0">
                <a:latin typeface="+mn-lt"/>
              </a:rPr>
              <a:t>-Kometen-Entdeckungshoroskops III</a:t>
            </a:r>
            <a:endParaRPr lang="de-DE" sz="3200" dirty="0"/>
          </a:p>
        </p:txBody>
      </p:sp>
      <p:sp>
        <p:nvSpPr>
          <p:cNvPr id="3" name="Inhaltsplatzhalter 2">
            <a:extLst>
              <a:ext uri="{FF2B5EF4-FFF2-40B4-BE49-F238E27FC236}">
                <a16:creationId xmlns:a16="http://schemas.microsoft.com/office/drawing/2014/main" id="{4D89302F-66A2-45EE-9C40-8CD048FC0995}"/>
              </a:ext>
            </a:extLst>
          </p:cNvPr>
          <p:cNvSpPr>
            <a:spLocks noGrp="1"/>
          </p:cNvSpPr>
          <p:nvPr>
            <p:ph idx="1"/>
          </p:nvPr>
        </p:nvSpPr>
        <p:spPr>
          <a:xfrm>
            <a:off x="0" y="695586"/>
            <a:ext cx="12192000" cy="6817208"/>
          </a:xfrm>
        </p:spPr>
        <p:txBody>
          <a:bodyPr>
            <a:normAutofit fontScale="25000" lnSpcReduction="20000"/>
          </a:bodyPr>
          <a:lstStyle/>
          <a:p>
            <a:pPr>
              <a:lnSpc>
                <a:spcPct val="110000"/>
              </a:lnSpc>
              <a:spcBef>
                <a:spcPts val="600"/>
              </a:spcBef>
            </a:pPr>
            <a:r>
              <a:rPr lang="de-DE" sz="6800" b="1" dirty="0"/>
              <a:t>16.07.2019, 22:39 UT in Wuhan </a:t>
            </a:r>
            <a:r>
              <a:rPr lang="de-DE" sz="6800" b="1" dirty="0" err="1"/>
              <a:t>gesellschaftsplutonisierende</a:t>
            </a:r>
            <a:r>
              <a:rPr lang="de-DE" sz="6800" b="1" dirty="0"/>
              <a:t> </a:t>
            </a:r>
            <a:r>
              <a:rPr lang="de-DE" sz="6800" b="1" dirty="0" err="1"/>
              <a:t>Social</a:t>
            </a:r>
            <a:r>
              <a:rPr lang="de-DE" sz="6800" b="1" dirty="0"/>
              <a:t> Distancing-Corona-Ausbruchs-Deklinations-</a:t>
            </a:r>
            <a:r>
              <a:rPr lang="de-DE" sz="6800" b="1" dirty="0" err="1"/>
              <a:t>MoFi</a:t>
            </a:r>
            <a:r>
              <a:rPr lang="de-DE" sz="6800" b="1" dirty="0"/>
              <a:t> </a:t>
            </a:r>
            <a:r>
              <a:rPr lang="de-DE" sz="6800" dirty="0"/>
              <a:t>(IKEYA-SEKI steht im EH auf dem </a:t>
            </a:r>
            <a:r>
              <a:rPr lang="de-DE" sz="6800" b="1" dirty="0"/>
              <a:t>AC </a:t>
            </a:r>
            <a:r>
              <a:rPr lang="de-DE" sz="6800" dirty="0"/>
              <a:t>dort! OPP PHO-DC KON </a:t>
            </a:r>
            <a:r>
              <a:rPr lang="de-DE" sz="6800" dirty="0">
                <a:solidFill>
                  <a:srgbClr val="FF0000"/>
                </a:solidFill>
              </a:rPr>
              <a:t>SAU</a:t>
            </a:r>
            <a:r>
              <a:rPr lang="de-DE" sz="6800" dirty="0"/>
              <a:t> QUA. </a:t>
            </a:r>
            <a:r>
              <a:rPr lang="de-DE" sz="6800" dirty="0">
                <a:solidFill>
                  <a:srgbClr val="FF0000"/>
                </a:solidFill>
              </a:rPr>
              <a:t>DRA</a:t>
            </a:r>
            <a:r>
              <a:rPr lang="de-DE" sz="6800" dirty="0"/>
              <a:t>), teuflisch entgrenzendes, auflösendes GK </a:t>
            </a:r>
            <a:r>
              <a:rPr lang="de-DE" sz="6800" dirty="0">
                <a:solidFill>
                  <a:srgbClr val="FF0000"/>
                </a:solidFill>
              </a:rPr>
              <a:t>NEP</a:t>
            </a:r>
            <a:r>
              <a:rPr lang="de-DE" sz="6800" dirty="0"/>
              <a:t> auf DS in HS CHI / SAT OPP URA-PLU QUA </a:t>
            </a:r>
            <a:r>
              <a:rPr lang="de-DE" sz="6800" dirty="0">
                <a:solidFill>
                  <a:srgbClr val="FF0000"/>
                </a:solidFill>
              </a:rPr>
              <a:t>JUP</a:t>
            </a:r>
            <a:r>
              <a:rPr lang="de-DE" sz="6800" dirty="0"/>
              <a:t> OPP </a:t>
            </a:r>
            <a:r>
              <a:rPr lang="de-DE" sz="6800" dirty="0">
                <a:solidFill>
                  <a:srgbClr val="FF0000"/>
                </a:solidFill>
              </a:rPr>
              <a:t>LUC </a:t>
            </a:r>
            <a:r>
              <a:rPr lang="de-DE" sz="6800" dirty="0"/>
              <a:t>KON ATL, </a:t>
            </a:r>
            <a:r>
              <a:rPr lang="de-DE" sz="6800" dirty="0">
                <a:solidFill>
                  <a:srgbClr val="FF0000"/>
                </a:solidFill>
              </a:rPr>
              <a:t>URA</a:t>
            </a:r>
            <a:r>
              <a:rPr lang="de-DE" sz="6800" dirty="0"/>
              <a:t> OPP VEN KON </a:t>
            </a:r>
            <a:r>
              <a:rPr lang="de-DE" sz="6800" dirty="0">
                <a:solidFill>
                  <a:srgbClr val="FF0000"/>
                </a:solidFill>
              </a:rPr>
              <a:t>TYP</a:t>
            </a:r>
            <a:r>
              <a:rPr lang="de-DE" sz="6800" dirty="0"/>
              <a:t>, </a:t>
            </a:r>
            <a:r>
              <a:rPr lang="de-DE" sz="6800" dirty="0">
                <a:solidFill>
                  <a:srgbClr val="FF0000"/>
                </a:solidFill>
              </a:rPr>
              <a:t>MC</a:t>
            </a:r>
            <a:r>
              <a:rPr lang="de-DE" sz="6800" dirty="0"/>
              <a:t> KON CHA T-QUA ORC OPP </a:t>
            </a:r>
            <a:r>
              <a:rPr lang="de-DE" sz="6800" dirty="0">
                <a:solidFill>
                  <a:srgbClr val="FF0000"/>
                </a:solidFill>
              </a:rPr>
              <a:t>SAT-AMY, PHO </a:t>
            </a:r>
            <a:r>
              <a:rPr lang="de-DE" sz="6800" dirty="0"/>
              <a:t>OPP MON-JUP, </a:t>
            </a:r>
            <a:r>
              <a:rPr lang="de-DE" sz="6800" dirty="0">
                <a:solidFill>
                  <a:srgbClr val="FF0000"/>
                </a:solidFill>
              </a:rPr>
              <a:t>MAR</a:t>
            </a:r>
            <a:r>
              <a:rPr lang="de-DE" sz="6800" dirty="0"/>
              <a:t> KON ZHU QUA </a:t>
            </a:r>
            <a:r>
              <a:rPr lang="de-DE" sz="6800" dirty="0">
                <a:solidFill>
                  <a:srgbClr val="FF0000"/>
                </a:solidFill>
              </a:rPr>
              <a:t>ATL</a:t>
            </a:r>
            <a:r>
              <a:rPr lang="de-DE" sz="6800" dirty="0"/>
              <a:t>,</a:t>
            </a:r>
            <a:r>
              <a:rPr lang="de-DE" sz="6800" dirty="0">
                <a:solidFill>
                  <a:srgbClr val="FF0000"/>
                </a:solidFill>
              </a:rPr>
              <a:t> ZEU </a:t>
            </a:r>
            <a:r>
              <a:rPr lang="de-DE" sz="6800" dirty="0"/>
              <a:t>KON NES-MK-</a:t>
            </a:r>
            <a:r>
              <a:rPr lang="de-DE" sz="6800" dirty="0" err="1"/>
              <a:t>SCIentia</a:t>
            </a:r>
            <a:r>
              <a:rPr lang="de-DE" sz="6800" dirty="0"/>
              <a:t>, </a:t>
            </a:r>
            <a:r>
              <a:rPr lang="de-DE" sz="6800" dirty="0">
                <a:solidFill>
                  <a:srgbClr val="FF0000"/>
                </a:solidFill>
              </a:rPr>
              <a:t>SLA </a:t>
            </a:r>
            <a:r>
              <a:rPr lang="de-DE" sz="6800" dirty="0"/>
              <a:t>KON MON-JUP, </a:t>
            </a:r>
            <a:r>
              <a:rPr lang="de-DE" sz="6800" dirty="0">
                <a:solidFill>
                  <a:srgbClr val="FF0000"/>
                </a:solidFill>
              </a:rPr>
              <a:t>I-LIL</a:t>
            </a:r>
            <a:r>
              <a:rPr lang="de-DE" sz="6800" dirty="0"/>
              <a:t> KON SAT. </a:t>
            </a:r>
            <a:r>
              <a:rPr lang="de-DE" sz="6800" dirty="0">
                <a:solidFill>
                  <a:srgbClr val="FF0000"/>
                </a:solidFill>
              </a:rPr>
              <a:t>SON OPP MON-PLU </a:t>
            </a:r>
            <a:r>
              <a:rPr lang="de-DE" sz="6800" dirty="0"/>
              <a:t>QUA QUO OPP TYP KON </a:t>
            </a:r>
            <a:r>
              <a:rPr lang="de-DE" sz="6800" dirty="0">
                <a:solidFill>
                  <a:srgbClr val="FF0000"/>
                </a:solidFill>
              </a:rPr>
              <a:t>ERI, CHA </a:t>
            </a:r>
            <a:r>
              <a:rPr lang="de-DE" sz="6800" dirty="0"/>
              <a:t>QUA</a:t>
            </a:r>
            <a:r>
              <a:rPr lang="de-DE" sz="6800" dirty="0">
                <a:solidFill>
                  <a:srgbClr val="FF0000"/>
                </a:solidFill>
              </a:rPr>
              <a:t> SON. </a:t>
            </a:r>
            <a:endParaRPr lang="de-DE" sz="6800" dirty="0"/>
          </a:p>
          <a:p>
            <a:pPr>
              <a:lnSpc>
                <a:spcPct val="110000"/>
              </a:lnSpc>
              <a:spcBef>
                <a:spcPts val="600"/>
              </a:spcBef>
            </a:pPr>
            <a:r>
              <a:rPr lang="de-DE" sz="6800" b="1" dirty="0"/>
              <a:t>18.10.2019, 08:45 EDT in NYC, </a:t>
            </a:r>
            <a:r>
              <a:rPr lang="de-DE" sz="6800" dirty="0"/>
              <a:t>der GK-Stadt: </a:t>
            </a:r>
            <a:r>
              <a:rPr lang="de-DE" sz="6800" b="1" dirty="0"/>
              <a:t>Event 201 </a:t>
            </a:r>
            <a:r>
              <a:rPr lang="de-DE" sz="6800" b="1" dirty="0" err="1"/>
              <a:t>Plandemie</a:t>
            </a:r>
            <a:r>
              <a:rPr lang="de-DE" sz="6800" b="1" dirty="0"/>
              <a:t>-Einübung</a:t>
            </a:r>
            <a:r>
              <a:rPr lang="de-DE" sz="6800" dirty="0"/>
              <a:t>, </a:t>
            </a:r>
            <a:r>
              <a:rPr lang="de-DE" sz="6800" dirty="0">
                <a:solidFill>
                  <a:srgbClr val="FF0000"/>
                </a:solidFill>
              </a:rPr>
              <a:t>LUC</a:t>
            </a:r>
            <a:r>
              <a:rPr lang="de-DE" sz="6800" dirty="0"/>
              <a:t> KON SAD-DC OPP TEH-AC KON </a:t>
            </a:r>
            <a:r>
              <a:rPr lang="de-DE" sz="6800" dirty="0">
                <a:solidFill>
                  <a:srgbClr val="FF0000"/>
                </a:solidFill>
              </a:rPr>
              <a:t>HER </a:t>
            </a:r>
            <a:r>
              <a:rPr lang="de-DE" sz="6800" dirty="0"/>
              <a:t>QUA</a:t>
            </a:r>
            <a:r>
              <a:rPr lang="de-DE" sz="6800" dirty="0">
                <a:solidFill>
                  <a:srgbClr val="FF0000"/>
                </a:solidFill>
              </a:rPr>
              <a:t> MAR </a:t>
            </a:r>
            <a:r>
              <a:rPr lang="de-DE" sz="6800" dirty="0"/>
              <a:t>KON DRA OPP ERI, </a:t>
            </a:r>
            <a:r>
              <a:rPr lang="de-DE" sz="6800" dirty="0">
                <a:solidFill>
                  <a:srgbClr val="FF0000"/>
                </a:solidFill>
              </a:rPr>
              <a:t>NEP-TEH</a:t>
            </a:r>
            <a:r>
              <a:rPr lang="de-DE" sz="6800" dirty="0"/>
              <a:t> OPP URA-PLU-MER QUA </a:t>
            </a:r>
            <a:r>
              <a:rPr lang="de-DE" sz="6800" dirty="0">
                <a:solidFill>
                  <a:srgbClr val="FF0000"/>
                </a:solidFill>
              </a:rPr>
              <a:t>DRA </a:t>
            </a:r>
            <a:r>
              <a:rPr lang="de-DE" sz="6800" dirty="0"/>
              <a:t>OPP</a:t>
            </a:r>
            <a:r>
              <a:rPr lang="de-DE" sz="6800" dirty="0">
                <a:solidFill>
                  <a:srgbClr val="FF0000"/>
                </a:solidFill>
              </a:rPr>
              <a:t> ATL-MON, UR </a:t>
            </a:r>
            <a:r>
              <a:rPr lang="de-DE" sz="6800" dirty="0"/>
              <a:t>KON IC OPP VEN-MC T-QUA I-LIL-PAL KON </a:t>
            </a:r>
            <a:r>
              <a:rPr lang="de-DE" sz="6800" dirty="0">
                <a:solidFill>
                  <a:srgbClr val="FF0000"/>
                </a:solidFill>
              </a:rPr>
              <a:t>SAU</a:t>
            </a:r>
            <a:r>
              <a:rPr lang="de-DE" sz="6800" dirty="0"/>
              <a:t> OPP </a:t>
            </a:r>
            <a:r>
              <a:rPr lang="de-DE" sz="6800" dirty="0">
                <a:solidFill>
                  <a:srgbClr val="FF0000"/>
                </a:solidFill>
              </a:rPr>
              <a:t>VAR,</a:t>
            </a:r>
            <a:r>
              <a:rPr lang="de-DE" sz="6800" dirty="0"/>
              <a:t> </a:t>
            </a:r>
            <a:r>
              <a:rPr lang="de-DE" sz="6800" dirty="0">
                <a:solidFill>
                  <a:srgbClr val="FF0000"/>
                </a:solidFill>
              </a:rPr>
              <a:t>SAT-AMY</a:t>
            </a:r>
            <a:r>
              <a:rPr lang="de-DE" sz="6800" dirty="0"/>
              <a:t> OPP ORC-LUC T-QUA CHA, </a:t>
            </a:r>
            <a:r>
              <a:rPr lang="de-DE" sz="6800" dirty="0">
                <a:solidFill>
                  <a:srgbClr val="FF0000"/>
                </a:solidFill>
              </a:rPr>
              <a:t>ORC</a:t>
            </a:r>
            <a:r>
              <a:rPr lang="de-DE" sz="6800" dirty="0"/>
              <a:t> OPP SAT OPP </a:t>
            </a:r>
            <a:r>
              <a:rPr lang="de-DE" sz="6800" dirty="0">
                <a:solidFill>
                  <a:srgbClr val="FF0000"/>
                </a:solidFill>
              </a:rPr>
              <a:t>I-LIL, PHO </a:t>
            </a:r>
            <a:r>
              <a:rPr lang="de-DE" sz="6800" dirty="0"/>
              <a:t>OPP MON-JUP, </a:t>
            </a:r>
            <a:r>
              <a:rPr lang="de-DE" sz="6800" dirty="0">
                <a:solidFill>
                  <a:srgbClr val="FF0000"/>
                </a:solidFill>
              </a:rPr>
              <a:t>MER</a:t>
            </a:r>
            <a:r>
              <a:rPr lang="de-DE" sz="6800" dirty="0"/>
              <a:t> KON MAR</a:t>
            </a:r>
          </a:p>
          <a:p>
            <a:pPr>
              <a:lnSpc>
                <a:spcPct val="110000"/>
              </a:lnSpc>
              <a:spcBef>
                <a:spcPts val="600"/>
              </a:spcBef>
            </a:pPr>
            <a:r>
              <a:rPr lang="de-DE" sz="6800" b="1" dirty="0"/>
              <a:t>12.01.2020, 16:59 UT totalitäre Teufelsherrschaft der SAT-PLU-KON  </a:t>
            </a:r>
            <a:r>
              <a:rPr lang="de-DE" sz="6800" dirty="0">
                <a:solidFill>
                  <a:srgbClr val="FF0000"/>
                </a:solidFill>
              </a:rPr>
              <a:t>JUP-SK</a:t>
            </a:r>
            <a:r>
              <a:rPr lang="de-DE" sz="6800" dirty="0"/>
              <a:t> KON TEH OPP SAD KON </a:t>
            </a:r>
            <a:r>
              <a:rPr lang="de-DE" sz="6800" dirty="0">
                <a:solidFill>
                  <a:srgbClr val="FF0000"/>
                </a:solidFill>
              </a:rPr>
              <a:t>NK</a:t>
            </a:r>
            <a:r>
              <a:rPr lang="de-DE" sz="6800" dirty="0"/>
              <a:t> QUA DRA OPP ERI, </a:t>
            </a:r>
            <a:r>
              <a:rPr lang="de-DE" sz="6800" dirty="0">
                <a:solidFill>
                  <a:srgbClr val="FF0000"/>
                </a:solidFill>
              </a:rPr>
              <a:t>NEP-TEH</a:t>
            </a:r>
            <a:r>
              <a:rPr lang="de-DE" sz="6800" dirty="0"/>
              <a:t> KON DS in HS SAT / CHI OPP URA-PLU, </a:t>
            </a:r>
            <a:r>
              <a:rPr lang="de-DE" sz="6800" dirty="0">
                <a:solidFill>
                  <a:srgbClr val="FF0000"/>
                </a:solidFill>
              </a:rPr>
              <a:t>ORC</a:t>
            </a:r>
            <a:r>
              <a:rPr lang="de-DE" sz="6800" dirty="0"/>
              <a:t> OPP SAT, </a:t>
            </a:r>
            <a:r>
              <a:rPr lang="de-DE" sz="6800" dirty="0">
                <a:solidFill>
                  <a:srgbClr val="FF0000"/>
                </a:solidFill>
              </a:rPr>
              <a:t>CHA</a:t>
            </a:r>
            <a:r>
              <a:rPr lang="de-DE" sz="6800" dirty="0"/>
              <a:t> QUA SON, </a:t>
            </a:r>
            <a:r>
              <a:rPr lang="de-DE" sz="6800" dirty="0">
                <a:solidFill>
                  <a:srgbClr val="FF0000"/>
                </a:solidFill>
              </a:rPr>
              <a:t>LUC</a:t>
            </a:r>
            <a:r>
              <a:rPr lang="de-DE" sz="6800" dirty="0"/>
              <a:t> KON MON-JUP OPP </a:t>
            </a:r>
            <a:r>
              <a:rPr lang="de-DE" sz="6800" dirty="0">
                <a:solidFill>
                  <a:srgbClr val="FF0000"/>
                </a:solidFill>
              </a:rPr>
              <a:t>IXI-PAL, </a:t>
            </a:r>
            <a:r>
              <a:rPr lang="de-DE" sz="6800" dirty="0"/>
              <a:t>ZEU OPP ASB T-QUA </a:t>
            </a:r>
            <a:r>
              <a:rPr lang="de-DE" sz="6800" dirty="0">
                <a:solidFill>
                  <a:srgbClr val="FF0000"/>
                </a:solidFill>
              </a:rPr>
              <a:t>CHI, URA </a:t>
            </a:r>
            <a:r>
              <a:rPr lang="de-DE" sz="6800" dirty="0"/>
              <a:t>OPP </a:t>
            </a:r>
            <a:r>
              <a:rPr lang="de-DE" sz="6800" dirty="0">
                <a:solidFill>
                  <a:srgbClr val="FF0000"/>
                </a:solidFill>
              </a:rPr>
              <a:t>ZHU </a:t>
            </a:r>
            <a:r>
              <a:rPr lang="de-DE" sz="6800" dirty="0"/>
              <a:t>QUA I-LIL OPP</a:t>
            </a:r>
            <a:r>
              <a:rPr lang="de-DE" sz="6800" dirty="0">
                <a:solidFill>
                  <a:srgbClr val="FF0000"/>
                </a:solidFill>
              </a:rPr>
              <a:t> VAR, SON-CER-SAT-PLU-MER </a:t>
            </a:r>
            <a:r>
              <a:rPr lang="de-DE" sz="6800" dirty="0"/>
              <a:t>KON </a:t>
            </a:r>
            <a:r>
              <a:rPr lang="de-DE" sz="6800" dirty="0" err="1"/>
              <a:t>Lempo</a:t>
            </a:r>
            <a:r>
              <a:rPr lang="de-DE" sz="6800" dirty="0"/>
              <a:t>, </a:t>
            </a:r>
            <a:r>
              <a:rPr lang="de-DE" sz="6800" dirty="0">
                <a:solidFill>
                  <a:srgbClr val="FF0000"/>
                </a:solidFill>
              </a:rPr>
              <a:t>FER</a:t>
            </a:r>
            <a:r>
              <a:rPr lang="de-DE" sz="6800" dirty="0"/>
              <a:t> T-QUA Mondknoten, </a:t>
            </a:r>
            <a:r>
              <a:rPr lang="de-DE" sz="6800" dirty="0">
                <a:solidFill>
                  <a:srgbClr val="FF0000"/>
                </a:solidFill>
              </a:rPr>
              <a:t>MON</a:t>
            </a:r>
            <a:r>
              <a:rPr lang="de-DE" sz="6800" dirty="0"/>
              <a:t> KON IKEYA-SEKI</a:t>
            </a:r>
          </a:p>
          <a:p>
            <a:pPr>
              <a:lnSpc>
                <a:spcPct val="110000"/>
              </a:lnSpc>
              <a:spcBef>
                <a:spcPts val="600"/>
              </a:spcBef>
            </a:pPr>
            <a:r>
              <a:rPr lang="de-DE" sz="6800" b="1" dirty="0"/>
              <a:t>08.12.2020, 06:31 UT, Coventry 1. öffentliche </a:t>
            </a:r>
            <a:r>
              <a:rPr lang="de-DE" sz="6800" b="1" dirty="0" err="1"/>
              <a:t>Biontech</a:t>
            </a:r>
            <a:r>
              <a:rPr lang="de-DE" sz="6800" b="1" dirty="0"/>
              <a:t>-Genspritzenverabreichung </a:t>
            </a:r>
            <a:r>
              <a:rPr lang="de-DE" sz="6800" dirty="0"/>
              <a:t>- siehe nächstes Dia</a:t>
            </a:r>
          </a:p>
          <a:p>
            <a:pPr>
              <a:lnSpc>
                <a:spcPct val="110000"/>
              </a:lnSpc>
              <a:spcBef>
                <a:spcPts val="600"/>
              </a:spcBef>
            </a:pPr>
            <a:r>
              <a:rPr lang="de-DE" sz="6800" b="1" dirty="0"/>
              <a:t>24.02.2022, 6:00 EET in Moskau Kriegserklärung Putins </a:t>
            </a:r>
            <a:r>
              <a:rPr lang="de-DE" sz="6800" dirty="0"/>
              <a:t>URA-PLU OPP </a:t>
            </a:r>
            <a:r>
              <a:rPr lang="de-DE" sz="6800" dirty="0">
                <a:solidFill>
                  <a:srgbClr val="FF0000"/>
                </a:solidFill>
              </a:rPr>
              <a:t>TEH</a:t>
            </a:r>
            <a:r>
              <a:rPr lang="de-DE" sz="6800" dirty="0"/>
              <a:t> auf DS HS </a:t>
            </a:r>
            <a:r>
              <a:rPr lang="de-DE" sz="6800" dirty="0">
                <a:solidFill>
                  <a:srgbClr val="FF0000"/>
                </a:solidFill>
              </a:rPr>
              <a:t>JUP / NEP</a:t>
            </a:r>
            <a:r>
              <a:rPr lang="de-DE" sz="6800" dirty="0"/>
              <a:t>, </a:t>
            </a:r>
            <a:r>
              <a:rPr lang="de-DE" sz="6800" dirty="0">
                <a:solidFill>
                  <a:srgbClr val="FF0000"/>
                </a:solidFill>
              </a:rPr>
              <a:t>ORC</a:t>
            </a:r>
            <a:r>
              <a:rPr lang="de-DE" sz="6800" dirty="0"/>
              <a:t> OPP </a:t>
            </a:r>
            <a:r>
              <a:rPr lang="de-DE" sz="6800" dirty="0">
                <a:solidFill>
                  <a:srgbClr val="FF0000"/>
                </a:solidFill>
              </a:rPr>
              <a:t>JUP</a:t>
            </a:r>
            <a:r>
              <a:rPr lang="de-DE" sz="6800" dirty="0"/>
              <a:t> KON SAT, </a:t>
            </a:r>
            <a:r>
              <a:rPr lang="de-DE" sz="6800" dirty="0">
                <a:solidFill>
                  <a:srgbClr val="FF0000"/>
                </a:solidFill>
              </a:rPr>
              <a:t>IXI-</a:t>
            </a:r>
            <a:r>
              <a:rPr lang="de-DE" sz="6800" dirty="0" err="1">
                <a:solidFill>
                  <a:srgbClr val="FF0000"/>
                </a:solidFill>
              </a:rPr>
              <a:t>Ino</a:t>
            </a:r>
            <a:r>
              <a:rPr lang="de-DE" sz="6800" dirty="0">
                <a:solidFill>
                  <a:srgbClr val="FF0000"/>
                </a:solidFill>
              </a:rPr>
              <a:t> </a:t>
            </a:r>
            <a:r>
              <a:rPr lang="de-DE" sz="6800" dirty="0"/>
              <a:t>KON DC T-QUA </a:t>
            </a:r>
            <a:r>
              <a:rPr lang="de-DE" sz="6800" dirty="0">
                <a:solidFill>
                  <a:srgbClr val="FF0000"/>
                </a:solidFill>
              </a:rPr>
              <a:t>PAL, ORC </a:t>
            </a:r>
            <a:r>
              <a:rPr lang="de-DE" sz="6800" dirty="0"/>
              <a:t>OPP SAT KON </a:t>
            </a:r>
            <a:r>
              <a:rPr lang="de-DE" sz="6800" dirty="0">
                <a:solidFill>
                  <a:srgbClr val="FF0000"/>
                </a:solidFill>
              </a:rPr>
              <a:t>NES-JUP, TYP </a:t>
            </a:r>
            <a:r>
              <a:rPr lang="de-DE" sz="6800" dirty="0"/>
              <a:t>KON MAR QUA. MC, MAR-VENUS KON </a:t>
            </a:r>
            <a:r>
              <a:rPr lang="de-DE" sz="6800" dirty="0" err="1"/>
              <a:t>Lempo</a:t>
            </a:r>
            <a:r>
              <a:rPr lang="de-DE" sz="6800" dirty="0"/>
              <a:t>, </a:t>
            </a:r>
            <a:r>
              <a:rPr lang="de-DE" sz="6800" dirty="0">
                <a:solidFill>
                  <a:srgbClr val="FF0000"/>
                </a:solidFill>
              </a:rPr>
              <a:t>STA</a:t>
            </a:r>
            <a:r>
              <a:rPr lang="de-DE" sz="6800" dirty="0"/>
              <a:t> KON STA, CHI KON ERI auf </a:t>
            </a:r>
            <a:r>
              <a:rPr lang="de-DE" sz="6800" dirty="0" err="1"/>
              <a:t>kard</a:t>
            </a:r>
            <a:r>
              <a:rPr lang="de-DE" sz="6800" dirty="0"/>
              <a:t>. 10° GK SXT </a:t>
            </a:r>
            <a:r>
              <a:rPr lang="de-DE" sz="6800" dirty="0">
                <a:solidFill>
                  <a:srgbClr val="FF0000"/>
                </a:solidFill>
              </a:rPr>
              <a:t>MER-FER</a:t>
            </a:r>
            <a:r>
              <a:rPr lang="de-DE" sz="6800" dirty="0"/>
              <a:t>, </a:t>
            </a:r>
            <a:r>
              <a:rPr lang="de-DE" sz="6800" dirty="0">
                <a:solidFill>
                  <a:srgbClr val="FF0000"/>
                </a:solidFill>
              </a:rPr>
              <a:t>MON-LUC</a:t>
            </a:r>
            <a:r>
              <a:rPr lang="de-DE" sz="6800" dirty="0"/>
              <a:t> KON SK OPP NK-NES, </a:t>
            </a:r>
            <a:r>
              <a:rPr lang="de-DE" sz="6800" dirty="0">
                <a:solidFill>
                  <a:srgbClr val="FF0000"/>
                </a:solidFill>
              </a:rPr>
              <a:t>CHA </a:t>
            </a:r>
            <a:r>
              <a:rPr lang="de-DE" sz="6800" dirty="0"/>
              <a:t>KON MON-JUP OPP </a:t>
            </a:r>
            <a:r>
              <a:rPr lang="de-DE" sz="6800" dirty="0">
                <a:solidFill>
                  <a:srgbClr val="FF0000"/>
                </a:solidFill>
              </a:rPr>
              <a:t>SAD</a:t>
            </a:r>
            <a:r>
              <a:rPr lang="de-DE" sz="6800" dirty="0"/>
              <a:t>. GK</a:t>
            </a:r>
            <a:r>
              <a:rPr lang="de-DE" sz="6800" dirty="0">
                <a:solidFill>
                  <a:srgbClr val="FF0000"/>
                </a:solidFill>
              </a:rPr>
              <a:t> PLU-AMY </a:t>
            </a:r>
            <a:r>
              <a:rPr lang="de-DE" sz="6800" dirty="0"/>
              <a:t>OPP ASB QUA </a:t>
            </a:r>
            <a:r>
              <a:rPr lang="de-DE" sz="6800" dirty="0">
                <a:solidFill>
                  <a:srgbClr val="FF0000"/>
                </a:solidFill>
              </a:rPr>
              <a:t>SAU-SED </a:t>
            </a:r>
            <a:r>
              <a:rPr lang="de-DE" sz="6800" dirty="0"/>
              <a:t>OPP</a:t>
            </a:r>
            <a:r>
              <a:rPr lang="de-DE" sz="6800" dirty="0">
                <a:solidFill>
                  <a:srgbClr val="FF0000"/>
                </a:solidFill>
              </a:rPr>
              <a:t> </a:t>
            </a:r>
            <a:r>
              <a:rPr lang="de-DE" sz="6800" dirty="0"/>
              <a:t>IXI</a:t>
            </a:r>
            <a:r>
              <a:rPr lang="de-DE" sz="6800" dirty="0">
                <a:solidFill>
                  <a:srgbClr val="FF0000"/>
                </a:solidFill>
              </a:rPr>
              <a:t> </a:t>
            </a:r>
            <a:r>
              <a:rPr lang="de-DE" sz="6800" dirty="0"/>
              <a:t>KON</a:t>
            </a:r>
            <a:r>
              <a:rPr lang="de-DE" sz="6800" dirty="0">
                <a:solidFill>
                  <a:srgbClr val="FF0000"/>
                </a:solidFill>
              </a:rPr>
              <a:t> HAU.</a:t>
            </a:r>
          </a:p>
          <a:p>
            <a:pPr>
              <a:lnSpc>
                <a:spcPct val="110000"/>
              </a:lnSpc>
              <a:spcBef>
                <a:spcPts val="600"/>
              </a:spcBef>
            </a:pPr>
            <a:r>
              <a:rPr lang="de-DE" sz="6800" b="1" dirty="0"/>
              <a:t>07.10.2023, 06:29 EET, in </a:t>
            </a:r>
            <a:r>
              <a:rPr lang="de-DE" sz="6800" b="1" dirty="0" err="1"/>
              <a:t>Re‘im</a:t>
            </a:r>
            <a:r>
              <a:rPr lang="de-DE" sz="6800" b="1" dirty="0"/>
              <a:t>, ISR Hamas-Massaker auf Supernova-Festival</a:t>
            </a:r>
            <a:r>
              <a:rPr lang="de-DE" sz="6800" dirty="0"/>
              <a:t>. IKEYA-SEKI ist am 18.09.1965 dort und in Gaza auf dem </a:t>
            </a:r>
            <a:r>
              <a:rPr lang="de-DE" sz="6800" b="1" dirty="0"/>
              <a:t>IC OPP PHO</a:t>
            </a:r>
            <a:r>
              <a:rPr lang="de-DE" sz="6800" dirty="0"/>
              <a:t>, die Linie geht auch durch die Ukraine östlich Kiew</a:t>
            </a:r>
            <a:r>
              <a:rPr lang="de-DE" sz="6800" dirty="0">
                <a:solidFill>
                  <a:srgbClr val="FF0000"/>
                </a:solidFill>
              </a:rPr>
              <a:t>!  ORC-</a:t>
            </a:r>
            <a:r>
              <a:rPr lang="de-DE" sz="6800" dirty="0" err="1">
                <a:solidFill>
                  <a:srgbClr val="FF0000"/>
                </a:solidFill>
              </a:rPr>
              <a:t>MEGaira</a:t>
            </a:r>
            <a:r>
              <a:rPr lang="de-DE" sz="6800" dirty="0">
                <a:solidFill>
                  <a:srgbClr val="FF0000"/>
                </a:solidFill>
              </a:rPr>
              <a:t> </a:t>
            </a:r>
            <a:r>
              <a:rPr lang="de-DE" sz="6800" dirty="0"/>
              <a:t>KON URA-PLU OPP </a:t>
            </a:r>
            <a:r>
              <a:rPr lang="de-DE" sz="6800" dirty="0">
                <a:solidFill>
                  <a:srgbClr val="FF0000"/>
                </a:solidFill>
              </a:rPr>
              <a:t>NES</a:t>
            </a:r>
            <a:r>
              <a:rPr lang="de-DE" sz="6800" dirty="0"/>
              <a:t> KON DS in HS SAT / CHI, </a:t>
            </a:r>
            <a:r>
              <a:rPr lang="de-DE" sz="6800" dirty="0">
                <a:solidFill>
                  <a:srgbClr val="FF0000"/>
                </a:solidFill>
              </a:rPr>
              <a:t>DRA</a:t>
            </a:r>
            <a:r>
              <a:rPr lang="de-DE" sz="6800" dirty="0"/>
              <a:t> OPP. MON-JUP, </a:t>
            </a:r>
            <a:r>
              <a:rPr lang="de-DE" sz="6800" dirty="0">
                <a:solidFill>
                  <a:srgbClr val="FF0000"/>
                </a:solidFill>
              </a:rPr>
              <a:t>HER</a:t>
            </a:r>
            <a:r>
              <a:rPr lang="de-DE" sz="6800" dirty="0"/>
              <a:t> KON CHA QUA. ORC, </a:t>
            </a:r>
            <a:r>
              <a:rPr lang="de-DE" sz="6800" dirty="0">
                <a:solidFill>
                  <a:srgbClr val="FF0000"/>
                </a:solidFill>
              </a:rPr>
              <a:t>GON</a:t>
            </a:r>
            <a:r>
              <a:rPr lang="de-DE" sz="6800" dirty="0"/>
              <a:t> QUA AC / DC, </a:t>
            </a:r>
            <a:r>
              <a:rPr lang="de-DE" sz="6800" dirty="0">
                <a:solidFill>
                  <a:srgbClr val="FF0000"/>
                </a:solidFill>
              </a:rPr>
              <a:t>URA-</a:t>
            </a:r>
            <a:r>
              <a:rPr lang="de-DE" sz="6800" dirty="0" err="1">
                <a:solidFill>
                  <a:srgbClr val="FF0000"/>
                </a:solidFill>
              </a:rPr>
              <a:t>LEMpo</a:t>
            </a:r>
            <a:r>
              <a:rPr lang="de-DE" sz="6800" dirty="0"/>
              <a:t> KON AMY, </a:t>
            </a:r>
            <a:r>
              <a:rPr lang="de-DE" sz="6800" dirty="0">
                <a:solidFill>
                  <a:srgbClr val="FF0000"/>
                </a:solidFill>
              </a:rPr>
              <a:t>NEP</a:t>
            </a:r>
            <a:r>
              <a:rPr lang="de-DE" sz="6800" dirty="0"/>
              <a:t> KON CER OPP SON, </a:t>
            </a:r>
            <a:r>
              <a:rPr lang="de-DE" sz="6800" dirty="0">
                <a:solidFill>
                  <a:srgbClr val="FF0000"/>
                </a:solidFill>
              </a:rPr>
              <a:t>CHI</a:t>
            </a:r>
            <a:r>
              <a:rPr lang="de-DE" sz="6800" dirty="0"/>
              <a:t> OPP </a:t>
            </a:r>
            <a:r>
              <a:rPr lang="de-DE" sz="6800" dirty="0">
                <a:solidFill>
                  <a:srgbClr val="FF0000"/>
                </a:solidFill>
              </a:rPr>
              <a:t>SON </a:t>
            </a:r>
            <a:r>
              <a:rPr lang="de-DE" sz="6800" dirty="0"/>
              <a:t>T-QUA. ORC-LUC, </a:t>
            </a:r>
            <a:r>
              <a:rPr lang="de-DE" sz="6800" dirty="0">
                <a:solidFill>
                  <a:srgbClr val="FF0000"/>
                </a:solidFill>
              </a:rPr>
              <a:t>ERI-NK</a:t>
            </a:r>
            <a:r>
              <a:rPr lang="de-DE" sz="6800" dirty="0"/>
              <a:t> KON TYP OPP </a:t>
            </a:r>
            <a:r>
              <a:rPr lang="de-DE" sz="6800" dirty="0">
                <a:solidFill>
                  <a:srgbClr val="FF0000"/>
                </a:solidFill>
              </a:rPr>
              <a:t>MAR</a:t>
            </a:r>
            <a:r>
              <a:rPr lang="de-DE" sz="6800" dirty="0"/>
              <a:t> T-QUA </a:t>
            </a:r>
            <a:r>
              <a:rPr lang="de-DE" sz="6800" dirty="0">
                <a:solidFill>
                  <a:srgbClr val="FF0000"/>
                </a:solidFill>
              </a:rPr>
              <a:t>PLU, NES </a:t>
            </a:r>
            <a:r>
              <a:rPr lang="de-DE" sz="6800" dirty="0"/>
              <a:t>KON</a:t>
            </a:r>
            <a:r>
              <a:rPr lang="de-DE" sz="6800" dirty="0">
                <a:solidFill>
                  <a:srgbClr val="FF0000"/>
                </a:solidFill>
              </a:rPr>
              <a:t> </a:t>
            </a:r>
            <a:r>
              <a:rPr lang="de-DE" sz="6800" dirty="0"/>
              <a:t>DS in HS</a:t>
            </a:r>
            <a:r>
              <a:rPr lang="de-DE" sz="6800" dirty="0">
                <a:solidFill>
                  <a:srgbClr val="FF0000"/>
                </a:solidFill>
              </a:rPr>
              <a:t> SAT / CHI </a:t>
            </a:r>
            <a:r>
              <a:rPr lang="de-DE" sz="6800" dirty="0"/>
              <a:t>OPP</a:t>
            </a:r>
            <a:r>
              <a:rPr lang="de-DE" sz="6800" dirty="0">
                <a:solidFill>
                  <a:srgbClr val="FF0000"/>
                </a:solidFill>
              </a:rPr>
              <a:t> URA / PLU, ZEU </a:t>
            </a:r>
            <a:r>
              <a:rPr lang="de-DE" sz="6800" dirty="0"/>
              <a:t>KON HAG QUA SAT, Kriegsstart: </a:t>
            </a:r>
            <a:r>
              <a:rPr lang="de-DE" sz="6800" dirty="0">
                <a:solidFill>
                  <a:srgbClr val="FF0000"/>
                </a:solidFill>
              </a:rPr>
              <a:t>PAL</a:t>
            </a:r>
            <a:r>
              <a:rPr lang="de-DE" sz="6800" dirty="0"/>
              <a:t> KON DRA in </a:t>
            </a:r>
            <a:r>
              <a:rPr lang="de-DE" sz="6800" dirty="0" err="1"/>
              <a:t>kard</a:t>
            </a:r>
            <a:r>
              <a:rPr lang="de-DE" sz="6800" dirty="0"/>
              <a:t>. 10°-GK</a:t>
            </a:r>
          </a:p>
          <a:p>
            <a:endParaRPr lang="de-DE" dirty="0"/>
          </a:p>
        </p:txBody>
      </p:sp>
    </p:spTree>
    <p:extLst>
      <p:ext uri="{BB962C8B-B14F-4D97-AF65-F5344CB8AC3E}">
        <p14:creationId xmlns:p14="http://schemas.microsoft.com/office/powerpoint/2010/main" val="4077711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a:extLst>
              <a:ext uri="{FF2B5EF4-FFF2-40B4-BE49-F238E27FC236}">
                <a16:creationId xmlns:a16="http://schemas.microsoft.com/office/drawing/2014/main" id="{24C72F0A-E8DA-4C04-B50D-99549681BE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0293" y="1471855"/>
            <a:ext cx="4941706" cy="4683412"/>
          </a:xfrm>
        </p:spPr>
      </p:pic>
      <p:sp>
        <p:nvSpPr>
          <p:cNvPr id="2" name="Titel 1">
            <a:extLst>
              <a:ext uri="{FF2B5EF4-FFF2-40B4-BE49-F238E27FC236}">
                <a16:creationId xmlns:a16="http://schemas.microsoft.com/office/drawing/2014/main" id="{853745EA-3FC2-4B81-A6DC-AE6BDB41E3CA}"/>
              </a:ext>
            </a:extLst>
          </p:cNvPr>
          <p:cNvSpPr>
            <a:spLocks noGrp="1"/>
          </p:cNvSpPr>
          <p:nvPr>
            <p:ph type="title"/>
          </p:nvPr>
        </p:nvSpPr>
        <p:spPr>
          <a:xfrm>
            <a:off x="0" y="82193"/>
            <a:ext cx="12192000" cy="976045"/>
          </a:xfrm>
        </p:spPr>
        <p:txBody>
          <a:bodyPr>
            <a:normAutofit fontScale="90000"/>
          </a:bodyPr>
          <a:lstStyle/>
          <a:p>
            <a:r>
              <a:rPr lang="de-DE" sz="3200" b="1" dirty="0">
                <a:latin typeface="+mn-lt"/>
              </a:rPr>
              <a:t>Großer Komet </a:t>
            </a:r>
            <a:r>
              <a:rPr lang="de-DE" sz="3200" b="1" dirty="0" err="1">
                <a:latin typeface="+mn-lt"/>
              </a:rPr>
              <a:t>Ikeya-Seki</a:t>
            </a:r>
            <a:r>
              <a:rPr lang="de-DE" sz="3200" b="1" dirty="0">
                <a:latin typeface="+mn-lt"/>
              </a:rPr>
              <a:t> C/1965 S1 EH 18.09.1965, 19h12 UT, Coventry, GB (innen) – 1. </a:t>
            </a:r>
            <a:r>
              <a:rPr lang="de-DE" sz="3200" b="1" dirty="0" err="1">
                <a:latin typeface="+mn-lt"/>
              </a:rPr>
              <a:t>Biontech</a:t>
            </a:r>
            <a:r>
              <a:rPr lang="de-DE" sz="3200" b="1" dirty="0">
                <a:latin typeface="+mn-lt"/>
              </a:rPr>
              <a:t>-Impfung 08.12.2020, 06:31 GMT, Coventry, GB (außen)</a:t>
            </a:r>
            <a:endParaRPr lang="de-DE" sz="3200" dirty="0"/>
          </a:p>
        </p:txBody>
      </p:sp>
      <p:sp>
        <p:nvSpPr>
          <p:cNvPr id="8" name="Textfeld 7">
            <a:extLst>
              <a:ext uri="{FF2B5EF4-FFF2-40B4-BE49-F238E27FC236}">
                <a16:creationId xmlns:a16="http://schemas.microsoft.com/office/drawing/2014/main" id="{4FB1700F-863F-4BD0-9E29-37C04AF2F9C1}"/>
              </a:ext>
            </a:extLst>
          </p:cNvPr>
          <p:cNvSpPr txBox="1"/>
          <p:nvPr/>
        </p:nvSpPr>
        <p:spPr>
          <a:xfrm>
            <a:off x="0" y="991339"/>
            <a:ext cx="8068733" cy="6124754"/>
          </a:xfrm>
          <a:prstGeom prst="rect">
            <a:avLst/>
          </a:prstGeom>
          <a:noFill/>
        </p:spPr>
        <p:txBody>
          <a:bodyPr wrap="square" rtlCol="0">
            <a:spAutoFit/>
          </a:bodyPr>
          <a:lstStyle/>
          <a:p>
            <a:r>
              <a:rPr lang="de-DE" sz="1400" dirty="0"/>
              <a:t>Der dämonisch-militärstrategische Machtkampf (Int. Lilith-Pallas </a:t>
            </a:r>
            <a:r>
              <a:rPr lang="de-DE" sz="1400" dirty="0" err="1"/>
              <a:t>Opp</a:t>
            </a:r>
            <a:r>
              <a:rPr lang="de-DE" sz="1400" dirty="0"/>
              <a:t>. DNA) der trojanisch überwachungs-implementierend (Laplace) bis zerstörerisch (</a:t>
            </a:r>
            <a:r>
              <a:rPr lang="de-DE" sz="1400" dirty="0" err="1"/>
              <a:t>Sinon</a:t>
            </a:r>
            <a:r>
              <a:rPr lang="de-DE" sz="1400" dirty="0"/>
              <a:t>) ins Erbgut eindringenden (</a:t>
            </a:r>
            <a:r>
              <a:rPr lang="de-DE" sz="1400" dirty="0" err="1"/>
              <a:t>Sinon</a:t>
            </a:r>
            <a:r>
              <a:rPr lang="de-DE" sz="1400" dirty="0"/>
              <a:t>) Virologie-Gen-</a:t>
            </a:r>
            <a:r>
              <a:rPr lang="de-DE" sz="1400" dirty="0" err="1"/>
              <a:t>Biowaf</a:t>
            </a:r>
            <a:r>
              <a:rPr lang="de-DE" sz="1400" dirty="0"/>
              <a:t>-</a:t>
            </a:r>
            <a:r>
              <a:rPr lang="de-DE" sz="1400" dirty="0" err="1"/>
              <a:t>fen</a:t>
            </a:r>
            <a:r>
              <a:rPr lang="de-DE" sz="1400" dirty="0"/>
              <a:t> (DNA bzw. Koch-Pasteur, schwarzmagisch manipulativ mörderisch ins tödliche Schicksal treibende </a:t>
            </a:r>
            <a:r>
              <a:rPr lang="de-DE" sz="1400" dirty="0" err="1"/>
              <a:t>Ixion</a:t>
            </a:r>
            <a:r>
              <a:rPr lang="de-DE" sz="1400" dirty="0"/>
              <a:t>-Desdemona auf dem ultimativen und schnellsten bindenden </a:t>
            </a:r>
            <a:r>
              <a:rPr lang="de-DE" sz="1400" dirty="0" err="1"/>
              <a:t>Sogpunkt</a:t>
            </a:r>
            <a:r>
              <a:rPr lang="de-DE" sz="1400" dirty="0"/>
              <a:t> des Shapley-Superclusters, SCI 124, auf 29° WAA - 1° SKO in </a:t>
            </a:r>
            <a:r>
              <a:rPr lang="de-DE" sz="1400" dirty="0" err="1"/>
              <a:t>Opp</a:t>
            </a:r>
            <a:r>
              <a:rPr lang="de-DE" sz="1400" dirty="0"/>
              <a:t>. zum schwarzmagisch knechtenden-</a:t>
            </a:r>
            <a:r>
              <a:rPr lang="de-DE" sz="1400" dirty="0" err="1"/>
              <a:t>hordenbefehligenden</a:t>
            </a:r>
            <a:r>
              <a:rPr lang="de-DE" sz="1400" dirty="0"/>
              <a:t> Widder-Sauron auf der gesellschaftlichen Hochmut und Fall-</a:t>
            </a:r>
            <a:r>
              <a:rPr lang="de-DE" sz="1400" dirty="0" err="1"/>
              <a:t>Vertikalität</a:t>
            </a:r>
            <a:r>
              <a:rPr lang="de-DE" sz="1400" dirty="0"/>
              <a:t> </a:t>
            </a:r>
            <a:r>
              <a:rPr lang="de-DE" sz="1400" dirty="0" err="1"/>
              <a:t>Sedna</a:t>
            </a:r>
            <a:r>
              <a:rPr lang="de-DE" sz="1400" dirty="0"/>
              <a:t> im Bereich der DNA-Manipulation im T-Qua. auf Crick, welcher maximal medizin-militärisch Jupiter-Asclepius-Saturn-Pallas zum öffentlichen </a:t>
            </a:r>
            <a:r>
              <a:rPr lang="de-DE" sz="1400" dirty="0" err="1"/>
              <a:t>Genmanipu</a:t>
            </a:r>
            <a:r>
              <a:rPr lang="de-DE" sz="1400" dirty="0"/>
              <a:t>-</a:t>
            </a:r>
            <a:r>
              <a:rPr lang="de-DE" sz="1400" dirty="0" err="1"/>
              <a:t>lations</a:t>
            </a:r>
            <a:r>
              <a:rPr lang="de-DE" sz="1400" dirty="0"/>
              <a:t>-Start aktiviert wurde) und dystopisch-neuordnenden, reduktionskrisenhaft eugenisch-menschen-opfernd-entvölkernden (</a:t>
            </a:r>
            <a:r>
              <a:rPr lang="de-DE" sz="1400" dirty="0" err="1"/>
              <a:t>Ino</a:t>
            </a:r>
            <a:r>
              <a:rPr lang="de-DE" sz="1400" dirty="0"/>
              <a:t>), teuflischen, menschheitssuizidalen (Lucifer-Orcus - durch Sonne auf Aca-  </a:t>
            </a:r>
            <a:r>
              <a:rPr lang="de-DE" sz="1400" dirty="0" err="1"/>
              <a:t>demia</a:t>
            </a:r>
            <a:r>
              <a:rPr lang="de-DE" sz="1400" dirty="0"/>
              <a:t> und durch Gendatensammlung Dulbecco aktiviert, auch Laplace und Sauron) trojanisch-allüber-wachenden Machtgruppen (Uranus-Pluto Qua. Atlantis-Laplace-Astraea) mit Mitteln der massenmedial erzeugten Panik (NK-Herrscher Merkur Qua. Pan-Laplace) sieht man an den kombinierten </a:t>
            </a:r>
            <a:r>
              <a:rPr lang="de-DE" sz="1400" b="1" dirty="0"/>
              <a:t>schwarzen</a:t>
            </a:r>
            <a:r>
              <a:rPr lang="de-DE" sz="1400" dirty="0"/>
              <a:t>, </a:t>
            </a:r>
            <a:r>
              <a:rPr lang="de-DE" sz="1400" b="1" dirty="0">
                <a:solidFill>
                  <a:srgbClr val="0099FF"/>
                </a:solidFill>
              </a:rPr>
              <a:t>hellblauen</a:t>
            </a:r>
            <a:r>
              <a:rPr lang="de-DE" sz="1400" dirty="0"/>
              <a:t> und </a:t>
            </a:r>
            <a:r>
              <a:rPr lang="de-DE" sz="1400" b="1" dirty="0">
                <a:solidFill>
                  <a:srgbClr val="A50021"/>
                </a:solidFill>
              </a:rPr>
              <a:t>braunen</a:t>
            </a:r>
            <a:r>
              <a:rPr lang="de-DE" sz="1400" dirty="0"/>
              <a:t> </a:t>
            </a:r>
            <a:r>
              <a:rPr lang="de-DE" sz="1400" dirty="0" err="1"/>
              <a:t>Aspektfiguren</a:t>
            </a:r>
            <a:r>
              <a:rPr lang="de-DE" sz="1400" dirty="0"/>
              <a:t>. JUN-Orcus-Lucifer wiederholte sich in OPP zum heimlich </a:t>
            </a:r>
            <a:r>
              <a:rPr lang="de-DE" sz="1400" dirty="0" err="1"/>
              <a:t>ent</a:t>
            </a:r>
            <a:r>
              <a:rPr lang="de-DE" sz="1400" dirty="0"/>
              <a:t>-   grenzt-herrschenden, Fundament schwächend unterminierenden FIS-Saturn T-QUA DNA auf </a:t>
            </a:r>
            <a:r>
              <a:rPr lang="de-DE" sz="1400" dirty="0" err="1"/>
              <a:t>Charpen</a:t>
            </a:r>
            <a:r>
              <a:rPr lang="de-DE" sz="1400" dirty="0"/>
              <a:t>-        </a:t>
            </a:r>
            <a:r>
              <a:rPr lang="de-DE" sz="1400" dirty="0" err="1"/>
              <a:t>tier</a:t>
            </a:r>
            <a:r>
              <a:rPr lang="de-DE" sz="1400" dirty="0"/>
              <a:t> (hier für die Nobelpreisträgerin aus der Charpentier-Komponistensippe, im EH als Schatten überaus sichtbar, für Gen </a:t>
            </a:r>
            <a:r>
              <a:rPr lang="de-DE" sz="1400" dirty="0" err="1"/>
              <a:t>Editing</a:t>
            </a:r>
            <a:r>
              <a:rPr lang="de-DE" sz="1400" dirty="0"/>
              <a:t> mit der Genschere CRISPR/Cas9) KON Hagar auf dem anderen megasoghaften   Punkt des Universums, der multigalaktischen Konvergenz des G.A.s - zwei pechschwarze-destruktive          Söge: in den mörderischen Islamismus und mörderisch sich auch über </a:t>
            </a:r>
            <a:r>
              <a:rPr lang="de-DE" sz="1400" dirty="0" err="1"/>
              <a:t>Shedding</a:t>
            </a:r>
            <a:r>
              <a:rPr lang="de-DE" sz="1400" dirty="0"/>
              <a:t> weiterverbreiteten Bio-waffen-Gen-</a:t>
            </a:r>
            <a:r>
              <a:rPr lang="de-DE" sz="1400" dirty="0" err="1"/>
              <a:t>Spezizid</a:t>
            </a:r>
            <a:r>
              <a:rPr lang="de-DE" sz="1400" dirty="0"/>
              <a:t> an den stärksten uns bekannten Sogpunkten des Universums. Am durchgängigen Herr-</a:t>
            </a:r>
            <a:r>
              <a:rPr lang="de-DE" sz="1400" dirty="0" err="1"/>
              <a:t>schaftsmachtgrad</a:t>
            </a:r>
            <a:r>
              <a:rPr lang="de-DE" sz="1400" dirty="0"/>
              <a:t> 4-5° Steinbock, der unheilvoll zur größten profitablen Mega-Lügenhype-Kampagnen-Venus -SoFi ab 15.01.2010 (NGO, Klima, Corona, Flüchtlinge, 15 Min-Cities/CCS) für 84 Jahre </a:t>
            </a:r>
            <a:r>
              <a:rPr lang="de-DE" sz="1400" dirty="0" err="1"/>
              <a:t>gejumpstartet</a:t>
            </a:r>
            <a:r>
              <a:rPr lang="de-DE" sz="1400" dirty="0"/>
              <a:t> wurde, steht der Impfasteroid in </a:t>
            </a:r>
            <a:r>
              <a:rPr lang="de-DE" sz="1400" dirty="0" err="1"/>
              <a:t>Opp</a:t>
            </a:r>
            <a:r>
              <a:rPr lang="de-DE" sz="1400" dirty="0"/>
              <a:t>. zu Vesta, dem Lockdown und dann der zur genveränderten Isolation des Geistes im eigenen Körper, drakonisch-virusmedizinisch (</a:t>
            </a:r>
            <a:r>
              <a:rPr lang="de-DE" sz="1400" dirty="0" err="1"/>
              <a:t>Drakonia</a:t>
            </a:r>
            <a:r>
              <a:rPr lang="de-DE" sz="1400" dirty="0"/>
              <a:t>-</a:t>
            </a:r>
            <a:r>
              <a:rPr lang="de-DE" sz="1400" dirty="0" err="1"/>
              <a:t>Ivanovsky</a:t>
            </a:r>
            <a:r>
              <a:rPr lang="de-DE" sz="1400" dirty="0"/>
              <a:t>-Chiron) </a:t>
            </a:r>
            <a:r>
              <a:rPr lang="de-DE" sz="1400" dirty="0" err="1"/>
              <a:t>nemesishaft</a:t>
            </a:r>
            <a:r>
              <a:rPr lang="de-DE" sz="1400" dirty="0"/>
              <a:t> schwarz-magisch (Nemesis-Saruman global-expansiv nahe SGZ) kometennachfolgend zum Märtyrerselbstmord und -mord manipulierend. Koronis auf dem SK T-Qua. Alekto zeigt die/den </a:t>
            </a:r>
            <a:r>
              <a:rPr lang="de-DE" sz="1400" dirty="0" err="1"/>
              <a:t>Karmakonfrontation</a:t>
            </a:r>
            <a:r>
              <a:rPr lang="de-DE" sz="1400" dirty="0"/>
              <a:t> / -Cut (Atropos) darin. Die Biowaffen-Technologie von STI-Pasteur kam lukrativ in OPP zum heimlichen Machtvorgehen bzw. der Suizidalität des MAR-NEP KON VEN QUA WAS-</a:t>
            </a:r>
            <a:r>
              <a:rPr lang="de-DE" sz="1400" dirty="0" err="1"/>
              <a:t>Pholus</a:t>
            </a:r>
            <a:r>
              <a:rPr lang="de-DE" sz="1400" dirty="0"/>
              <a:t> und der Seuchenüberwachung (</a:t>
            </a:r>
            <a:r>
              <a:rPr lang="de-DE" sz="1400" dirty="0" err="1"/>
              <a:t>Rudras</a:t>
            </a:r>
            <a:r>
              <a:rPr lang="de-DE" sz="1400" dirty="0"/>
              <a:t>-Orwell)</a:t>
            </a:r>
          </a:p>
        </p:txBody>
      </p:sp>
    </p:spTree>
    <p:extLst>
      <p:ext uri="{BB962C8B-B14F-4D97-AF65-F5344CB8AC3E}">
        <p14:creationId xmlns:p14="http://schemas.microsoft.com/office/powerpoint/2010/main" val="1232581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E77DE88C-A46A-4B93-9C3A-BE498A3CE7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17874" y="1746196"/>
            <a:ext cx="4974126" cy="4823552"/>
          </a:xfrm>
        </p:spPr>
      </p:pic>
      <p:sp>
        <p:nvSpPr>
          <p:cNvPr id="2" name="Titel 1">
            <a:extLst>
              <a:ext uri="{FF2B5EF4-FFF2-40B4-BE49-F238E27FC236}">
                <a16:creationId xmlns:a16="http://schemas.microsoft.com/office/drawing/2014/main" id="{4BA8B7BA-B4A6-4091-9485-7DF6A32D43F0}"/>
              </a:ext>
            </a:extLst>
          </p:cNvPr>
          <p:cNvSpPr>
            <a:spLocks noGrp="1"/>
          </p:cNvSpPr>
          <p:nvPr>
            <p:ph type="title"/>
          </p:nvPr>
        </p:nvSpPr>
        <p:spPr>
          <a:xfrm>
            <a:off x="0" y="194845"/>
            <a:ext cx="12192000" cy="681037"/>
          </a:xfrm>
        </p:spPr>
        <p:txBody>
          <a:bodyPr>
            <a:normAutofit fontScale="90000"/>
          </a:bodyPr>
          <a:lstStyle/>
          <a:p>
            <a:r>
              <a:rPr lang="de-DE" sz="3200" b="1" dirty="0">
                <a:latin typeface="+mn-lt"/>
              </a:rPr>
              <a:t>Großer Komet </a:t>
            </a:r>
            <a:r>
              <a:rPr lang="de-DE" sz="3200" b="1" dirty="0" err="1">
                <a:latin typeface="+mn-lt"/>
              </a:rPr>
              <a:t>Ikeya-Seki</a:t>
            </a:r>
            <a:r>
              <a:rPr lang="de-DE" sz="3200" b="1" dirty="0">
                <a:latin typeface="+mn-lt"/>
              </a:rPr>
              <a:t> C/1965 S1 EH 18.09.1965, 19h12 UT, Mekka (innen) – Islam-Urmachtfinsternis 01.08.566, 07:17 UT, Mekka (außen)</a:t>
            </a:r>
            <a:r>
              <a:rPr lang="de-DE" sz="3100" b="1" dirty="0">
                <a:latin typeface="+mn-lt"/>
              </a:rPr>
              <a:t> </a:t>
            </a:r>
            <a:r>
              <a:rPr lang="de-DE" sz="1400" dirty="0">
                <a:latin typeface="+mn-lt"/>
              </a:rPr>
              <a:t>– das Haupthoroskop des Islams - zusammen mit der plutonisch-</a:t>
            </a:r>
            <a:r>
              <a:rPr lang="de-DE" sz="1400" dirty="0" err="1">
                <a:latin typeface="+mn-lt"/>
              </a:rPr>
              <a:t>orcischen</a:t>
            </a:r>
            <a:r>
              <a:rPr lang="de-DE" sz="1400" dirty="0">
                <a:latin typeface="+mn-lt"/>
              </a:rPr>
              <a:t> Hedschra-SoFi 14.07.622 - mit</a:t>
            </a:r>
            <a:r>
              <a:rPr lang="de-DE" sz="1400" b="1" dirty="0">
                <a:latin typeface="+mn-lt"/>
              </a:rPr>
              <a:t> </a:t>
            </a:r>
            <a:r>
              <a:rPr lang="de-DE" sz="1400" dirty="0" err="1">
                <a:latin typeface="+mn-lt"/>
              </a:rPr>
              <a:t>Finsternisverlauf</a:t>
            </a:r>
            <a:r>
              <a:rPr lang="de-DE" sz="1400" dirty="0">
                <a:latin typeface="+mn-lt"/>
              </a:rPr>
              <a:t> über Mekka und Medina und 2 noch akuten </a:t>
            </a:r>
            <a:r>
              <a:rPr lang="de-DE" sz="1400" dirty="0" err="1">
                <a:latin typeface="+mn-lt"/>
              </a:rPr>
              <a:t>Jahrtausendekonstellationen</a:t>
            </a:r>
            <a:r>
              <a:rPr lang="de-DE" sz="1400" dirty="0">
                <a:latin typeface="+mn-lt"/>
              </a:rPr>
              <a:t>: Erdgroßtrigon Saturn/Uranus-Mars/Neptun und Pluto-</a:t>
            </a:r>
            <a:r>
              <a:rPr lang="de-DE" sz="1400" dirty="0" err="1">
                <a:latin typeface="+mn-lt"/>
              </a:rPr>
              <a:t>Pholus</a:t>
            </a:r>
            <a:r>
              <a:rPr lang="de-DE" sz="1400" dirty="0">
                <a:latin typeface="+mn-lt"/>
              </a:rPr>
              <a:t>-</a:t>
            </a:r>
            <a:r>
              <a:rPr lang="de-DE" sz="1400" dirty="0" err="1">
                <a:latin typeface="+mn-lt"/>
              </a:rPr>
              <a:t>Nessus</a:t>
            </a:r>
            <a:r>
              <a:rPr lang="de-DE" sz="1400" dirty="0">
                <a:latin typeface="+mn-lt"/>
              </a:rPr>
              <a:t>-Konj. </a:t>
            </a:r>
            <a:r>
              <a:rPr lang="de-DE" sz="1400" dirty="0" err="1">
                <a:latin typeface="+mn-lt"/>
              </a:rPr>
              <a:t>Opp</a:t>
            </a:r>
            <a:r>
              <a:rPr lang="de-DE" sz="1400" dirty="0">
                <a:latin typeface="+mn-lt"/>
              </a:rPr>
              <a:t> Eris, Trigon Jupiter (löst stets bei islambezogenen Shock-and-</a:t>
            </a:r>
            <a:r>
              <a:rPr lang="de-DE" sz="1400" dirty="0" err="1">
                <a:latin typeface="+mn-lt"/>
              </a:rPr>
              <a:t>Awe</a:t>
            </a:r>
            <a:r>
              <a:rPr lang="de-DE" sz="1400" dirty="0">
                <a:latin typeface="+mn-lt"/>
              </a:rPr>
              <a:t>-Ereignissen </a:t>
            </a:r>
            <a:r>
              <a:rPr lang="de-DE" sz="1400">
                <a:latin typeface="+mn-lt"/>
              </a:rPr>
              <a:t>aus und zeigt </a:t>
            </a:r>
            <a:r>
              <a:rPr lang="de-DE" sz="1400" dirty="0">
                <a:latin typeface="+mn-lt"/>
              </a:rPr>
              <a:t>alle Islamthemen)</a:t>
            </a:r>
            <a:endParaRPr lang="de-DE" sz="1400" dirty="0"/>
          </a:p>
        </p:txBody>
      </p:sp>
      <p:sp>
        <p:nvSpPr>
          <p:cNvPr id="6" name="Textfeld 5">
            <a:extLst>
              <a:ext uri="{FF2B5EF4-FFF2-40B4-BE49-F238E27FC236}">
                <a16:creationId xmlns:a16="http://schemas.microsoft.com/office/drawing/2014/main" id="{975B1068-0A31-4743-B1CD-FD9218427AC5}"/>
              </a:ext>
            </a:extLst>
          </p:cNvPr>
          <p:cNvSpPr txBox="1"/>
          <p:nvPr/>
        </p:nvSpPr>
        <p:spPr>
          <a:xfrm>
            <a:off x="0" y="1087934"/>
            <a:ext cx="9004300" cy="6093976"/>
          </a:xfrm>
          <a:prstGeom prst="rect">
            <a:avLst/>
          </a:prstGeom>
          <a:noFill/>
        </p:spPr>
        <p:txBody>
          <a:bodyPr wrap="square" rtlCol="0">
            <a:spAutoFit/>
          </a:bodyPr>
          <a:lstStyle/>
          <a:p>
            <a:r>
              <a:rPr lang="de-DE" sz="1300" dirty="0"/>
              <a:t>Ein großes, aus Ur-Entwurzlungs- &amp; Versklavungsenergie (Abraham vs. Hagar) stammendes, verblendetes, wutdämonisches Nieder-</a:t>
            </a:r>
            <a:r>
              <a:rPr lang="de-DE" sz="1300" dirty="0" err="1"/>
              <a:t>reißungs</a:t>
            </a:r>
            <a:r>
              <a:rPr lang="de-DE" sz="1300" dirty="0"/>
              <a:t>- / Zerstörungswerk alles Heiligen (Mars-Uranus-Ate-Laplace Qua. Hagar, </a:t>
            </a:r>
            <a:r>
              <a:rPr lang="de-DE" sz="1300" dirty="0" err="1"/>
              <a:t>Amycus</a:t>
            </a:r>
            <a:r>
              <a:rPr lang="de-DE" sz="1300" dirty="0"/>
              <a:t> an den Achsen, Lucifer auf NM) fokus-</a:t>
            </a:r>
            <a:r>
              <a:rPr lang="de-DE" sz="1300" dirty="0" err="1"/>
              <a:t>siert</a:t>
            </a:r>
            <a:r>
              <a:rPr lang="de-DE" sz="1300" dirty="0"/>
              <a:t> auf den Islam, die beiden Achsengrade 566 auf 10° Grad kardinal sind </a:t>
            </a:r>
            <a:r>
              <a:rPr lang="de-DE" sz="1300" dirty="0" err="1"/>
              <a:t>kometeninteraspektiert</a:t>
            </a:r>
            <a:r>
              <a:rPr lang="de-DE" sz="1300" dirty="0"/>
              <a:t>, wodurch die islamischen </a:t>
            </a:r>
            <a:r>
              <a:rPr lang="de-DE" sz="1300" dirty="0" err="1"/>
              <a:t>Län</a:t>
            </a:r>
            <a:r>
              <a:rPr lang="de-DE" sz="1300" dirty="0"/>
              <a:t>-der seitdem besonders in sadistische, drakonische, kriegerisch-spaltende Machtkämpfe verwickelt werden. Im </a:t>
            </a:r>
            <a:r>
              <a:rPr lang="de-DE" sz="1300" dirty="0" err="1"/>
              <a:t>Nessus</a:t>
            </a:r>
            <a:r>
              <a:rPr lang="de-DE" sz="1300" dirty="0"/>
              <a:t>-Bumerang reaktivieren dann archaische, kriegerisch-spaltende, sadistische, drakonische Machtgruppen in diesen Ländern (Eris-</a:t>
            </a:r>
            <a:r>
              <a:rPr lang="de-DE" sz="1300" dirty="0" err="1"/>
              <a:t>Teharonhiawa</a:t>
            </a:r>
            <a:r>
              <a:rPr lang="de-DE" sz="1300" dirty="0"/>
              <a:t>-</a:t>
            </a:r>
            <a:r>
              <a:rPr lang="de-DE" sz="1300" dirty="0" err="1"/>
              <a:t>ko</a:t>
            </a:r>
            <a:r>
              <a:rPr lang="de-DE" sz="1300" dirty="0"/>
              <a:t>-Sado-</a:t>
            </a:r>
            <a:r>
              <a:rPr lang="de-DE" sz="1300" dirty="0" err="1"/>
              <a:t>Drakonia</a:t>
            </a:r>
            <a:r>
              <a:rPr lang="de-DE" sz="1300" dirty="0"/>
              <a:t>-</a:t>
            </a:r>
            <a:r>
              <a:rPr lang="de-DE" sz="1300" dirty="0" err="1"/>
              <a:t>Arawn</a:t>
            </a:r>
            <a:r>
              <a:rPr lang="de-DE" sz="1300" dirty="0"/>
              <a:t>) das destruktiv-unterweltsverbundene, verwüstende Verbrechenschaos der SoFi (Atlantis-               </a:t>
            </a:r>
            <a:r>
              <a:rPr lang="de-DE" sz="1300" dirty="0" err="1"/>
              <a:t>Laverna</a:t>
            </a:r>
            <a:r>
              <a:rPr lang="de-DE" sz="1300" dirty="0"/>
              <a:t>-Chaos-AC </a:t>
            </a:r>
            <a:r>
              <a:rPr lang="de-DE" sz="1300" dirty="0" err="1"/>
              <a:t>Opp</a:t>
            </a:r>
            <a:r>
              <a:rPr lang="de-DE" sz="1300" dirty="0"/>
              <a:t> </a:t>
            </a:r>
            <a:r>
              <a:rPr lang="de-DE" sz="1300" dirty="0" err="1"/>
              <a:t>Amycus</a:t>
            </a:r>
            <a:r>
              <a:rPr lang="de-DE" sz="1300" dirty="0"/>
              <a:t>) und die Fortpflanzung (Junos-Priapus-Krebs-MC). Auch die Kometenachsengrade sind            betont, so läuft der MC in Mekka auf das plutonisch-</a:t>
            </a:r>
            <a:r>
              <a:rPr lang="de-DE" sz="1300" dirty="0" err="1"/>
              <a:t>kentaurische</a:t>
            </a:r>
            <a:r>
              <a:rPr lang="de-DE" sz="1300" dirty="0"/>
              <a:t> Revolutionsgruppenhorden-</a:t>
            </a:r>
            <a:r>
              <a:rPr lang="de-DE" sz="1300" dirty="0" err="1"/>
              <a:t>Stellium</a:t>
            </a:r>
            <a:r>
              <a:rPr lang="de-DE" sz="1300" dirty="0"/>
              <a:t> im Wassermann           hinaus. </a:t>
            </a:r>
            <a:r>
              <a:rPr lang="de-DE" sz="1300" dirty="0" err="1"/>
              <a:t>Nessus</a:t>
            </a:r>
            <a:r>
              <a:rPr lang="de-DE" sz="1300" dirty="0"/>
              <a:t>-Nordknoten-AC T-Qua. Heracles-</a:t>
            </a:r>
            <a:r>
              <a:rPr lang="de-DE" sz="1300" dirty="0" err="1"/>
              <a:t>Fanatica</a:t>
            </a:r>
            <a:r>
              <a:rPr lang="de-DE" sz="1300" dirty="0"/>
              <a:t> </a:t>
            </a:r>
            <a:r>
              <a:rPr lang="de-DE" sz="1300" dirty="0" err="1"/>
              <a:t>Opp</a:t>
            </a:r>
            <a:r>
              <a:rPr lang="de-DE" sz="1300" dirty="0"/>
              <a:t>. </a:t>
            </a:r>
            <a:r>
              <a:rPr lang="de-DE" sz="1300" dirty="0" err="1"/>
              <a:t>Haumea</a:t>
            </a:r>
            <a:r>
              <a:rPr lang="de-DE" sz="1300" dirty="0"/>
              <a:t>-Sphinx ist ein zulaufstarker, niederträchtiger,         krimineller (</a:t>
            </a:r>
            <a:r>
              <a:rPr lang="de-DE" sz="1300" dirty="0" err="1"/>
              <a:t>Laverna</a:t>
            </a:r>
            <a:r>
              <a:rPr lang="de-DE" sz="1300" dirty="0"/>
              <a:t>), dämonischer (Sphinx) kämpfender </a:t>
            </a:r>
            <a:r>
              <a:rPr lang="de-DE" sz="1300" dirty="0" err="1"/>
              <a:t>Fanatikerhort</a:t>
            </a:r>
            <a:r>
              <a:rPr lang="de-DE" sz="1300" dirty="0"/>
              <a:t> (Heracles-</a:t>
            </a:r>
            <a:r>
              <a:rPr lang="de-DE" sz="1300" dirty="0" err="1"/>
              <a:t>Fanatica</a:t>
            </a:r>
            <a:r>
              <a:rPr lang="de-DE" sz="1300" dirty="0"/>
              <a:t>), siehe fanatisierte    Terrororganisationen. Ein gewisser Ausweg kann die Wissenschaft (</a:t>
            </a:r>
            <a:r>
              <a:rPr lang="de-DE" sz="1300" dirty="0" err="1"/>
              <a:t>Scientia</a:t>
            </a:r>
            <a:r>
              <a:rPr lang="de-DE" sz="1300" dirty="0"/>
              <a:t>) sein. Das </a:t>
            </a:r>
            <a:r>
              <a:rPr lang="de-DE" sz="1300" b="1" dirty="0"/>
              <a:t>schwarze</a:t>
            </a:r>
            <a:r>
              <a:rPr lang="de-DE" sz="1300" dirty="0"/>
              <a:t> verheerend-</a:t>
            </a:r>
            <a:r>
              <a:rPr lang="de-DE" sz="1300" dirty="0" err="1"/>
              <a:t>mili</a:t>
            </a:r>
            <a:r>
              <a:rPr lang="de-DE" sz="1300" dirty="0"/>
              <a:t>-                         </a:t>
            </a:r>
            <a:r>
              <a:rPr lang="de-DE" sz="1300" dirty="0" err="1"/>
              <a:t>tant</a:t>
            </a:r>
            <a:r>
              <a:rPr lang="de-DE" sz="1300" dirty="0"/>
              <a:t>-crashfahrende-versklavende G.A.-GK triggert den isolierten, angstautoritären, selbstmordwahnhaften </a:t>
            </a:r>
            <a:r>
              <a:rPr lang="de-DE" sz="1300" dirty="0" err="1"/>
              <a:t>Plu</a:t>
            </a:r>
            <a:r>
              <a:rPr lang="de-DE" sz="1300" dirty="0"/>
              <a:t>-                              </a:t>
            </a:r>
            <a:r>
              <a:rPr lang="de-DE" sz="1300" dirty="0" err="1"/>
              <a:t>tino</a:t>
            </a:r>
            <a:r>
              <a:rPr lang="de-DE" sz="1300" dirty="0"/>
              <a:t> Orcus. Selbstmordterror- und Dawa-Bewegungen dürften offensichtliche </a:t>
            </a:r>
            <a:r>
              <a:rPr lang="de-DE" sz="1300" dirty="0" err="1"/>
              <a:t>nessisch</a:t>
            </a:r>
            <a:r>
              <a:rPr lang="de-DE" sz="1300" dirty="0"/>
              <a:t>-plutonisch-</a:t>
            </a:r>
            <a:r>
              <a:rPr lang="de-DE" sz="1300" dirty="0" err="1"/>
              <a:t>pholisch</a:t>
            </a:r>
            <a:r>
              <a:rPr lang="de-DE" sz="1300" dirty="0"/>
              <a:t>-                                 </a:t>
            </a:r>
            <a:r>
              <a:rPr lang="de-DE" sz="1300" dirty="0" err="1"/>
              <a:t>orcisch-amycushaft</a:t>
            </a:r>
            <a:r>
              <a:rPr lang="de-DE" sz="1300" dirty="0"/>
              <a:t> gesteuerte Fremdkulturzerstörungs- / Massenexpansionsaktionen mittels der Kometen-EH-                         Wucht aus Mekka sein (die 23.09.1987er / 11.09.1988er GK Pluto-Orcus-</a:t>
            </a:r>
            <a:r>
              <a:rPr lang="de-DE" sz="1300" dirty="0" err="1"/>
              <a:t>Sedna</a:t>
            </a:r>
            <a:r>
              <a:rPr lang="de-DE" sz="1300" dirty="0"/>
              <a:t>-Lucifer &amp; die 11.08.1999er-                                     GK-SoFis sind globale Hauptakteure hierfür). Über </a:t>
            </a:r>
            <a:r>
              <a:rPr lang="de-DE" sz="1300" dirty="0" err="1"/>
              <a:t>Martir</a:t>
            </a:r>
            <a:r>
              <a:rPr lang="de-DE" sz="1300" dirty="0"/>
              <a:t>-Pandora-Achilles auf Regulus wird man zur Berühmt-                               </a:t>
            </a:r>
            <a:r>
              <a:rPr lang="de-DE" sz="1300" dirty="0" err="1"/>
              <a:t>heit</a:t>
            </a:r>
            <a:r>
              <a:rPr lang="de-DE" sz="1300" dirty="0"/>
              <a:t> gefördert (und die Familie wurde oft danach finanziell gefördert) über das symbolische Nachleben des       Auseinanderbrechens des Kometen am Perihel als ‚Gotteskrieger‘ Märtyrer mit Freisetzung allen Übels, welches                             mit Attentatsgewalt die Türen aufsprengte für die nachfolgende, ebenso enthaltene Dawa. Dort im Übergang                               LÖW-JUN befindet sich am 01.08.566 die damit aktivierte Zulaufstärke (</a:t>
            </a:r>
            <a:r>
              <a:rPr lang="de-DE" sz="1300" dirty="0" err="1"/>
              <a:t>Haumea</a:t>
            </a:r>
            <a:r>
              <a:rPr lang="de-DE" sz="1300" dirty="0"/>
              <a:t>), das Geldverdienen über das                  Drakonische (Venus-</a:t>
            </a:r>
            <a:r>
              <a:rPr lang="de-DE" sz="1300" dirty="0" err="1"/>
              <a:t>Drakonia</a:t>
            </a:r>
            <a:r>
              <a:rPr lang="de-DE" sz="1300" dirty="0"/>
              <a:t>), die </a:t>
            </a:r>
            <a:r>
              <a:rPr lang="de-DE" sz="1300" dirty="0" err="1"/>
              <a:t>messiehafte</a:t>
            </a:r>
            <a:r>
              <a:rPr lang="de-DE" sz="1300" dirty="0"/>
              <a:t> Verwahrlosung, </a:t>
            </a:r>
            <a:r>
              <a:rPr lang="de-DE" sz="1300" dirty="0" err="1"/>
              <a:t>Verslummung</a:t>
            </a:r>
            <a:r>
              <a:rPr lang="de-DE" sz="1300" dirty="0"/>
              <a:t>, Kulturzerstörung: Venus + 2x </a:t>
            </a:r>
            <a:r>
              <a:rPr lang="de-DE" sz="1300" dirty="0" err="1"/>
              <a:t>Augeias</a:t>
            </a:r>
            <a:r>
              <a:rPr lang="de-DE" sz="1300" dirty="0"/>
              <a:t>,                          und sofort sichtbar bei der v.a. islamischen Völkerwanderung (MON-JUP 29° ZWI) des 2015er Wirkhoroskope-                        Clusters: 17.03./ 20.03./14.06./21-22.06/ 12-13.09.2015, da der Kometen-</a:t>
            </a:r>
            <a:r>
              <a:rPr lang="de-DE" sz="1300" dirty="0" err="1"/>
              <a:t>Augeias</a:t>
            </a:r>
            <a:r>
              <a:rPr lang="de-DE" sz="1300" dirty="0"/>
              <a:t> durch den </a:t>
            </a:r>
            <a:r>
              <a:rPr lang="de-DE" sz="1300" dirty="0" err="1"/>
              <a:t>luciferischen</a:t>
            </a:r>
            <a:r>
              <a:rPr lang="de-DE" sz="1300" dirty="0"/>
              <a:t> </a:t>
            </a:r>
            <a:r>
              <a:rPr lang="de-DE" sz="1300" dirty="0" err="1"/>
              <a:t>Finsternisgrad</a:t>
            </a:r>
            <a:r>
              <a:rPr lang="de-DE" sz="1300" dirty="0"/>
              <a:t>              auf Regulus gepusht wird), drakonische Frauenunterdrückung, Zerstörung des Femininen, das rächende kriegslistig ein- schleichende trojanische Eindringen und die feindlich übernehmende Destruktion der Städte (10° GK, </a:t>
            </a:r>
            <a:r>
              <a:rPr lang="de-DE" sz="1300" dirty="0" err="1"/>
              <a:t>Sinon</a:t>
            </a:r>
            <a:r>
              <a:rPr lang="de-DE" sz="1300" dirty="0"/>
              <a:t>). Auf den 2          </a:t>
            </a:r>
            <a:r>
              <a:rPr lang="de-DE" sz="1300" dirty="0" err="1"/>
              <a:t>galakt</a:t>
            </a:r>
            <a:r>
              <a:rPr lang="de-DE" sz="1300" dirty="0"/>
              <a:t>. Sogpunkten befindet sich a, der versklavende Umma- bzw. Islammigrationsasteroid Hagar Konj. G.A. &amp; b, der sich alles erlaubende, hier wg. Desdemona-KON vergewaltigende, frauenmörderische </a:t>
            </a:r>
            <a:r>
              <a:rPr lang="de-DE" sz="1300" dirty="0" err="1"/>
              <a:t>Ixion</a:t>
            </a:r>
            <a:r>
              <a:rPr lang="de-DE" sz="1300" dirty="0"/>
              <a:t> auf dem Shapley Supercluster KON Pallas in einer gesellschaftsdestruktiven, überfremdenden Horden-Kolonisation von Unten / Dawa durch OPP zu Sauron-</a:t>
            </a:r>
            <a:r>
              <a:rPr lang="de-DE" sz="1300" dirty="0" err="1"/>
              <a:t>Sedna</a:t>
            </a:r>
            <a:r>
              <a:rPr lang="de-DE" sz="1300" dirty="0"/>
              <a:t> 29° WID KON CER &amp; TRI zu 29° ZWI JUP-MON </a:t>
            </a:r>
            <a:r>
              <a:rPr lang="de-DE" sz="1300" dirty="0" err="1"/>
              <a:t>Opp</a:t>
            </a:r>
            <a:r>
              <a:rPr lang="de-DE" sz="1300" dirty="0"/>
              <a:t>. </a:t>
            </a:r>
            <a:r>
              <a:rPr lang="de-DE" sz="1300" dirty="0" err="1"/>
              <a:t>Kaali</a:t>
            </a:r>
            <a:r>
              <a:rPr lang="de-DE" sz="1300" dirty="0"/>
              <a:t>-GZ. </a:t>
            </a:r>
            <a:r>
              <a:rPr lang="de-DE" sz="1300" dirty="0" err="1"/>
              <a:t>Synastrieclou</a:t>
            </a:r>
            <a:r>
              <a:rPr lang="de-DE" sz="1300" dirty="0"/>
              <a:t>: Krieg stiften in diesen Ländern &amp; </a:t>
            </a:r>
            <a:r>
              <a:rPr lang="de-DE" sz="1300" dirty="0" err="1"/>
              <a:t>nessisch</a:t>
            </a:r>
            <a:r>
              <a:rPr lang="de-DE" sz="1300" dirty="0"/>
              <a:t> volles Migrationskarma ernten.</a:t>
            </a:r>
          </a:p>
        </p:txBody>
      </p:sp>
    </p:spTree>
    <p:extLst>
      <p:ext uri="{BB962C8B-B14F-4D97-AF65-F5344CB8AC3E}">
        <p14:creationId xmlns:p14="http://schemas.microsoft.com/office/powerpoint/2010/main" val="1104683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8E977-F3F2-44D9-81D5-CB5A7AD75FBF}"/>
              </a:ext>
            </a:extLst>
          </p:cNvPr>
          <p:cNvSpPr>
            <a:spLocks noGrp="1"/>
          </p:cNvSpPr>
          <p:nvPr>
            <p:ph type="title"/>
          </p:nvPr>
        </p:nvSpPr>
        <p:spPr>
          <a:xfrm>
            <a:off x="0" y="142946"/>
            <a:ext cx="12192000" cy="896145"/>
          </a:xfrm>
        </p:spPr>
        <p:txBody>
          <a:bodyPr>
            <a:normAutofit fontScale="90000"/>
          </a:bodyPr>
          <a:lstStyle/>
          <a:p>
            <a:r>
              <a:rPr lang="de-DE" sz="2800" b="1" dirty="0">
                <a:latin typeface="+mn-lt"/>
              </a:rPr>
              <a:t>Der Islamaufstieg mit Hilfe des Destruktiven der Kometen-Erschütterung bzw. des Kometen-Zerbrechens, in der Märtyrer-</a:t>
            </a:r>
            <a:r>
              <a:rPr lang="de-DE" sz="2800" b="1" dirty="0" err="1">
                <a:latin typeface="+mn-lt"/>
              </a:rPr>
              <a:t>Pandoras</a:t>
            </a:r>
            <a:r>
              <a:rPr lang="de-DE" sz="2800" b="1" dirty="0">
                <a:latin typeface="+mn-lt"/>
              </a:rPr>
              <a:t>-Büchsensprengung-Nachfolge der ‚Gotteskrieger‘ bzw. Selbstmordattentäter</a:t>
            </a:r>
          </a:p>
        </p:txBody>
      </p:sp>
      <p:sp>
        <p:nvSpPr>
          <p:cNvPr id="3" name="Inhaltsplatzhalter 2">
            <a:extLst>
              <a:ext uri="{FF2B5EF4-FFF2-40B4-BE49-F238E27FC236}">
                <a16:creationId xmlns:a16="http://schemas.microsoft.com/office/drawing/2014/main" id="{4C198F4D-6754-45CB-8906-7A5263680B05}"/>
              </a:ext>
            </a:extLst>
          </p:cNvPr>
          <p:cNvSpPr>
            <a:spLocks noGrp="1"/>
          </p:cNvSpPr>
          <p:nvPr>
            <p:ph idx="1"/>
          </p:nvPr>
        </p:nvSpPr>
        <p:spPr>
          <a:xfrm>
            <a:off x="0" y="1136073"/>
            <a:ext cx="12192000" cy="5902036"/>
          </a:xfrm>
        </p:spPr>
        <p:txBody>
          <a:bodyPr>
            <a:normAutofit fontScale="62500" lnSpcReduction="20000"/>
          </a:bodyPr>
          <a:lstStyle/>
          <a:p>
            <a:pPr marL="0" indent="0">
              <a:lnSpc>
                <a:spcPct val="107000"/>
              </a:lnSpc>
              <a:spcBef>
                <a:spcPts val="600"/>
              </a:spcBef>
              <a:buNone/>
            </a:pPr>
            <a:r>
              <a:rPr lang="de-DE" sz="2900" dirty="0">
                <a:latin typeface="Calibri" panose="020F0502020204030204" pitchFamily="34" charset="0"/>
                <a:ea typeface="Calibri" panose="020F0502020204030204" pitchFamily="34" charset="0"/>
                <a:cs typeface="Times New Roman" panose="02020603050405020304" pitchFamily="18" charset="0"/>
              </a:rPr>
              <a:t>Die zur Berühmtheit geförderte MARTIR-PANDORA-ACHILLES-KÖNIGSTUM mit Märtyrer </a:t>
            </a:r>
            <a:r>
              <a:rPr lang="de-DE" sz="2900" dirty="0" err="1">
                <a:latin typeface="Calibri" panose="020F0502020204030204" pitchFamily="34" charset="0"/>
                <a:ea typeface="Calibri" panose="020F0502020204030204" pitchFamily="34" charset="0"/>
                <a:cs typeface="Times New Roman" panose="02020603050405020304" pitchFamily="18" charset="0"/>
              </a:rPr>
              <a:t>MARTir</a:t>
            </a:r>
            <a:r>
              <a:rPr lang="de-DE" sz="2900" dirty="0">
                <a:latin typeface="Calibri" panose="020F0502020204030204" pitchFamily="34" charset="0"/>
                <a:ea typeface="Calibri" panose="020F0502020204030204" pitchFamily="34" charset="0"/>
                <a:cs typeface="Times New Roman" panose="02020603050405020304" pitchFamily="18" charset="0"/>
              </a:rPr>
              <a:t> - Krieger </a:t>
            </a:r>
            <a:r>
              <a:rPr lang="de-DE" sz="2900" dirty="0" err="1">
                <a:latin typeface="Calibri" panose="020F0502020204030204" pitchFamily="34" charset="0"/>
                <a:ea typeface="Calibri" panose="020F0502020204030204" pitchFamily="34" charset="0"/>
                <a:cs typeface="Times New Roman" panose="02020603050405020304" pitchFamily="18" charset="0"/>
              </a:rPr>
              <a:t>ACHilles</a:t>
            </a:r>
            <a:r>
              <a:rPr lang="de-DE" sz="2900" dirty="0">
                <a:latin typeface="Calibri" panose="020F0502020204030204" pitchFamily="34" charset="0"/>
                <a:ea typeface="Calibri" panose="020F0502020204030204" pitchFamily="34" charset="0"/>
                <a:cs typeface="Times New Roman" panose="02020603050405020304" pitchFamily="18" charset="0"/>
              </a:rPr>
              <a:t> - übelausschüttender </a:t>
            </a:r>
            <a:r>
              <a:rPr lang="de-DE" sz="2900" dirty="0" err="1">
                <a:latin typeface="Calibri" panose="020F0502020204030204" pitchFamily="34" charset="0"/>
                <a:ea typeface="Calibri" panose="020F0502020204030204" pitchFamily="34" charset="0"/>
                <a:cs typeface="Times New Roman" panose="02020603050405020304" pitchFamily="18" charset="0"/>
              </a:rPr>
              <a:t>PANDora</a:t>
            </a:r>
            <a:r>
              <a:rPr lang="de-DE" sz="2900" dirty="0">
                <a:latin typeface="Calibri" panose="020F0502020204030204" pitchFamily="34" charset="0"/>
                <a:ea typeface="Calibri" panose="020F0502020204030204" pitchFamily="34" charset="0"/>
                <a:cs typeface="Times New Roman" panose="02020603050405020304" pitchFamily="18" charset="0"/>
              </a:rPr>
              <a:t> auf dem Königsfixstern Regulus  - von dunklen Machteliten gesteuert durch das QUA SKO-ZEU - im </a:t>
            </a:r>
            <a:r>
              <a:rPr lang="de-DE" sz="2900" dirty="0" err="1">
                <a:latin typeface="Calibri" panose="020F0502020204030204" pitchFamily="34" charset="0"/>
                <a:ea typeface="Calibri" panose="020F0502020204030204" pitchFamily="34" charset="0"/>
                <a:cs typeface="Times New Roman" panose="02020603050405020304" pitchFamily="18" charset="0"/>
              </a:rPr>
              <a:t>hordenbefehligenden</a:t>
            </a:r>
            <a:r>
              <a:rPr lang="de-DE" sz="2900" dirty="0">
                <a:latin typeface="Calibri" panose="020F0502020204030204" pitchFamily="34" charset="0"/>
                <a:ea typeface="Calibri" panose="020F0502020204030204" pitchFamily="34" charset="0"/>
                <a:cs typeface="Times New Roman" panose="02020603050405020304" pitchFamily="18" charset="0"/>
              </a:rPr>
              <a:t>, formsprengend zu Fall bringenden, antichristlichen Groß-TRI WID </a:t>
            </a:r>
            <a:r>
              <a:rPr lang="de-DE" sz="2900" dirty="0" err="1">
                <a:latin typeface="Calibri" panose="020F0502020204030204" pitchFamily="34" charset="0"/>
                <a:ea typeface="Calibri" panose="020F0502020204030204" pitchFamily="34" charset="0"/>
                <a:cs typeface="Times New Roman" panose="02020603050405020304" pitchFamily="18" charset="0"/>
              </a:rPr>
              <a:t>SAUron-SEDna</a:t>
            </a:r>
            <a:r>
              <a:rPr lang="de-DE" sz="2900" dirty="0">
                <a:latin typeface="Calibri" panose="020F0502020204030204" pitchFamily="34" charset="0"/>
                <a:ea typeface="Calibri" panose="020F0502020204030204" pitchFamily="34" charset="0"/>
                <a:cs typeface="Times New Roman" panose="02020603050405020304" pitchFamily="18" charset="0"/>
              </a:rPr>
              <a:t> / SCH </a:t>
            </a:r>
            <a:r>
              <a:rPr lang="de-DE" sz="2900" dirty="0" err="1">
                <a:latin typeface="Calibri" panose="020F0502020204030204" pitchFamily="34" charset="0"/>
                <a:ea typeface="Calibri" panose="020F0502020204030204" pitchFamily="34" charset="0"/>
                <a:cs typeface="Times New Roman" panose="02020603050405020304" pitchFamily="18" charset="0"/>
              </a:rPr>
              <a:t>KAAli-ACHRistou</a:t>
            </a:r>
            <a:r>
              <a:rPr lang="de-DE" sz="2900" dirty="0">
                <a:latin typeface="Calibri" panose="020F0502020204030204" pitchFamily="34" charset="0"/>
                <a:ea typeface="Calibri" panose="020F0502020204030204" pitchFamily="34" charset="0"/>
                <a:cs typeface="Times New Roman" panose="02020603050405020304" pitchFamily="18" charset="0"/>
              </a:rPr>
              <a:t> im Drachen-Apex auf den wutgegrillt-draufgängerischen, sich alles erlaubenden Mörder </a:t>
            </a:r>
            <a:r>
              <a:rPr lang="de-DE" sz="2900" dirty="0" err="1">
                <a:latin typeface="Calibri" panose="020F0502020204030204" pitchFamily="34" charset="0"/>
                <a:ea typeface="Calibri" panose="020F0502020204030204" pitchFamily="34" charset="0"/>
                <a:cs typeface="Times New Roman" panose="02020603050405020304" pitchFamily="18" charset="0"/>
              </a:rPr>
              <a:t>IXIon</a:t>
            </a:r>
            <a:r>
              <a:rPr lang="de-DE" sz="2900" dirty="0">
                <a:latin typeface="Calibri" panose="020F0502020204030204" pitchFamily="34" charset="0"/>
                <a:ea typeface="Calibri" panose="020F0502020204030204" pitchFamily="34" charset="0"/>
                <a:cs typeface="Times New Roman" panose="02020603050405020304" pitchFamily="18" charset="0"/>
              </a:rPr>
              <a:t> und der zum Untergang verhexten, diskreditierten </a:t>
            </a:r>
            <a:r>
              <a:rPr lang="de-DE" sz="2900" dirty="0" err="1">
                <a:latin typeface="Calibri" panose="020F0502020204030204" pitchFamily="34" charset="0"/>
                <a:ea typeface="Calibri" panose="020F0502020204030204" pitchFamily="34" charset="0"/>
                <a:cs typeface="Times New Roman" panose="02020603050405020304" pitchFamily="18" charset="0"/>
              </a:rPr>
              <a:t>DESdemona</a:t>
            </a:r>
            <a:r>
              <a:rPr lang="de-DE" sz="2900" dirty="0">
                <a:latin typeface="Calibri" panose="020F0502020204030204" pitchFamily="34" charset="0"/>
                <a:ea typeface="Calibri" panose="020F0502020204030204" pitchFamily="34" charset="0"/>
                <a:cs typeface="Times New Roman" panose="02020603050405020304" pitchFamily="18" charset="0"/>
              </a:rPr>
              <a:t> (ungutes Schicksal, v.a. von Frauen) auf dem uns bekannten </a:t>
            </a:r>
            <a:r>
              <a:rPr lang="de-DE" sz="2900" dirty="0" err="1">
                <a:latin typeface="Calibri" panose="020F0502020204030204" pitchFamily="34" charset="0"/>
                <a:ea typeface="Calibri" panose="020F0502020204030204" pitchFamily="34" charset="0"/>
                <a:cs typeface="Times New Roman" panose="02020603050405020304" pitchFamily="18" charset="0"/>
              </a:rPr>
              <a:t>Letztsog</a:t>
            </a:r>
            <a:r>
              <a:rPr lang="de-DE" sz="2900" dirty="0">
                <a:latin typeface="Calibri" panose="020F0502020204030204" pitchFamily="34" charset="0"/>
                <a:ea typeface="Calibri" panose="020F0502020204030204" pitchFamily="34" charset="0"/>
                <a:cs typeface="Times New Roman" panose="02020603050405020304" pitchFamily="18" charset="0"/>
              </a:rPr>
              <a:t> des Shapley Superclusters letzter Grad WAA Übergang SKO. Auch in der Figur von Uranus-Pluto-</a:t>
            </a:r>
            <a:r>
              <a:rPr lang="de-DE" sz="2900" dirty="0" err="1">
                <a:latin typeface="Calibri" panose="020F0502020204030204" pitchFamily="34" charset="0"/>
                <a:ea typeface="Calibri" panose="020F0502020204030204" pitchFamily="34" charset="0"/>
                <a:cs typeface="Times New Roman" panose="02020603050405020304" pitchFamily="18" charset="0"/>
              </a:rPr>
              <a:t>Sinon</a:t>
            </a:r>
            <a:r>
              <a:rPr lang="de-DE" sz="2900" dirty="0">
                <a:latin typeface="Calibri" panose="020F0502020204030204" pitchFamily="34" charset="0"/>
                <a:ea typeface="Calibri" panose="020F0502020204030204" pitchFamily="34" charset="0"/>
                <a:cs typeface="Times New Roman" panose="02020603050405020304" pitchFamily="18" charset="0"/>
              </a:rPr>
              <a:t> gibt es eine </a:t>
            </a:r>
            <a:r>
              <a:rPr lang="de-DE" sz="2900" dirty="0" err="1">
                <a:latin typeface="Calibri" panose="020F0502020204030204" pitchFamily="34" charset="0"/>
                <a:ea typeface="Calibri" panose="020F0502020204030204" pitchFamily="34" charset="0"/>
                <a:cs typeface="Times New Roman" panose="02020603050405020304" pitchFamily="18" charset="0"/>
              </a:rPr>
              <a:t>sextilhafte</a:t>
            </a:r>
            <a:r>
              <a:rPr lang="de-DE" sz="2900" dirty="0">
                <a:latin typeface="Calibri" panose="020F0502020204030204" pitchFamily="34" charset="0"/>
                <a:ea typeface="Calibri" panose="020F0502020204030204" pitchFamily="34" charset="0"/>
                <a:cs typeface="Times New Roman" panose="02020603050405020304" pitchFamily="18" charset="0"/>
              </a:rPr>
              <a:t> Entwicklung zu einem teuflisch manipulierten kollektiven Selbstmord mit KRE-</a:t>
            </a:r>
            <a:r>
              <a:rPr lang="de-DE" sz="2900" dirty="0" err="1">
                <a:latin typeface="Calibri" panose="020F0502020204030204" pitchFamily="34" charset="0"/>
                <a:ea typeface="Calibri" panose="020F0502020204030204" pitchFamily="34" charset="0"/>
                <a:cs typeface="Times New Roman" panose="02020603050405020304" pitchFamily="18" charset="0"/>
              </a:rPr>
              <a:t>ORCus</a:t>
            </a:r>
            <a:r>
              <a:rPr lang="de-DE" sz="2900" dirty="0">
                <a:latin typeface="Calibri" panose="020F0502020204030204" pitchFamily="34" charset="0"/>
                <a:ea typeface="Calibri" panose="020F0502020204030204" pitchFamily="34" charset="0"/>
                <a:cs typeface="Times New Roman" panose="02020603050405020304" pitchFamily="18" charset="0"/>
              </a:rPr>
              <a:t>-</a:t>
            </a:r>
            <a:r>
              <a:rPr lang="de-DE" sz="2900" dirty="0" err="1">
                <a:latin typeface="Calibri" panose="020F0502020204030204" pitchFamily="34" charset="0"/>
                <a:ea typeface="Calibri" panose="020F0502020204030204" pitchFamily="34" charset="0"/>
                <a:cs typeface="Times New Roman" panose="02020603050405020304" pitchFamily="18" charset="0"/>
              </a:rPr>
              <a:t>LUCifer</a:t>
            </a:r>
            <a:r>
              <a:rPr lang="de-DE" sz="2900" dirty="0">
                <a:latin typeface="Calibri" panose="020F0502020204030204" pitchFamily="34" charset="0"/>
                <a:ea typeface="Calibri" panose="020F0502020204030204" pitchFamily="34" charset="0"/>
                <a:cs typeface="Times New Roman" panose="02020603050405020304" pitchFamily="18" charset="0"/>
              </a:rPr>
              <a:t> und eine ZWI-</a:t>
            </a:r>
            <a:r>
              <a:rPr lang="de-DE" sz="2900" dirty="0" err="1">
                <a:latin typeface="Calibri" panose="020F0502020204030204" pitchFamily="34" charset="0"/>
                <a:ea typeface="Calibri" panose="020F0502020204030204" pitchFamily="34" charset="0"/>
                <a:cs typeface="Times New Roman" panose="02020603050405020304" pitchFamily="18" charset="0"/>
              </a:rPr>
              <a:t>ATLantis</a:t>
            </a:r>
            <a:r>
              <a:rPr lang="de-DE" sz="2900" dirty="0">
                <a:latin typeface="Calibri" panose="020F0502020204030204" pitchFamily="34" charset="0"/>
                <a:ea typeface="Calibri" panose="020F0502020204030204" pitchFamily="34" charset="0"/>
                <a:cs typeface="Times New Roman" panose="02020603050405020304" pitchFamily="18" charset="0"/>
              </a:rPr>
              <a:t>-Neuordnung (</a:t>
            </a:r>
            <a:r>
              <a:rPr lang="de-DE" sz="2900" dirty="0" err="1">
                <a:latin typeface="Calibri" panose="020F0502020204030204" pitchFamily="34" charset="0"/>
                <a:ea typeface="Calibri" panose="020F0502020204030204" pitchFamily="34" charset="0"/>
                <a:cs typeface="Times New Roman" panose="02020603050405020304" pitchFamily="18" charset="0"/>
              </a:rPr>
              <a:t>ASTraea</a:t>
            </a:r>
            <a:r>
              <a:rPr lang="de-DE" sz="2900" dirty="0">
                <a:latin typeface="Calibri" panose="020F0502020204030204" pitchFamily="34" charset="0"/>
                <a:ea typeface="Calibri" panose="020F0502020204030204" pitchFamily="34" charset="0"/>
                <a:cs typeface="Times New Roman" panose="02020603050405020304" pitchFamily="18" charset="0"/>
              </a:rPr>
              <a:t>) mit ihrer schwarzmagisch-</a:t>
            </a:r>
            <a:r>
              <a:rPr lang="de-DE" sz="2900" dirty="0" err="1">
                <a:latin typeface="Calibri" panose="020F0502020204030204" pitchFamily="34" charset="0"/>
                <a:ea typeface="Calibri" panose="020F0502020204030204" pitchFamily="34" charset="0"/>
                <a:cs typeface="Times New Roman" panose="02020603050405020304" pitchFamily="18" charset="0"/>
              </a:rPr>
              <a:t>hybrishaften</a:t>
            </a:r>
            <a:r>
              <a:rPr lang="de-DE" sz="2900" dirty="0">
                <a:latin typeface="Calibri" panose="020F0502020204030204" pitchFamily="34" charset="0"/>
                <a:ea typeface="Calibri" panose="020F0502020204030204" pitchFamily="34" charset="0"/>
                <a:cs typeface="Times New Roman" panose="02020603050405020304" pitchFamily="18" charset="0"/>
              </a:rPr>
              <a:t>, höllenentfesselnden Untergangsdestruktivität. Das gilt natürlich nicht nur für den Islam allein, sondern für die Kräfte, die die Welt im Geheimen steuern. </a:t>
            </a:r>
          </a:p>
          <a:p>
            <a:pPr>
              <a:lnSpc>
                <a:spcPct val="107000"/>
              </a:lnSpc>
              <a:spcBef>
                <a:spcPts val="400"/>
              </a:spcBef>
            </a:pPr>
            <a:r>
              <a:rPr lang="de-DE" sz="2900" b="1" dirty="0">
                <a:latin typeface="Calibri" panose="020F0502020204030204" pitchFamily="34" charset="0"/>
                <a:ea typeface="Calibri" panose="020F0502020204030204" pitchFamily="34" charset="0"/>
                <a:cs typeface="Times New Roman" panose="02020603050405020304" pitchFamily="18" charset="0"/>
              </a:rPr>
              <a:t>28 – 1°: </a:t>
            </a:r>
            <a:r>
              <a:rPr lang="de-DE" sz="2900" dirty="0">
                <a:latin typeface="Calibri" panose="020F0502020204030204" pitchFamily="34" charset="0"/>
                <a:ea typeface="Calibri" panose="020F0502020204030204" pitchFamily="34" charset="0"/>
                <a:cs typeface="Times New Roman" panose="02020603050405020304" pitchFamily="18" charset="0"/>
              </a:rPr>
              <a:t>REGULUS ACH-PAND-MART mit ZWI MON-JUP, SKO ZEU-</a:t>
            </a:r>
            <a:r>
              <a:rPr lang="de-DE" sz="2900" dirty="0" err="1">
                <a:latin typeface="Calibri" panose="020F0502020204030204" pitchFamily="34" charset="0"/>
                <a:ea typeface="Calibri" panose="020F0502020204030204" pitchFamily="34" charset="0"/>
                <a:cs typeface="Times New Roman" panose="02020603050405020304" pitchFamily="18" charset="0"/>
              </a:rPr>
              <a:t>VERdun</a:t>
            </a:r>
            <a:r>
              <a:rPr lang="de-DE" sz="2900" dirty="0">
                <a:latin typeface="Calibri" panose="020F0502020204030204" pitchFamily="34" charset="0"/>
                <a:ea typeface="Calibri" panose="020F0502020204030204" pitchFamily="34" charset="0"/>
                <a:cs typeface="Times New Roman" panose="02020603050405020304" pitchFamily="18" charset="0"/>
              </a:rPr>
              <a:t>-Schadzauberer </a:t>
            </a:r>
            <a:r>
              <a:rPr lang="de-DE" sz="2900" dirty="0" err="1">
                <a:latin typeface="Calibri" panose="020F0502020204030204" pitchFamily="34" charset="0"/>
                <a:ea typeface="Calibri" panose="020F0502020204030204" pitchFamily="34" charset="0"/>
                <a:cs typeface="Times New Roman" panose="02020603050405020304" pitchFamily="18" charset="0"/>
              </a:rPr>
              <a:t>JIMmypage</a:t>
            </a:r>
            <a:r>
              <a:rPr lang="de-DE" sz="2900" dirty="0">
                <a:latin typeface="Calibri" panose="020F0502020204030204" pitchFamily="34" charset="0"/>
                <a:ea typeface="Calibri" panose="020F0502020204030204" pitchFamily="34" charset="0"/>
                <a:cs typeface="Times New Roman" panose="02020603050405020304" pitchFamily="18" charset="0"/>
              </a:rPr>
              <a:t>, WID SED-SAU OPP WAA-IXI-DES, SCH KAA-ACHR, </a:t>
            </a:r>
            <a:r>
              <a:rPr lang="de-DE" sz="2900" dirty="0" err="1">
                <a:latin typeface="Calibri" panose="020F0502020204030204" pitchFamily="34" charset="0"/>
                <a:ea typeface="Calibri" panose="020F0502020204030204" pitchFamily="34" charset="0"/>
                <a:cs typeface="Times New Roman" panose="02020603050405020304" pitchFamily="18" charset="0"/>
              </a:rPr>
              <a:t>Kolonialismusbefreier</a:t>
            </a:r>
            <a:r>
              <a:rPr lang="de-DE" sz="2900" dirty="0">
                <a:latin typeface="Calibri" panose="020F0502020204030204" pitchFamily="34" charset="0"/>
                <a:ea typeface="Calibri" panose="020F0502020204030204" pitchFamily="34" charset="0"/>
                <a:cs typeface="Times New Roman" panose="02020603050405020304" pitchFamily="18" charset="0"/>
              </a:rPr>
              <a:t> JUN-</a:t>
            </a:r>
            <a:r>
              <a:rPr lang="de-DE" sz="2900" dirty="0" err="1">
                <a:latin typeface="Calibri" panose="020F0502020204030204" pitchFamily="34" charset="0"/>
                <a:ea typeface="Calibri" panose="020F0502020204030204" pitchFamily="34" charset="0"/>
                <a:cs typeface="Times New Roman" panose="02020603050405020304" pitchFamily="18" charset="0"/>
              </a:rPr>
              <a:t>BOLiviana</a:t>
            </a:r>
            <a:endParaRPr lang="de-DE" sz="2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400"/>
              </a:spcBef>
            </a:pPr>
            <a:r>
              <a:rPr lang="de-DE" sz="2900" b="1" dirty="0">
                <a:latin typeface="Calibri" panose="020F0502020204030204" pitchFamily="34" charset="0"/>
                <a:ea typeface="Calibri" panose="020F0502020204030204" pitchFamily="34" charset="0"/>
                <a:cs typeface="Times New Roman" panose="02020603050405020304" pitchFamily="18" charset="0"/>
              </a:rPr>
              <a:t>12-14° veränderlich: </a:t>
            </a:r>
            <a:r>
              <a:rPr lang="de-DE" sz="2900" dirty="0">
                <a:latin typeface="Calibri" panose="020F0502020204030204" pitchFamily="34" charset="0"/>
                <a:ea typeface="Calibri" panose="020F0502020204030204" pitchFamily="34" charset="0"/>
                <a:cs typeface="Times New Roman" panose="02020603050405020304" pitchFamily="18" charset="0"/>
              </a:rPr>
              <a:t>Zentrale Herrschaftsfigur des Islams im Kometen-EH mit </a:t>
            </a:r>
            <a:r>
              <a:rPr lang="de-DE" sz="2900" dirty="0" err="1">
                <a:latin typeface="Calibri" panose="020F0502020204030204" pitchFamily="34" charset="0"/>
                <a:ea typeface="Calibri" panose="020F0502020204030204" pitchFamily="34" charset="0"/>
                <a:cs typeface="Times New Roman" panose="02020603050405020304" pitchFamily="18" charset="0"/>
              </a:rPr>
              <a:t>HAGar</a:t>
            </a:r>
            <a:r>
              <a:rPr lang="de-DE" sz="2900" dirty="0">
                <a:latin typeface="Calibri" panose="020F0502020204030204" pitchFamily="34" charset="0"/>
                <a:ea typeface="Calibri" panose="020F0502020204030204" pitchFamily="34" charset="0"/>
                <a:cs typeface="Times New Roman" panose="02020603050405020304" pitchFamily="18" charset="0"/>
              </a:rPr>
              <a:t> auf dem Konvergenzsog des Großen Attraktors und eines versklavenden bzw. mit Sklavenbefreiungswutaktionen vorgehenden </a:t>
            </a:r>
            <a:r>
              <a:rPr lang="de-DE" sz="2900" dirty="0" err="1">
                <a:latin typeface="Calibri" panose="020F0502020204030204" pitchFamily="34" charset="0"/>
                <a:ea typeface="Calibri" panose="020F0502020204030204" pitchFamily="34" charset="0"/>
                <a:cs typeface="Times New Roman" panose="02020603050405020304" pitchFamily="18" charset="0"/>
              </a:rPr>
              <a:t>SLAven</a:t>
            </a:r>
            <a:r>
              <a:rPr lang="de-DE" sz="2900" dirty="0">
                <a:latin typeface="Calibri" panose="020F0502020204030204" pitchFamily="34" charset="0"/>
                <a:ea typeface="Calibri" panose="020F0502020204030204" pitchFamily="34" charset="0"/>
                <a:cs typeface="Times New Roman" panose="02020603050405020304" pitchFamily="18" charset="0"/>
              </a:rPr>
              <a:t>, </a:t>
            </a:r>
            <a:r>
              <a:rPr lang="de-DE" sz="2900" dirty="0" err="1">
                <a:latin typeface="Calibri" panose="020F0502020204030204" pitchFamily="34" charset="0"/>
                <a:ea typeface="Calibri" panose="020F0502020204030204" pitchFamily="34" charset="0"/>
                <a:cs typeface="Times New Roman" panose="02020603050405020304" pitchFamily="18" charset="0"/>
              </a:rPr>
              <a:t>hybrishaft</a:t>
            </a:r>
            <a:r>
              <a:rPr lang="de-DE" sz="2900" dirty="0">
                <a:latin typeface="Calibri" panose="020F0502020204030204" pitchFamily="34" charset="0"/>
                <a:ea typeface="Calibri" panose="020F0502020204030204" pitchFamily="34" charset="0"/>
                <a:cs typeface="Times New Roman" panose="02020603050405020304" pitchFamily="18" charset="0"/>
              </a:rPr>
              <a:t> crashfahrenden, große Zerstörungen hinterlassenden </a:t>
            </a:r>
            <a:r>
              <a:rPr lang="de-DE" sz="2900" dirty="0" err="1">
                <a:latin typeface="Calibri" panose="020F0502020204030204" pitchFamily="34" charset="0"/>
                <a:ea typeface="Calibri" panose="020F0502020204030204" pitchFamily="34" charset="0"/>
                <a:cs typeface="Times New Roman" panose="02020603050405020304" pitchFamily="18" charset="0"/>
              </a:rPr>
              <a:t>PHAethon</a:t>
            </a:r>
            <a:r>
              <a:rPr lang="de-DE" sz="2900" dirty="0">
                <a:latin typeface="Calibri" panose="020F0502020204030204" pitchFamily="34" charset="0"/>
                <a:ea typeface="Calibri" panose="020F0502020204030204" pitchFamily="34" charset="0"/>
                <a:cs typeface="Times New Roman" panose="02020603050405020304" pitchFamily="18" charset="0"/>
              </a:rPr>
              <a:t>, die Militanten schützende (</a:t>
            </a:r>
            <a:r>
              <a:rPr lang="de-DE" sz="2900" dirty="0" err="1">
                <a:latin typeface="Calibri" panose="020F0502020204030204" pitchFamily="34" charset="0"/>
                <a:ea typeface="Calibri" panose="020F0502020204030204" pitchFamily="34" charset="0"/>
                <a:cs typeface="Times New Roman" panose="02020603050405020304" pitchFamily="18" charset="0"/>
              </a:rPr>
              <a:t>MAUritia</a:t>
            </a:r>
            <a:r>
              <a:rPr lang="de-DE" sz="2900" dirty="0">
                <a:latin typeface="Calibri" panose="020F0502020204030204" pitchFamily="34" charset="0"/>
                <a:ea typeface="Calibri" panose="020F0502020204030204" pitchFamily="34" charset="0"/>
                <a:cs typeface="Times New Roman" panose="02020603050405020304" pitchFamily="18" charset="0"/>
              </a:rPr>
              <a:t>) subversiven, uferlos ausweitenden bzw. digitalen (Fische-Saturn) Herrschaftsgroßkreuzes:  SCH-HAG - G.A. OPP ZWI-SLA - PHA QUA FIS-SAT OPP. JUN-MAU, auf das terrorisierende Endwutanfallsfegefeuer und </a:t>
            </a:r>
            <a:r>
              <a:rPr lang="de-DE" sz="2900" dirty="0" err="1">
                <a:latin typeface="Calibri" panose="020F0502020204030204" pitchFamily="34" charset="0"/>
                <a:ea typeface="Calibri" panose="020F0502020204030204" pitchFamily="34" charset="0"/>
                <a:cs typeface="Times New Roman" panose="02020603050405020304" pitchFamily="18" charset="0"/>
              </a:rPr>
              <a:t>Totalumschichter</a:t>
            </a:r>
            <a:r>
              <a:rPr lang="de-DE" sz="2900" dirty="0">
                <a:latin typeface="Calibri" panose="020F0502020204030204" pitchFamily="34" charset="0"/>
                <a:ea typeface="Calibri" panose="020F0502020204030204" pitchFamily="34" charset="0"/>
                <a:cs typeface="Times New Roman" panose="02020603050405020304" pitchFamily="18" charset="0"/>
              </a:rPr>
              <a:t> </a:t>
            </a:r>
            <a:r>
              <a:rPr lang="de-DE" sz="2900" dirty="0" err="1">
                <a:latin typeface="Calibri" panose="020F0502020204030204" pitchFamily="34" charset="0"/>
                <a:ea typeface="Calibri" panose="020F0502020204030204" pitchFamily="34" charset="0"/>
                <a:cs typeface="Times New Roman" panose="02020603050405020304" pitchFamily="18" charset="0"/>
              </a:rPr>
              <a:t>DAMocles</a:t>
            </a:r>
            <a:r>
              <a:rPr lang="de-DE" sz="2900" dirty="0">
                <a:latin typeface="Calibri" panose="020F0502020204030204" pitchFamily="34" charset="0"/>
                <a:ea typeface="Calibri" panose="020F0502020204030204" pitchFamily="34" charset="0"/>
                <a:cs typeface="Times New Roman" panose="02020603050405020304" pitchFamily="18" charset="0"/>
              </a:rPr>
              <a:t> - </a:t>
            </a:r>
            <a:r>
              <a:rPr lang="de-DE" sz="2900" dirty="0" err="1">
                <a:latin typeface="Calibri" panose="020F0502020204030204" pitchFamily="34" charset="0"/>
                <a:ea typeface="Calibri" panose="020F0502020204030204" pitchFamily="34" charset="0"/>
                <a:cs typeface="Times New Roman" panose="02020603050405020304" pitchFamily="18" charset="0"/>
              </a:rPr>
              <a:t>GONggong</a:t>
            </a:r>
            <a:r>
              <a:rPr lang="de-DE" sz="2900" dirty="0">
                <a:latin typeface="Calibri" panose="020F0502020204030204" pitchFamily="34" charset="0"/>
                <a:ea typeface="Calibri" panose="020F0502020204030204" pitchFamily="34" charset="0"/>
                <a:cs typeface="Times New Roman" panose="02020603050405020304" pitchFamily="18" charset="0"/>
              </a:rPr>
              <a:t> KON </a:t>
            </a:r>
            <a:r>
              <a:rPr lang="de-DE" sz="2900" dirty="0" err="1">
                <a:latin typeface="Calibri" panose="020F0502020204030204" pitchFamily="34" charset="0"/>
                <a:ea typeface="Calibri" panose="020F0502020204030204" pitchFamily="34" charset="0"/>
                <a:cs typeface="Times New Roman" panose="02020603050405020304" pitchFamily="18" charset="0"/>
              </a:rPr>
              <a:t>CYGnus</a:t>
            </a:r>
            <a:r>
              <a:rPr lang="de-DE" sz="2900" dirty="0">
                <a:latin typeface="Calibri" panose="020F0502020204030204" pitchFamily="34" charset="0"/>
                <a:ea typeface="Calibri" panose="020F0502020204030204" pitchFamily="34" charset="0"/>
                <a:cs typeface="Times New Roman" panose="02020603050405020304" pitchFamily="18" charset="0"/>
              </a:rPr>
              <a:t> X-1 WAS auslaufend</a:t>
            </a:r>
          </a:p>
          <a:p>
            <a:pPr>
              <a:lnSpc>
                <a:spcPct val="107000"/>
              </a:lnSpc>
              <a:spcBef>
                <a:spcPts val="400"/>
              </a:spcBef>
            </a:pPr>
            <a:r>
              <a:rPr lang="de-DE" sz="2900" b="1" dirty="0">
                <a:latin typeface="Calibri" panose="020F0502020204030204" pitchFamily="34" charset="0"/>
                <a:ea typeface="Calibri" panose="020F0502020204030204" pitchFamily="34" charset="0"/>
                <a:cs typeface="Times New Roman" panose="02020603050405020304" pitchFamily="18" charset="0"/>
              </a:rPr>
              <a:t>9-11°</a:t>
            </a:r>
            <a:r>
              <a:rPr lang="de-DE" sz="2900" dirty="0">
                <a:latin typeface="Calibri" panose="020F0502020204030204" pitchFamily="34" charset="0"/>
                <a:ea typeface="Calibri" panose="020F0502020204030204" pitchFamily="34" charset="0"/>
                <a:cs typeface="Times New Roman" panose="02020603050405020304" pitchFamily="18" charset="0"/>
              </a:rPr>
              <a:t> die maßstäblichen </a:t>
            </a:r>
            <a:r>
              <a:rPr lang="de-DE" sz="2900" b="1" dirty="0">
                <a:latin typeface="Calibri" panose="020F0502020204030204" pitchFamily="34" charset="0"/>
                <a:ea typeface="Calibri" panose="020F0502020204030204" pitchFamily="34" charset="0"/>
                <a:cs typeface="Times New Roman" panose="02020603050405020304" pitchFamily="18" charset="0"/>
              </a:rPr>
              <a:t>kardinalen</a:t>
            </a:r>
            <a:r>
              <a:rPr lang="de-DE" sz="2900" dirty="0">
                <a:latin typeface="Calibri" panose="020F0502020204030204" pitchFamily="34" charset="0"/>
                <a:ea typeface="Calibri" panose="020F0502020204030204" pitchFamily="34" charset="0"/>
                <a:cs typeface="Times New Roman" panose="02020603050405020304" pitchFamily="18" charset="0"/>
              </a:rPr>
              <a:t> kollektiven Herrschaftsgrade (jedes 1.1. mit der SON auf 10° STE, der Luftepoche auf 10°WAA ab 1980, PLU KON </a:t>
            </a:r>
            <a:r>
              <a:rPr lang="de-DE" sz="2900" dirty="0" err="1">
                <a:latin typeface="Calibri" panose="020F0502020204030204" pitchFamily="34" charset="0"/>
                <a:ea typeface="Calibri" panose="020F0502020204030204" pitchFamily="34" charset="0"/>
                <a:cs typeface="Times New Roman" panose="02020603050405020304" pitchFamily="18" charset="0"/>
              </a:rPr>
              <a:t>CHAos</a:t>
            </a:r>
            <a:r>
              <a:rPr lang="de-DE" sz="2900" dirty="0">
                <a:latin typeface="Calibri" panose="020F0502020204030204" pitchFamily="34" charset="0"/>
                <a:ea typeface="Calibri" panose="020F0502020204030204" pitchFamily="34" charset="0"/>
                <a:cs typeface="Times New Roman" panose="02020603050405020304" pitchFamily="18" charset="0"/>
              </a:rPr>
              <a:t> 10.11.1483) sind durch ein Großkreuz von härtesten  kriegerisch-spaltenden, sadistisch-</a:t>
            </a:r>
            <a:r>
              <a:rPr lang="de-DE" sz="2900" dirty="0" err="1">
                <a:latin typeface="Calibri" panose="020F0502020204030204" pitchFamily="34" charset="0"/>
                <a:ea typeface="Calibri" panose="020F0502020204030204" pitchFamily="34" charset="0"/>
                <a:cs typeface="Times New Roman" panose="02020603050405020304" pitchFamily="18" charset="0"/>
              </a:rPr>
              <a:t>drakonischspaltenden</a:t>
            </a:r>
            <a:r>
              <a:rPr lang="de-DE" sz="2900" dirty="0">
                <a:latin typeface="Calibri" panose="020F0502020204030204" pitchFamily="34" charset="0"/>
                <a:ea typeface="Calibri" panose="020F0502020204030204" pitchFamily="34" charset="0"/>
                <a:cs typeface="Times New Roman" panose="02020603050405020304" pitchFamily="18" charset="0"/>
              </a:rPr>
              <a:t>, archaisch zerstörerischen letztlich beiden Seiten schädigenden Machtgruppen besetzt bzw. Neuordnungen aufbauenden (vor allem dann auch mit KI) Großkreuz mit WID-ERIs OPP WAA-</a:t>
            </a:r>
            <a:r>
              <a:rPr lang="de-DE" sz="2900" dirty="0" err="1">
                <a:latin typeface="Calibri" panose="020F0502020204030204" pitchFamily="34" charset="0"/>
                <a:ea typeface="Calibri" panose="020F0502020204030204" pitchFamily="34" charset="0"/>
                <a:cs typeface="Times New Roman" panose="02020603050405020304" pitchFamily="18" charset="0"/>
              </a:rPr>
              <a:t>DRAkonia</a:t>
            </a:r>
            <a:r>
              <a:rPr lang="de-DE" sz="2900" dirty="0">
                <a:latin typeface="Calibri" panose="020F0502020204030204" pitchFamily="34" charset="0"/>
                <a:ea typeface="Calibri" panose="020F0502020204030204" pitchFamily="34" charset="0"/>
                <a:cs typeface="Times New Roman" panose="02020603050405020304" pitchFamily="18" charset="0"/>
              </a:rPr>
              <a:t>-</a:t>
            </a:r>
            <a:r>
              <a:rPr lang="de-DE" sz="2900" dirty="0" err="1">
                <a:latin typeface="Calibri" panose="020F0502020204030204" pitchFamily="34" charset="0"/>
                <a:ea typeface="Calibri" panose="020F0502020204030204" pitchFamily="34" charset="0"/>
                <a:cs typeface="Times New Roman" panose="02020603050405020304" pitchFamily="18" charset="0"/>
              </a:rPr>
              <a:t>ARAwn</a:t>
            </a:r>
            <a:r>
              <a:rPr lang="de-DE" sz="2900" dirty="0">
                <a:latin typeface="Calibri" panose="020F0502020204030204" pitchFamily="34" charset="0"/>
                <a:ea typeface="Calibri" panose="020F0502020204030204" pitchFamily="34" charset="0"/>
                <a:cs typeface="Times New Roman" panose="02020603050405020304" pitchFamily="18" charset="0"/>
              </a:rPr>
              <a:t> QUA KRE-</a:t>
            </a:r>
            <a:r>
              <a:rPr lang="de-DE" sz="2900" dirty="0" err="1">
                <a:latin typeface="Calibri" panose="020F0502020204030204" pitchFamily="34" charset="0"/>
                <a:ea typeface="Calibri" panose="020F0502020204030204" pitchFamily="34" charset="0"/>
                <a:cs typeface="Times New Roman" panose="02020603050405020304" pitchFamily="18" charset="0"/>
              </a:rPr>
              <a:t>SADo</a:t>
            </a:r>
            <a:r>
              <a:rPr lang="de-DE" sz="2900" dirty="0">
                <a:latin typeface="Calibri" panose="020F0502020204030204" pitchFamily="34" charset="0"/>
                <a:ea typeface="Calibri" panose="020F0502020204030204" pitchFamily="34" charset="0"/>
                <a:cs typeface="Times New Roman" panose="02020603050405020304" pitchFamily="18" charset="0"/>
              </a:rPr>
              <a:t> OPP STE-</a:t>
            </a:r>
            <a:r>
              <a:rPr lang="de-DE" sz="2900" dirty="0" err="1">
                <a:latin typeface="Calibri" panose="020F0502020204030204" pitchFamily="34" charset="0"/>
                <a:ea typeface="Calibri" panose="020F0502020204030204" pitchFamily="34" charset="0"/>
                <a:cs typeface="Times New Roman" panose="02020603050405020304" pitchFamily="18" charset="0"/>
              </a:rPr>
              <a:t>TEHaronhiawako</a:t>
            </a:r>
            <a:r>
              <a:rPr lang="de-DE" sz="2900" dirty="0">
                <a:latin typeface="Calibri" panose="020F0502020204030204" pitchFamily="34" charset="0"/>
                <a:ea typeface="Calibri" panose="020F0502020204030204" pitchFamily="34" charset="0"/>
                <a:cs typeface="Times New Roman" panose="02020603050405020304" pitchFamily="18" charset="0"/>
              </a:rPr>
              <a:t>-</a:t>
            </a:r>
            <a:r>
              <a:rPr lang="de-DE" sz="2900" dirty="0" err="1">
                <a:latin typeface="Calibri" panose="020F0502020204030204" pitchFamily="34" charset="0"/>
                <a:ea typeface="Calibri" panose="020F0502020204030204" pitchFamily="34" charset="0"/>
                <a:cs typeface="Times New Roman" panose="02020603050405020304" pitchFamily="18" charset="0"/>
              </a:rPr>
              <a:t>SIVa-YANnlecun</a:t>
            </a:r>
            <a:r>
              <a:rPr lang="de-DE" sz="2900" dirty="0">
                <a:latin typeface="Calibri" panose="020F0502020204030204" pitchFamily="34" charset="0"/>
                <a:ea typeface="Calibri" panose="020F0502020204030204" pitchFamily="34" charset="0"/>
                <a:cs typeface="Times New Roman" panose="02020603050405020304" pitchFamily="18" charset="0"/>
              </a:rPr>
              <a:t> (KI)</a:t>
            </a:r>
          </a:p>
          <a:p>
            <a:pPr>
              <a:lnSpc>
                <a:spcPct val="107000"/>
              </a:lnSpc>
              <a:spcBef>
                <a:spcPts val="400"/>
              </a:spcBef>
            </a:pPr>
            <a:r>
              <a:rPr lang="de-DE" sz="2900" b="1" dirty="0">
                <a:latin typeface="Calibri" panose="020F0502020204030204" pitchFamily="34" charset="0"/>
                <a:ea typeface="Calibri" panose="020F0502020204030204" pitchFamily="34" charset="0"/>
                <a:cs typeface="Times New Roman" panose="02020603050405020304" pitchFamily="18" charset="0"/>
              </a:rPr>
              <a:t>24-25°</a:t>
            </a:r>
            <a:r>
              <a:rPr lang="de-DE" sz="2900" dirty="0">
                <a:latin typeface="Calibri" panose="020F0502020204030204" pitchFamily="34" charset="0"/>
                <a:ea typeface="Calibri" panose="020F0502020204030204" pitchFamily="34" charset="0"/>
                <a:cs typeface="Times New Roman" panose="02020603050405020304" pitchFamily="18" charset="0"/>
              </a:rPr>
              <a:t> SON-</a:t>
            </a:r>
            <a:r>
              <a:rPr lang="de-DE" sz="2900" dirty="0" err="1">
                <a:latin typeface="Calibri" panose="020F0502020204030204" pitchFamily="34" charset="0"/>
                <a:ea typeface="Calibri" panose="020F0502020204030204" pitchFamily="34" charset="0"/>
                <a:cs typeface="Times New Roman" panose="02020603050405020304" pitchFamily="18" charset="0"/>
              </a:rPr>
              <a:t>STAlingrad</a:t>
            </a:r>
            <a:r>
              <a:rPr lang="de-DE" sz="2900" dirty="0">
                <a:latin typeface="Calibri" panose="020F0502020204030204" pitchFamily="34" charset="0"/>
                <a:ea typeface="Calibri" panose="020F0502020204030204" pitchFamily="34" charset="0"/>
                <a:cs typeface="Times New Roman" panose="02020603050405020304" pitchFamily="18" charset="0"/>
              </a:rPr>
              <a:t> JUN OPP </a:t>
            </a:r>
            <a:r>
              <a:rPr lang="de-DE" sz="2900" dirty="0" err="1">
                <a:latin typeface="Calibri" panose="020F0502020204030204" pitchFamily="34" charset="0"/>
                <a:ea typeface="Calibri" panose="020F0502020204030204" pitchFamily="34" charset="0"/>
                <a:cs typeface="Times New Roman" panose="02020603050405020304" pitchFamily="18" charset="0"/>
              </a:rPr>
              <a:t>CERes-MAChiavelli</a:t>
            </a:r>
            <a:r>
              <a:rPr lang="de-DE" sz="2900" dirty="0">
                <a:latin typeface="Calibri" panose="020F0502020204030204" pitchFamily="34" charset="0"/>
                <a:ea typeface="Calibri" panose="020F0502020204030204" pitchFamily="34" charset="0"/>
                <a:cs typeface="Times New Roman" panose="02020603050405020304" pitchFamily="18" charset="0"/>
              </a:rPr>
              <a:t> FIS 25° T-QUA ZWI-</a:t>
            </a:r>
            <a:r>
              <a:rPr lang="de-DE" sz="2900" dirty="0" err="1">
                <a:latin typeface="Calibri" panose="020F0502020204030204" pitchFamily="34" charset="0"/>
                <a:ea typeface="Calibri" panose="020F0502020204030204" pitchFamily="34" charset="0"/>
                <a:cs typeface="Times New Roman" panose="02020603050405020304" pitchFamily="18" charset="0"/>
              </a:rPr>
              <a:t>DIOnysus</a:t>
            </a:r>
            <a:r>
              <a:rPr lang="de-DE" sz="2900" dirty="0">
                <a:latin typeface="Calibri" panose="020F0502020204030204" pitchFamily="34" charset="0"/>
                <a:ea typeface="Calibri" panose="020F0502020204030204" pitchFamily="34" charset="0"/>
                <a:cs typeface="Times New Roman" panose="02020603050405020304" pitchFamily="18" charset="0"/>
              </a:rPr>
              <a:t>. IXI-DES auf SSC, HAG-G.A</a:t>
            </a:r>
          </a:p>
          <a:p>
            <a:endParaRPr lang="de-DE" dirty="0"/>
          </a:p>
        </p:txBody>
      </p:sp>
    </p:spTree>
    <p:extLst>
      <p:ext uri="{BB962C8B-B14F-4D97-AF65-F5344CB8AC3E}">
        <p14:creationId xmlns:p14="http://schemas.microsoft.com/office/powerpoint/2010/main" val="2138959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4D174B-754F-4630-873D-E132D29EE276}"/>
              </a:ext>
            </a:extLst>
          </p:cNvPr>
          <p:cNvSpPr>
            <a:spLocks noGrp="1"/>
          </p:cNvSpPr>
          <p:nvPr>
            <p:ph type="title"/>
          </p:nvPr>
        </p:nvSpPr>
        <p:spPr>
          <a:xfrm>
            <a:off x="0" y="365125"/>
            <a:ext cx="12192000" cy="610821"/>
          </a:xfrm>
        </p:spPr>
        <p:txBody>
          <a:bodyPr>
            <a:normAutofit fontScale="90000"/>
          </a:bodyPr>
          <a:lstStyle/>
          <a:p>
            <a:r>
              <a:rPr lang="de-DE" sz="3600" b="1" dirty="0">
                <a:latin typeface="Calibri" panose="020F0502020204030204" pitchFamily="34" charset="0"/>
                <a:ea typeface="Calibri" panose="020F0502020204030204" pitchFamily="34" charset="0"/>
                <a:cs typeface="Times New Roman" panose="02020603050405020304" pitchFamily="18" charset="0"/>
              </a:rPr>
              <a:t>Markante </a:t>
            </a:r>
            <a:r>
              <a:rPr lang="de-DE"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Islamismusterror</a:t>
            </a:r>
            <a:r>
              <a:rPr lang="de-DE"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-Wirkhoroskop-Faktoren</a:t>
            </a:r>
            <a:r>
              <a:rPr lang="de-DE" sz="36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die </a:t>
            </a:r>
            <a:r>
              <a:rPr lang="de-DE" sz="3600" b="1" dirty="0">
                <a:latin typeface="Calibri" panose="020F0502020204030204" pitchFamily="34" charset="0"/>
                <a:ea typeface="Calibri" panose="020F0502020204030204" pitchFamily="34" charset="0"/>
                <a:cs typeface="Times New Roman" panose="02020603050405020304" pitchFamily="18" charset="0"/>
              </a:rPr>
              <a:t>in </a:t>
            </a:r>
            <a:r>
              <a:rPr lang="de-DE" sz="3600" b="1" dirty="0" err="1">
                <a:latin typeface="Calibri" panose="020F0502020204030204" pitchFamily="34" charset="0"/>
                <a:ea typeface="Calibri" panose="020F0502020204030204" pitchFamily="34" charset="0"/>
                <a:cs typeface="Times New Roman" panose="02020603050405020304" pitchFamily="18" charset="0"/>
              </a:rPr>
              <a:t>Synastrie</a:t>
            </a:r>
            <a:r>
              <a:rPr lang="de-DE" sz="3600" b="1" dirty="0">
                <a:latin typeface="Calibri" panose="020F0502020204030204" pitchFamily="34" charset="0"/>
                <a:ea typeface="Calibri" panose="020F0502020204030204" pitchFamily="34" charset="0"/>
                <a:cs typeface="Times New Roman" panose="02020603050405020304" pitchFamily="18" charset="0"/>
              </a:rPr>
              <a:t> </a:t>
            </a:r>
            <a:r>
              <a:rPr lang="de-DE" sz="3600" b="1" dirty="0" err="1">
                <a:latin typeface="Calibri" panose="020F0502020204030204" pitchFamily="34" charset="0"/>
                <a:ea typeface="Calibri" panose="020F0502020204030204" pitchFamily="34" charset="0"/>
                <a:cs typeface="Times New Roman" panose="02020603050405020304" pitchFamily="18" charset="0"/>
              </a:rPr>
              <a:t>Ikeya</a:t>
            </a:r>
            <a:r>
              <a:rPr lang="de-DE" sz="3600" b="1" dirty="0">
                <a:latin typeface="Calibri" panose="020F0502020204030204" pitchFamily="34" charset="0"/>
                <a:ea typeface="Calibri" panose="020F0502020204030204" pitchFamily="34" charset="0"/>
                <a:cs typeface="Times New Roman" panose="02020603050405020304" pitchFamily="18" charset="0"/>
              </a:rPr>
              <a:t>-</a:t>
            </a:r>
            <a:r>
              <a:rPr lang="de-DE" sz="3600" b="1" dirty="0" err="1">
                <a:latin typeface="Calibri" panose="020F0502020204030204" pitchFamily="34" charset="0"/>
                <a:ea typeface="Calibri" panose="020F0502020204030204" pitchFamily="34" charset="0"/>
                <a:cs typeface="Times New Roman" panose="02020603050405020304" pitchFamily="18" charset="0"/>
              </a:rPr>
              <a:t>Sekis</a:t>
            </a:r>
            <a:r>
              <a:rPr lang="de-DE" sz="3600" b="1" dirty="0">
                <a:latin typeface="Calibri" panose="020F0502020204030204" pitchFamily="34" charset="0"/>
                <a:ea typeface="Calibri" panose="020F0502020204030204" pitchFamily="34" charset="0"/>
                <a:cs typeface="Times New Roman" panose="02020603050405020304" pitchFamily="18" charset="0"/>
              </a:rPr>
              <a:t>-Faktoren 1965 aufgreifen I</a:t>
            </a:r>
            <a:br>
              <a:rPr lang="de-DE" dirty="0">
                <a:latin typeface="Calibri" panose="020F0502020204030204" pitchFamily="34" charset="0"/>
                <a:ea typeface="Calibri" panose="020F0502020204030204" pitchFamily="34" charset="0"/>
                <a:cs typeface="Times New Roman" panose="02020603050405020304" pitchFamily="18" charset="0"/>
              </a:rPr>
            </a:br>
            <a:endParaRPr lang="de-DE" dirty="0"/>
          </a:p>
        </p:txBody>
      </p:sp>
      <p:sp>
        <p:nvSpPr>
          <p:cNvPr id="3" name="Inhaltsplatzhalter 2">
            <a:extLst>
              <a:ext uri="{FF2B5EF4-FFF2-40B4-BE49-F238E27FC236}">
                <a16:creationId xmlns:a16="http://schemas.microsoft.com/office/drawing/2014/main" id="{9A81C112-A77B-4782-8F68-B5CC18E0F398}"/>
              </a:ext>
            </a:extLst>
          </p:cNvPr>
          <p:cNvSpPr>
            <a:spLocks noGrp="1"/>
          </p:cNvSpPr>
          <p:nvPr>
            <p:ph idx="1"/>
          </p:nvPr>
        </p:nvSpPr>
        <p:spPr>
          <a:xfrm>
            <a:off x="0" y="870438"/>
            <a:ext cx="12192000" cy="5987562"/>
          </a:xfrm>
        </p:spPr>
        <p:txBody>
          <a:bodyPr>
            <a:normAutofit fontScale="92500" lnSpcReduction="10000"/>
          </a:bodyPr>
          <a:lstStyle/>
          <a:p>
            <a:pPr marL="0" indent="0">
              <a:lnSpc>
                <a:spcPct val="107000"/>
              </a:lnSpc>
              <a:spcBef>
                <a:spcPts val="600"/>
              </a:spcBef>
              <a:buNone/>
            </a:pPr>
            <a:r>
              <a:rPr lang="de-DE" sz="1800" b="1" u="sng" dirty="0">
                <a:effectLst/>
                <a:latin typeface="Calibri" panose="020F0502020204030204" pitchFamily="34" charset="0"/>
                <a:ea typeface="Calibri" panose="020F0502020204030204" pitchFamily="34" charset="0"/>
                <a:cs typeface="Times New Roman" panose="02020603050405020304" pitchFamily="18" charset="0"/>
              </a:rPr>
              <a:t>Der Startschuss: Große Moscheebesetzung 20.11.1979, 05h30 EET, Mekka:</a:t>
            </a:r>
            <a:r>
              <a:rPr lang="de-DE" sz="1800" u="sng"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LOK </a:t>
            </a:r>
            <a:r>
              <a:rPr lang="de-DE" sz="1800" dirty="0">
                <a:effectLst/>
                <a:latin typeface="Calibri" panose="020F0502020204030204" pitchFamily="34" charset="0"/>
                <a:ea typeface="Calibri" panose="020F0502020204030204" pitchFamily="34" charset="0"/>
                <a:cs typeface="Times New Roman" panose="02020603050405020304" pitchFamily="18" charset="0"/>
              </a:rPr>
              <a:t>29°31 LÖW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MAR </a:t>
            </a:r>
            <a:r>
              <a:rPr lang="de-DE" sz="1800" dirty="0">
                <a:effectLst/>
                <a:latin typeface="Calibri" panose="020F0502020204030204" pitchFamily="34" charset="0"/>
                <a:ea typeface="Calibri" panose="020F0502020204030204" pitchFamily="34" charset="0"/>
                <a:cs typeface="Times New Roman" panose="02020603050405020304" pitchFamily="18" charset="0"/>
              </a:rPr>
              <a:t>0°05 JUN auf REG KON LÖW-ACH-MART / JUN-PAND (in HS ZWI MON-JUP / WAA-IXI-SSC) 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SAU </a:t>
            </a:r>
            <a:r>
              <a:rPr lang="de-DE" sz="1800" dirty="0">
                <a:effectLst/>
                <a:latin typeface="Calibri" panose="020F0502020204030204" pitchFamily="34" charset="0"/>
                <a:ea typeface="Calibri" panose="020F0502020204030204" pitchFamily="34" charset="0"/>
                <a:cs typeface="Times New Roman" panose="02020603050405020304" pitchFamily="18" charset="0"/>
              </a:rPr>
              <a:t>29°59 WAS T-Qua.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SON </a:t>
            </a:r>
            <a:r>
              <a:rPr lang="de-DE" sz="1800" dirty="0">
                <a:effectLst/>
                <a:latin typeface="Calibri" panose="020F0502020204030204" pitchFamily="34" charset="0"/>
                <a:ea typeface="Calibri" panose="020F0502020204030204" pitchFamily="34" charset="0"/>
                <a:cs typeface="Times New Roman" panose="02020603050405020304" pitchFamily="18" charset="0"/>
              </a:rPr>
              <a:t>27°09 -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MER </a:t>
            </a:r>
            <a:r>
              <a:rPr lang="de-DE" sz="1800" dirty="0">
                <a:effectLst/>
                <a:latin typeface="Calibri" panose="020F0502020204030204" pitchFamily="34" charset="0"/>
                <a:ea typeface="Calibri" panose="020F0502020204030204" pitchFamily="34" charset="0"/>
                <a:cs typeface="Times New Roman" panose="02020603050405020304" pitchFamily="18" charset="0"/>
              </a:rPr>
              <a:t>27°22 SKO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MON </a:t>
            </a:r>
            <a:r>
              <a:rPr lang="de-DE" sz="1800" dirty="0">
                <a:effectLst/>
                <a:latin typeface="Calibri" panose="020F0502020204030204" pitchFamily="34" charset="0"/>
                <a:ea typeface="Calibri" panose="020F0502020204030204" pitchFamily="34" charset="0"/>
                <a:cs typeface="Times New Roman" panose="02020603050405020304" pitchFamily="18" charset="0"/>
              </a:rPr>
              <a:t>1°24 SCH KONJ SKO-ZEU diese im TRI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ORC </a:t>
            </a:r>
            <a:r>
              <a:rPr lang="de-DE" sz="1800" dirty="0">
                <a:effectLst/>
                <a:latin typeface="Calibri" panose="020F0502020204030204" pitchFamily="34" charset="0"/>
                <a:ea typeface="Calibri" panose="020F0502020204030204" pitchFamily="34" charset="0"/>
                <a:cs typeface="Times New Roman" panose="02020603050405020304" pitchFamily="18" charset="0"/>
              </a:rPr>
              <a:t>1°19 LÖW</a:t>
            </a:r>
          </a:p>
          <a:p>
            <a:pPr marL="0" indent="0">
              <a:lnSpc>
                <a:spcPct val="107000"/>
              </a:lnSpc>
              <a:spcBef>
                <a:spcPts val="600"/>
              </a:spcBef>
              <a:buNone/>
            </a:pP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I-LIL </a:t>
            </a:r>
            <a:r>
              <a:rPr lang="de-DE" sz="1800" dirty="0">
                <a:effectLst/>
                <a:latin typeface="Calibri" panose="020F0502020204030204" pitchFamily="34" charset="0"/>
                <a:ea typeface="Calibri" panose="020F0502020204030204" pitchFamily="34" charset="0"/>
                <a:cs typeface="Times New Roman" panose="02020603050405020304" pitchFamily="18" charset="0"/>
              </a:rPr>
              <a:t>12°32 JUN 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VAR </a:t>
            </a:r>
            <a:r>
              <a:rPr lang="de-DE" sz="1800" dirty="0">
                <a:effectLst/>
                <a:latin typeface="Calibri" panose="020F0502020204030204" pitchFamily="34" charset="0"/>
                <a:ea typeface="Calibri" panose="020F0502020204030204" pitchFamily="34" charset="0"/>
                <a:cs typeface="Times New Roman" panose="02020603050405020304" pitchFamily="18" charset="0"/>
              </a:rPr>
              <a:t>13°30 ZWI, TRI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ZEU </a:t>
            </a:r>
            <a:r>
              <a:rPr lang="de-DE" sz="1800" dirty="0">
                <a:effectLst/>
                <a:latin typeface="Calibri" panose="020F0502020204030204" pitchFamily="34" charset="0"/>
                <a:ea typeface="Calibri" panose="020F0502020204030204" pitchFamily="34" charset="0"/>
                <a:cs typeface="Times New Roman" panose="02020603050405020304" pitchFamily="18" charset="0"/>
              </a:rPr>
              <a:t>11°15 STE, HSX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IXI </a:t>
            </a:r>
            <a:r>
              <a:rPr lang="de-DE" sz="1800" dirty="0">
                <a:effectLst/>
                <a:latin typeface="Calibri" panose="020F0502020204030204" pitchFamily="34" charset="0"/>
                <a:ea typeface="Calibri" panose="020F0502020204030204" pitchFamily="34" charset="0"/>
                <a:cs typeface="Times New Roman" panose="02020603050405020304" pitchFamily="18" charset="0"/>
              </a:rPr>
              <a:t>13°27 SKO 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MC </a:t>
            </a:r>
            <a:r>
              <a:rPr lang="de-DE" sz="1800" dirty="0">
                <a:effectLst/>
                <a:latin typeface="Calibri" panose="020F0502020204030204" pitchFamily="34" charset="0"/>
                <a:ea typeface="Calibri" panose="020F0502020204030204" pitchFamily="34" charset="0"/>
                <a:cs typeface="Times New Roman" panose="02020603050405020304" pitchFamily="18" charset="0"/>
              </a:rPr>
              <a:t>13°22 LÖW triggern das zentrale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soghaft</a:t>
            </a:r>
            <a:r>
              <a:rPr lang="de-DE" sz="1800" dirty="0">
                <a:effectLst/>
                <a:latin typeface="Calibri" panose="020F0502020204030204" pitchFamily="34" charset="0"/>
                <a:ea typeface="Calibri" panose="020F0502020204030204" pitchFamily="34" charset="0"/>
                <a:cs typeface="Times New Roman" panose="02020603050405020304" pitchFamily="18" charset="0"/>
              </a:rPr>
              <a:t> subversive Herrschaftsgroßkreuz des Kometen SAT / MAU / HAG-G.A. / SLA - PHA</a:t>
            </a:r>
          </a:p>
          <a:p>
            <a:pPr marL="0" indent="0">
              <a:lnSpc>
                <a:spcPct val="107000"/>
              </a:lnSpc>
              <a:spcBef>
                <a:spcPts val="600"/>
              </a:spcBef>
              <a:buNone/>
            </a:pPr>
            <a:r>
              <a:rPr lang="de-DE" sz="1800" b="1" u="sng" dirty="0">
                <a:effectLst/>
                <a:latin typeface="Calibri" panose="020F0502020204030204" pitchFamily="34" charset="0"/>
                <a:ea typeface="Calibri" panose="020F0502020204030204" pitchFamily="34" charset="0"/>
                <a:cs typeface="Times New Roman" panose="02020603050405020304" pitchFamily="18" charset="0"/>
              </a:rPr>
              <a:t>Die NWO-</a:t>
            </a:r>
            <a:r>
              <a:rPr lang="de-DE" sz="1800" b="1" u="sng" dirty="0" err="1">
                <a:effectLst/>
                <a:latin typeface="Calibri" panose="020F0502020204030204" pitchFamily="34" charset="0"/>
                <a:ea typeface="Calibri" panose="020F0502020204030204" pitchFamily="34" charset="0"/>
                <a:cs typeface="Times New Roman" panose="02020603050405020304" pitchFamily="18" charset="0"/>
              </a:rPr>
              <a:t>Globalistenmachtübernahme</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(Klima IPCC-Gründung, Human Genome Project, mRNA, </a:t>
            </a:r>
            <a:r>
              <a:rPr lang="de-D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Blackrock</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de-DE"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u="sng" dirty="0">
                <a:effectLst/>
                <a:latin typeface="Calibri" panose="020F0502020204030204" pitchFamily="34" charset="0"/>
                <a:ea typeface="Calibri" panose="020F0502020204030204" pitchFamily="34" charset="0"/>
                <a:cs typeface="Times New Roman" panose="02020603050405020304" pitchFamily="18" charset="0"/>
              </a:rPr>
              <a:t>Terrorgründungs-SOFI 11.09.1988, 04:49 UT, Mekka </a:t>
            </a:r>
            <a:r>
              <a:rPr lang="de-DE" sz="1800" dirty="0">
                <a:effectLst/>
                <a:latin typeface="Calibri" panose="020F0502020204030204" pitchFamily="34" charset="0"/>
                <a:ea typeface="Calibri" panose="020F0502020204030204" pitchFamily="34" charset="0"/>
                <a:cs typeface="Times New Roman" panose="02020603050405020304" pitchFamily="18" charset="0"/>
              </a:rPr>
              <a:t>mit dem global neuordnenden SAT-URA--Astraea auf dem GZ: mit 10° GK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WAA-STA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DRA-ARA 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WID-MAR-HER-</a:t>
            </a:r>
            <a:r>
              <a:rPr lang="de-D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ARRhenius</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ERI QUA KRE-</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SCIentia</a:t>
            </a:r>
            <a:r>
              <a:rPr lang="de-DE" sz="1800" dirty="0">
                <a:effectLst/>
                <a:latin typeface="Calibri" panose="020F0502020204030204" pitchFamily="34" charset="0"/>
                <a:ea typeface="Calibri" panose="020F0502020204030204" pitchFamily="34" charset="0"/>
                <a:cs typeface="Times New Roman" panose="02020603050405020304" pitchFamily="18" charset="0"/>
              </a:rPr>
              <a:t> KON SAD OPP TEH zusammen mit dem teuflisch machtinstrumentalisierten Selbstmordterrorismus bzw. bösartigen Gen-Menschheitsselbstmord-GK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Äquator</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SKO-PLU OPP STI-SED QUA LÖW-ORC OPP WAS-LUC-</a:t>
            </a:r>
            <a:r>
              <a:rPr lang="de-D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ACHristou</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600"/>
              </a:spcBef>
              <a:buNone/>
            </a:pP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AMY </a:t>
            </a:r>
            <a:r>
              <a:rPr lang="de-DE" sz="1800" dirty="0">
                <a:effectLst/>
                <a:latin typeface="Calibri" panose="020F0502020204030204" pitchFamily="34" charset="0"/>
                <a:ea typeface="Calibri" panose="020F0502020204030204" pitchFamily="34" charset="0"/>
                <a:cs typeface="Times New Roman" panose="02020603050405020304" pitchFamily="18" charset="0"/>
              </a:rPr>
              <a:t>auf der Hedschra-SoFi 14.07.622 auf 23° KRE KON VAR T-QUA WID-PLU OPP WAA-HAU, TRI SOK-ORC auf dem soghaften G.A.  MK-Achse mit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Nessus</a:t>
            </a:r>
            <a:r>
              <a:rPr lang="de-DE" sz="1800" dirty="0">
                <a:effectLst/>
                <a:latin typeface="Calibri" panose="020F0502020204030204" pitchFamily="34" charset="0"/>
                <a:ea typeface="Calibri" panose="020F0502020204030204" pitchFamily="34" charset="0"/>
                <a:cs typeface="Times New Roman" panose="02020603050405020304" pitchFamily="18" charset="0"/>
              </a:rPr>
              <a:t> von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Ikeya</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Seki</a:t>
            </a:r>
            <a:r>
              <a:rPr lang="de-DE" sz="1800" dirty="0">
                <a:effectLst/>
                <a:latin typeface="Calibri" panose="020F0502020204030204" pitchFamily="34" charset="0"/>
                <a:ea typeface="Calibri" panose="020F0502020204030204" pitchFamily="34" charset="0"/>
                <a:cs typeface="Times New Roman" panose="02020603050405020304" pitchFamily="18" charset="0"/>
              </a:rPr>
              <a:t>-EH quadriert JUP OPP NEP der Hedschra</a:t>
            </a:r>
          </a:p>
          <a:p>
            <a:pPr marL="0" indent="0">
              <a:lnSpc>
                <a:spcPct val="107000"/>
              </a:lnSpc>
              <a:spcBef>
                <a:spcPts val="600"/>
              </a:spcBef>
              <a:buNone/>
            </a:pPr>
            <a:r>
              <a:rPr lang="de-DE" sz="1800" b="1" u="sng" dirty="0">
                <a:effectLst/>
                <a:latin typeface="Calibri" panose="020F0502020204030204" pitchFamily="34" charset="0"/>
                <a:ea typeface="Calibri" panose="020F0502020204030204" pitchFamily="34" charset="0"/>
                <a:cs typeface="Times New Roman" panose="02020603050405020304" pitchFamily="18" charset="0"/>
              </a:rPr>
              <a:t>Die entscheidende Terrorgroßkreuz-SoFi 11.08.1999, 11:08 UT in Mekka mit der QUA-Spannungsphase des SAT-URA:</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MK-GK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PLU-AC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SK-DC 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LUC-DC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NES-NK-AC 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KAA KON </a:t>
            </a:r>
            <a:r>
              <a:rPr lang="de-DE" sz="1800" dirty="0">
                <a:effectLst/>
                <a:latin typeface="Calibri" panose="020F0502020204030204" pitchFamily="34" charset="0"/>
                <a:ea typeface="Calibri" panose="020F0502020204030204" pitchFamily="34" charset="0"/>
                <a:cs typeface="Times New Roman" panose="02020603050405020304" pitchFamily="18" charset="0"/>
              </a:rPr>
              <a:t>FAN-</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HER OPP HAU-LAV-SPH</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600"/>
              </a:spcBef>
              <a:buNone/>
            </a:pPr>
            <a:r>
              <a:rPr lang="de-D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G.A.-GK:</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KON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SCH-ARA </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PHA </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KON PHA 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JUN-DRA </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OPP FIS-SAT, </a:t>
            </a:r>
            <a:r>
              <a:rPr lang="de-DE" sz="1800" dirty="0">
                <a:effectLst/>
                <a:latin typeface="Calibri" panose="020F0502020204030204" pitchFamily="34" charset="0"/>
                <a:ea typeface="Calibri" panose="020F0502020204030204" pitchFamily="34" charset="0"/>
                <a:cs typeface="Times New Roman" panose="02020603050405020304" pitchFamily="18" charset="0"/>
              </a:rPr>
              <a:t>SXT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WAS-URA-SK </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KON GON-CYG X-1, TRI-SXT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MK;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600"/>
              </a:spcBef>
              <a:buNone/>
            </a:pP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WAA-HAG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DRA-ARA 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KRE-VAR</a:t>
            </a:r>
            <a:r>
              <a:rPr lang="de-DE" sz="1800" dirty="0">
                <a:effectLst/>
                <a:latin typeface="Calibri" panose="020F0502020204030204" pitchFamily="34" charset="0"/>
                <a:ea typeface="Calibri" panose="020F0502020204030204" pitchFamily="34" charset="0"/>
                <a:cs typeface="Times New Roman" panose="02020603050405020304" pitchFamily="18" charset="0"/>
              </a:rPr>
              <a:t> KON SAD auf dem </a:t>
            </a:r>
            <a:r>
              <a:rPr lang="de-DE" sz="1800" b="1" dirty="0" err="1">
                <a:effectLst/>
                <a:latin typeface="Calibri" panose="020F0502020204030204" pitchFamily="34" charset="0"/>
                <a:ea typeface="Calibri" panose="020F0502020204030204" pitchFamily="34" charset="0"/>
                <a:cs typeface="Times New Roman" panose="02020603050405020304" pitchFamily="18" charset="0"/>
              </a:rPr>
              <a:t>kard</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10°-GK</a:t>
            </a:r>
            <a:r>
              <a:rPr lang="de-DE" sz="1800" dirty="0">
                <a:effectLst/>
                <a:latin typeface="Calibri" panose="020F0502020204030204" pitchFamily="34" charset="0"/>
                <a:ea typeface="Calibri" panose="020F0502020204030204" pitchFamily="34" charset="0"/>
                <a:cs typeface="Times New Roman" panose="02020603050405020304" pitchFamily="18" charset="0"/>
              </a:rPr>
              <a:t> plus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ZWI-LUC</a:t>
            </a:r>
            <a:r>
              <a:rPr lang="de-DE" sz="1800" dirty="0">
                <a:effectLst/>
                <a:latin typeface="Calibri" panose="020F0502020204030204" pitchFamily="34" charset="0"/>
                <a:ea typeface="Calibri" panose="020F0502020204030204" pitchFamily="34" charset="0"/>
                <a:cs typeface="Times New Roman" panose="02020603050405020304" pitchFamily="18" charset="0"/>
              </a:rPr>
              <a:t> = die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luciferische</a:t>
            </a:r>
            <a:r>
              <a:rPr lang="de-DE" sz="1800" dirty="0">
                <a:effectLst/>
                <a:latin typeface="Calibri" panose="020F0502020204030204" pitchFamily="34" charset="0"/>
                <a:ea typeface="Calibri" panose="020F0502020204030204" pitchFamily="34" charset="0"/>
                <a:cs typeface="Times New Roman" panose="02020603050405020304" pitchFamily="18" charset="0"/>
              </a:rPr>
              <a:t> Islam-Geheimdienst-</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Kollabo</a:t>
            </a:r>
            <a:r>
              <a:rPr lang="de-DE" sz="1800" dirty="0">
                <a:effectLst/>
                <a:latin typeface="Calibri" panose="020F0502020204030204" pitchFamily="34" charset="0"/>
                <a:ea typeface="Calibri" panose="020F0502020204030204" pitchFamily="34" charset="0"/>
                <a:cs typeface="Times New Roman" panose="02020603050405020304" pitchFamily="18" charset="0"/>
              </a:rPr>
              <a:t>-Übernahme der 10° Ordnung </a:t>
            </a:r>
          </a:p>
          <a:p>
            <a:pPr marL="0" indent="0">
              <a:lnSpc>
                <a:spcPct val="107000"/>
              </a:lnSpc>
              <a:spcBef>
                <a:spcPts val="600"/>
              </a:spcBef>
              <a:buNone/>
            </a:pP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GK: </a:t>
            </a:r>
            <a:r>
              <a:rPr lang="de-DE" sz="1800" dirty="0">
                <a:effectLst/>
                <a:latin typeface="Calibri" panose="020F0502020204030204" pitchFamily="34" charset="0"/>
                <a:ea typeface="Calibri" panose="020F0502020204030204" pitchFamily="34" charset="0"/>
                <a:cs typeface="Times New Roman" panose="02020603050405020304" pitchFamily="18" charset="0"/>
              </a:rPr>
              <a:t>MAR-NEP T-QUA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NM/ORC-LÖW </a:t>
            </a:r>
            <a:r>
              <a:rPr lang="de-DE" sz="1800" dirty="0">
                <a:effectLst/>
                <a:latin typeface="Calibri" panose="020F0502020204030204" pitchFamily="34" charset="0"/>
                <a:ea typeface="Calibri" panose="020F0502020204030204" pitchFamily="34" charset="0"/>
                <a:cs typeface="Times New Roman" panose="02020603050405020304" pitchFamily="18" charset="0"/>
              </a:rPr>
              <a:t>OPP WAS-PHO QUA SKO-MAR OPP STI-SAT TRI / SXT URA-PLU-ME-SIN KON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MC = AMY / DRA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URA-SIN-PLU-MER, Mekka sorgt terrorunterwandernd herrschend für die Einspeisung der drakonischen Verwüstung in das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Ikeya-Seki-Machtgruppenstellium</a:t>
            </a:r>
            <a:r>
              <a:rPr lang="de-DE" sz="1800" dirty="0">
                <a:effectLst/>
                <a:latin typeface="Calibri" panose="020F0502020204030204" pitchFamily="34" charset="0"/>
                <a:ea typeface="Calibri" panose="020F0502020204030204" pitchFamily="34" charset="0"/>
                <a:cs typeface="Times New Roman" panose="02020603050405020304" pitchFamily="18" charset="0"/>
              </a:rPr>
              <a:t> und wird zum Todeswächter / Todbringer der Kometenepoche, unter dessen Bann wir stehen</a:t>
            </a:r>
          </a:p>
          <a:p>
            <a:pPr marL="0" indent="0">
              <a:lnSpc>
                <a:spcPct val="107000"/>
              </a:lnSpc>
              <a:spcBef>
                <a:spcPts val="600"/>
              </a:spcBef>
              <a:buNone/>
            </a:pP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TEH </a:t>
            </a:r>
            <a:r>
              <a:rPr lang="de-DE" sz="1800" dirty="0">
                <a:effectLst/>
                <a:latin typeface="Calibri" panose="020F0502020204030204" pitchFamily="34" charset="0"/>
                <a:ea typeface="Calibri" panose="020F0502020204030204" pitchFamily="34" charset="0"/>
                <a:cs typeface="Times New Roman" panose="02020603050405020304" pitchFamily="18" charset="0"/>
              </a:rPr>
              <a:t>auf WAS-MC,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NES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GZ</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423665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56C7C-6666-4441-87AD-3D9010A1DB1C}"/>
              </a:ext>
            </a:extLst>
          </p:cNvPr>
          <p:cNvSpPr>
            <a:spLocks noGrp="1"/>
          </p:cNvSpPr>
          <p:nvPr>
            <p:ph type="title"/>
          </p:nvPr>
        </p:nvSpPr>
        <p:spPr>
          <a:xfrm>
            <a:off x="-1" y="0"/>
            <a:ext cx="12191999" cy="562251"/>
          </a:xfrm>
        </p:spPr>
        <p:txBody>
          <a:bodyPr>
            <a:noAutofit/>
          </a:bodyPr>
          <a:lstStyle/>
          <a:p>
            <a:r>
              <a:rPr lang="de-DE" sz="3200" b="1" dirty="0" err="1">
                <a:latin typeface="Calibri" panose="020F0502020204030204" pitchFamily="34" charset="0"/>
                <a:ea typeface="Calibri" panose="020F0502020204030204" pitchFamily="34" charset="0"/>
                <a:cs typeface="Times New Roman" panose="02020603050405020304" pitchFamily="18" charset="0"/>
              </a:rPr>
              <a:t>Ikeya-Seki</a:t>
            </a:r>
            <a:r>
              <a:rPr lang="de-DE" sz="3200" b="1" dirty="0">
                <a:latin typeface="Calibri" panose="020F0502020204030204" pitchFamily="34" charset="0"/>
                <a:ea typeface="Calibri" panose="020F0502020204030204" pitchFamily="34" charset="0"/>
                <a:cs typeface="Times New Roman" panose="02020603050405020304" pitchFamily="18" charset="0"/>
              </a:rPr>
              <a:t> 1965 </a:t>
            </a:r>
            <a:r>
              <a:rPr lang="de-DE"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(in rot) </a:t>
            </a:r>
            <a:r>
              <a:rPr lang="de-DE" sz="3200" b="1" dirty="0">
                <a:latin typeface="Calibri" panose="020F0502020204030204" pitchFamily="34" charset="0"/>
                <a:ea typeface="Calibri" panose="020F0502020204030204" pitchFamily="34" charset="0"/>
                <a:cs typeface="Times New Roman" panose="02020603050405020304" pitchFamily="18" charset="0"/>
              </a:rPr>
              <a:t>auslösende </a:t>
            </a:r>
            <a:r>
              <a:rPr lang="de-DE" sz="32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Islamismusterror</a:t>
            </a:r>
            <a:r>
              <a:rPr lang="de-DE"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-Wirkhoroskope II</a:t>
            </a:r>
            <a:endParaRPr lang="de-DE" sz="3200" dirty="0"/>
          </a:p>
        </p:txBody>
      </p:sp>
      <p:sp>
        <p:nvSpPr>
          <p:cNvPr id="3" name="Inhaltsplatzhalter 2">
            <a:extLst>
              <a:ext uri="{FF2B5EF4-FFF2-40B4-BE49-F238E27FC236}">
                <a16:creationId xmlns:a16="http://schemas.microsoft.com/office/drawing/2014/main" id="{ABBA2BA0-B1E6-4847-A9C7-39177A74A1A2}"/>
              </a:ext>
            </a:extLst>
          </p:cNvPr>
          <p:cNvSpPr>
            <a:spLocks noGrp="1"/>
          </p:cNvSpPr>
          <p:nvPr>
            <p:ph idx="1"/>
          </p:nvPr>
        </p:nvSpPr>
        <p:spPr>
          <a:xfrm>
            <a:off x="0" y="562251"/>
            <a:ext cx="12192000" cy="6295749"/>
          </a:xfrm>
        </p:spPr>
        <p:txBody>
          <a:bodyPr>
            <a:normAutofit fontScale="55000" lnSpcReduction="20000"/>
          </a:bodyPr>
          <a:lstStyle/>
          <a:p>
            <a:pPr marL="0" indent="0">
              <a:lnSpc>
                <a:spcPct val="110000"/>
              </a:lnSpc>
              <a:spcBef>
                <a:spcPts val="600"/>
              </a:spcBef>
              <a:buNone/>
            </a:pPr>
            <a:r>
              <a:rPr lang="de-DE" b="1" u="sng" dirty="0">
                <a:effectLst/>
                <a:latin typeface="Calibri" panose="020F0502020204030204" pitchFamily="34" charset="0"/>
                <a:ea typeface="Calibri" panose="020F0502020204030204" pitchFamily="34" charset="0"/>
                <a:cs typeface="Times New Roman" panose="02020603050405020304" pitchFamily="18" charset="0"/>
              </a:rPr>
              <a:t>WTC</a:t>
            </a:r>
            <a:r>
              <a:rPr lang="de-DE" b="1" u="sng" dirty="0"/>
              <a:t>-Anschlag</a:t>
            </a:r>
            <a:r>
              <a:rPr lang="de-DE" b="1" u="sng" dirty="0">
                <a:effectLst/>
                <a:latin typeface="Calibri" panose="020F0502020204030204" pitchFamily="34" charset="0"/>
                <a:ea typeface="Calibri" panose="020F0502020204030204" pitchFamily="34" charset="0"/>
                <a:cs typeface="Times New Roman" panose="02020603050405020304" pitchFamily="18" charset="0"/>
              </a:rPr>
              <a:t> 11.09.2001, 08:46 EDT in NYC, der besonderen Spaltungs-Großkreuz-Hauptstadt des Kometen-EHs</a:t>
            </a:r>
          </a:p>
          <a:p>
            <a:pPr marL="0" indent="0">
              <a:lnSpc>
                <a:spcPct val="110000"/>
              </a:lnSpc>
              <a:spcBef>
                <a:spcPts val="600"/>
              </a:spcBef>
              <a:buNone/>
            </a:pPr>
            <a:r>
              <a:rPr lang="de-DE" dirty="0">
                <a:effectLst/>
                <a:latin typeface="Calibri" panose="020F0502020204030204" pitchFamily="34" charset="0"/>
                <a:ea typeface="Calibri" panose="020F0502020204030204" pitchFamily="34" charset="0"/>
                <a:cs typeface="Times New Roman" panose="02020603050405020304" pitchFamily="18" charset="0"/>
              </a:rPr>
              <a:t>Das große globale Schockereignis des Islamherrschaftsaufstiegs war die vollste Machtherausforderung durch ‚Glaubenskrieger‘ in der Welthandelszentrum-</a:t>
            </a:r>
            <a:r>
              <a:rPr lang="de-DE" dirty="0" err="1">
                <a:effectLst/>
                <a:latin typeface="Calibri" panose="020F0502020204030204" pitchFamily="34" charset="0"/>
                <a:ea typeface="Calibri" panose="020F0502020204030204" pitchFamily="34" charset="0"/>
                <a:cs typeface="Times New Roman" panose="02020603050405020304" pitchFamily="18" charset="0"/>
              </a:rPr>
              <a:t>Establishmenterschütterung</a:t>
            </a:r>
            <a:r>
              <a:rPr lang="de-DE" dirty="0">
                <a:effectLst/>
                <a:latin typeface="Calibri" panose="020F0502020204030204" pitchFamily="34" charset="0"/>
                <a:ea typeface="Calibri" panose="020F0502020204030204" pitchFamily="34" charset="0"/>
                <a:cs typeface="Times New Roman" panose="02020603050405020304" pitchFamily="18" charset="0"/>
              </a:rPr>
              <a:t> bzw. Folterkonstellation genau auf dem G.A.-Großkreuz: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SCH</a:t>
            </a:r>
            <a:r>
              <a:rPr lang="de-DE" dirty="0">
                <a:effectLst/>
                <a:latin typeface="Calibri" panose="020F0502020204030204" pitchFamily="34" charset="0"/>
                <a:ea typeface="Calibri" panose="020F0502020204030204" pitchFamily="34" charset="0"/>
                <a:cs typeface="Times New Roman" panose="02020603050405020304" pitchFamily="18" charset="0"/>
              </a:rPr>
              <a:t>-</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PLU </a:t>
            </a:r>
            <a:r>
              <a:rPr lang="de-DE" dirty="0">
                <a:effectLst/>
                <a:latin typeface="Calibri" panose="020F0502020204030204" pitchFamily="34" charset="0"/>
                <a:ea typeface="Calibri" panose="020F0502020204030204" pitchFamily="34" charset="0"/>
                <a:cs typeface="Times New Roman" panose="02020603050405020304" pitchFamily="18" charset="0"/>
              </a:rPr>
              <a:t>12°38 KON HAG </a:t>
            </a:r>
            <a:r>
              <a:rPr lang="de-DE" b="1" dirty="0"/>
              <a:t>am Konvergenzsog des Großen Attraktors, G.A. (dort laufen fast die ganzen näheren Galaxien in einer Bewegung zusammen)</a:t>
            </a:r>
            <a:r>
              <a:rPr lang="de-DE" dirty="0">
                <a:effectLst/>
                <a:latin typeface="Calibri" panose="020F0502020204030204" pitchFamily="34" charset="0"/>
                <a:ea typeface="Calibri" panose="020F0502020204030204" pitchFamily="34" charset="0"/>
                <a:cs typeface="Times New Roman" panose="02020603050405020304" pitchFamily="18" charset="0"/>
              </a:rPr>
              <a:t> OPP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ZWI-SAT </a:t>
            </a:r>
            <a:r>
              <a:rPr lang="de-DE" dirty="0">
                <a:effectLst/>
                <a:latin typeface="Calibri" panose="020F0502020204030204" pitchFamily="34" charset="0"/>
                <a:ea typeface="Calibri" panose="020F0502020204030204" pitchFamily="34" charset="0"/>
                <a:cs typeface="Times New Roman" panose="02020603050405020304" pitchFamily="18" charset="0"/>
              </a:rPr>
              <a:t>14°45 KON SLA-PHA (QUA. FIS-SAT OPP JUN-MAU), in SXT / TRI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HER </a:t>
            </a:r>
            <a:r>
              <a:rPr lang="de-DE" dirty="0">
                <a:effectLst/>
                <a:latin typeface="Calibri" panose="020F0502020204030204" pitchFamily="34" charset="0"/>
                <a:ea typeface="Calibri" panose="020F0502020204030204" pitchFamily="34" charset="0"/>
                <a:cs typeface="Times New Roman" panose="02020603050405020304" pitchFamily="18" charset="0"/>
              </a:rPr>
              <a:t>13°37 -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MER </a:t>
            </a:r>
            <a:r>
              <a:rPr lang="de-DE" dirty="0">
                <a:effectLst/>
                <a:latin typeface="Calibri" panose="020F0502020204030204" pitchFamily="34" charset="0"/>
                <a:ea typeface="Calibri" panose="020F0502020204030204" pitchFamily="34" charset="0"/>
                <a:cs typeface="Times New Roman" panose="02020603050405020304" pitchFamily="18" charset="0"/>
              </a:rPr>
              <a:t>14°17 WAA TRI GON-CYG X-1 WAS) = </a:t>
            </a:r>
            <a:r>
              <a:rPr lang="de-DE" b="1" dirty="0">
                <a:latin typeface="Calibri" panose="020F0502020204030204" pitchFamily="34" charset="0"/>
                <a:ea typeface="Calibri" panose="020F0502020204030204" pitchFamily="34" charset="0"/>
                <a:cs typeface="Times New Roman" panose="02020603050405020304" pitchFamily="18" charset="0"/>
              </a:rPr>
              <a:t>Fundamentalistische Machtkämpfer um die Herrschaft</a:t>
            </a:r>
            <a:r>
              <a:rPr lang="de-DE" b="1" dirty="0">
                <a:effectLst/>
                <a:latin typeface="Calibri" panose="020F0502020204030204" pitchFamily="34" charset="0"/>
                <a:ea typeface="Calibri" panose="020F0502020204030204" pitchFamily="34" charset="0"/>
                <a:cs typeface="Times New Roman" panose="02020603050405020304" pitchFamily="18" charset="0"/>
              </a:rPr>
              <a:t> </a:t>
            </a:r>
            <a:r>
              <a:rPr lang="de-DE"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PLU-G.A. OPP SAT </a:t>
            </a:r>
            <a:r>
              <a:rPr lang="de-DE" b="1" dirty="0">
                <a:effectLst/>
                <a:latin typeface="Calibri" panose="020F0502020204030204" pitchFamily="34" charset="0"/>
                <a:ea typeface="Calibri" panose="020F0502020204030204" pitchFamily="34" charset="0"/>
                <a:cs typeface="Times New Roman" panose="02020603050405020304" pitchFamily="18" charset="0"/>
              </a:rPr>
              <a:t>aktivieren </a:t>
            </a:r>
            <a:r>
              <a:rPr lang="de-DE" b="1" dirty="0"/>
              <a:t>geglückt (d.h. man kann danach den Zerstörungsschock als Expansion / als Eintrittskarte in die Länder nutzen) das subversiv verschleiernde / uferlos herrschende FIS-SAT OPP, das Militante schützende (JUN-MAU), </a:t>
            </a:r>
            <a:r>
              <a:rPr lang="de-DE" b="1" dirty="0" err="1"/>
              <a:t>hybrishaft</a:t>
            </a:r>
            <a:r>
              <a:rPr lang="de-DE" b="1" dirty="0"/>
              <a:t>-abstürzende (</a:t>
            </a:r>
            <a:r>
              <a:rPr lang="de-DE" b="1" dirty="0" err="1"/>
              <a:t>PHAethon</a:t>
            </a:r>
            <a:r>
              <a:rPr lang="de-DE" b="1" dirty="0"/>
              <a:t>) islamistische Versklavungs-Großkreuz im Kometen-EH: </a:t>
            </a:r>
            <a:r>
              <a:rPr lang="de-DE" b="1" dirty="0">
                <a:solidFill>
                  <a:srgbClr val="FF0000"/>
                </a:solidFill>
              </a:rPr>
              <a:t>PLU</a:t>
            </a:r>
            <a:r>
              <a:rPr lang="de-DE" b="1" dirty="0"/>
              <a:t> KON HAG-G.A. OPP ZWI-SLA / crashfahrender PHA KON </a:t>
            </a:r>
            <a:r>
              <a:rPr lang="de-DE" b="1" dirty="0">
                <a:solidFill>
                  <a:srgbClr val="FF0000"/>
                </a:solidFill>
              </a:rPr>
              <a:t>SAT</a:t>
            </a:r>
            <a:r>
              <a:rPr lang="de-DE" b="1" dirty="0"/>
              <a:t> als globale islamistische Kulturzerstörer-Fanal-Initiation des verheerenden Kometen-GKs</a:t>
            </a:r>
          </a:p>
          <a:p>
            <a:pPr marL="0" indent="0">
              <a:lnSpc>
                <a:spcPct val="110000"/>
              </a:lnSpc>
              <a:spcBef>
                <a:spcPts val="600"/>
              </a:spcBef>
              <a:buNone/>
            </a:pPr>
            <a:r>
              <a:rPr lang="de-DE" dirty="0">
                <a:effectLst/>
                <a:latin typeface="Calibri" panose="020F0502020204030204" pitchFamily="34" charset="0"/>
                <a:ea typeface="Calibri" panose="020F0502020204030204" pitchFamily="34" charset="0"/>
                <a:cs typeface="Times New Roman" panose="02020603050405020304" pitchFamily="18" charset="0"/>
              </a:rPr>
              <a:t>Das knallhart kriegerisch-spaltende </a:t>
            </a:r>
            <a:r>
              <a:rPr lang="de-DE" dirty="0" err="1">
                <a:effectLst/>
                <a:latin typeface="Calibri" panose="020F0502020204030204" pitchFamily="34" charset="0"/>
                <a:ea typeface="Calibri" panose="020F0502020204030204" pitchFamily="34" charset="0"/>
                <a:cs typeface="Times New Roman" panose="02020603050405020304" pitchFamily="18" charset="0"/>
              </a:rPr>
              <a:t>Kard</a:t>
            </a:r>
            <a:r>
              <a:rPr lang="de-DE" dirty="0">
                <a:effectLst/>
                <a:latin typeface="Calibri" panose="020F0502020204030204" pitchFamily="34" charset="0"/>
                <a:ea typeface="Calibri" panose="020F0502020204030204" pitchFamily="34" charset="0"/>
                <a:cs typeface="Times New Roman" panose="02020603050405020304" pitchFamily="18" charset="0"/>
              </a:rPr>
              <a:t>. 10°-GK auf Begegnungsachse bekam seinen Bumerang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NES-CER </a:t>
            </a:r>
            <a:r>
              <a:rPr lang="de-DE" dirty="0">
                <a:effectLst/>
                <a:latin typeface="Calibri" panose="020F0502020204030204" pitchFamily="34" charset="0"/>
                <a:ea typeface="Calibri" panose="020F0502020204030204" pitchFamily="34" charset="0"/>
                <a:cs typeface="Times New Roman" panose="02020603050405020304" pitchFamily="18" charset="0"/>
              </a:rPr>
              <a:t>KON TEH-YAN-</a:t>
            </a:r>
            <a:r>
              <a:rPr lang="de-DE" dirty="0" err="1">
                <a:effectLst/>
                <a:latin typeface="Calibri" panose="020F0502020204030204" pitchFamily="34" charset="0"/>
                <a:ea typeface="Calibri" panose="020F0502020204030204" pitchFamily="34" charset="0"/>
                <a:cs typeface="Times New Roman" panose="02020603050405020304" pitchFamily="18" charset="0"/>
              </a:rPr>
              <a:t>SIVa</a:t>
            </a:r>
            <a:r>
              <a:rPr lang="de-DE" dirty="0">
                <a:effectLst/>
                <a:latin typeface="Calibri" panose="020F0502020204030204" pitchFamily="34" charset="0"/>
                <a:ea typeface="Calibri" panose="020F0502020204030204" pitchFamily="34" charset="0"/>
                <a:cs typeface="Times New Roman" panose="02020603050405020304" pitchFamily="18" charset="0"/>
              </a:rPr>
              <a:t>-AC OPP </a:t>
            </a:r>
            <a:r>
              <a:rPr lang="de-DE" dirty="0">
                <a:solidFill>
                  <a:srgbClr val="FF0000"/>
                </a:solidFill>
                <a:latin typeface="Calibri" panose="020F0502020204030204" pitchFamily="34" charset="0"/>
                <a:ea typeface="Calibri" panose="020F0502020204030204" pitchFamily="34" charset="0"/>
                <a:cs typeface="Times New Roman" panose="02020603050405020304" pitchFamily="18" charset="0"/>
              </a:rPr>
              <a:t>JUP-VAR </a:t>
            </a:r>
            <a:r>
              <a:rPr lang="de-DE" dirty="0">
                <a:latin typeface="Calibri" panose="020F0502020204030204" pitchFamily="34" charset="0"/>
                <a:ea typeface="Calibri" panose="020F0502020204030204" pitchFamily="34" charset="0"/>
                <a:cs typeface="Times New Roman" panose="02020603050405020304" pitchFamily="18" charset="0"/>
              </a:rPr>
              <a:t>KON SADO-DC QUA</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de-DE" dirty="0">
                <a:solidFill>
                  <a:srgbClr val="FF0000"/>
                </a:solidFill>
                <a:latin typeface="Calibri" panose="020F0502020204030204" pitchFamily="34" charset="0"/>
                <a:ea typeface="Calibri" panose="020F0502020204030204" pitchFamily="34" charset="0"/>
                <a:cs typeface="Times New Roman" panose="02020603050405020304" pitchFamily="18" charset="0"/>
              </a:rPr>
              <a:t>WAA-</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FAN-MAU </a:t>
            </a:r>
            <a:r>
              <a:rPr lang="de-DE" dirty="0">
                <a:effectLst/>
                <a:latin typeface="Calibri" panose="020F0502020204030204" pitchFamily="34" charset="0"/>
                <a:ea typeface="Calibri" panose="020F0502020204030204" pitchFamily="34" charset="0"/>
                <a:cs typeface="Times New Roman" panose="02020603050405020304" pitchFamily="18" charset="0"/>
              </a:rPr>
              <a:t>KON DRA-ARA OPP WID-ERI = </a:t>
            </a:r>
            <a:r>
              <a:rPr lang="de-DE" dirty="0"/>
              <a:t>das Glück der </a:t>
            </a:r>
            <a:r>
              <a:rPr lang="de-DE" dirty="0" err="1"/>
              <a:t>Nessier</a:t>
            </a:r>
            <a:r>
              <a:rPr lang="de-DE" dirty="0"/>
              <a:t> crasht die drastische 10° </a:t>
            </a:r>
            <a:r>
              <a:rPr lang="de-DE" dirty="0" err="1"/>
              <a:t>kard</a:t>
            </a:r>
            <a:r>
              <a:rPr lang="de-DE" dirty="0"/>
              <a:t>. Ordnung vor Ort in NYC, </a:t>
            </a:r>
            <a:r>
              <a:rPr lang="de-DE" dirty="0">
                <a:effectLst/>
                <a:latin typeface="Calibri" panose="020F0502020204030204" pitchFamily="34" charset="0"/>
                <a:ea typeface="Calibri" panose="020F0502020204030204" pitchFamily="34" charset="0"/>
                <a:cs typeface="Times New Roman" panose="02020603050405020304" pitchFamily="18" charset="0"/>
              </a:rPr>
              <a:t>gemeinsame Sache von Glaubens-Fanatikern mit den heimtückisch unschuldig spielend </a:t>
            </a:r>
            <a:r>
              <a:rPr lang="de-DE" dirty="0" err="1">
                <a:effectLst/>
                <a:latin typeface="Calibri" panose="020F0502020204030204" pitchFamily="34" charset="0"/>
                <a:ea typeface="Calibri" panose="020F0502020204030204" pitchFamily="34" charset="0"/>
                <a:cs typeface="Times New Roman" panose="02020603050405020304" pitchFamily="18" charset="0"/>
              </a:rPr>
              <a:t>nannyhaften</a:t>
            </a:r>
            <a:r>
              <a:rPr lang="de-DE" dirty="0">
                <a:effectLst/>
                <a:latin typeface="Calibri" panose="020F0502020204030204" pitchFamily="34" charset="0"/>
                <a:ea typeface="Calibri" panose="020F0502020204030204" pitchFamily="34" charset="0"/>
                <a:cs typeface="Times New Roman" panose="02020603050405020304" pitchFamily="18" charset="0"/>
              </a:rPr>
              <a:t> Diensten (NES-CER, VAR)</a:t>
            </a:r>
          </a:p>
          <a:p>
            <a:pPr marL="0" indent="0">
              <a:lnSpc>
                <a:spcPct val="110000"/>
              </a:lnSpc>
              <a:spcBef>
                <a:spcPts val="600"/>
              </a:spcBef>
              <a:buNone/>
            </a:pPr>
            <a:r>
              <a:rPr lang="de-DE" dirty="0">
                <a:effectLst/>
                <a:latin typeface="Calibri" panose="020F0502020204030204" pitchFamily="34" charset="0"/>
                <a:ea typeface="Calibri" panose="020F0502020204030204" pitchFamily="34" charset="0"/>
                <a:cs typeface="Times New Roman" panose="02020603050405020304" pitchFamily="18" charset="0"/>
              </a:rPr>
              <a:t>KRE-</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SAD </a:t>
            </a:r>
            <a:r>
              <a:rPr lang="de-DE" dirty="0">
                <a:effectLst/>
                <a:latin typeface="Calibri" panose="020F0502020204030204" pitchFamily="34" charset="0"/>
                <a:ea typeface="Calibri" panose="020F0502020204030204" pitchFamily="34" charset="0"/>
                <a:cs typeface="Times New Roman" panose="02020603050405020304" pitchFamily="18" charset="0"/>
              </a:rPr>
              <a:t>28°49 OPP STE-</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STA </a:t>
            </a:r>
            <a:r>
              <a:rPr lang="de-DE" dirty="0">
                <a:effectLst/>
                <a:latin typeface="Calibri" panose="020F0502020204030204" pitchFamily="34" charset="0"/>
                <a:ea typeface="Calibri" panose="020F0502020204030204" pitchFamily="34" charset="0"/>
                <a:cs typeface="Times New Roman" panose="02020603050405020304" pitchFamily="18" charset="0"/>
              </a:rPr>
              <a:t>27°17 -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WAC </a:t>
            </a:r>
            <a:r>
              <a:rPr lang="de-DE" dirty="0">
                <a:effectLst/>
                <a:latin typeface="Calibri" panose="020F0502020204030204" pitchFamily="34" charset="0"/>
                <a:ea typeface="Calibri" panose="020F0502020204030204" pitchFamily="34" charset="0"/>
                <a:cs typeface="Times New Roman" panose="02020603050405020304" pitchFamily="18" charset="0"/>
              </a:rPr>
              <a:t>29°52 T-QUA WAA-IXI; STE</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MAR </a:t>
            </a:r>
            <a:r>
              <a:rPr lang="de-DE" dirty="0">
                <a:effectLst/>
                <a:latin typeface="Calibri" panose="020F0502020204030204" pitchFamily="34" charset="0"/>
                <a:ea typeface="Calibri" panose="020F0502020204030204" pitchFamily="34" charset="0"/>
                <a:cs typeface="Times New Roman" panose="02020603050405020304" pitchFamily="18" charset="0"/>
              </a:rPr>
              <a:t>1°16,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LOK </a:t>
            </a:r>
            <a:r>
              <a:rPr lang="de-DE" dirty="0">
                <a:effectLst/>
                <a:latin typeface="Calibri" panose="020F0502020204030204" pitchFamily="34" charset="0"/>
                <a:ea typeface="Calibri" panose="020F0502020204030204" pitchFamily="34" charset="0"/>
                <a:cs typeface="Times New Roman" panose="02020603050405020304" pitchFamily="18" charset="0"/>
              </a:rPr>
              <a:t>0°49, SCH-KAA 27°44 OPP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ZWI-MON </a:t>
            </a:r>
            <a:r>
              <a:rPr lang="de-DE" dirty="0">
                <a:effectLst/>
                <a:latin typeface="Calibri" panose="020F0502020204030204" pitchFamily="34" charset="0"/>
                <a:ea typeface="Calibri" panose="020F0502020204030204" pitchFamily="34" charset="0"/>
                <a:cs typeface="Times New Roman" panose="02020603050405020304" pitchFamily="18" charset="0"/>
              </a:rPr>
              <a:t>KON ZWI-MON-JUP die angegriffenen Seelen, Bevölkerungen mit Kriegsfolge AFGH. / IRAK </a:t>
            </a:r>
          </a:p>
          <a:p>
            <a:pPr marL="0" indent="0">
              <a:lnSpc>
                <a:spcPct val="110000"/>
              </a:lnSpc>
              <a:spcBef>
                <a:spcPts val="600"/>
              </a:spcBef>
              <a:buNone/>
            </a:pP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SCH-SLA </a:t>
            </a:r>
            <a:r>
              <a:rPr lang="de-DE" dirty="0">
                <a:effectLst/>
                <a:latin typeface="Calibri" panose="020F0502020204030204" pitchFamily="34" charset="0"/>
                <a:ea typeface="Calibri" panose="020F0502020204030204" pitchFamily="34" charset="0"/>
                <a:cs typeface="Times New Roman" panose="02020603050405020304" pitchFamily="18" charset="0"/>
              </a:rPr>
              <a:t>1°22 -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MAC </a:t>
            </a:r>
            <a:r>
              <a:rPr lang="de-DE" dirty="0">
                <a:effectLst/>
                <a:latin typeface="Calibri" panose="020F0502020204030204" pitchFamily="34" charset="0"/>
                <a:ea typeface="Calibri" panose="020F0502020204030204" pitchFamily="34" charset="0"/>
                <a:cs typeface="Times New Roman" panose="02020603050405020304" pitchFamily="18" charset="0"/>
              </a:rPr>
              <a:t>1°34 -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MAS </a:t>
            </a:r>
            <a:r>
              <a:rPr lang="de-DE" dirty="0">
                <a:effectLst/>
                <a:latin typeface="Calibri" panose="020F0502020204030204" pitchFamily="34" charset="0"/>
                <a:ea typeface="Calibri" panose="020F0502020204030204" pitchFamily="34" charset="0"/>
                <a:cs typeface="Times New Roman" panose="02020603050405020304" pitchFamily="18" charset="0"/>
              </a:rPr>
              <a:t>2°15</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SK </a:t>
            </a:r>
            <a:r>
              <a:rPr lang="de-DE" dirty="0">
                <a:effectLst/>
                <a:latin typeface="Calibri" panose="020F0502020204030204" pitchFamily="34" charset="0"/>
                <a:ea typeface="Calibri" panose="020F0502020204030204" pitchFamily="34" charset="0"/>
                <a:cs typeface="Times New Roman" panose="02020603050405020304" pitchFamily="18" charset="0"/>
              </a:rPr>
              <a:t>OPP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ZWI-CHA </a:t>
            </a:r>
            <a:r>
              <a:rPr lang="de-DE" dirty="0">
                <a:effectLst/>
                <a:latin typeface="Calibri" panose="020F0502020204030204" pitchFamily="34" charset="0"/>
                <a:ea typeface="Calibri" panose="020F0502020204030204" pitchFamily="34" charset="0"/>
                <a:cs typeface="Times New Roman" panose="02020603050405020304" pitchFamily="18" charset="0"/>
              </a:rPr>
              <a:t>1°38 im Gesellschaftsmeister-Rechteck zu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WAS-GON </a:t>
            </a:r>
            <a:r>
              <a:rPr lang="de-DE" dirty="0">
                <a:effectLst/>
                <a:latin typeface="Calibri" panose="020F0502020204030204" pitchFamily="34" charset="0"/>
                <a:ea typeface="Calibri" panose="020F0502020204030204" pitchFamily="34" charset="0"/>
                <a:cs typeface="Times New Roman" panose="02020603050405020304" pitchFamily="18" charset="0"/>
              </a:rPr>
              <a:t>28°08 -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I-LIL </a:t>
            </a:r>
            <a:r>
              <a:rPr lang="de-DE" dirty="0">
                <a:effectLst/>
                <a:latin typeface="Calibri" panose="020F0502020204030204" pitchFamily="34" charset="0"/>
                <a:ea typeface="Calibri" panose="020F0502020204030204" pitchFamily="34" charset="0"/>
                <a:cs typeface="Times New Roman" panose="02020603050405020304" pitchFamily="18" charset="0"/>
              </a:rPr>
              <a:t>28°55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FIS-SAU </a:t>
            </a:r>
            <a:r>
              <a:rPr lang="de-DE" dirty="0">
                <a:effectLst/>
                <a:latin typeface="Calibri" panose="020F0502020204030204" pitchFamily="34" charset="0"/>
                <a:ea typeface="Calibri" panose="020F0502020204030204" pitchFamily="34" charset="0"/>
                <a:cs typeface="Times New Roman" panose="02020603050405020304" pitchFamily="18" charset="0"/>
              </a:rPr>
              <a:t>1°27 OPP JUN-ACH-MART auf REGULUS KON JUN PAND;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JUN-SON </a:t>
            </a:r>
            <a:r>
              <a:rPr lang="de-DE" dirty="0">
                <a:effectLst/>
                <a:latin typeface="Calibri" panose="020F0502020204030204" pitchFamily="34" charset="0"/>
                <a:ea typeface="Calibri" panose="020F0502020204030204" pitchFamily="34" charset="0"/>
                <a:cs typeface="Times New Roman" panose="02020603050405020304" pitchFamily="18" charset="0"/>
              </a:rPr>
              <a:t>OPP FIS-CHI T-QUA </a:t>
            </a:r>
            <a:r>
              <a:rPr lang="de-D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ZWI-HAG-PHA</a:t>
            </a:r>
            <a:r>
              <a:rPr lang="de-DE" dirty="0">
                <a:effectLst/>
                <a:latin typeface="Calibri" panose="020F0502020204030204" pitchFamily="34" charset="0"/>
                <a:ea typeface="Calibri" panose="020F0502020204030204" pitchFamily="34" charset="0"/>
                <a:cs typeface="Times New Roman" panose="02020603050405020304" pitchFamily="18" charset="0"/>
              </a:rPr>
              <a:t>; Wiederkehr des kriegslistigen Trojaners SIN auf SIN-URA-PLU</a:t>
            </a:r>
          </a:p>
          <a:p>
            <a:pPr marL="0" indent="0">
              <a:lnSpc>
                <a:spcPct val="110000"/>
              </a:lnSpc>
              <a:spcBef>
                <a:spcPts val="600"/>
              </a:spcBef>
              <a:buNone/>
            </a:pPr>
            <a:r>
              <a:rPr lang="de-DE" sz="2800" dirty="0">
                <a:solidFill>
                  <a:srgbClr val="FF0000"/>
                </a:solidFill>
              </a:rPr>
              <a:t>ARA</a:t>
            </a:r>
            <a:r>
              <a:rPr lang="de-DE" sz="2800" dirty="0"/>
              <a:t> OPP </a:t>
            </a:r>
            <a:r>
              <a:rPr lang="de-DE" sz="2800" dirty="0">
                <a:solidFill>
                  <a:srgbClr val="FF0000"/>
                </a:solidFill>
              </a:rPr>
              <a:t>SAT</a:t>
            </a:r>
            <a:r>
              <a:rPr lang="de-DE" sz="2800" dirty="0"/>
              <a:t> T-QUA URA-PLU und: die Machtgruppen PLU / ARA </a:t>
            </a:r>
            <a:r>
              <a:rPr lang="de-DE" dirty="0"/>
              <a:t>kapern den G.A. in der HS! </a:t>
            </a:r>
            <a:r>
              <a:rPr lang="de-DE" b="1" dirty="0"/>
              <a:t>Der 11.09. war die sichtbarste Zäsur durch die volle Kometenwirkung</a:t>
            </a:r>
            <a:r>
              <a:rPr lang="de-DE" dirty="0"/>
              <a:t>. </a:t>
            </a:r>
            <a:r>
              <a:rPr lang="de-DE" sz="2800" dirty="0"/>
              <a:t>Verwüstung durch Terror-Gruppen mit Flugzeugen </a:t>
            </a:r>
            <a:r>
              <a:rPr lang="de-DE" sz="2800" dirty="0">
                <a:solidFill>
                  <a:srgbClr val="FF0000"/>
                </a:solidFill>
              </a:rPr>
              <a:t>ORC</a:t>
            </a:r>
            <a:r>
              <a:rPr lang="de-DE" sz="2800" dirty="0"/>
              <a:t> OPP </a:t>
            </a:r>
            <a:r>
              <a:rPr lang="de-DE" sz="2800" dirty="0">
                <a:solidFill>
                  <a:srgbClr val="FF0000"/>
                </a:solidFill>
              </a:rPr>
              <a:t>URA</a:t>
            </a:r>
            <a:r>
              <a:rPr lang="de-DE" sz="2800" dirty="0"/>
              <a:t> T-QUA AMY KON </a:t>
            </a:r>
            <a:r>
              <a:rPr lang="de-DE" sz="2800" dirty="0">
                <a:solidFill>
                  <a:srgbClr val="FF0000"/>
                </a:solidFill>
              </a:rPr>
              <a:t>HER </a:t>
            </a:r>
            <a:r>
              <a:rPr lang="de-DE" sz="2800" dirty="0"/>
              <a:t>führte dann zur Drohnenkriegsantwort, </a:t>
            </a:r>
            <a:r>
              <a:rPr lang="de-DE" dirty="0">
                <a:solidFill>
                  <a:srgbClr val="FF0000"/>
                </a:solidFill>
              </a:rPr>
              <a:t>SON</a:t>
            </a:r>
            <a:r>
              <a:rPr lang="de-DE" dirty="0"/>
              <a:t> KON MER OPP CHI, </a:t>
            </a:r>
            <a:r>
              <a:rPr lang="de-DE" dirty="0">
                <a:solidFill>
                  <a:srgbClr val="FF0000"/>
                </a:solidFill>
              </a:rPr>
              <a:t>NEP</a:t>
            </a:r>
            <a:r>
              <a:rPr lang="de-DE" dirty="0"/>
              <a:t> KON PAL-I-LIL; </a:t>
            </a:r>
            <a:r>
              <a:rPr lang="de-DE" sz="2800" dirty="0">
                <a:solidFill>
                  <a:srgbClr val="FF0000"/>
                </a:solidFill>
              </a:rPr>
              <a:t>MER-AC</a:t>
            </a:r>
            <a:r>
              <a:rPr lang="de-DE" sz="2800" dirty="0"/>
              <a:t> OPP CHA T-QUA ORC-LUC das Terrorchaos an den Zwillingstürmen des WTC, </a:t>
            </a:r>
            <a:r>
              <a:rPr lang="de-DE" sz="2800" dirty="0">
                <a:solidFill>
                  <a:srgbClr val="FF0000"/>
                </a:solidFill>
              </a:rPr>
              <a:t>PLU</a:t>
            </a:r>
            <a:r>
              <a:rPr lang="de-DE" sz="2800" dirty="0"/>
              <a:t> QCX MC, </a:t>
            </a:r>
            <a:r>
              <a:rPr lang="de-DE" sz="2800" dirty="0">
                <a:solidFill>
                  <a:srgbClr val="FF0000"/>
                </a:solidFill>
              </a:rPr>
              <a:t>MAR </a:t>
            </a:r>
            <a:r>
              <a:rPr lang="de-DE" sz="2800" dirty="0"/>
              <a:t>OPP MON-JUP</a:t>
            </a:r>
          </a:p>
          <a:p>
            <a:pPr marL="0" indent="0">
              <a:lnSpc>
                <a:spcPct val="107000"/>
              </a:lnSpc>
              <a:spcBef>
                <a:spcPts val="600"/>
              </a:spcBef>
              <a:buNone/>
            </a:pPr>
            <a:endParaRPr lang="de-DE" sz="2800" b="1" dirty="0"/>
          </a:p>
          <a:p>
            <a:pPr marL="0" indent="0">
              <a:lnSpc>
                <a:spcPct val="100000"/>
              </a:lnSpc>
              <a:spcBef>
                <a:spcPts val="600"/>
              </a:spcBef>
              <a:buNone/>
            </a:pPr>
            <a:r>
              <a:rPr lang="de-DE" sz="2800" b="1" dirty="0"/>
              <a:t>Addendum: NK-NES steht am 18.09.1965 die </a:t>
            </a:r>
            <a:r>
              <a:rPr lang="de-DE" sz="2800" b="1" dirty="0" err="1"/>
              <a:t>Nessier</a:t>
            </a:r>
            <a:r>
              <a:rPr lang="de-DE" sz="2800" b="1" dirty="0"/>
              <a:t> fördernd in Mekka auf AC QUA. zulaufstark fanatisch herrschende HAU OPP FAN-HER; AMY QUA MC des </a:t>
            </a:r>
            <a:r>
              <a:rPr lang="de-DE" sz="2800" b="1" dirty="0" err="1"/>
              <a:t>relozierten</a:t>
            </a:r>
            <a:r>
              <a:rPr lang="de-DE" sz="2800" b="1" dirty="0"/>
              <a:t> Kometen-EHs triggert genau das jahrtausendelang gültige revolutionär-</a:t>
            </a:r>
            <a:r>
              <a:rPr lang="de-DE" sz="2800" b="1" dirty="0" err="1"/>
              <a:t>kentaurisch</a:t>
            </a:r>
            <a:r>
              <a:rPr lang="de-DE" sz="2800" b="1" dirty="0"/>
              <a:t>-plutonische PLU-NES-PHO – Wassermann-</a:t>
            </a:r>
            <a:r>
              <a:rPr lang="de-DE" sz="2800" b="1" dirty="0" err="1"/>
              <a:t>Stellium</a:t>
            </a:r>
            <a:r>
              <a:rPr lang="de-DE" sz="2800" b="1" dirty="0"/>
              <a:t> (OPP ERIS, TRI NES = archaische, spaltende, heimliche </a:t>
            </a:r>
            <a:r>
              <a:rPr lang="de-DE" sz="2800" b="1" dirty="0" err="1"/>
              <a:t>Hasspredigeraspektfigur</a:t>
            </a:r>
            <a:r>
              <a:rPr lang="de-DE" sz="2800" b="1" dirty="0"/>
              <a:t>) der Islam-Urfinsternis 01.08.566; der Allbeweger ZHU des Kometen triggert den </a:t>
            </a:r>
            <a:r>
              <a:rPr lang="de-DE" sz="2800" b="1" dirty="0" err="1"/>
              <a:t>luciferisch</a:t>
            </a:r>
            <a:r>
              <a:rPr lang="de-DE" sz="2800" b="1" dirty="0"/>
              <a:t>-mörderischen 566er NM auf LUC-Regulus OPP IXI TRI WID-AMY KON ERI d.h. der Islam ist extrem vom Kometen (wie auch von der - koinzident mit einem </a:t>
            </a:r>
            <a:r>
              <a:rPr lang="de-DE" sz="2800" b="1" dirty="0" err="1"/>
              <a:t>marsischen</a:t>
            </a:r>
            <a:r>
              <a:rPr lang="de-DE" sz="2800" b="1" dirty="0"/>
              <a:t> 2 h-Durchstoß des Erdmagnetfelds am 22.06.2015: deren AMY OPP SON-MAR-FAN KON MON-JUP des </a:t>
            </a:r>
            <a:r>
              <a:rPr lang="de-DE" sz="2800" b="1" dirty="0" err="1"/>
              <a:t>Ehs</a:t>
            </a:r>
            <a:r>
              <a:rPr lang="de-DE" sz="2800" b="1" dirty="0"/>
              <a:t> - völkerwanderungsauslösenden hellsten Supernova ASASSN-15lh je am 14.06.2015, 06:00 UT, Cerro </a:t>
            </a:r>
            <a:r>
              <a:rPr lang="de-DE" sz="2800" b="1" dirty="0" err="1"/>
              <a:t>Tololo</a:t>
            </a:r>
            <a:r>
              <a:rPr lang="de-DE" sz="2800" b="1" dirty="0"/>
              <a:t> auf 6°22 WASS) gefördert und schüttet kometen- / </a:t>
            </a:r>
            <a:r>
              <a:rPr lang="de-DE" sz="2800" b="1" dirty="0" err="1"/>
              <a:t>supernovanachfolgend</a:t>
            </a:r>
            <a:r>
              <a:rPr lang="de-DE" sz="2800" b="1" dirty="0"/>
              <a:t> deren kosmische Destruktivität aus.</a:t>
            </a:r>
            <a:r>
              <a:rPr lang="de-DE" sz="2800" dirty="0"/>
              <a:t> Den Anstoß zur neuen Kometen-EH-Herrschaft nahm es am 01.02.1979 mit Khomeinis Ankunft = Islamische Revolution im Iran und am 20.11.1979 mit der terroristischen Großen Moscheebesetzung in Mekka, die zu einer </a:t>
            </a:r>
            <a:r>
              <a:rPr lang="de-DE" sz="2800" dirty="0" err="1"/>
              <a:t>wahabitischen</a:t>
            </a:r>
            <a:r>
              <a:rPr lang="de-DE" sz="2800" dirty="0"/>
              <a:t> Wende und Terrorvergiftung im Islam führte, beides Mal wurde wieder das Kometen-EH stark ausgelöst (2x SAT-PHO-NEP-AMY-NK-URA)</a:t>
            </a:r>
            <a:endParaRPr lang="de-DE" dirty="0"/>
          </a:p>
        </p:txBody>
      </p:sp>
    </p:spTree>
    <p:extLst>
      <p:ext uri="{BB962C8B-B14F-4D97-AF65-F5344CB8AC3E}">
        <p14:creationId xmlns:p14="http://schemas.microsoft.com/office/powerpoint/2010/main" val="1196495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0CA54F-23D1-403B-A9C5-4B71D87C1CFA}"/>
              </a:ext>
            </a:extLst>
          </p:cNvPr>
          <p:cNvSpPr>
            <a:spLocks noGrp="1"/>
          </p:cNvSpPr>
          <p:nvPr>
            <p:ph type="title"/>
          </p:nvPr>
        </p:nvSpPr>
        <p:spPr>
          <a:xfrm>
            <a:off x="0" y="0"/>
            <a:ext cx="12192000" cy="783771"/>
          </a:xfrm>
        </p:spPr>
        <p:txBody>
          <a:bodyPr>
            <a:normAutofit/>
          </a:bodyPr>
          <a:lstStyle/>
          <a:p>
            <a:r>
              <a:rPr lang="de-DE" sz="3200" b="1" dirty="0" err="1">
                <a:latin typeface="Calibri" panose="020F0502020204030204" pitchFamily="34" charset="0"/>
                <a:ea typeface="Calibri" panose="020F0502020204030204" pitchFamily="34" charset="0"/>
                <a:cs typeface="Times New Roman" panose="02020603050405020304" pitchFamily="18" charset="0"/>
              </a:rPr>
              <a:t>Ikeya-Seki</a:t>
            </a:r>
            <a:r>
              <a:rPr lang="de-DE" sz="3200" b="1" dirty="0">
                <a:latin typeface="Calibri" panose="020F0502020204030204" pitchFamily="34" charset="0"/>
                <a:ea typeface="Calibri" panose="020F0502020204030204" pitchFamily="34" charset="0"/>
                <a:cs typeface="Times New Roman" panose="02020603050405020304" pitchFamily="18" charset="0"/>
              </a:rPr>
              <a:t> 1965 </a:t>
            </a:r>
            <a:r>
              <a:rPr lang="de-DE"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(in rot) </a:t>
            </a:r>
            <a:r>
              <a:rPr lang="de-DE" sz="3200" b="1" dirty="0">
                <a:latin typeface="Calibri" panose="020F0502020204030204" pitchFamily="34" charset="0"/>
                <a:ea typeface="Calibri" panose="020F0502020204030204" pitchFamily="34" charset="0"/>
                <a:cs typeface="Times New Roman" panose="02020603050405020304" pitchFamily="18" charset="0"/>
              </a:rPr>
              <a:t>auslösende </a:t>
            </a:r>
            <a:r>
              <a:rPr lang="de-DE" sz="32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Islamismusterror</a:t>
            </a:r>
            <a:r>
              <a:rPr lang="de-DE"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-Wirkhoroskope III</a:t>
            </a:r>
            <a:endParaRPr lang="de-DE" sz="3200" dirty="0"/>
          </a:p>
        </p:txBody>
      </p:sp>
      <p:sp>
        <p:nvSpPr>
          <p:cNvPr id="3" name="Inhaltsplatzhalter 2">
            <a:extLst>
              <a:ext uri="{FF2B5EF4-FFF2-40B4-BE49-F238E27FC236}">
                <a16:creationId xmlns:a16="http://schemas.microsoft.com/office/drawing/2014/main" id="{F7F64569-F0FD-4619-BFF1-E18EEF25AE07}"/>
              </a:ext>
            </a:extLst>
          </p:cNvPr>
          <p:cNvSpPr>
            <a:spLocks noGrp="1"/>
          </p:cNvSpPr>
          <p:nvPr>
            <p:ph idx="1"/>
          </p:nvPr>
        </p:nvSpPr>
        <p:spPr>
          <a:xfrm>
            <a:off x="0" y="783771"/>
            <a:ext cx="12192000" cy="6632370"/>
          </a:xfrm>
        </p:spPr>
        <p:txBody>
          <a:bodyPr>
            <a:normAutofit/>
          </a:bodyPr>
          <a:lstStyle/>
          <a:p>
            <a:pPr>
              <a:spcBef>
                <a:spcPts val="600"/>
              </a:spcBef>
            </a:pPr>
            <a:r>
              <a:rPr lang="de-DE" sz="1800" b="1" dirty="0">
                <a:effectLst/>
                <a:latin typeface="Calibri" panose="020F0502020204030204" pitchFamily="34" charset="0"/>
                <a:ea typeface="Calibri" panose="020F0502020204030204" pitchFamily="34" charset="0"/>
                <a:cs typeface="Times New Roman" panose="02020603050405020304" pitchFamily="18" charset="0"/>
              </a:rPr>
              <a:t>Madrid-Anschläge 11.03.2004, 07:39 MEZ: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WID-ERI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AC;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STE-SAU-</a:t>
            </a:r>
            <a:r>
              <a:rPr lang="de-D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TORo</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10° KON TEH-YAN-SIV OPP KRE-SAD QUA WAA-DRA-IXI KON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HAU </a:t>
            </a:r>
            <a:r>
              <a:rPr lang="de-DE" sz="1800" dirty="0">
                <a:effectLst/>
                <a:latin typeface="Calibri" panose="020F0502020204030204" pitchFamily="34" charset="0"/>
                <a:ea typeface="Calibri" panose="020F0502020204030204" pitchFamily="34" charset="0"/>
                <a:cs typeface="Times New Roman" panose="02020603050405020304" pitchFamily="18" charset="0"/>
              </a:rPr>
              <a:t>OPP WID-ERI;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SAD-MC </a:t>
            </a:r>
            <a:r>
              <a:rPr lang="de-DE" sz="1800" dirty="0">
                <a:effectLst/>
                <a:latin typeface="Calibri" panose="020F0502020204030204" pitchFamily="34" charset="0"/>
                <a:ea typeface="Calibri" panose="020F0502020204030204" pitchFamily="34" charset="0"/>
                <a:cs typeface="Times New Roman" panose="02020603050405020304" pitchFamily="18" charset="0"/>
              </a:rPr>
              <a:t>T-QUA JUN-SON-STA OPP FIS-CER,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JUN-JUP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MAU 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SCH-QUO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HAG-G.A.-Großkreuz,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STI-VEN-PAL </a:t>
            </a:r>
            <a:r>
              <a:rPr lang="de-DE" sz="1800" dirty="0">
                <a:effectLst/>
                <a:latin typeface="Calibri" panose="020F0502020204030204" pitchFamily="34" charset="0"/>
                <a:ea typeface="Calibri" panose="020F0502020204030204" pitchFamily="34" charset="0"/>
                <a:cs typeface="Times New Roman" panose="02020603050405020304" pitchFamily="18" charset="0"/>
              </a:rPr>
              <a:t>OPP SKO-VEN-TOR;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JUN-ZHU </a:t>
            </a:r>
            <a:r>
              <a:rPr lang="de-DE" sz="1800" dirty="0">
                <a:effectLst/>
                <a:latin typeface="Calibri" panose="020F0502020204030204" pitchFamily="34" charset="0"/>
                <a:ea typeface="Calibri" panose="020F0502020204030204" pitchFamily="34" charset="0"/>
                <a:cs typeface="Times New Roman" panose="02020603050405020304" pitchFamily="18" charset="0"/>
              </a:rPr>
              <a:t>QUA ZWI-MON-JUP,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WID-LUC </a:t>
            </a:r>
            <a:r>
              <a:rPr lang="de-DE" sz="1800" dirty="0">
                <a:effectLst/>
                <a:latin typeface="Calibri" panose="020F0502020204030204" pitchFamily="34" charset="0"/>
                <a:ea typeface="Calibri" panose="020F0502020204030204" pitchFamily="34" charset="0"/>
                <a:cs typeface="Times New Roman" panose="02020603050405020304" pitchFamily="18" charset="0"/>
              </a:rPr>
              <a:t>QUA. KRE-ORC-LUC,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STI-SED </a:t>
            </a:r>
            <a:r>
              <a:rPr lang="de-DE" sz="1800" dirty="0">
                <a:effectLst/>
                <a:latin typeface="Calibri" panose="020F0502020204030204" pitchFamily="34" charset="0"/>
                <a:ea typeface="Calibri" panose="020F0502020204030204" pitchFamily="34" charset="0"/>
                <a:cs typeface="Times New Roman" panose="02020603050405020304" pitchFamily="18" charset="0"/>
              </a:rPr>
              <a:t>OPP SKO-MAR-NEP,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STE-NES </a:t>
            </a:r>
            <a:r>
              <a:rPr lang="de-DE" sz="1800" dirty="0">
                <a:effectLst/>
                <a:latin typeface="Calibri" panose="020F0502020204030204" pitchFamily="34" charset="0"/>
                <a:ea typeface="Calibri" panose="020F0502020204030204" pitchFamily="34" charset="0"/>
                <a:cs typeface="Times New Roman" panose="02020603050405020304" pitchFamily="18" charset="0"/>
              </a:rPr>
              <a:t>OPP LÖW-ASB QUA WID-SAU-SED OPP WAA-IXI</a:t>
            </a:r>
          </a:p>
          <a:p>
            <a:pPr>
              <a:spcBef>
                <a:spcPts val="600"/>
              </a:spcBef>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r>
              <a:rPr lang="de-DE" sz="1800" b="1" dirty="0">
                <a:effectLst/>
                <a:latin typeface="Calibri" panose="020F0502020204030204" pitchFamily="34" charset="0"/>
                <a:ea typeface="Calibri" panose="020F0502020204030204" pitchFamily="34" charset="0"/>
                <a:cs typeface="Times New Roman" panose="02020603050405020304" pitchFamily="18" charset="0"/>
              </a:rPr>
              <a:t>London Anschläge 07.07.2005, 08:50 WET/S </a:t>
            </a:r>
            <a:r>
              <a:rPr lang="de-DE" sz="1800" dirty="0">
                <a:effectLst/>
                <a:latin typeface="Calibri" panose="020F0502020204030204" pitchFamily="34" charset="0"/>
                <a:ea typeface="Calibri" panose="020F0502020204030204" pitchFamily="34" charset="0"/>
                <a:cs typeface="Times New Roman" panose="02020603050405020304" pitchFamily="18" charset="0"/>
              </a:rPr>
              <a:t>ORC-LUC am IC QUA. CHA bekam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KRE-SON-VAR </a:t>
            </a:r>
            <a:r>
              <a:rPr lang="de-DE" sz="1800" dirty="0">
                <a:effectLst/>
                <a:latin typeface="Calibri" panose="020F0502020204030204" pitchFamily="34" charset="0"/>
                <a:ea typeface="Calibri" panose="020F0502020204030204" pitchFamily="34" charset="0"/>
                <a:cs typeface="Times New Roman" panose="02020603050405020304" pitchFamily="18" charset="0"/>
              </a:rPr>
              <a:t>und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ORC </a:t>
            </a:r>
            <a:r>
              <a:rPr lang="de-DE" sz="1800" dirty="0">
                <a:effectLst/>
                <a:latin typeface="Calibri" panose="020F0502020204030204" pitchFamily="34" charset="0"/>
                <a:ea typeface="Calibri" panose="020F0502020204030204" pitchFamily="34" charset="0"/>
                <a:cs typeface="Times New Roman" panose="02020603050405020304" pitchFamily="18" charset="0"/>
              </a:rPr>
              <a:t>auf dem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AC, ZWI-CHA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NES-NK,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WAA-JUP-HAU </a:t>
            </a:r>
            <a:r>
              <a:rPr lang="de-DE" sz="1800" dirty="0">
                <a:effectLst/>
                <a:latin typeface="Calibri" panose="020F0502020204030204" pitchFamily="34" charset="0"/>
                <a:ea typeface="Calibri" panose="020F0502020204030204" pitchFamily="34" charset="0"/>
                <a:cs typeface="Times New Roman" panose="02020603050405020304" pitchFamily="18" charset="0"/>
              </a:rPr>
              <a:t>auf DRA-ARA im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kard</a:t>
            </a:r>
            <a:r>
              <a:rPr lang="de-DE" sz="1800" dirty="0">
                <a:effectLst/>
                <a:latin typeface="Calibri" panose="020F0502020204030204" pitchFamily="34" charset="0"/>
                <a:ea typeface="Calibri" panose="020F0502020204030204" pitchFamily="34" charset="0"/>
                <a:cs typeface="Times New Roman" panose="02020603050405020304" pitchFamily="18" charset="0"/>
              </a:rPr>
              <a:t>. 10° GK,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KRE-SAT T-</a:t>
            </a:r>
            <a:r>
              <a:rPr lang="de-DE" sz="1800" dirty="0">
                <a:effectLst/>
                <a:latin typeface="Calibri" panose="020F0502020204030204" pitchFamily="34" charset="0"/>
                <a:ea typeface="Calibri" panose="020F0502020204030204" pitchFamily="34" charset="0"/>
                <a:cs typeface="Times New Roman" panose="02020603050405020304" pitchFamily="18" charset="0"/>
              </a:rPr>
              <a:t>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WAA-AMY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WAA-IXI OPP WID-SAU-SED, GON-TEH OPP ACH-MART-REGULUS / JUN-</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PAND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AC</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JUN-MART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MAU OPP FIS.SAT QUA. HAG-G.A. KON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QUO OPP ZWI-MAC </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KON SLA-PHA,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SCH-PLU </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 JUN-SON,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STI</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PAND </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OPP VEN-TOR</a:t>
            </a:r>
          </a:p>
          <a:p>
            <a:pPr>
              <a:spcBef>
                <a:spcPts val="600"/>
              </a:spcBef>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r>
              <a:rPr lang="de-DE" sz="1800" b="1" dirty="0">
                <a:effectLst/>
                <a:latin typeface="Calibri" panose="020F0502020204030204" pitchFamily="34" charset="0"/>
                <a:ea typeface="Calibri" panose="020F0502020204030204" pitchFamily="34" charset="0"/>
                <a:cs typeface="Times New Roman" panose="02020603050405020304" pitchFamily="18" charset="0"/>
              </a:rPr>
              <a:t>LKW-Anschlag Berlin 19.12.2006, 20:02 MEZ: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FIS-MAR</a:t>
            </a:r>
            <a:r>
              <a:rPr lang="de-DE"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OPP LÖW-ACH-MART - JUN-PAND QUA AC / DC KON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SKO-</a:t>
            </a:r>
            <a:r>
              <a:rPr lang="de-D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LAVerna</a:t>
            </a:r>
            <a:r>
              <a:rPr lang="de-DE" sz="1800" dirty="0">
                <a:effectLst/>
                <a:latin typeface="Calibri" panose="020F0502020204030204" pitchFamily="34" charset="0"/>
                <a:ea typeface="Calibri" panose="020F0502020204030204" pitchFamily="34" charset="0"/>
                <a:cs typeface="Times New Roman" panose="02020603050405020304" pitchFamily="18" charset="0"/>
              </a:rPr>
              <a:t>, im Gesellschaftsmeister-Rechteck zu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SCH-SON-</a:t>
            </a:r>
            <a:r>
              <a:rPr lang="de-D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QUaOar</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OPP ZWI-MON-JUP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SCH-SAT </a:t>
            </a:r>
            <a:r>
              <a:rPr lang="de-DE" sz="1800" dirty="0">
                <a:effectLst/>
                <a:latin typeface="Calibri" panose="020F0502020204030204" pitchFamily="34" charset="0"/>
                <a:ea typeface="Calibri" panose="020F0502020204030204" pitchFamily="34" charset="0"/>
                <a:cs typeface="Times New Roman" panose="02020603050405020304" pitchFamily="18" charset="0"/>
              </a:rPr>
              <a:t>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ZWI-CHA </a:t>
            </a:r>
            <a:r>
              <a:rPr lang="de-DE" sz="1800" dirty="0">
                <a:effectLst/>
                <a:latin typeface="Calibri" panose="020F0502020204030204" pitchFamily="34" charset="0"/>
                <a:ea typeface="Calibri" panose="020F0502020204030204" pitchFamily="34" charset="0"/>
                <a:cs typeface="Times New Roman" panose="02020603050405020304" pitchFamily="18" charset="0"/>
              </a:rPr>
              <a:t>QUA FIS-CHI KON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STE-PLU-ARA-MER </a:t>
            </a:r>
            <a:r>
              <a:rPr lang="de-DE" sz="1800" dirty="0">
                <a:effectLst/>
                <a:latin typeface="Calibri" panose="020F0502020204030204" pitchFamily="34" charset="0"/>
                <a:ea typeface="Calibri" panose="020F0502020204030204" pitchFamily="34" charset="0"/>
                <a:cs typeface="Times New Roman" panose="02020603050405020304" pitchFamily="18" charset="0"/>
              </a:rPr>
              <a:t>TRI URS-PLU,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SKO-HAG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MAR-NEP, der Wagenlenker </a:t>
            </a:r>
            <a:r>
              <a:rPr lang="de-D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AUTomedon</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HAG-G.A.-GK</a:t>
            </a:r>
          </a:p>
          <a:p>
            <a:pPr>
              <a:spcBef>
                <a:spcPts val="600"/>
              </a:spcBef>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r>
              <a:rPr lang="de-DE" sz="1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Mumbai Anschläge 26.11.2008, 21:15 Mumbai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IXI</a:t>
            </a:r>
            <a:r>
              <a:rPr lang="de-DE"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13°57 SCH 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ACH </a:t>
            </a:r>
            <a:r>
              <a:rPr lang="de-DE" sz="1800" dirty="0">
                <a:effectLst/>
                <a:latin typeface="Calibri" panose="020F0502020204030204" pitchFamily="34" charset="0"/>
                <a:ea typeface="Calibri" panose="020F0502020204030204" pitchFamily="34" charset="0"/>
                <a:cs typeface="Times New Roman" panose="02020603050405020304" pitchFamily="18" charset="0"/>
              </a:rPr>
              <a:t>13°41, TRI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MEG </a:t>
            </a:r>
            <a:r>
              <a:rPr lang="de-DE" sz="1800" dirty="0">
                <a:effectLst/>
                <a:latin typeface="Calibri" panose="020F0502020204030204" pitchFamily="34" charset="0"/>
                <a:ea typeface="Calibri" panose="020F0502020204030204" pitchFamily="34" charset="0"/>
                <a:cs typeface="Times New Roman" panose="02020603050405020304" pitchFamily="18" charset="0"/>
              </a:rPr>
              <a:t>11°35 SXT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DRA </a:t>
            </a:r>
            <a:r>
              <a:rPr lang="de-DE" sz="1800" dirty="0">
                <a:effectLst/>
                <a:latin typeface="Calibri" panose="020F0502020204030204" pitchFamily="34" charset="0"/>
                <a:ea typeface="Calibri" panose="020F0502020204030204" pitchFamily="34" charset="0"/>
                <a:cs typeface="Times New Roman" panose="02020603050405020304" pitchFamily="18" charset="0"/>
              </a:rPr>
              <a:t>13°10 -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SLA </a:t>
            </a:r>
            <a:r>
              <a:rPr lang="de-DE" sz="1800" dirty="0">
                <a:effectLst/>
                <a:latin typeface="Calibri" panose="020F0502020204030204" pitchFamily="34" charset="0"/>
                <a:ea typeface="Calibri" panose="020F0502020204030204" pitchFamily="34" charset="0"/>
                <a:cs typeface="Times New Roman" panose="02020603050405020304" pitchFamily="18" charset="0"/>
              </a:rPr>
              <a:t>13°09 -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SAU </a:t>
            </a:r>
            <a:r>
              <a:rPr lang="de-DE" sz="1800" dirty="0">
                <a:effectLst/>
                <a:latin typeface="Calibri" panose="020F0502020204030204" pitchFamily="34" charset="0"/>
                <a:ea typeface="Calibri" panose="020F0502020204030204" pitchFamily="34" charset="0"/>
                <a:cs typeface="Times New Roman" panose="02020603050405020304" pitchFamily="18" charset="0"/>
              </a:rPr>
              <a:t>12°41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NK </a:t>
            </a:r>
            <a:r>
              <a:rPr lang="de-DE" sz="1800" dirty="0">
                <a:effectLst/>
                <a:latin typeface="Calibri" panose="020F0502020204030204" pitchFamily="34" charset="0"/>
                <a:ea typeface="Calibri" panose="020F0502020204030204" pitchFamily="34" charset="0"/>
                <a:cs typeface="Times New Roman" panose="02020603050405020304" pitchFamily="18" charset="0"/>
              </a:rPr>
              <a:t>11°46 -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CYG X-1 </a:t>
            </a:r>
            <a:r>
              <a:rPr lang="de-DE" sz="1800" dirty="0">
                <a:effectLst/>
                <a:latin typeface="Calibri" panose="020F0502020204030204" pitchFamily="34" charset="0"/>
                <a:ea typeface="Calibri" panose="020F0502020204030204" pitchFamily="34" charset="0"/>
                <a:cs typeface="Times New Roman" panose="02020603050405020304" pitchFamily="18" charset="0"/>
              </a:rPr>
              <a:t>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MART </a:t>
            </a:r>
            <a:r>
              <a:rPr lang="de-DE" sz="1800" dirty="0">
                <a:effectLst/>
                <a:latin typeface="Calibri" panose="020F0502020204030204" pitchFamily="34" charset="0"/>
                <a:ea typeface="Calibri" panose="020F0502020204030204" pitchFamily="34" charset="0"/>
                <a:cs typeface="Times New Roman" panose="02020603050405020304" pitchFamily="18" charset="0"/>
              </a:rPr>
              <a:t>11°42 STI;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HAG </a:t>
            </a:r>
            <a:r>
              <a:rPr lang="de-DE" sz="1800" dirty="0">
                <a:effectLst/>
                <a:latin typeface="Calibri" panose="020F0502020204030204" pitchFamily="34" charset="0"/>
                <a:ea typeface="Calibri" panose="020F0502020204030204" pitchFamily="34" charset="0"/>
                <a:cs typeface="Times New Roman" panose="02020603050405020304" pitchFamily="18" charset="0"/>
              </a:rPr>
              <a:t>27°02 KON GZ;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ORC </a:t>
            </a:r>
            <a:r>
              <a:rPr lang="de-DE" sz="1800" dirty="0">
                <a:effectLst/>
                <a:latin typeface="Calibri" panose="020F0502020204030204" pitchFamily="34" charset="0"/>
                <a:ea typeface="Calibri" panose="020F0502020204030204" pitchFamily="34" charset="0"/>
                <a:cs typeface="Times New Roman" panose="02020603050405020304" pitchFamily="18" charset="0"/>
              </a:rPr>
              <a:t>1°01 JUN KON REG 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GON </a:t>
            </a:r>
            <a:r>
              <a:rPr lang="de-DE" sz="1800" dirty="0">
                <a:effectLst/>
                <a:latin typeface="Calibri" panose="020F0502020204030204" pitchFamily="34" charset="0"/>
                <a:ea typeface="Calibri" panose="020F0502020204030204" pitchFamily="34" charset="0"/>
                <a:cs typeface="Times New Roman" panose="02020603050405020304" pitchFamily="18" charset="0"/>
              </a:rPr>
              <a:t>0°01 FIS TRI/SXT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PLU </a:t>
            </a:r>
            <a:r>
              <a:rPr lang="de-DE" sz="1800" dirty="0">
                <a:effectLst/>
                <a:latin typeface="Calibri" panose="020F0502020204030204" pitchFamily="34" charset="0"/>
                <a:ea typeface="Calibri" panose="020F0502020204030204" pitchFamily="34" charset="0"/>
                <a:cs typeface="Times New Roman" panose="02020603050405020304" pitchFamily="18" charset="0"/>
              </a:rPr>
              <a:t>29°59 -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I-LIL </a:t>
            </a:r>
            <a:r>
              <a:rPr lang="de-DE" sz="1800" dirty="0">
                <a:effectLst/>
                <a:latin typeface="Calibri" panose="020F0502020204030204" pitchFamily="34" charset="0"/>
                <a:ea typeface="Calibri" panose="020F0502020204030204" pitchFamily="34" charset="0"/>
                <a:cs typeface="Times New Roman" panose="02020603050405020304" pitchFamily="18" charset="0"/>
              </a:rPr>
              <a:t>29°31 SCH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MAU </a:t>
            </a:r>
            <a:r>
              <a:rPr lang="de-DE" sz="1800" dirty="0">
                <a:effectLst/>
                <a:latin typeface="Calibri" panose="020F0502020204030204" pitchFamily="34" charset="0"/>
                <a:ea typeface="Calibri" panose="020F0502020204030204" pitchFamily="34" charset="0"/>
                <a:cs typeface="Times New Roman" panose="02020603050405020304" pitchFamily="18" charset="0"/>
              </a:rPr>
              <a:t>0°45 STE OPP MON 29°31- JUP 29°47 ZWI T-QUA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ARL </a:t>
            </a:r>
            <a:r>
              <a:rPr lang="de-DE" sz="1800" dirty="0">
                <a:effectLst/>
                <a:latin typeface="Calibri" panose="020F0502020204030204" pitchFamily="34" charset="0"/>
                <a:ea typeface="Calibri" panose="020F0502020204030204" pitchFamily="34" charset="0"/>
                <a:cs typeface="Times New Roman" panose="02020603050405020304" pitchFamily="18" charset="0"/>
              </a:rPr>
              <a:t>29°17 JUN KON IC,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MAR</a:t>
            </a:r>
            <a:r>
              <a:rPr lang="de-DE" sz="1800" dirty="0">
                <a:effectLst/>
                <a:latin typeface="Calibri" panose="020F0502020204030204" pitchFamily="34" charset="0"/>
                <a:ea typeface="Calibri" panose="020F0502020204030204" pitchFamily="34" charset="0"/>
                <a:cs typeface="Times New Roman" panose="02020603050405020304" pitchFamily="18" charset="0"/>
              </a:rPr>
              <a:t> HS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SON-MER </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PHO-HERE </a:t>
            </a:r>
            <a:r>
              <a:rPr lang="de-DE" sz="1800" dirty="0">
                <a:effectLst/>
                <a:latin typeface="Calibri" panose="020F0502020204030204" pitchFamily="34" charset="0"/>
                <a:ea typeface="Calibri" panose="020F0502020204030204" pitchFamily="34" charset="0"/>
                <a:cs typeface="Times New Roman" panose="02020603050405020304" pitchFamily="18" charset="0"/>
              </a:rPr>
              <a:t>auf SK OPP NK-NES</a:t>
            </a:r>
          </a:p>
          <a:p>
            <a:endParaRPr lang="de-DE" dirty="0"/>
          </a:p>
        </p:txBody>
      </p:sp>
    </p:spTree>
    <p:extLst>
      <p:ext uri="{BB962C8B-B14F-4D97-AF65-F5344CB8AC3E}">
        <p14:creationId xmlns:p14="http://schemas.microsoft.com/office/powerpoint/2010/main" val="665752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F0C90-1D01-49AA-A217-243CEAAC7288}"/>
              </a:ext>
            </a:extLst>
          </p:cNvPr>
          <p:cNvSpPr>
            <a:spLocks noGrp="1"/>
          </p:cNvSpPr>
          <p:nvPr>
            <p:ph type="title"/>
          </p:nvPr>
        </p:nvSpPr>
        <p:spPr>
          <a:xfrm>
            <a:off x="0" y="-14884"/>
            <a:ext cx="12192000" cy="798656"/>
          </a:xfrm>
        </p:spPr>
        <p:txBody>
          <a:bodyPr>
            <a:normAutofit/>
          </a:bodyPr>
          <a:lstStyle/>
          <a:p>
            <a:r>
              <a:rPr lang="de-DE" sz="3200" b="1" dirty="0" err="1">
                <a:latin typeface="Calibri" panose="020F0502020204030204" pitchFamily="34" charset="0"/>
                <a:ea typeface="Calibri" panose="020F0502020204030204" pitchFamily="34" charset="0"/>
                <a:cs typeface="Times New Roman" panose="02020603050405020304" pitchFamily="18" charset="0"/>
              </a:rPr>
              <a:t>Ikeya-Seki</a:t>
            </a:r>
            <a:r>
              <a:rPr lang="de-DE" sz="3200" b="1" dirty="0">
                <a:latin typeface="Calibri" panose="020F0502020204030204" pitchFamily="34" charset="0"/>
                <a:ea typeface="Calibri" panose="020F0502020204030204" pitchFamily="34" charset="0"/>
                <a:cs typeface="Times New Roman" panose="02020603050405020304" pitchFamily="18" charset="0"/>
              </a:rPr>
              <a:t> 1965 </a:t>
            </a:r>
            <a:r>
              <a:rPr lang="de-DE"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(in rot) </a:t>
            </a:r>
            <a:r>
              <a:rPr lang="de-DE" sz="3200" b="1" dirty="0">
                <a:latin typeface="Calibri" panose="020F0502020204030204" pitchFamily="34" charset="0"/>
                <a:ea typeface="Calibri" panose="020F0502020204030204" pitchFamily="34" charset="0"/>
                <a:cs typeface="Times New Roman" panose="02020603050405020304" pitchFamily="18" charset="0"/>
              </a:rPr>
              <a:t>auslösende </a:t>
            </a:r>
            <a:r>
              <a:rPr lang="de-DE" sz="32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Islamismusterror</a:t>
            </a:r>
            <a:r>
              <a:rPr lang="de-DE"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-Wirkhoroskope IV</a:t>
            </a:r>
            <a:endParaRPr lang="de-DE" sz="3200" dirty="0"/>
          </a:p>
        </p:txBody>
      </p:sp>
      <p:sp>
        <p:nvSpPr>
          <p:cNvPr id="3" name="Inhaltsplatzhalter 2">
            <a:extLst>
              <a:ext uri="{FF2B5EF4-FFF2-40B4-BE49-F238E27FC236}">
                <a16:creationId xmlns:a16="http://schemas.microsoft.com/office/drawing/2014/main" id="{E7A655C7-B07D-4624-8F2A-F58496D8A802}"/>
              </a:ext>
            </a:extLst>
          </p:cNvPr>
          <p:cNvSpPr>
            <a:spLocks noGrp="1"/>
          </p:cNvSpPr>
          <p:nvPr>
            <p:ph idx="1"/>
          </p:nvPr>
        </p:nvSpPr>
        <p:spPr>
          <a:xfrm>
            <a:off x="0" y="783772"/>
            <a:ext cx="12107008" cy="6074228"/>
          </a:xfrm>
        </p:spPr>
        <p:txBody>
          <a:bodyPr>
            <a:normAutofit lnSpcReduction="10000"/>
          </a:bodyPr>
          <a:lstStyle/>
          <a:p>
            <a:pPr marL="0" indent="0">
              <a:lnSpc>
                <a:spcPct val="100000"/>
              </a:lnSpc>
              <a:spcBef>
                <a:spcPts val="600"/>
              </a:spcBef>
              <a:buNone/>
            </a:pPr>
            <a:r>
              <a:rPr lang="de-DE" sz="1800" b="1" u="sng" dirty="0">
                <a:effectLst/>
                <a:latin typeface="Calibri" panose="020F0502020204030204" pitchFamily="34" charset="0"/>
                <a:ea typeface="Calibri" panose="020F0502020204030204" pitchFamily="34" charset="0"/>
                <a:cs typeface="Times New Roman" panose="02020603050405020304" pitchFamily="18" charset="0"/>
              </a:rPr>
              <a:t>Terrorangriff Charlie Hebdo 07.01.2015, 11:30 MEZ</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TER </a:t>
            </a:r>
            <a:r>
              <a:rPr lang="de-DE" sz="1800" dirty="0">
                <a:effectLst/>
                <a:latin typeface="Calibri" panose="020F0502020204030204" pitchFamily="34" charset="0"/>
                <a:ea typeface="Calibri" panose="020F0502020204030204" pitchFamily="34" charset="0"/>
                <a:cs typeface="Times New Roman" panose="02020603050405020304" pitchFamily="18" charset="0"/>
              </a:rPr>
              <a:t>12°26,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SAU </a:t>
            </a:r>
            <a:r>
              <a:rPr lang="de-DE" sz="1800" dirty="0">
                <a:effectLst/>
                <a:latin typeface="Calibri" panose="020F0502020204030204" pitchFamily="34" charset="0"/>
                <a:ea typeface="Calibri" panose="020F0502020204030204" pitchFamily="34" charset="0"/>
                <a:cs typeface="Times New Roman" panose="02020603050405020304" pitchFamily="18" charset="0"/>
              </a:rPr>
              <a:t>11°39 SCH Feuer-Groß-TRI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MON </a:t>
            </a:r>
            <a:r>
              <a:rPr lang="de-DE" sz="1800" dirty="0">
                <a:effectLst/>
                <a:latin typeface="Calibri" panose="020F0502020204030204" pitchFamily="34" charset="0"/>
                <a:ea typeface="Calibri" panose="020F0502020204030204" pitchFamily="34" charset="0"/>
                <a:cs typeface="Times New Roman" panose="02020603050405020304" pitchFamily="18" charset="0"/>
              </a:rPr>
              <a:t>11°51 -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STF </a:t>
            </a:r>
            <a:r>
              <a:rPr lang="de-DE" sz="1800" dirty="0">
                <a:effectLst/>
                <a:latin typeface="Calibri" panose="020F0502020204030204" pitchFamily="34" charset="0"/>
                <a:ea typeface="Calibri" panose="020F0502020204030204" pitchFamily="34" charset="0"/>
                <a:cs typeface="Times New Roman" panose="02020603050405020304" pitchFamily="18" charset="0"/>
              </a:rPr>
              <a:t>11°31 -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LEB </a:t>
            </a:r>
            <a:r>
              <a:rPr lang="de-DE" sz="1800" dirty="0">
                <a:effectLst/>
                <a:latin typeface="Calibri" panose="020F0502020204030204" pitchFamily="34" charset="0"/>
                <a:ea typeface="Calibri" panose="020F0502020204030204" pitchFamily="34" charset="0"/>
                <a:cs typeface="Times New Roman" panose="02020603050405020304" pitchFamily="18" charset="0"/>
              </a:rPr>
              <a:t>13°51 &amp;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URA </a:t>
            </a:r>
            <a:r>
              <a:rPr lang="de-DE" sz="1800" dirty="0">
                <a:effectLst/>
                <a:latin typeface="Calibri" panose="020F0502020204030204" pitchFamily="34" charset="0"/>
                <a:ea typeface="Calibri" panose="020F0502020204030204" pitchFamily="34" charset="0"/>
                <a:cs typeface="Times New Roman" panose="02020603050405020304" pitchFamily="18" charset="0"/>
              </a:rPr>
              <a:t>12°41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FAN </a:t>
            </a:r>
            <a:r>
              <a:rPr lang="de-DE" sz="1800" dirty="0">
                <a:effectLst/>
                <a:latin typeface="Calibri" panose="020F0502020204030204" pitchFamily="34" charset="0"/>
                <a:ea typeface="Calibri" panose="020F0502020204030204" pitchFamily="34" charset="0"/>
                <a:cs typeface="Times New Roman" panose="02020603050405020304" pitchFamily="18" charset="0"/>
              </a:rPr>
              <a:t>11°21 WID im Drachen auf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WAC </a:t>
            </a:r>
            <a:r>
              <a:rPr lang="de-DE" sz="1800" dirty="0">
                <a:effectLst/>
                <a:latin typeface="Calibri" panose="020F0502020204030204" pitchFamily="34" charset="0"/>
                <a:ea typeface="Calibri" panose="020F0502020204030204" pitchFamily="34" charset="0"/>
                <a:cs typeface="Times New Roman" panose="02020603050405020304" pitchFamily="18" charset="0"/>
              </a:rPr>
              <a:t>14°02 auf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CYG X-1 </a:t>
            </a:r>
            <a:r>
              <a:rPr lang="de-DE" sz="1800" dirty="0">
                <a:effectLst/>
                <a:latin typeface="Calibri" panose="020F0502020204030204" pitchFamily="34" charset="0"/>
                <a:ea typeface="Calibri" panose="020F0502020204030204" pitchFamily="34" charset="0"/>
                <a:cs typeface="Times New Roman" panose="02020603050405020304" pitchFamily="18" charset="0"/>
              </a:rPr>
              <a:t>WAS und auf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PLU </a:t>
            </a:r>
            <a:r>
              <a:rPr lang="de-DE" sz="1800" dirty="0">
                <a:effectLst/>
                <a:latin typeface="Calibri" panose="020F0502020204030204" pitchFamily="34" charset="0"/>
                <a:ea typeface="Calibri" panose="020F0502020204030204" pitchFamily="34" charset="0"/>
                <a:cs typeface="Times New Roman" panose="02020603050405020304" pitchFamily="18" charset="0"/>
              </a:rPr>
              <a:t>13°23 STE auslaufend,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TER </a:t>
            </a:r>
            <a:r>
              <a:rPr lang="de-DE" sz="1800" dirty="0">
                <a:effectLst/>
                <a:latin typeface="Calibri" panose="020F0502020204030204" pitchFamily="34" charset="0"/>
                <a:ea typeface="Calibri" panose="020F0502020204030204" pitchFamily="34" charset="0"/>
                <a:cs typeface="Times New Roman" panose="02020603050405020304" pitchFamily="18" charset="0"/>
              </a:rPr>
              <a:t>12°26,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SAU </a:t>
            </a:r>
            <a:r>
              <a:rPr lang="de-DE" sz="1800" dirty="0">
                <a:effectLst/>
                <a:latin typeface="Calibri" panose="020F0502020204030204" pitchFamily="34" charset="0"/>
                <a:ea typeface="Calibri" panose="020F0502020204030204" pitchFamily="34" charset="0"/>
                <a:cs typeface="Times New Roman" panose="02020603050405020304" pitchFamily="18" charset="0"/>
              </a:rPr>
              <a:t>11°39 SCH 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HAG </a:t>
            </a:r>
            <a:r>
              <a:rPr lang="de-DE" sz="1800" dirty="0">
                <a:effectLst/>
                <a:latin typeface="Calibri" panose="020F0502020204030204" pitchFamily="34" charset="0"/>
                <a:ea typeface="Calibri" panose="020F0502020204030204" pitchFamily="34" charset="0"/>
                <a:cs typeface="Times New Roman" panose="02020603050405020304" pitchFamily="18" charset="0"/>
              </a:rPr>
              <a:t>13°20 T-QUA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 </a:t>
            </a:r>
            <a:r>
              <a:rPr lang="de-DE" sz="1800" dirty="0">
                <a:effectLst/>
                <a:latin typeface="Calibri" panose="020F0502020204030204" pitchFamily="34" charset="0"/>
                <a:ea typeface="Calibri" panose="020F0502020204030204" pitchFamily="34" charset="0"/>
                <a:cs typeface="Times New Roman" panose="02020603050405020304" pitchFamily="18" charset="0"/>
              </a:rPr>
              <a:t>14°01 FIS 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LOK </a:t>
            </a:r>
            <a:r>
              <a:rPr lang="de-DE" sz="1800" dirty="0">
                <a:effectLst/>
                <a:latin typeface="Calibri" panose="020F0502020204030204" pitchFamily="34" charset="0"/>
                <a:ea typeface="Calibri" panose="020F0502020204030204" pitchFamily="34" charset="0"/>
                <a:cs typeface="Times New Roman" panose="02020603050405020304" pitchFamily="18" charset="0"/>
              </a:rPr>
              <a:t>10°59 JUN;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STA </a:t>
            </a:r>
            <a:r>
              <a:rPr lang="de-DE" sz="1800" dirty="0">
                <a:effectLst/>
                <a:latin typeface="Calibri" panose="020F0502020204030204" pitchFamily="34" charset="0"/>
                <a:ea typeface="Calibri" panose="020F0502020204030204" pitchFamily="34" charset="0"/>
                <a:cs typeface="Times New Roman" panose="02020603050405020304" pitchFamily="18" charset="0"/>
              </a:rPr>
              <a:t>10°29 KRE 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HID </a:t>
            </a:r>
            <a:r>
              <a:rPr lang="de-DE" sz="1800" dirty="0">
                <a:effectLst/>
                <a:latin typeface="Calibri" panose="020F0502020204030204" pitchFamily="34" charset="0"/>
                <a:ea typeface="Calibri" panose="020F0502020204030204" pitchFamily="34" charset="0"/>
                <a:cs typeface="Times New Roman" panose="02020603050405020304" pitchFamily="18" charset="0"/>
              </a:rPr>
              <a:t>10°36 STE,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SAT </a:t>
            </a:r>
            <a:r>
              <a:rPr lang="de-DE" sz="1800" dirty="0">
                <a:effectLst/>
                <a:latin typeface="Calibri" panose="020F0502020204030204" pitchFamily="34" charset="0"/>
                <a:ea typeface="Calibri" panose="020F0502020204030204" pitchFamily="34" charset="0"/>
                <a:cs typeface="Times New Roman" panose="02020603050405020304" pitchFamily="18" charset="0"/>
              </a:rPr>
              <a:t>20°39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SPA </a:t>
            </a:r>
            <a:r>
              <a:rPr lang="de-DE" sz="1800" dirty="0">
                <a:effectLst/>
                <a:latin typeface="Calibri" panose="020F0502020204030204" pitchFamily="34" charset="0"/>
                <a:ea typeface="Calibri" panose="020F0502020204030204" pitchFamily="34" charset="0"/>
                <a:cs typeface="Times New Roman" panose="02020603050405020304" pitchFamily="18" charset="0"/>
              </a:rPr>
              <a:t>19°34 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URA </a:t>
            </a:r>
            <a:r>
              <a:rPr lang="de-DE" sz="1800" dirty="0">
                <a:effectLst/>
                <a:latin typeface="Calibri" panose="020F0502020204030204" pitchFamily="34" charset="0"/>
                <a:ea typeface="Calibri" panose="020F0502020204030204" pitchFamily="34" charset="0"/>
                <a:cs typeface="Times New Roman" panose="02020603050405020304" pitchFamily="18" charset="0"/>
              </a:rPr>
              <a:t>18°44 KON CHI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LUC </a:t>
            </a:r>
            <a:r>
              <a:rPr lang="de-DE" sz="1800" dirty="0">
                <a:effectLst/>
                <a:latin typeface="Calibri" panose="020F0502020204030204" pitchFamily="34" charset="0"/>
                <a:ea typeface="Calibri" panose="020F0502020204030204" pitchFamily="34" charset="0"/>
                <a:cs typeface="Times New Roman" panose="02020603050405020304" pitchFamily="18" charset="0"/>
              </a:rPr>
              <a:t>17°30 DS</a:t>
            </a:r>
          </a:p>
          <a:p>
            <a:pPr marL="0" indent="0">
              <a:lnSpc>
                <a:spcPct val="100000"/>
              </a:lnSpc>
              <a:spcBef>
                <a:spcPts val="600"/>
              </a:spcBef>
              <a:buNone/>
            </a:pP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SCH-AMY </a:t>
            </a:r>
            <a:r>
              <a:rPr lang="de-DE" sz="1800" dirty="0">
                <a:effectLst/>
                <a:latin typeface="Calibri" panose="020F0502020204030204" pitchFamily="34" charset="0"/>
                <a:ea typeface="Calibri" panose="020F0502020204030204" pitchFamily="34" charset="0"/>
                <a:cs typeface="Times New Roman" panose="02020603050405020304" pitchFamily="18" charset="0"/>
              </a:rPr>
              <a:t>29°33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SLA </a:t>
            </a:r>
            <a:r>
              <a:rPr lang="de-DE" sz="1800" dirty="0">
                <a:effectLst/>
                <a:latin typeface="Calibri" panose="020F0502020204030204" pitchFamily="34" charset="0"/>
                <a:ea typeface="Calibri" panose="020F0502020204030204" pitchFamily="34" charset="0"/>
                <a:cs typeface="Times New Roman" panose="02020603050405020304" pitchFamily="18" charset="0"/>
              </a:rPr>
              <a:t>29°05 OPP ZWI-MON-JUP 29°;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SAT </a:t>
            </a:r>
            <a:r>
              <a:rPr lang="de-DE" sz="1800" dirty="0">
                <a:effectLst/>
                <a:latin typeface="Calibri" panose="020F0502020204030204" pitchFamily="34" charset="0"/>
                <a:ea typeface="Calibri" panose="020F0502020204030204" pitchFamily="34" charset="0"/>
                <a:cs typeface="Times New Roman" panose="02020603050405020304" pitchFamily="18" charset="0"/>
              </a:rPr>
              <a:t>1°29 SCH 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MART </a:t>
            </a:r>
            <a:r>
              <a:rPr lang="de-DE" sz="1800" dirty="0">
                <a:effectLst/>
                <a:latin typeface="Calibri" panose="020F0502020204030204" pitchFamily="34" charset="0"/>
                <a:ea typeface="Calibri" panose="020F0502020204030204" pitchFamily="34" charset="0"/>
                <a:cs typeface="Times New Roman" panose="02020603050405020304" pitchFamily="18" charset="0"/>
              </a:rPr>
              <a:t>2°09 ZWI T-QUA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GON </a:t>
            </a:r>
            <a:r>
              <a:rPr lang="de-DE" sz="1800" dirty="0">
                <a:effectLst/>
                <a:latin typeface="Calibri" panose="020F0502020204030204" pitchFamily="34" charset="0"/>
                <a:ea typeface="Calibri" panose="020F0502020204030204" pitchFamily="34" charset="0"/>
                <a:cs typeface="Times New Roman" panose="02020603050405020304" pitchFamily="18" charset="0"/>
              </a:rPr>
              <a:t>2°05 FIS;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SON</a:t>
            </a:r>
            <a:r>
              <a:rPr lang="de-DE" sz="1800" dirty="0">
                <a:effectLst/>
                <a:latin typeface="Calibri" panose="020F0502020204030204" pitchFamily="34" charset="0"/>
                <a:ea typeface="Calibri" panose="020F0502020204030204" pitchFamily="34" charset="0"/>
                <a:cs typeface="Times New Roman" panose="02020603050405020304" pitchFamily="18" charset="0"/>
              </a:rPr>
              <a:t> KON MC OPP ORC-LUC-IC T-QUA WID-CHA – Paris ist eine besondere teuflisch brutalisiert chaotische Spannungshauptort des Kometen-EHs,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SCH-CER-SLA </a:t>
            </a:r>
            <a:r>
              <a:rPr lang="de-DE" sz="1800" dirty="0">
                <a:effectLst/>
                <a:latin typeface="Calibri" panose="020F0502020204030204" pitchFamily="34" charset="0"/>
                <a:ea typeface="Calibri" panose="020F0502020204030204" pitchFamily="34" charset="0"/>
                <a:cs typeface="Times New Roman" panose="02020603050405020304" pitchFamily="18" charset="0"/>
              </a:rPr>
              <a:t>OPP ZWI-MON-JUP</a:t>
            </a:r>
          </a:p>
          <a:p>
            <a:pPr marL="0" indent="0">
              <a:lnSpc>
                <a:spcPct val="100000"/>
              </a:lnSpc>
              <a:spcBef>
                <a:spcPts val="600"/>
              </a:spcBef>
              <a:buNone/>
            </a:pP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ZWI-HAG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SLA-PHA OPP HAG-G.A. T-QUA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FIS-CHI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SAT sowie TRI/SXT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LÖW-MON</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ZWI SAD-CHA </a:t>
            </a:r>
            <a:r>
              <a:rPr lang="de-DE" sz="1800" dirty="0">
                <a:effectLst/>
                <a:latin typeface="Calibri" panose="020F0502020204030204" pitchFamily="34" charset="0"/>
                <a:ea typeface="Calibri" panose="020F0502020204030204" pitchFamily="34" charset="0"/>
                <a:cs typeface="Times New Roman" panose="02020603050405020304" pitchFamily="18" charset="0"/>
              </a:rPr>
              <a:t>QUA JUN URA-PLU-MER;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LÖW-JUP </a:t>
            </a:r>
            <a:r>
              <a:rPr lang="de-DE" sz="1800" dirty="0">
                <a:effectLst/>
                <a:latin typeface="Calibri" panose="020F0502020204030204" pitchFamily="34" charset="0"/>
                <a:ea typeface="Calibri" panose="020F0502020204030204" pitchFamily="34" charset="0"/>
                <a:cs typeface="Times New Roman" panose="02020603050405020304" pitchFamily="18" charset="0"/>
              </a:rPr>
              <a:t>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WAS-ZEU </a:t>
            </a:r>
            <a:r>
              <a:rPr lang="de-DE" sz="1800" dirty="0">
                <a:effectLst/>
                <a:latin typeface="Calibri" panose="020F0502020204030204" pitchFamily="34" charset="0"/>
                <a:ea typeface="Calibri" panose="020F0502020204030204" pitchFamily="34" charset="0"/>
                <a:cs typeface="Times New Roman" panose="02020603050405020304" pitchFamily="18" charset="0"/>
              </a:rPr>
              <a:t>QUA SKO-MAR OPP STI-LAV;</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STE-PLU-ARA </a:t>
            </a:r>
            <a:r>
              <a:rPr lang="de-DE" sz="1800" dirty="0">
                <a:effectLst/>
                <a:latin typeface="Calibri" panose="020F0502020204030204" pitchFamily="34" charset="0"/>
                <a:ea typeface="Calibri" panose="020F0502020204030204" pitchFamily="34" charset="0"/>
                <a:cs typeface="Times New Roman" panose="02020603050405020304" pitchFamily="18" charset="0"/>
              </a:rPr>
              <a:t>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WID-URA </a:t>
            </a:r>
            <a:r>
              <a:rPr lang="de-DE" sz="1800" dirty="0">
                <a:effectLst/>
                <a:latin typeface="Calibri" panose="020F0502020204030204" pitchFamily="34" charset="0"/>
                <a:ea typeface="Calibri" panose="020F0502020204030204" pitchFamily="34" charset="0"/>
                <a:cs typeface="Times New Roman" panose="02020603050405020304" pitchFamily="18" charset="0"/>
              </a:rPr>
              <a:t>HS ERI / CHA</a:t>
            </a:r>
          </a:p>
          <a:p>
            <a:pPr marL="0" indent="0">
              <a:lnSpc>
                <a:spcPct val="100000"/>
              </a:lnSpc>
              <a:spcBef>
                <a:spcPts val="600"/>
              </a:spcBef>
              <a:buNone/>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buNone/>
            </a:pPr>
            <a:r>
              <a:rPr lang="de-DE" sz="1800" b="1" dirty="0">
                <a:effectLst/>
                <a:latin typeface="Calibri" panose="020F0502020204030204" pitchFamily="34" charset="0"/>
                <a:ea typeface="Calibri" panose="020F0502020204030204" pitchFamily="34" charset="0"/>
                <a:cs typeface="Times New Roman" panose="02020603050405020304" pitchFamily="18" charset="0"/>
              </a:rPr>
              <a:t>Ein besonderer Volltreffer und weitere Bestätigung des Kometen-EHs ist der </a:t>
            </a:r>
            <a:r>
              <a:rPr lang="de-DE" sz="1800" b="1" u="sng" dirty="0">
                <a:effectLst/>
                <a:latin typeface="Calibri" panose="020F0502020204030204" pitchFamily="34" charset="0"/>
                <a:ea typeface="Calibri" panose="020F0502020204030204" pitchFamily="34" charset="0"/>
                <a:cs typeface="Times New Roman" panose="02020603050405020304" pitchFamily="18" charset="0"/>
              </a:rPr>
              <a:t>1. Uranus-Eris-Zyklus ab 09.06.2016 und der Frühsommerterrorwelle in D und F </a:t>
            </a:r>
            <a:r>
              <a:rPr lang="de-DE" sz="1800" u="sng" dirty="0">
                <a:effectLst/>
                <a:latin typeface="Calibri" panose="020F0502020204030204" pitchFamily="34" charset="0"/>
                <a:ea typeface="Calibri" panose="020F0502020204030204" pitchFamily="34" charset="0"/>
                <a:cs typeface="Times New Roman" panose="02020603050405020304" pitchFamily="18" charset="0"/>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GK: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SCH-SAT </a:t>
            </a:r>
            <a:r>
              <a:rPr lang="de-DE" sz="1800" dirty="0">
                <a:effectLst/>
                <a:latin typeface="Calibri" panose="020F0502020204030204" pitchFamily="34" charset="0"/>
                <a:ea typeface="Calibri" panose="020F0502020204030204" pitchFamily="34" charset="0"/>
                <a:cs typeface="Times New Roman" panose="02020603050405020304" pitchFamily="18" charset="0"/>
              </a:rPr>
              <a:t>auf HAG-G.A. 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ZWI-PHA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SLA-PHA 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JUN-JUP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MAU 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FIS-NEP-TEH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SAT;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STE-PLU-ARA </a:t>
            </a:r>
            <a:r>
              <a:rPr lang="de-DE" sz="1800" dirty="0">
                <a:effectLst/>
                <a:latin typeface="Calibri" panose="020F0502020204030204" pitchFamily="34" charset="0"/>
                <a:ea typeface="Calibri" panose="020F0502020204030204" pitchFamily="34" charset="0"/>
                <a:cs typeface="Times New Roman" panose="02020603050405020304" pitchFamily="18" charset="0"/>
              </a:rPr>
              <a:t>OPP KRE-ORD-LUC,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SON-VEN-CHA</a:t>
            </a:r>
            <a:r>
              <a:rPr lang="de-DE" sz="1800" dirty="0">
                <a:effectLst/>
                <a:latin typeface="Calibri" panose="020F0502020204030204" pitchFamily="34" charset="0"/>
                <a:ea typeface="Calibri" panose="020F0502020204030204" pitchFamily="34" charset="0"/>
                <a:cs typeface="Times New Roman" panose="02020603050405020304" pitchFamily="18" charset="0"/>
              </a:rPr>
              <a:t> auf dem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AC </a:t>
            </a:r>
            <a:r>
              <a:rPr lang="de-DE" sz="1800" dirty="0">
                <a:effectLst/>
                <a:latin typeface="Calibri" panose="020F0502020204030204" pitchFamily="34" charset="0"/>
                <a:ea typeface="Calibri" panose="020F0502020204030204" pitchFamily="34" charset="0"/>
                <a:cs typeface="Times New Roman" panose="02020603050405020304" pitchFamily="18" charset="0"/>
              </a:rPr>
              <a:t>QUA JUN-MER;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NK</a:t>
            </a:r>
            <a:r>
              <a:rPr lang="de-DE" sz="1800" dirty="0">
                <a:effectLst/>
                <a:latin typeface="Calibri" panose="020F0502020204030204" pitchFamily="34" charset="0"/>
                <a:ea typeface="Calibri" panose="020F0502020204030204" pitchFamily="34" charset="0"/>
                <a:cs typeface="Times New Roman" panose="02020603050405020304" pitchFamily="18" charset="0"/>
              </a:rPr>
              <a:t> auf URA-PLU-MER; PAND-IC in Nizza; die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SKO-MAR </a:t>
            </a:r>
            <a:r>
              <a:rPr lang="de-DE" sz="1800" dirty="0">
                <a:effectLst/>
                <a:latin typeface="Calibri" panose="020F0502020204030204" pitchFamily="34" charset="0"/>
                <a:ea typeface="Calibri" panose="020F0502020204030204" pitchFamily="34" charset="0"/>
                <a:cs typeface="Times New Roman" panose="02020603050405020304" pitchFamily="18" charset="0"/>
              </a:rPr>
              <a:t>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STI-MER-SED-ALGOL</a:t>
            </a:r>
            <a:r>
              <a:rPr lang="de-DE" sz="1800" dirty="0">
                <a:effectLst/>
                <a:latin typeface="Calibri" panose="020F0502020204030204" pitchFamily="34" charset="0"/>
                <a:ea typeface="Calibri" panose="020F0502020204030204" pitchFamily="34" charset="0"/>
                <a:cs typeface="Times New Roman" panose="02020603050405020304" pitchFamily="18" charset="0"/>
              </a:rPr>
              <a:t> T-QUA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WAS-DAM-MC </a:t>
            </a:r>
            <a:r>
              <a:rPr lang="de-DE" sz="1800" dirty="0">
                <a:effectLst/>
                <a:latin typeface="Calibri" panose="020F0502020204030204" pitchFamily="34" charset="0"/>
                <a:ea typeface="Calibri" panose="020F0502020204030204" pitchFamily="34" charset="0"/>
                <a:cs typeface="Times New Roman" panose="02020603050405020304" pitchFamily="18" charset="0"/>
              </a:rPr>
              <a:t>und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QUO-PHO-DC </a:t>
            </a:r>
            <a:r>
              <a:rPr lang="de-DE" sz="1800" dirty="0">
                <a:effectLst/>
                <a:latin typeface="Calibri" panose="020F0502020204030204" pitchFamily="34" charset="0"/>
                <a:ea typeface="Calibri" panose="020F0502020204030204" pitchFamily="34" charset="0"/>
                <a:cs typeface="Times New Roman" panose="02020603050405020304" pitchFamily="18" charset="0"/>
              </a:rPr>
              <a:t>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DRA </a:t>
            </a:r>
            <a:r>
              <a:rPr lang="de-DE" sz="1800" dirty="0">
                <a:effectLst/>
                <a:latin typeface="Calibri" panose="020F0502020204030204" pitchFamily="34" charset="0"/>
                <a:ea typeface="Calibri" panose="020F0502020204030204" pitchFamily="34" charset="0"/>
                <a:cs typeface="Times New Roman" panose="02020603050405020304" pitchFamily="18" charset="0"/>
              </a:rPr>
              <a:t>verlief schräg durch D, wo die Terroranschläge / Attacken (Würzburg, Ansbach, Reutlingen, Moosach b. München verübt wurden)</a:t>
            </a:r>
          </a:p>
          <a:p>
            <a:pPr marL="0" indent="0">
              <a:lnSpc>
                <a:spcPct val="100000"/>
              </a:lnSpc>
              <a:spcBef>
                <a:spcPts val="600"/>
              </a:spcBef>
              <a:buNone/>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buNone/>
            </a:pPr>
            <a:r>
              <a:rPr lang="de-DE" sz="1800" b="1" u="sng" dirty="0">
                <a:effectLst/>
                <a:latin typeface="Calibri" panose="020F0502020204030204" pitchFamily="34" charset="0"/>
                <a:ea typeface="Calibri" panose="020F0502020204030204" pitchFamily="34" charset="0"/>
                <a:cs typeface="Times New Roman" panose="02020603050405020304" pitchFamily="18" charset="0"/>
              </a:rPr>
              <a:t>Nizza-LKW Anschlag 14.07.2016, 22:30 MEZ/S</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NEP </a:t>
            </a:r>
            <a:r>
              <a:rPr lang="de-DE" sz="1800" dirty="0">
                <a:effectLst/>
                <a:latin typeface="Calibri" panose="020F0502020204030204" pitchFamily="34" charset="0"/>
                <a:ea typeface="Calibri" panose="020F0502020204030204" pitchFamily="34" charset="0"/>
                <a:cs typeface="Times New Roman" panose="02020603050405020304" pitchFamily="18" charset="0"/>
              </a:rPr>
              <a:t>11°47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TEH </a:t>
            </a:r>
            <a:r>
              <a:rPr lang="de-DE" sz="1800" dirty="0">
                <a:effectLst/>
                <a:latin typeface="Calibri" panose="020F0502020204030204" pitchFamily="34" charset="0"/>
                <a:ea typeface="Calibri" panose="020F0502020204030204" pitchFamily="34" charset="0"/>
                <a:cs typeface="Times New Roman" panose="02020603050405020304" pitchFamily="18" charset="0"/>
              </a:rPr>
              <a:t>12°43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SK </a:t>
            </a:r>
            <a:r>
              <a:rPr lang="de-DE" sz="1800" dirty="0">
                <a:effectLst/>
                <a:latin typeface="Calibri" panose="020F0502020204030204" pitchFamily="34" charset="0"/>
                <a:ea typeface="Calibri" panose="020F0502020204030204" pitchFamily="34" charset="0"/>
                <a:cs typeface="Times New Roman" panose="02020603050405020304" pitchFamily="18" charset="0"/>
              </a:rPr>
              <a:t>14°08 FIS OPP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NK </a:t>
            </a:r>
            <a:r>
              <a:rPr lang="de-DE" sz="1800" dirty="0">
                <a:effectLst/>
                <a:latin typeface="Calibri" panose="020F0502020204030204" pitchFamily="34" charset="0"/>
                <a:ea typeface="Calibri" panose="020F0502020204030204" pitchFamily="34" charset="0"/>
                <a:cs typeface="Times New Roman" panose="02020603050405020304" pitchFamily="18" charset="0"/>
              </a:rPr>
              <a:t>14°08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HAG </a:t>
            </a:r>
            <a:r>
              <a:rPr lang="de-DE" sz="1800" dirty="0">
                <a:effectLst/>
                <a:latin typeface="Calibri" panose="020F0502020204030204" pitchFamily="34" charset="0"/>
                <a:ea typeface="Calibri" panose="020F0502020204030204" pitchFamily="34" charset="0"/>
                <a:cs typeface="Times New Roman" panose="02020603050405020304" pitchFamily="18" charset="0"/>
              </a:rPr>
              <a:t>13°48 -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LUC </a:t>
            </a:r>
            <a:r>
              <a:rPr lang="de-DE" sz="1800" dirty="0">
                <a:effectLst/>
                <a:latin typeface="Calibri" panose="020F0502020204030204" pitchFamily="34" charset="0"/>
                <a:ea typeface="Calibri" panose="020F0502020204030204" pitchFamily="34" charset="0"/>
                <a:cs typeface="Times New Roman" panose="02020603050405020304" pitchFamily="18" charset="0"/>
              </a:rPr>
              <a:t>11°49 JUN T-QUA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SAT </a:t>
            </a:r>
            <a:r>
              <a:rPr lang="de-DE" sz="1800" dirty="0">
                <a:effectLst/>
                <a:latin typeface="Calibri" panose="020F0502020204030204" pitchFamily="34" charset="0"/>
                <a:ea typeface="Calibri" panose="020F0502020204030204" pitchFamily="34" charset="0"/>
                <a:cs typeface="Times New Roman" panose="02020603050405020304" pitchFamily="18" charset="0"/>
              </a:rPr>
              <a:t>10°27 -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SPA </a:t>
            </a:r>
            <a:r>
              <a:rPr lang="de-DE" sz="1800" dirty="0">
                <a:effectLst/>
                <a:latin typeface="Calibri" panose="020F0502020204030204" pitchFamily="34" charset="0"/>
                <a:ea typeface="Calibri" panose="020F0502020204030204" pitchFamily="34" charset="0"/>
                <a:cs typeface="Times New Roman" panose="02020603050405020304" pitchFamily="18" charset="0"/>
              </a:rPr>
              <a:t>12°12 SCH,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Wagenlenker SKO-AUT-SIN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MAR-NEP,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GroßTRI</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SCH-SAT / WID-DRA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ERI / Wagenlenker LÖW-AUT QUA AC / DC,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JUN-SAD </a:t>
            </a:r>
            <a:r>
              <a:rPr lang="de-DE" sz="1800" dirty="0">
                <a:effectLst/>
                <a:latin typeface="Calibri" panose="020F0502020204030204" pitchFamily="34" charset="0"/>
                <a:ea typeface="Calibri" panose="020F0502020204030204" pitchFamily="34" charset="0"/>
                <a:cs typeface="Times New Roman" panose="02020603050405020304" pitchFamily="18" charset="0"/>
              </a:rPr>
              <a:t>QUA MON-JUP,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STE-PLU </a:t>
            </a:r>
            <a:r>
              <a:rPr lang="de-DE" sz="1800" dirty="0">
                <a:effectLst/>
                <a:latin typeface="Calibri" panose="020F0502020204030204" pitchFamily="34" charset="0"/>
                <a:ea typeface="Calibri" panose="020F0502020204030204" pitchFamily="34" charset="0"/>
                <a:cs typeface="Times New Roman" panose="02020603050405020304" pitchFamily="18" charset="0"/>
              </a:rPr>
              <a:t>OPP KRE-ORC-LUC, TRI JUN-PLU, QUA. WID-CHA, </a:t>
            </a:r>
            <a:r>
              <a:rPr lang="de-D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FIS-CHI </a:t>
            </a:r>
            <a:r>
              <a:rPr lang="de-DE" sz="1800" dirty="0">
                <a:effectLst/>
                <a:latin typeface="Calibri" panose="020F0502020204030204" pitchFamily="34" charset="0"/>
                <a:ea typeface="Calibri" panose="020F0502020204030204" pitchFamily="34" charset="0"/>
                <a:cs typeface="Times New Roman" panose="02020603050405020304" pitchFamily="18" charset="0"/>
              </a:rPr>
              <a:t>KON MAC-CER OPP JUN-SON-STA</a:t>
            </a:r>
          </a:p>
          <a:p>
            <a:pPr marL="0" indent="0">
              <a:lnSpc>
                <a:spcPct val="107000"/>
              </a:lnSpc>
              <a:spcAft>
                <a:spcPts val="800"/>
              </a:spcAft>
              <a:buNone/>
            </a:pP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2049892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892317-0318-4A85-B4F3-4521AE806DE3}"/>
              </a:ext>
            </a:extLst>
          </p:cNvPr>
          <p:cNvSpPr>
            <a:spLocks noGrp="1"/>
          </p:cNvSpPr>
          <p:nvPr>
            <p:ph type="title"/>
          </p:nvPr>
        </p:nvSpPr>
        <p:spPr>
          <a:xfrm>
            <a:off x="0" y="0"/>
            <a:ext cx="12192000" cy="630973"/>
          </a:xfrm>
        </p:spPr>
        <p:txBody>
          <a:bodyPr>
            <a:normAutofit/>
          </a:bodyPr>
          <a:lstStyle/>
          <a:p>
            <a:r>
              <a:rPr lang="de-DE" sz="3100" b="1" dirty="0">
                <a:latin typeface="+mn-lt"/>
              </a:rPr>
              <a:t>Aufeinanderfolge der Großen Kometen vom 01.09.1882 zum 18.09.1965</a:t>
            </a:r>
          </a:p>
        </p:txBody>
      </p:sp>
      <p:sp>
        <p:nvSpPr>
          <p:cNvPr id="3" name="Inhaltsplatzhalter 2">
            <a:extLst>
              <a:ext uri="{FF2B5EF4-FFF2-40B4-BE49-F238E27FC236}">
                <a16:creationId xmlns:a16="http://schemas.microsoft.com/office/drawing/2014/main" id="{AE38CCE0-4918-4E3F-B89B-B30AE9202A29}"/>
              </a:ext>
            </a:extLst>
          </p:cNvPr>
          <p:cNvSpPr>
            <a:spLocks noGrp="1"/>
          </p:cNvSpPr>
          <p:nvPr>
            <p:ph idx="1"/>
          </p:nvPr>
        </p:nvSpPr>
        <p:spPr>
          <a:xfrm>
            <a:off x="0" y="630973"/>
            <a:ext cx="6106884" cy="6227027"/>
          </a:xfrm>
        </p:spPr>
        <p:txBody>
          <a:bodyPr>
            <a:normAutofit fontScale="85000" lnSpcReduction="20000"/>
          </a:bodyPr>
          <a:lstStyle/>
          <a:p>
            <a:pPr marL="0" indent="0">
              <a:buNone/>
            </a:pPr>
            <a:r>
              <a:rPr lang="de-DE" sz="2400" b="1" dirty="0"/>
              <a:t>Saturn-Chiron-Pluto-</a:t>
            </a:r>
            <a:r>
              <a:rPr lang="de-DE" sz="2400" dirty="0" err="1"/>
              <a:t>Stellium</a:t>
            </a:r>
            <a:r>
              <a:rPr lang="de-DE" sz="2400" dirty="0"/>
              <a:t> in Stier-Zwillinge (Qua. Löwe-Orcus) </a:t>
            </a:r>
            <a:r>
              <a:rPr lang="de-DE" sz="2400" dirty="0">
                <a:sym typeface="Wingdings" panose="05000000000000000000" pitchFamily="2" charset="2"/>
              </a:rPr>
              <a:t>wechselt über zur: Jungfrau-</a:t>
            </a:r>
            <a:r>
              <a:rPr lang="de-DE" sz="2400" b="1" dirty="0">
                <a:sym typeface="Wingdings" panose="05000000000000000000" pitchFamily="2" charset="2"/>
              </a:rPr>
              <a:t>Uranus</a:t>
            </a:r>
            <a:r>
              <a:rPr lang="de-DE" sz="2400" dirty="0">
                <a:sym typeface="Wingdings" panose="05000000000000000000" pitchFamily="2" charset="2"/>
              </a:rPr>
              <a:t> / </a:t>
            </a:r>
            <a:r>
              <a:rPr lang="de-DE" sz="2400" b="1" dirty="0">
                <a:sym typeface="Wingdings" panose="05000000000000000000" pitchFamily="2" charset="2"/>
              </a:rPr>
              <a:t>-Pluto / -Merkur </a:t>
            </a:r>
            <a:r>
              <a:rPr lang="de-DE" sz="2400" dirty="0" err="1">
                <a:sym typeface="Wingdings" panose="05000000000000000000" pitchFamily="2" charset="2"/>
              </a:rPr>
              <a:t>Opp</a:t>
            </a:r>
            <a:r>
              <a:rPr lang="de-DE" sz="2400" dirty="0">
                <a:sym typeface="Wingdings" panose="05000000000000000000" pitchFamily="2" charset="2"/>
              </a:rPr>
              <a:t>. Halbsumme Fische-</a:t>
            </a:r>
            <a:r>
              <a:rPr lang="de-DE" sz="2400" b="1" dirty="0">
                <a:sym typeface="Wingdings" panose="05000000000000000000" pitchFamily="2" charset="2"/>
              </a:rPr>
              <a:t>Saturn / -Chiron </a:t>
            </a:r>
            <a:r>
              <a:rPr lang="de-DE" sz="2400" dirty="0">
                <a:sym typeface="Wingdings" panose="05000000000000000000" pitchFamily="2" charset="2"/>
              </a:rPr>
              <a:t>auf der Galaktischen Zukunftsachse </a:t>
            </a:r>
            <a:r>
              <a:rPr lang="de-DE" sz="2400" dirty="0" err="1">
                <a:sym typeface="Wingdings" panose="05000000000000000000" pitchFamily="2" charset="2"/>
              </a:rPr>
              <a:t>Profectio</a:t>
            </a:r>
            <a:r>
              <a:rPr lang="de-DE" sz="2400" dirty="0">
                <a:sym typeface="Wingdings" panose="05000000000000000000" pitchFamily="2" charset="2"/>
              </a:rPr>
              <a:t> Solaris / </a:t>
            </a:r>
            <a:r>
              <a:rPr lang="de-DE" sz="2400" dirty="0" err="1">
                <a:sym typeface="Wingdings" panose="05000000000000000000" pitchFamily="2" charset="2"/>
              </a:rPr>
              <a:t>Directio</a:t>
            </a:r>
            <a:r>
              <a:rPr lang="de-DE" sz="2400" dirty="0">
                <a:sym typeface="Wingdings" panose="05000000000000000000" pitchFamily="2" charset="2"/>
              </a:rPr>
              <a:t> Solaris auf 1882er Konkurrenzgruppen-</a:t>
            </a:r>
            <a:r>
              <a:rPr lang="de-DE" sz="2400" dirty="0" err="1">
                <a:sym typeface="Wingdings" panose="05000000000000000000" pitchFamily="2" charset="2"/>
              </a:rPr>
              <a:t>Opp</a:t>
            </a:r>
            <a:r>
              <a:rPr lang="de-DE" sz="2400" dirty="0">
                <a:sym typeface="Wingdings" panose="05000000000000000000" pitchFamily="2" charset="2"/>
              </a:rPr>
              <a:t>. </a:t>
            </a:r>
            <a:r>
              <a:rPr lang="de-DE" sz="2400" dirty="0"/>
              <a:t>Fische-</a:t>
            </a:r>
            <a:r>
              <a:rPr lang="de-DE" sz="2400" b="1" dirty="0"/>
              <a:t>Eris </a:t>
            </a:r>
            <a:r>
              <a:rPr lang="de-DE" sz="2400" dirty="0"/>
              <a:t>zu Jungfrau-</a:t>
            </a:r>
            <a:r>
              <a:rPr lang="de-DE" sz="2400" b="1" dirty="0"/>
              <a:t>Uranus, auf wiederum der 65er Merkur zu liegen kommet</a:t>
            </a:r>
            <a:r>
              <a:rPr lang="de-DE" sz="2400" dirty="0"/>
              <a:t> </a:t>
            </a:r>
          </a:p>
          <a:p>
            <a:pPr marL="0" indent="0">
              <a:buNone/>
            </a:pPr>
            <a:r>
              <a:rPr lang="de-DE" sz="2400" dirty="0"/>
              <a:t>Zwillinge-</a:t>
            </a:r>
            <a:r>
              <a:rPr lang="de-DE" sz="2400" b="1" dirty="0"/>
              <a:t>Jupiter</a:t>
            </a:r>
            <a:r>
              <a:rPr lang="de-DE" sz="2400" dirty="0"/>
              <a:t> Konj. Zwillinge-</a:t>
            </a:r>
            <a:r>
              <a:rPr lang="de-DE" sz="2400" b="1" dirty="0"/>
              <a:t>Jupiter / -Mond</a:t>
            </a:r>
          </a:p>
          <a:p>
            <a:pPr marL="0" indent="0">
              <a:buNone/>
            </a:pPr>
            <a:r>
              <a:rPr lang="de-DE" sz="2400" dirty="0"/>
              <a:t>Stier-</a:t>
            </a:r>
            <a:r>
              <a:rPr lang="de-DE" sz="2400" b="1" dirty="0"/>
              <a:t>Neptun</a:t>
            </a:r>
            <a:r>
              <a:rPr lang="de-DE" sz="2400" dirty="0"/>
              <a:t> </a:t>
            </a:r>
            <a:r>
              <a:rPr lang="de-DE" sz="2400" dirty="0" err="1"/>
              <a:t>Opp</a:t>
            </a:r>
            <a:r>
              <a:rPr lang="de-DE" sz="2400" dirty="0"/>
              <a:t>. Skorpion-</a:t>
            </a:r>
            <a:r>
              <a:rPr lang="de-DE" sz="2400" b="1" dirty="0"/>
              <a:t>Neptun / -Mars Qua. </a:t>
            </a:r>
            <a:r>
              <a:rPr lang="de-DE" sz="2400" b="1" dirty="0" err="1"/>
              <a:t>Pholus</a:t>
            </a:r>
            <a:r>
              <a:rPr lang="de-DE" sz="2400" b="1" dirty="0"/>
              <a:t> </a:t>
            </a:r>
            <a:r>
              <a:rPr lang="de-DE" sz="2400" b="1" dirty="0" err="1"/>
              <a:t>Opp</a:t>
            </a:r>
            <a:r>
              <a:rPr lang="de-DE" sz="2400" b="1" dirty="0"/>
              <a:t>. Lucifer</a:t>
            </a:r>
          </a:p>
          <a:p>
            <a:pPr marL="0" indent="0">
              <a:buNone/>
            </a:pPr>
            <a:r>
              <a:rPr lang="de-DE" sz="2400" dirty="0"/>
              <a:t>Die Kometen-Entdeckungsgrade liegen unmittelbar nebeneinander im Löwen und werden beides Male von einer Jungfrau-Sonne regiert.</a:t>
            </a:r>
          </a:p>
          <a:p>
            <a:pPr marL="0" indent="0">
              <a:buNone/>
            </a:pPr>
            <a:r>
              <a:rPr lang="de-DE" sz="2400" dirty="0"/>
              <a:t>Skorpion-Zeus greift 1965 im Machtdrang das Stier-Zwillinge-</a:t>
            </a:r>
            <a:r>
              <a:rPr lang="de-DE" sz="2400" dirty="0" err="1"/>
              <a:t>Eugenikstellium</a:t>
            </a:r>
            <a:r>
              <a:rPr lang="de-DE" sz="2400" dirty="0"/>
              <a:t> im Schattenaspekt der Opposition auf.</a:t>
            </a:r>
          </a:p>
          <a:p>
            <a:pPr marL="0" indent="0">
              <a:buNone/>
            </a:pPr>
            <a:r>
              <a:rPr lang="de-DE" sz="2400" dirty="0"/>
              <a:t>d.h. auch wenn es eine starke, sich vulnerabel und differenziert absetzende Konfrontation mit dem </a:t>
            </a:r>
            <a:r>
              <a:rPr lang="de-DE" sz="2400" dirty="0" err="1"/>
              <a:t>stählernden</a:t>
            </a:r>
            <a:r>
              <a:rPr lang="de-DE" sz="2400" dirty="0"/>
              <a:t>, martialischen Härtekult von 1882 gibt, setzt sich der Geist von damals in den revierbewahrenden (Wissenschafts-) Rahmenstrukturbedingungen und oft schattenhaft maskiert in der Hintergrundmacht weiter fort</a:t>
            </a:r>
          </a:p>
        </p:txBody>
      </p:sp>
      <p:pic>
        <p:nvPicPr>
          <p:cNvPr id="6" name="Grafik 5">
            <a:extLst>
              <a:ext uri="{FF2B5EF4-FFF2-40B4-BE49-F238E27FC236}">
                <a16:creationId xmlns:a16="http://schemas.microsoft.com/office/drawing/2014/main" id="{067092F5-0C6F-4D12-9A2A-65E1191A2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8253" y="781096"/>
            <a:ext cx="5973747" cy="6182411"/>
          </a:xfrm>
          <a:prstGeom prst="rect">
            <a:avLst/>
          </a:prstGeom>
        </p:spPr>
      </p:pic>
    </p:spTree>
    <p:extLst>
      <p:ext uri="{BB962C8B-B14F-4D97-AF65-F5344CB8AC3E}">
        <p14:creationId xmlns:p14="http://schemas.microsoft.com/office/powerpoint/2010/main" val="2126925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EF169-3F99-4DBB-9E88-EEBBA0691513}"/>
              </a:ext>
            </a:extLst>
          </p:cNvPr>
          <p:cNvSpPr>
            <a:spLocks noGrp="1"/>
          </p:cNvSpPr>
          <p:nvPr>
            <p:ph type="title"/>
          </p:nvPr>
        </p:nvSpPr>
        <p:spPr>
          <a:xfrm>
            <a:off x="0" y="193003"/>
            <a:ext cx="12192000" cy="315912"/>
          </a:xfrm>
        </p:spPr>
        <p:txBody>
          <a:bodyPr>
            <a:noAutofit/>
          </a:bodyPr>
          <a:lstStyle/>
          <a:p>
            <a:pPr algn="ctr"/>
            <a:r>
              <a:rPr lang="de-DE" sz="3200" b="1" dirty="0">
                <a:latin typeface="+mn-lt"/>
              </a:rPr>
              <a:t>Komet C/1965 S1-A in den Wirkhoroskopen 1965/1966 lt. JPL Horizons</a:t>
            </a:r>
            <a:endParaRPr lang="de-DE" sz="3200" dirty="0"/>
          </a:p>
        </p:txBody>
      </p:sp>
      <p:sp>
        <p:nvSpPr>
          <p:cNvPr id="3" name="Inhaltsplatzhalter 2">
            <a:extLst>
              <a:ext uri="{FF2B5EF4-FFF2-40B4-BE49-F238E27FC236}">
                <a16:creationId xmlns:a16="http://schemas.microsoft.com/office/drawing/2014/main" id="{724E00A9-8EDC-4309-A6BC-DF277C304C2D}"/>
              </a:ext>
            </a:extLst>
          </p:cNvPr>
          <p:cNvSpPr>
            <a:spLocks noGrp="1"/>
          </p:cNvSpPr>
          <p:nvPr>
            <p:ph idx="1"/>
          </p:nvPr>
        </p:nvSpPr>
        <p:spPr>
          <a:xfrm>
            <a:off x="0" y="703642"/>
            <a:ext cx="12192000" cy="5961355"/>
          </a:xfrm>
        </p:spPr>
        <p:txBody>
          <a:bodyPr>
            <a:normAutofit fontScale="92500"/>
          </a:bodyPr>
          <a:lstStyle/>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18:06.1964, 18:30 UT,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1. Chiron-Äquator-Touchdown</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06,27° KRE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30.05.1965,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SoFi </a:t>
            </a:r>
            <a:r>
              <a:rPr lang="de-DE" sz="1800" dirty="0">
                <a:effectLst/>
                <a:latin typeface="Calibri" panose="020F0502020204030204" pitchFamily="34" charset="0"/>
                <a:ea typeface="Calibri" panose="020F0502020204030204" pitchFamily="34" charset="0"/>
                <a:cs typeface="Times New Roman" panose="02020603050405020304" pitchFamily="18" charset="0"/>
              </a:rPr>
              <a:t>21:13 UT NM / 21:16 UT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Max.Verf</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27,79° ZWI OPP GZ</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14.06.1965, </a:t>
            </a:r>
            <a:r>
              <a:rPr lang="de-DE" sz="1800" b="1" dirty="0" err="1">
                <a:effectLst/>
                <a:latin typeface="Calibri" panose="020F0502020204030204" pitchFamily="34" charset="0"/>
                <a:ea typeface="Calibri" panose="020F0502020204030204" pitchFamily="34" charset="0"/>
                <a:cs typeface="Times New Roman" panose="02020603050405020304" pitchFamily="18" charset="0"/>
              </a:rPr>
              <a:t>MoFi</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01:48 UT Max. Verf. / 01:59 UT VM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1,38° KRE HS SON / VEN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26.08.1965, 18:50 UT,</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Jungfrau-Neumond vor Kometen-Entdeckung 29,28° KRE KON ASBOLUS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18.09.1965, 19:12 UT,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Komet</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dirty="0" err="1">
                <a:effectLst/>
                <a:latin typeface="Calibri" panose="020F0502020204030204" pitchFamily="34" charset="0"/>
                <a:ea typeface="Calibri" panose="020F0502020204030204" pitchFamily="34" charset="0"/>
                <a:cs typeface="Times New Roman" panose="02020603050405020304" pitchFamily="18" charset="0"/>
              </a:rPr>
              <a:t>Ikeya-Seki</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C/1961 S1 – Entdeckung 16,63° LÖW HS URA-PLU / ORCUS-LUCIFER, TRI CHAOS, QUA NEP</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25.09.1965, 03:18 UT,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Waage-Neumond vor 1. Uranus-Pluto 23,94° LÖW QUA SKO-MAR</a:t>
            </a:r>
          </a:p>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01.10.1965, 23:45 UT,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2. Chiron-Äquator-Touchdown 4,28° JUN OPP. HERACLES QUA. MK</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09.10.1965, 20:07 UT,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1. Uranus-Pluto-Zyklus 20,72° JUN (OPP CHI </a:t>
            </a:r>
            <a:r>
              <a:rPr lang="de-DE" sz="1800" b="1" dirty="0">
                <a:latin typeface="Calibri" panose="020F0502020204030204" pitchFamily="34" charset="0"/>
                <a:ea typeface="Calibri" panose="020F0502020204030204" pitchFamily="34" charset="0"/>
                <a:cs typeface="Times New Roman" panose="02020603050405020304" pitchFamily="18" charset="0"/>
              </a:rPr>
              <a:t>&amp;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HS SON / URA-PLU-MER des 17.09.)</a:t>
            </a:r>
          </a:p>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17.10.1965, 11:06 UT,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Perigäum 0,91 AE 13,34 WAA QUA. MON-ORCUS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21.10.1965, 04:32 UT, </a:t>
            </a:r>
            <a:r>
              <a:rPr lang="de-DE" sz="1800" b="1" dirty="0" err="1">
                <a:effectLst/>
                <a:latin typeface="Calibri" panose="020F0502020204030204" pitchFamily="34" charset="0"/>
                <a:ea typeface="Calibri" panose="020F0502020204030204" pitchFamily="34" charset="0"/>
                <a:cs typeface="Times New Roman" panose="02020603050405020304" pitchFamily="18" charset="0"/>
              </a:rPr>
              <a:t>Perihelion</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des Kometen 27,88° WAA (bei Shapley) KON SON OPP SED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23.11.1965,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SoFi</a:t>
            </a:r>
            <a:r>
              <a:rPr lang="de-DE" sz="1800" dirty="0">
                <a:effectLst/>
                <a:latin typeface="Calibri" panose="020F0502020204030204" pitchFamily="34" charset="0"/>
                <a:ea typeface="Calibri" panose="020F0502020204030204" pitchFamily="34" charset="0"/>
                <a:cs typeface="Times New Roman" panose="02020603050405020304" pitchFamily="18" charset="0"/>
              </a:rPr>
              <a:t> 04:10 UT NM / 04:14 Max. Verf.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29,22° JUN QUA ZWI-JUP</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08.12.1965, </a:t>
            </a:r>
            <a:r>
              <a:rPr lang="de-DE" sz="1800" b="1" dirty="0" err="1">
                <a:effectLst/>
                <a:latin typeface="Calibri" panose="020F0502020204030204" pitchFamily="34" charset="0"/>
                <a:ea typeface="Calibri" panose="020F0502020204030204" pitchFamily="34" charset="0"/>
                <a:cs typeface="Times New Roman" panose="02020603050405020304" pitchFamily="18" charset="0"/>
              </a:rPr>
              <a:t>MoFi</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17:10 UT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Max.Verf</a:t>
            </a:r>
            <a:r>
              <a:rPr lang="de-DE" sz="1800" dirty="0">
                <a:effectLst/>
                <a:latin typeface="Calibri" panose="020F0502020204030204" pitchFamily="34" charset="0"/>
                <a:ea typeface="Calibri" panose="020F0502020204030204" pitchFamily="34" charset="0"/>
                <a:cs typeface="Times New Roman" panose="02020603050405020304" pitchFamily="18" charset="0"/>
              </a:rPr>
              <a:t>. / 17:21 UT VM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15,56° JUN KON URA-PLU OPP FANATICA HS SAT-CHI</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19.02.1966, 04:33 UT,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3. Chiron-Äquator-Touchdown 26,14° ZWI OPP GZ</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04.04.1966, 20:50:30 UT,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2. Uranus-Pluto-Zyklus 28,40 ZWI OPP GZ</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pPr>
            <a:r>
              <a:rPr lang="de-DE" sz="1800" dirty="0">
                <a:effectLst/>
                <a:latin typeface="Calibri" panose="020F0502020204030204" pitchFamily="34" charset="0"/>
                <a:ea typeface="Calibri" panose="020F0502020204030204" pitchFamily="34" charset="0"/>
                <a:cs typeface="Times New Roman" panose="02020603050405020304" pitchFamily="18" charset="0"/>
              </a:rPr>
              <a:t>30.06.1966, 09:41 UT,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3.</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Uranus-Pluto-Zyklus 15,85° KRE KON ORCUS-SIR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1220311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3918F-4567-4B44-99EE-385A3AF5439D}"/>
              </a:ext>
            </a:extLst>
          </p:cNvPr>
          <p:cNvSpPr>
            <a:spLocks noGrp="1"/>
          </p:cNvSpPr>
          <p:nvPr>
            <p:ph type="title"/>
          </p:nvPr>
        </p:nvSpPr>
        <p:spPr>
          <a:xfrm>
            <a:off x="838200" y="-8104"/>
            <a:ext cx="10515600" cy="335908"/>
          </a:xfrm>
        </p:spPr>
        <p:txBody>
          <a:bodyPr>
            <a:normAutofit fontScale="90000"/>
          </a:bodyPr>
          <a:lstStyle/>
          <a:p>
            <a:pPr algn="ctr"/>
            <a:r>
              <a:rPr lang="de-DE" sz="3200" b="1" dirty="0">
                <a:latin typeface="+mn-lt"/>
              </a:rPr>
              <a:t>Kometen – Irrlichter oder Lichter </a:t>
            </a:r>
            <a:r>
              <a:rPr lang="de-DE" sz="3600" b="1" dirty="0">
                <a:latin typeface="+mn-lt"/>
              </a:rPr>
              <a:t>?</a:t>
            </a:r>
          </a:p>
        </p:txBody>
      </p:sp>
      <p:sp>
        <p:nvSpPr>
          <p:cNvPr id="3" name="Inhaltsplatzhalter 2">
            <a:extLst>
              <a:ext uri="{FF2B5EF4-FFF2-40B4-BE49-F238E27FC236}">
                <a16:creationId xmlns:a16="http://schemas.microsoft.com/office/drawing/2014/main" id="{F17E8291-0D1F-40BA-AA1A-C505873D6C79}"/>
              </a:ext>
            </a:extLst>
          </p:cNvPr>
          <p:cNvSpPr>
            <a:spLocks noGrp="1"/>
          </p:cNvSpPr>
          <p:nvPr>
            <p:ph idx="1"/>
          </p:nvPr>
        </p:nvSpPr>
        <p:spPr>
          <a:xfrm>
            <a:off x="-77638" y="327804"/>
            <a:ext cx="12269638" cy="6435306"/>
          </a:xfrm>
        </p:spPr>
        <p:txBody>
          <a:bodyPr>
            <a:normAutofit fontScale="25000" lnSpcReduction="20000"/>
          </a:bodyPr>
          <a:lstStyle/>
          <a:p>
            <a:pPr>
              <a:lnSpc>
                <a:spcPct val="100000"/>
              </a:lnSpc>
              <a:spcBef>
                <a:spcPts val="300"/>
              </a:spcBef>
            </a:pPr>
            <a:r>
              <a:rPr lang="de-DE" sz="6400" dirty="0"/>
              <a:t>machen Licht im Dunkel, tauchen plötzlich aus dem Unbekannten auf und können als Schicksalsboten des Zeitenwandels wirken, v.a. wenn sie mit multiplen Epochenübergängen verbunden / </a:t>
            </a:r>
            <a:r>
              <a:rPr lang="de-DE" sz="6400" dirty="0" err="1"/>
              <a:t>interaspektiert</a:t>
            </a:r>
            <a:r>
              <a:rPr lang="de-DE" sz="6400" dirty="0"/>
              <a:t> sind. Sie gelten klassisch als reisende Unglücksboten mit unguten Wirkungen.</a:t>
            </a:r>
          </a:p>
          <a:p>
            <a:pPr>
              <a:lnSpc>
                <a:spcPct val="100000"/>
              </a:lnSpc>
              <a:spcBef>
                <a:spcPts val="300"/>
              </a:spcBef>
            </a:pPr>
            <a:r>
              <a:rPr lang="de-DE" sz="6400" dirty="0"/>
              <a:t>werden als göttliche, schicksalhafte bzw. faszinierende Licht-Zeichen eines Umbruchs bzw. eines Aufbruchs in eine Richtung verstanden - eine Reise mit Schweif, der die Seelen gemäß der sichtbaren Form als Vorbild bzw. den Chartinhalten folgen - Folge dem Stern! Wer sich dagegen stellt, kann oft von Massenbewegungen bzw. dem Zeitgeist überrollt werden, wenn die Charts entsprechende aufrüttelnde Inhalte haben.</a:t>
            </a:r>
          </a:p>
          <a:p>
            <a:pPr>
              <a:lnSpc>
                <a:spcPct val="100000"/>
              </a:lnSpc>
              <a:spcBef>
                <a:spcPts val="300"/>
              </a:spcBef>
            </a:pPr>
            <a:r>
              <a:rPr lang="de-DE" sz="6400" dirty="0" err="1"/>
              <a:t>Sonnenstreifer</a:t>
            </a:r>
            <a:r>
              <a:rPr lang="de-DE" sz="6400" dirty="0"/>
              <a:t> führen zur Sonne, sie inspirieren, machen mutig und nicht </a:t>
            </a:r>
            <a:r>
              <a:rPr lang="de-DE" sz="6400" dirty="0" err="1"/>
              <a:t>stoppbar</a:t>
            </a:r>
            <a:r>
              <a:rPr lang="de-DE" sz="6400" dirty="0"/>
              <a:t> ernst mit der Reise zum hellsten Licht, sie bringen ihren gesamten Schatten / ihre kosmischen Weitdraußen-Erfahrungen ihrer immensen Bahnreichweite zur Sonne mit, oft zerbrechen sie am Perihel und nehmen die Sonnenlichtenergie auf zu ihrer dann folgenden langen Rückreise ins ferne Kosmische. Kometen können sich als Kosmos-reisende lange auf ihren sonnennahen Lichtdurchgang und ihren vollen Leuchteffekt vorbereiten, die volle Dichotomie Dunkelheit und Licht</a:t>
            </a:r>
          </a:p>
          <a:p>
            <a:pPr>
              <a:lnSpc>
                <a:spcPct val="100000"/>
              </a:lnSpc>
              <a:spcBef>
                <a:spcPts val="300"/>
              </a:spcBef>
            </a:pPr>
            <a:r>
              <a:rPr lang="de-DE" sz="6400" dirty="0"/>
              <a:t>sie lassen den Herzschlag aufgeregt erhöhen, dabei kommt eine aufgeregt kollektiv entwurzelnde, das kindlich Verwurzelte schädigende Raserei in Richtung der Sonne gemäß den spezifischen EH-Inhalten zustande, sie sorgen dafür, dass man sich von Unnötigem trennt, dass man seine Substanz (real: Eis/Staub/Steine) für sein Licht freisetzend verbrennt und stoßen aus dem Dunkel mutig und unaufhaltsam zum hellsten Licht.</a:t>
            </a:r>
          </a:p>
          <a:p>
            <a:pPr>
              <a:lnSpc>
                <a:spcPct val="100000"/>
              </a:lnSpc>
              <a:spcBef>
                <a:spcPts val="300"/>
              </a:spcBef>
            </a:pPr>
            <a:r>
              <a:rPr lang="de-DE" sz="6400" dirty="0"/>
              <a:t>sie können bei davon Betroffenen kometenhafte Aufstiege von hemmungslosen ‚Propheten‘ und Leitideen des ungehaltenen Wandels mit Schweifen von Anhängern hervorbringen und sorgen dann oft wieder für deren Fall nach dem irdisch ungesunden Höhenflug mit Verheizen, Zerbrechen mit </a:t>
            </a:r>
            <a:r>
              <a:rPr lang="de-DE" sz="6400" dirty="0" err="1"/>
              <a:t>pandorahaften</a:t>
            </a:r>
            <a:r>
              <a:rPr lang="de-DE" sz="6400" dirty="0"/>
              <a:t> Büchsenausschüttungen und Verschwinden ins Dunkle. Trotz des schnellen Entfernens können die Kometen aber gerade als stärkster Faktor den ganzen begonnenen Zyklus lang wirken, sich langsam aufbauen und in Endkrisenzeiten den Kernirrsinn freisetzen</a:t>
            </a:r>
          </a:p>
          <a:p>
            <a:pPr>
              <a:lnSpc>
                <a:spcPct val="100000"/>
              </a:lnSpc>
              <a:spcBef>
                <a:spcPts val="300"/>
              </a:spcBef>
            </a:pPr>
            <a:r>
              <a:rPr lang="de-DE" sz="6400" dirty="0"/>
              <a:t>sie vermitteln je nach Erscheinungsform &amp; Inhalt der Zeitqualität inspirierende, erleuchtende, aber v.a. auch entwurzelnde, verstrahlende Wirkungen, setzen aber v.a. durch die </a:t>
            </a:r>
            <a:r>
              <a:rPr lang="de-DE" sz="6400" dirty="0" err="1"/>
              <a:t>pandorahaft</a:t>
            </a:r>
            <a:r>
              <a:rPr lang="de-DE" sz="6400" dirty="0"/>
              <a:t> alles Gebende, zerstörerische, sich verheizende Eigenart kosmische Traumata in Kraft, die höchst effektiv über das Unbewusste weiterwirken. Sie können aber auch große </a:t>
            </a:r>
            <a:r>
              <a:rPr lang="de-DE" sz="6400" dirty="0" err="1"/>
              <a:t>Bewusstmacher</a:t>
            </a:r>
            <a:r>
              <a:rPr lang="de-DE" sz="6400" dirty="0"/>
              <a:t> von Schattenthemen und von Karma sein.</a:t>
            </a:r>
          </a:p>
          <a:p>
            <a:pPr>
              <a:lnSpc>
                <a:spcPct val="100000"/>
              </a:lnSpc>
              <a:spcBef>
                <a:spcPts val="300"/>
              </a:spcBef>
            </a:pPr>
            <a:r>
              <a:rPr lang="de-DE" sz="6400" dirty="0"/>
              <a:t>sie setzen am unwiderstehlichsten als zentrale, lange wirksame, fulminante, disruptive, lichtvolle </a:t>
            </a:r>
            <a:r>
              <a:rPr lang="de-DE" sz="6400" dirty="0" err="1"/>
              <a:t>Übergangspusher</a:t>
            </a:r>
            <a:r>
              <a:rPr lang="de-DE" sz="6400" dirty="0"/>
              <a:t> und Widerstandsbrecher damit verknüpfte Großzyklen im Sinne einer Lichtpersönlichkeit oder aber eines kometennachziehenden, </a:t>
            </a:r>
            <a:r>
              <a:rPr lang="de-DE" sz="6400" dirty="0" err="1"/>
              <a:t>pandorahaft</a:t>
            </a:r>
            <a:r>
              <a:rPr lang="de-DE" sz="6400" dirty="0"/>
              <a:t> alles gebenden Irrlichts um, oft in mehreren zyklisch ausgelösten Stufen bzw. Wellen. Wichtig ist die sublimierte, von der traumatisierten Raserei wieder entkoppelnde Verinnerlichung hin zu seiner Mitte – eine zentrierte Schau auf die tatsächlich von Gott damit vermittelten Visionen ohne äußere Raserei.</a:t>
            </a:r>
          </a:p>
          <a:p>
            <a:pPr>
              <a:lnSpc>
                <a:spcPct val="100000"/>
              </a:lnSpc>
              <a:spcBef>
                <a:spcPts val="300"/>
              </a:spcBef>
            </a:pPr>
            <a:r>
              <a:rPr lang="de-DE" sz="6400" b="1" dirty="0"/>
              <a:t>Wie folgt man dem Kometen zur Sonne nach? 1882 &amp; 1965 u.a. als wissenschaftliche Erforscher / Entdecker: die JUN-Sonne als Ziel und auch Herrscher beider im Löwen entdeckten Kometen-EHs. Die Inhalte sind sehr unterschiedlich, hängen aber auch zusammen: zuerst die stählern drillende bzw. verheizende Erziehungsrahmung &amp; dann deren schadensfürchtende, differenzierte, angstangepasste, optimierte, </a:t>
            </a:r>
            <a:r>
              <a:rPr lang="de-DE" sz="6400" b="1" dirty="0" err="1"/>
              <a:t>bewusstma-chende</a:t>
            </a:r>
            <a:r>
              <a:rPr lang="de-DE" sz="6400" b="1" dirty="0"/>
              <a:t>, allerdings oft </a:t>
            </a:r>
            <a:r>
              <a:rPr lang="de-DE" sz="6400" b="1" dirty="0" err="1"/>
              <a:t>orcisch</a:t>
            </a:r>
            <a:r>
              <a:rPr lang="de-DE" sz="6400" b="1" dirty="0"/>
              <a:t>-</a:t>
            </a:r>
            <a:r>
              <a:rPr lang="de-DE" sz="6400" b="1" dirty="0" err="1"/>
              <a:t>luciferisch</a:t>
            </a:r>
            <a:r>
              <a:rPr lang="de-DE" sz="6400" b="1" dirty="0"/>
              <a:t>-schattenhafte wissenschaftliche Nachfolge. Jede andere Themen-Ballung 1965 erzeugte weitere Le-</a:t>
            </a:r>
            <a:r>
              <a:rPr lang="de-DE" sz="6400" b="1" dirty="0" err="1"/>
              <a:t>benswege</a:t>
            </a:r>
            <a:r>
              <a:rPr lang="de-DE" sz="6400" b="1" dirty="0"/>
              <a:t>: </a:t>
            </a:r>
            <a:r>
              <a:rPr lang="de-DE" sz="6400" b="1" dirty="0" err="1"/>
              <a:t>Kriegsvernichter</a:t>
            </a:r>
            <a:r>
              <a:rPr lang="de-DE" sz="6400" b="1" dirty="0"/>
              <a:t>, Selbstmordattentäter, Islammigrant, </a:t>
            </a:r>
            <a:r>
              <a:rPr lang="de-DE" sz="6400" b="1" dirty="0" err="1"/>
              <a:t>ixionischer</a:t>
            </a:r>
            <a:r>
              <a:rPr lang="de-DE" sz="6400" b="1" dirty="0"/>
              <a:t> Vergewaltiger, Verbrecher, Mörder, Virus-Biowaffenmörder, Entertainment- / Musikkulturproduzenten / -</a:t>
            </a:r>
            <a:r>
              <a:rPr lang="de-DE" sz="6400" b="1" dirty="0" err="1"/>
              <a:t>konsumenten</a:t>
            </a:r>
            <a:r>
              <a:rPr lang="de-DE" sz="6400" b="1" dirty="0"/>
              <a:t>, kindsopfernde Actors / </a:t>
            </a:r>
            <a:r>
              <a:rPr lang="de-DE" sz="6400" b="1" dirty="0" err="1"/>
              <a:t>Celebs</a:t>
            </a:r>
            <a:r>
              <a:rPr lang="de-DE" sz="6400" b="1" dirty="0"/>
              <a:t>, sexuelle Befreier und dann Verwerter, LGTBQ- &amp; betrügerische Klimaaktivisten, anhängerstarke eugenische + ökosozialistische industrielle Globalisten / China-Expansionisten, vernetzende </a:t>
            </a:r>
            <a:r>
              <a:rPr lang="de-DE" sz="6400" b="1" dirty="0" err="1"/>
              <a:t>Comtech</a:t>
            </a:r>
            <a:r>
              <a:rPr lang="de-DE" sz="6400" b="1" dirty="0"/>
              <a:t>- und KI-Technologen, Dienstleister / angepasste </a:t>
            </a:r>
            <a:r>
              <a:rPr lang="de-DE" sz="6400" b="1" dirty="0" err="1"/>
              <a:t>Kontrollierer</a:t>
            </a:r>
            <a:r>
              <a:rPr lang="de-DE" sz="6400" b="1" dirty="0"/>
              <a:t> und Selbstoptimierer, trojanische Hacker und Angst-PR-</a:t>
            </a:r>
            <a:r>
              <a:rPr lang="de-DE" sz="6400" b="1" dirty="0" err="1"/>
              <a:t>Manipulato</a:t>
            </a:r>
            <a:r>
              <a:rPr lang="de-DE" sz="6400" b="1" dirty="0"/>
              <a:t>-</a:t>
            </a:r>
            <a:r>
              <a:rPr lang="de-DE" sz="6400" b="1" dirty="0" err="1"/>
              <a:t>ren</a:t>
            </a:r>
            <a:r>
              <a:rPr lang="de-DE" sz="6400" b="1" dirty="0"/>
              <a:t> / </a:t>
            </a:r>
            <a:r>
              <a:rPr lang="de-DE" sz="6400" b="1" dirty="0" err="1"/>
              <a:t>Orwellianer</a:t>
            </a:r>
            <a:r>
              <a:rPr lang="de-DE" sz="6400" b="1" dirty="0"/>
              <a:t> u.a. von Gott und der galaktischen Zukunft (</a:t>
            </a:r>
            <a:r>
              <a:rPr lang="de-DE" sz="6400" b="1" dirty="0" err="1"/>
              <a:t>Directio</a:t>
            </a:r>
            <a:r>
              <a:rPr lang="de-DE" sz="6400" b="1" dirty="0"/>
              <a:t> Solaris) weg </a:t>
            </a:r>
            <a:r>
              <a:rPr lang="de-DE" sz="6400" b="1" dirty="0" err="1"/>
              <a:t>luciferisch</a:t>
            </a:r>
            <a:r>
              <a:rPr lang="de-DE" sz="6400" b="1" dirty="0"/>
              <a:t> </a:t>
            </a:r>
            <a:r>
              <a:rPr lang="de-DE" sz="6400" b="1" dirty="0" err="1"/>
              <a:t>lemmingehaft</a:t>
            </a:r>
            <a:r>
              <a:rPr lang="de-DE" sz="6400" b="1" dirty="0"/>
              <a:t> suizidal Angstwahngesteuerte.</a:t>
            </a:r>
          </a:p>
          <a:p>
            <a:endParaRPr lang="de-DE" dirty="0"/>
          </a:p>
        </p:txBody>
      </p:sp>
    </p:spTree>
    <p:extLst>
      <p:ext uri="{BB962C8B-B14F-4D97-AF65-F5344CB8AC3E}">
        <p14:creationId xmlns:p14="http://schemas.microsoft.com/office/powerpoint/2010/main" val="4122958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E3F50C-A0E1-441A-84F8-24E5E492AEF3}"/>
              </a:ext>
            </a:extLst>
          </p:cNvPr>
          <p:cNvSpPr>
            <a:spLocks noGrp="1"/>
          </p:cNvSpPr>
          <p:nvPr>
            <p:ph type="title"/>
          </p:nvPr>
        </p:nvSpPr>
        <p:spPr>
          <a:xfrm>
            <a:off x="-63843" y="-86497"/>
            <a:ext cx="12319686" cy="1181157"/>
          </a:xfrm>
        </p:spPr>
        <p:txBody>
          <a:bodyPr>
            <a:normAutofit/>
          </a:bodyPr>
          <a:lstStyle/>
          <a:p>
            <a:r>
              <a:rPr lang="de-DE" sz="3200" b="1" dirty="0">
                <a:latin typeface="+mn-lt"/>
              </a:rPr>
              <a:t>Perigäum 17.10.1965 um 11:06 UT auf 13°20 WAA - Maximaler Auftrag der Kometenwirkung auf die Erde, links Hollywood, rechts Silicon Valley</a:t>
            </a:r>
          </a:p>
        </p:txBody>
      </p:sp>
      <p:pic>
        <p:nvPicPr>
          <p:cNvPr id="5" name="Inhaltsplatzhalter 4">
            <a:extLst>
              <a:ext uri="{FF2B5EF4-FFF2-40B4-BE49-F238E27FC236}">
                <a16:creationId xmlns:a16="http://schemas.microsoft.com/office/drawing/2014/main" id="{6A24F2BC-D740-423C-8C3E-FB238D499A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73616"/>
            <a:ext cx="5486400" cy="5763340"/>
          </a:xfrm>
        </p:spPr>
      </p:pic>
      <p:pic>
        <p:nvPicPr>
          <p:cNvPr id="7" name="Grafik 6">
            <a:extLst>
              <a:ext uri="{FF2B5EF4-FFF2-40B4-BE49-F238E27FC236}">
                <a16:creationId xmlns:a16="http://schemas.microsoft.com/office/drawing/2014/main" id="{7D85140E-5A47-4B5D-BDD0-BC45383B0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094660"/>
            <a:ext cx="5486400" cy="5763340"/>
          </a:xfrm>
          <a:prstGeom prst="rect">
            <a:avLst/>
          </a:prstGeom>
        </p:spPr>
      </p:pic>
    </p:spTree>
    <p:extLst>
      <p:ext uri="{BB962C8B-B14F-4D97-AF65-F5344CB8AC3E}">
        <p14:creationId xmlns:p14="http://schemas.microsoft.com/office/powerpoint/2010/main" val="2099324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6584CD-9BF3-43E5-8292-ABF71A0762DB}"/>
              </a:ext>
            </a:extLst>
          </p:cNvPr>
          <p:cNvSpPr>
            <a:spLocks noGrp="1"/>
          </p:cNvSpPr>
          <p:nvPr>
            <p:ph type="title"/>
          </p:nvPr>
        </p:nvSpPr>
        <p:spPr/>
        <p:txBody>
          <a:bodyPr/>
          <a:lstStyle/>
          <a:p>
            <a:endParaRPr lang="de-DE"/>
          </a:p>
        </p:txBody>
      </p:sp>
      <p:pic>
        <p:nvPicPr>
          <p:cNvPr id="7" name="Inhaltsplatzhalter 6">
            <a:extLst>
              <a:ext uri="{FF2B5EF4-FFF2-40B4-BE49-F238E27FC236}">
                <a16:creationId xmlns:a16="http://schemas.microsoft.com/office/drawing/2014/main" id="{85253291-68B8-443A-BC1A-2EA97922E8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2751"/>
            <a:ext cx="12192000" cy="6512498"/>
          </a:xfrm>
        </p:spPr>
      </p:pic>
    </p:spTree>
    <p:extLst>
      <p:ext uri="{BB962C8B-B14F-4D97-AF65-F5344CB8AC3E}">
        <p14:creationId xmlns:p14="http://schemas.microsoft.com/office/powerpoint/2010/main" val="2071495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6255743-C536-4CD6-BA4F-DC1E54B94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414" y="946310"/>
            <a:ext cx="7318341" cy="4900106"/>
          </a:xfrm>
          <a:prstGeom prst="rect">
            <a:avLst/>
          </a:prstGeom>
        </p:spPr>
      </p:pic>
      <p:sp>
        <p:nvSpPr>
          <p:cNvPr id="2" name="Titel 1">
            <a:extLst>
              <a:ext uri="{FF2B5EF4-FFF2-40B4-BE49-F238E27FC236}">
                <a16:creationId xmlns:a16="http://schemas.microsoft.com/office/drawing/2014/main" id="{4E01723A-FD70-400F-8372-7ABE44D2AEAD}"/>
              </a:ext>
            </a:extLst>
          </p:cNvPr>
          <p:cNvSpPr>
            <a:spLocks noGrp="1"/>
          </p:cNvSpPr>
          <p:nvPr>
            <p:ph type="title"/>
          </p:nvPr>
        </p:nvSpPr>
        <p:spPr>
          <a:xfrm>
            <a:off x="1021465" y="57873"/>
            <a:ext cx="10515600" cy="641872"/>
          </a:xfrm>
        </p:spPr>
        <p:txBody>
          <a:bodyPr>
            <a:normAutofit fontScale="90000"/>
          </a:bodyPr>
          <a:lstStyle/>
          <a:p>
            <a:pPr algn="ctr"/>
            <a:r>
              <a:rPr lang="de-DE" sz="4400" b="1" dirty="0">
                <a:latin typeface="+mn-lt"/>
              </a:rPr>
              <a:t>Komet Tebbutt C/1861 J1</a:t>
            </a:r>
            <a:r>
              <a:rPr lang="de-DE" dirty="0"/>
              <a:t> </a:t>
            </a:r>
            <a:r>
              <a:rPr lang="de-DE" b="1" dirty="0">
                <a:latin typeface="+mn-lt"/>
              </a:rPr>
              <a:t>(Großer Komet)</a:t>
            </a:r>
          </a:p>
        </p:txBody>
      </p:sp>
      <p:graphicFrame>
        <p:nvGraphicFramePr>
          <p:cNvPr id="4" name="Inhaltsplatzhalter 3">
            <a:extLst>
              <a:ext uri="{FF2B5EF4-FFF2-40B4-BE49-F238E27FC236}">
                <a16:creationId xmlns:a16="http://schemas.microsoft.com/office/drawing/2014/main" id="{D0847BDF-969D-4BEB-817C-2AA82F92ED65}"/>
              </a:ext>
            </a:extLst>
          </p:cNvPr>
          <p:cNvGraphicFramePr>
            <a:graphicFrameLocks noGrp="1"/>
          </p:cNvGraphicFramePr>
          <p:nvPr>
            <p:ph idx="1"/>
            <p:extLst>
              <p:ext uri="{D42A27DB-BD31-4B8C-83A1-F6EECF244321}">
                <p14:modId xmlns:p14="http://schemas.microsoft.com/office/powerpoint/2010/main" val="3246256964"/>
              </p:ext>
            </p:extLst>
          </p:nvPr>
        </p:nvGraphicFramePr>
        <p:xfrm>
          <a:off x="9427" y="556751"/>
          <a:ext cx="5106583" cy="6131550"/>
        </p:xfrm>
        <a:graphic>
          <a:graphicData uri="http://schemas.openxmlformats.org/drawingml/2006/table">
            <a:tbl>
              <a:tblPr/>
              <a:tblGrid>
                <a:gridCol w="2174021">
                  <a:extLst>
                    <a:ext uri="{9D8B030D-6E8A-4147-A177-3AD203B41FA5}">
                      <a16:colId xmlns:a16="http://schemas.microsoft.com/office/drawing/2014/main" val="2986818456"/>
                    </a:ext>
                  </a:extLst>
                </a:gridCol>
                <a:gridCol w="2932562">
                  <a:extLst>
                    <a:ext uri="{9D8B030D-6E8A-4147-A177-3AD203B41FA5}">
                      <a16:colId xmlns:a16="http://schemas.microsoft.com/office/drawing/2014/main" val="3180657195"/>
                    </a:ext>
                  </a:extLst>
                </a:gridCol>
              </a:tblGrid>
              <a:tr h="415664">
                <a:tc gridSpan="2">
                  <a:txBody>
                    <a:bodyPr/>
                    <a:lstStyle/>
                    <a:p>
                      <a:r>
                        <a:rPr lang="de-DE" sz="1500" dirty="0">
                          <a:hlinkClick r:id="rId3" tooltip="Bahnelement"/>
                        </a:rPr>
                        <a:t>Eigenschaften</a:t>
                      </a:r>
                      <a:r>
                        <a:rPr lang="de-DE" sz="1500" dirty="0"/>
                        <a:t> des </a:t>
                      </a:r>
                      <a:r>
                        <a:rPr lang="de-DE" sz="1500" dirty="0">
                          <a:hlinkClick r:id="rId4" tooltip="Umlaufbahn"/>
                        </a:rPr>
                        <a:t>Orbits</a:t>
                      </a:r>
                      <a:r>
                        <a:rPr lang="de-DE" sz="1500" dirty="0"/>
                        <a:t> </a:t>
                      </a:r>
                      <a:r>
                        <a:rPr lang="de-DE" sz="1500" b="0" dirty="0">
                          <a:effectLst/>
                        </a:rPr>
                        <a:t>(</a:t>
                      </a:r>
                      <a:r>
                        <a:rPr lang="de-DE" sz="1500" b="0" i="1" dirty="0">
                          <a:effectLst/>
                          <a:hlinkClick r:id="rId5"/>
                        </a:rPr>
                        <a:t>Animation</a:t>
                      </a:r>
                      <a:r>
                        <a:rPr lang="de-DE" sz="1500" b="0" dirty="0">
                          <a:effectLst/>
                        </a:rPr>
                        <a:t>)</a:t>
                      </a:r>
                      <a:r>
                        <a:rPr lang="de-DE" sz="1500" dirty="0">
                          <a:effectLst/>
                          <a:hlinkClick r:id="rId6" tooltip="Epoche (Astronomie)"/>
                        </a:rPr>
                        <a:t>Epoche:</a:t>
                      </a:r>
                      <a:r>
                        <a:rPr lang="de-DE" sz="1500" dirty="0">
                          <a:effectLst/>
                        </a:rPr>
                        <a:t> 25. Mai 1861 (</a:t>
                      </a:r>
                      <a:r>
                        <a:rPr lang="de-DE" sz="1500" dirty="0">
                          <a:effectLst/>
                          <a:hlinkClick r:id="rId7" tooltip="Julianisches Datum"/>
                        </a:rPr>
                        <a:t>JD</a:t>
                      </a:r>
                      <a:r>
                        <a:rPr lang="de-DE" sz="1500" dirty="0">
                          <a:effectLst/>
                        </a:rPr>
                        <a:t> 2.400.920,5) </a:t>
                      </a:r>
                    </a:p>
                  </a:txBody>
                  <a:tcPr marL="77702" marR="77702" marT="38851" marB="38851" anchor="ctr">
                    <a:lnL>
                      <a:noFill/>
                    </a:lnL>
                    <a:lnR>
                      <a:noFill/>
                    </a:lnR>
                    <a:lnT>
                      <a:noFill/>
                    </a:lnT>
                    <a:lnB>
                      <a:noFill/>
                    </a:lnB>
                  </a:tcPr>
                </a:tc>
                <a:tc hMerge="1">
                  <a:txBody>
                    <a:bodyPr/>
                    <a:lstStyle/>
                    <a:p>
                      <a:endParaRPr lang="de-DE"/>
                    </a:p>
                  </a:txBody>
                  <a:tcPr>
                    <a:lnL w="12700" cmpd="sng">
                      <a:noFill/>
                      <a:prstDash val="solid"/>
                    </a:lnL>
                  </a:tcPr>
                </a:tc>
                <a:extLst>
                  <a:ext uri="{0D108BD9-81ED-4DB2-BD59-A6C34878D82A}">
                    <a16:rowId xmlns:a16="http://schemas.microsoft.com/office/drawing/2014/main" val="2126250856"/>
                  </a:ext>
                </a:extLst>
              </a:tr>
              <a:tr h="238022">
                <a:tc>
                  <a:txBody>
                    <a:bodyPr/>
                    <a:lstStyle/>
                    <a:p>
                      <a:r>
                        <a:rPr lang="de-DE" sz="1500" dirty="0" err="1">
                          <a:effectLst/>
                          <a:hlinkClick r:id="rId8" tooltip="Komet"/>
                        </a:rPr>
                        <a:t>Orbittyp</a:t>
                      </a:r>
                      <a:r>
                        <a:rPr lang="de-DE" sz="1500" dirty="0">
                          <a:effectLst/>
                        </a:rPr>
                        <a:t> </a:t>
                      </a:r>
                    </a:p>
                  </a:txBody>
                  <a:tcPr marL="77702" marR="77702" marT="38851" marB="38851" anchor="ctr">
                    <a:lnL>
                      <a:noFill/>
                    </a:lnL>
                    <a:lnR>
                      <a:noFill/>
                    </a:lnR>
                    <a:lnT>
                      <a:noFill/>
                    </a:lnT>
                    <a:lnB>
                      <a:noFill/>
                    </a:lnB>
                  </a:tcPr>
                </a:tc>
                <a:tc>
                  <a:txBody>
                    <a:bodyPr/>
                    <a:lstStyle/>
                    <a:p>
                      <a:r>
                        <a:rPr lang="de-DE" sz="1500" dirty="0"/>
                        <a:t>langperiodisch (&gt; 200 Jahre) </a:t>
                      </a:r>
                      <a:endParaRPr lang="de-DE" sz="1500" dirty="0">
                        <a:effectLst/>
                      </a:endParaRPr>
                    </a:p>
                  </a:txBody>
                  <a:tcPr marL="77702" marR="77702" marT="38851" marB="38851" anchor="ctr">
                    <a:lnL>
                      <a:noFill/>
                    </a:lnL>
                    <a:lnR>
                      <a:noFill/>
                    </a:lnR>
                    <a:lnT>
                      <a:noFill/>
                    </a:lnT>
                    <a:lnB>
                      <a:noFill/>
                    </a:lnB>
                  </a:tcPr>
                </a:tc>
                <a:extLst>
                  <a:ext uri="{0D108BD9-81ED-4DB2-BD59-A6C34878D82A}">
                    <a16:rowId xmlns:a16="http://schemas.microsoft.com/office/drawing/2014/main" val="3219658712"/>
                  </a:ext>
                </a:extLst>
              </a:tr>
              <a:tr h="238022">
                <a:tc>
                  <a:txBody>
                    <a:bodyPr/>
                    <a:lstStyle/>
                    <a:p>
                      <a:r>
                        <a:rPr lang="de-DE" sz="1500">
                          <a:hlinkClick r:id="rId9" tooltip="Exzentrizität (Astronomie)"/>
                        </a:rPr>
                        <a:t>Numerische Exzentrizität</a:t>
                      </a:r>
                      <a:r>
                        <a:rPr lang="de-DE" sz="1500"/>
                        <a:t> </a:t>
                      </a:r>
                    </a:p>
                  </a:txBody>
                  <a:tcPr marL="77702" marR="77702" marT="38851" marB="38851" anchor="ctr">
                    <a:lnL>
                      <a:noFill/>
                    </a:lnL>
                    <a:lnR>
                      <a:noFill/>
                    </a:lnR>
                    <a:lnT>
                      <a:noFill/>
                    </a:lnT>
                    <a:lnB>
                      <a:noFill/>
                    </a:lnB>
                  </a:tcPr>
                </a:tc>
                <a:tc>
                  <a:txBody>
                    <a:bodyPr/>
                    <a:lstStyle/>
                    <a:p>
                      <a:r>
                        <a:rPr lang="de-DE" sz="1500" dirty="0"/>
                        <a:t>0,9851 </a:t>
                      </a:r>
                    </a:p>
                  </a:txBody>
                  <a:tcPr marL="77702" marR="77702" marT="38851" marB="38851" anchor="ctr">
                    <a:lnL>
                      <a:noFill/>
                    </a:lnL>
                    <a:lnR>
                      <a:noFill/>
                    </a:lnR>
                    <a:lnT>
                      <a:noFill/>
                    </a:lnT>
                    <a:lnB>
                      <a:noFill/>
                    </a:lnB>
                  </a:tcPr>
                </a:tc>
                <a:extLst>
                  <a:ext uri="{0D108BD9-81ED-4DB2-BD59-A6C34878D82A}">
                    <a16:rowId xmlns:a16="http://schemas.microsoft.com/office/drawing/2014/main" val="4103860837"/>
                  </a:ext>
                </a:extLst>
              </a:tr>
              <a:tr h="238022">
                <a:tc>
                  <a:txBody>
                    <a:bodyPr/>
                    <a:lstStyle/>
                    <a:p>
                      <a:r>
                        <a:rPr lang="de-DE" sz="1500">
                          <a:hlinkClick r:id="rId10" tooltip="Apsis (Astronomie)"/>
                        </a:rPr>
                        <a:t>Perihel</a:t>
                      </a:r>
                      <a:r>
                        <a:rPr lang="de-DE" sz="1500"/>
                        <a:t> </a:t>
                      </a:r>
                    </a:p>
                  </a:txBody>
                  <a:tcPr marL="77702" marR="77702" marT="38851" marB="38851" anchor="ctr">
                    <a:lnL>
                      <a:noFill/>
                    </a:lnL>
                    <a:lnR>
                      <a:noFill/>
                    </a:lnR>
                    <a:lnT>
                      <a:noFill/>
                    </a:lnT>
                    <a:lnB>
                      <a:noFill/>
                    </a:lnB>
                  </a:tcPr>
                </a:tc>
                <a:tc>
                  <a:txBody>
                    <a:bodyPr/>
                    <a:lstStyle/>
                    <a:p>
                      <a:r>
                        <a:rPr lang="de-DE" sz="1500"/>
                        <a:t>0,822 </a:t>
                      </a:r>
                      <a:r>
                        <a:rPr lang="de-DE" sz="1500">
                          <a:hlinkClick r:id="rId11" tooltip="Astronomische Einheit"/>
                        </a:rPr>
                        <a:t>AE</a:t>
                      </a:r>
                      <a:r>
                        <a:rPr lang="de-DE" sz="1500"/>
                        <a:t> </a:t>
                      </a:r>
                    </a:p>
                  </a:txBody>
                  <a:tcPr marL="77702" marR="77702" marT="38851" marB="38851" anchor="ctr">
                    <a:lnL>
                      <a:noFill/>
                    </a:lnL>
                    <a:lnR>
                      <a:noFill/>
                    </a:lnR>
                    <a:lnT>
                      <a:noFill/>
                    </a:lnT>
                    <a:lnB>
                      <a:noFill/>
                    </a:lnB>
                  </a:tcPr>
                </a:tc>
                <a:extLst>
                  <a:ext uri="{0D108BD9-81ED-4DB2-BD59-A6C34878D82A}">
                    <a16:rowId xmlns:a16="http://schemas.microsoft.com/office/drawing/2014/main" val="2811013547"/>
                  </a:ext>
                </a:extLst>
              </a:tr>
              <a:tr h="238022">
                <a:tc>
                  <a:txBody>
                    <a:bodyPr/>
                    <a:lstStyle/>
                    <a:p>
                      <a:r>
                        <a:rPr lang="de-DE" sz="1500">
                          <a:hlinkClick r:id="rId10" tooltip="Apsis (Astronomie)"/>
                        </a:rPr>
                        <a:t>Aphel</a:t>
                      </a:r>
                      <a:r>
                        <a:rPr lang="de-DE" sz="1500"/>
                        <a:t> </a:t>
                      </a:r>
                    </a:p>
                  </a:txBody>
                  <a:tcPr marL="77702" marR="77702" marT="38851" marB="38851" anchor="ctr">
                    <a:lnL>
                      <a:noFill/>
                    </a:lnL>
                    <a:lnR>
                      <a:noFill/>
                    </a:lnR>
                    <a:lnT>
                      <a:noFill/>
                    </a:lnT>
                    <a:lnB>
                      <a:noFill/>
                    </a:lnB>
                  </a:tcPr>
                </a:tc>
                <a:tc>
                  <a:txBody>
                    <a:bodyPr/>
                    <a:lstStyle/>
                    <a:p>
                      <a:r>
                        <a:rPr lang="de-DE" sz="1500"/>
                        <a:t>109,3 AE </a:t>
                      </a:r>
                    </a:p>
                  </a:txBody>
                  <a:tcPr marL="77702" marR="77702" marT="38851" marB="38851" anchor="ctr">
                    <a:lnL>
                      <a:noFill/>
                    </a:lnL>
                    <a:lnR>
                      <a:noFill/>
                    </a:lnR>
                    <a:lnT>
                      <a:noFill/>
                    </a:lnT>
                    <a:lnB>
                      <a:noFill/>
                    </a:lnB>
                  </a:tcPr>
                </a:tc>
                <a:extLst>
                  <a:ext uri="{0D108BD9-81ED-4DB2-BD59-A6C34878D82A}">
                    <a16:rowId xmlns:a16="http://schemas.microsoft.com/office/drawing/2014/main" val="4050644626"/>
                  </a:ext>
                </a:extLst>
              </a:tr>
              <a:tr h="238022">
                <a:tc>
                  <a:txBody>
                    <a:bodyPr/>
                    <a:lstStyle/>
                    <a:p>
                      <a:r>
                        <a:rPr lang="de-DE" sz="1500">
                          <a:hlinkClick r:id="rId12" tooltip="Halbachsen der Ellipse"/>
                        </a:rPr>
                        <a:t>Große Halbachse</a:t>
                      </a:r>
                      <a:r>
                        <a:rPr lang="de-DE" sz="1500"/>
                        <a:t> </a:t>
                      </a:r>
                    </a:p>
                  </a:txBody>
                  <a:tcPr marL="77702" marR="77702" marT="38851" marB="38851" anchor="ctr">
                    <a:lnL>
                      <a:noFill/>
                    </a:lnL>
                    <a:lnR>
                      <a:noFill/>
                    </a:lnR>
                    <a:lnT>
                      <a:noFill/>
                    </a:lnT>
                    <a:lnB>
                      <a:noFill/>
                    </a:lnB>
                  </a:tcPr>
                </a:tc>
                <a:tc>
                  <a:txBody>
                    <a:bodyPr/>
                    <a:lstStyle/>
                    <a:p>
                      <a:r>
                        <a:rPr lang="de-DE" sz="1500" dirty="0"/>
                        <a:t>55,1 AE </a:t>
                      </a:r>
                    </a:p>
                  </a:txBody>
                  <a:tcPr marL="77702" marR="77702" marT="38851" marB="38851" anchor="ctr">
                    <a:lnL>
                      <a:noFill/>
                    </a:lnL>
                    <a:lnR>
                      <a:noFill/>
                    </a:lnR>
                    <a:lnT>
                      <a:noFill/>
                    </a:lnT>
                    <a:lnB>
                      <a:noFill/>
                    </a:lnB>
                  </a:tcPr>
                </a:tc>
                <a:extLst>
                  <a:ext uri="{0D108BD9-81ED-4DB2-BD59-A6C34878D82A}">
                    <a16:rowId xmlns:a16="http://schemas.microsoft.com/office/drawing/2014/main" val="385710537"/>
                  </a:ext>
                </a:extLst>
              </a:tr>
              <a:tr h="238022">
                <a:tc>
                  <a:txBody>
                    <a:bodyPr/>
                    <a:lstStyle/>
                    <a:p>
                      <a:r>
                        <a:rPr lang="de-DE" sz="1500">
                          <a:hlinkClick r:id="rId13" tooltip="Siderische Periode"/>
                        </a:rPr>
                        <a:t>Siderische Umlaufzeit</a:t>
                      </a:r>
                      <a:r>
                        <a:rPr lang="de-DE" sz="1500"/>
                        <a:t> </a:t>
                      </a:r>
                    </a:p>
                  </a:txBody>
                  <a:tcPr marL="77702" marR="77702" marT="38851" marB="38851" anchor="ctr">
                    <a:lnL>
                      <a:noFill/>
                    </a:lnL>
                    <a:lnR>
                      <a:noFill/>
                    </a:lnR>
                    <a:lnT>
                      <a:noFill/>
                    </a:lnT>
                    <a:lnB>
                      <a:noFill/>
                    </a:lnB>
                  </a:tcPr>
                </a:tc>
                <a:tc>
                  <a:txBody>
                    <a:bodyPr/>
                    <a:lstStyle/>
                    <a:p>
                      <a:r>
                        <a:rPr lang="de-DE" sz="1500"/>
                        <a:t>~409 </a:t>
                      </a:r>
                      <a:r>
                        <a:rPr lang="de-DE" sz="1500">
                          <a:hlinkClick r:id="rId14" tooltip="Jahr"/>
                        </a:rPr>
                        <a:t>a</a:t>
                      </a:r>
                      <a:r>
                        <a:rPr lang="de-DE" sz="1500"/>
                        <a:t> </a:t>
                      </a:r>
                    </a:p>
                  </a:txBody>
                  <a:tcPr marL="77702" marR="77702" marT="38851" marB="38851" anchor="ctr">
                    <a:lnL>
                      <a:noFill/>
                    </a:lnL>
                    <a:lnR>
                      <a:noFill/>
                    </a:lnR>
                    <a:lnT>
                      <a:noFill/>
                    </a:lnT>
                    <a:lnB>
                      <a:noFill/>
                    </a:lnB>
                  </a:tcPr>
                </a:tc>
                <a:extLst>
                  <a:ext uri="{0D108BD9-81ED-4DB2-BD59-A6C34878D82A}">
                    <a16:rowId xmlns:a16="http://schemas.microsoft.com/office/drawing/2014/main" val="1658277936"/>
                  </a:ext>
                </a:extLst>
              </a:tr>
              <a:tr h="238022">
                <a:tc>
                  <a:txBody>
                    <a:bodyPr/>
                    <a:lstStyle/>
                    <a:p>
                      <a:r>
                        <a:rPr lang="de-DE" sz="1500">
                          <a:hlinkClick r:id="rId15" tooltip="Bahnneigung"/>
                        </a:rPr>
                        <a:t>Neigung der Bahnebene</a:t>
                      </a:r>
                      <a:r>
                        <a:rPr lang="de-DE" sz="1500"/>
                        <a:t> </a:t>
                      </a:r>
                    </a:p>
                  </a:txBody>
                  <a:tcPr marL="77702" marR="77702" marT="38851" marB="38851" anchor="ctr">
                    <a:lnL>
                      <a:noFill/>
                    </a:lnL>
                    <a:lnR>
                      <a:noFill/>
                    </a:lnR>
                    <a:lnT>
                      <a:noFill/>
                    </a:lnT>
                    <a:lnB>
                      <a:noFill/>
                    </a:lnB>
                  </a:tcPr>
                </a:tc>
                <a:tc>
                  <a:txBody>
                    <a:bodyPr/>
                    <a:lstStyle/>
                    <a:p>
                      <a:r>
                        <a:rPr lang="de-DE" sz="1500" dirty="0"/>
                        <a:t>85,4</a:t>
                      </a:r>
                      <a:r>
                        <a:rPr lang="de-DE" sz="1500" dirty="0">
                          <a:hlinkClick r:id="rId16" tooltip="Winkel"/>
                        </a:rPr>
                        <a:t>°</a:t>
                      </a:r>
                      <a:r>
                        <a:rPr lang="de-DE" sz="1500" dirty="0"/>
                        <a:t> </a:t>
                      </a:r>
                    </a:p>
                  </a:txBody>
                  <a:tcPr marL="77702" marR="77702" marT="38851" marB="38851" anchor="ctr">
                    <a:lnL>
                      <a:noFill/>
                    </a:lnL>
                    <a:lnR>
                      <a:noFill/>
                    </a:lnR>
                    <a:lnT>
                      <a:noFill/>
                    </a:lnT>
                    <a:lnB>
                      <a:noFill/>
                    </a:lnB>
                  </a:tcPr>
                </a:tc>
                <a:extLst>
                  <a:ext uri="{0D108BD9-81ED-4DB2-BD59-A6C34878D82A}">
                    <a16:rowId xmlns:a16="http://schemas.microsoft.com/office/drawing/2014/main" val="1462291769"/>
                  </a:ext>
                </a:extLst>
              </a:tr>
              <a:tr h="238022">
                <a:tc>
                  <a:txBody>
                    <a:bodyPr/>
                    <a:lstStyle/>
                    <a:p>
                      <a:r>
                        <a:rPr lang="de-DE" sz="1500"/>
                        <a:t>Periheldurchgang </a:t>
                      </a:r>
                    </a:p>
                  </a:txBody>
                  <a:tcPr marL="77702" marR="77702" marT="38851" marB="38851" anchor="ctr">
                    <a:lnL>
                      <a:noFill/>
                    </a:lnL>
                    <a:lnR>
                      <a:noFill/>
                    </a:lnR>
                    <a:lnT>
                      <a:noFill/>
                    </a:lnT>
                    <a:lnB>
                      <a:noFill/>
                    </a:lnB>
                  </a:tcPr>
                </a:tc>
                <a:tc>
                  <a:txBody>
                    <a:bodyPr/>
                    <a:lstStyle/>
                    <a:p>
                      <a:r>
                        <a:rPr lang="de-DE" sz="1500" b="0"/>
                        <a:t>12. Juni 1861</a:t>
                      </a:r>
                      <a:endParaRPr lang="de-DE" sz="1500"/>
                    </a:p>
                  </a:txBody>
                  <a:tcPr marL="77702" marR="77702" marT="38851" marB="38851" anchor="ctr">
                    <a:lnL>
                      <a:noFill/>
                    </a:lnL>
                    <a:lnR>
                      <a:noFill/>
                    </a:lnR>
                    <a:lnT>
                      <a:noFill/>
                    </a:lnT>
                    <a:lnB>
                      <a:noFill/>
                    </a:lnB>
                  </a:tcPr>
                </a:tc>
                <a:extLst>
                  <a:ext uri="{0D108BD9-81ED-4DB2-BD59-A6C34878D82A}">
                    <a16:rowId xmlns:a16="http://schemas.microsoft.com/office/drawing/2014/main" val="1826877629"/>
                  </a:ext>
                </a:extLst>
              </a:tr>
              <a:tr h="415664">
                <a:tc>
                  <a:txBody>
                    <a:bodyPr/>
                    <a:lstStyle/>
                    <a:p>
                      <a:r>
                        <a:rPr lang="de-DE" sz="1500" dirty="0">
                          <a:hlinkClick r:id="rId17" tooltip="Bahngeschwindigkeit (Astronomie)"/>
                        </a:rPr>
                        <a:t>Bahngeschwindigkeit</a:t>
                      </a:r>
                      <a:r>
                        <a:rPr lang="de-DE" sz="1500" dirty="0"/>
                        <a:t> im Perihel </a:t>
                      </a:r>
                    </a:p>
                  </a:txBody>
                  <a:tcPr marL="77702" marR="77702" marT="38851" marB="38851" anchor="ctr">
                    <a:lnL>
                      <a:noFill/>
                    </a:lnL>
                    <a:lnR>
                      <a:noFill/>
                    </a:lnR>
                    <a:lnT>
                      <a:noFill/>
                    </a:lnT>
                    <a:lnB>
                      <a:noFill/>
                    </a:lnB>
                  </a:tcPr>
                </a:tc>
                <a:tc>
                  <a:txBody>
                    <a:bodyPr/>
                    <a:lstStyle/>
                    <a:p>
                      <a:r>
                        <a:rPr lang="de-DE" sz="1500" dirty="0"/>
                        <a:t>46,3 km/s </a:t>
                      </a:r>
                    </a:p>
                  </a:txBody>
                  <a:tcPr marL="77702" marR="77702" marT="38851" marB="38851" anchor="ctr">
                    <a:lnL>
                      <a:noFill/>
                    </a:lnL>
                    <a:lnR>
                      <a:noFill/>
                    </a:lnR>
                    <a:lnT>
                      <a:noFill/>
                    </a:lnT>
                    <a:lnB>
                      <a:noFill/>
                    </a:lnB>
                  </a:tcPr>
                </a:tc>
                <a:extLst>
                  <a:ext uri="{0D108BD9-81ED-4DB2-BD59-A6C34878D82A}">
                    <a16:rowId xmlns:a16="http://schemas.microsoft.com/office/drawing/2014/main" val="2956251537"/>
                  </a:ext>
                </a:extLst>
              </a:tr>
              <a:tr h="238022">
                <a:tc>
                  <a:txBody>
                    <a:bodyPr/>
                    <a:lstStyle/>
                    <a:p>
                      <a:r>
                        <a:rPr lang="de-DE" sz="1500" dirty="0"/>
                        <a:t>Entdecker</a:t>
                      </a:r>
                    </a:p>
                    <a:p>
                      <a:endParaRPr lang="de-DE" sz="1500" b="1" dirty="0"/>
                    </a:p>
                    <a:p>
                      <a:r>
                        <a:rPr lang="de-DE" sz="1600" b="1" dirty="0"/>
                        <a:t>Datum der Entdeckung</a:t>
                      </a:r>
                    </a:p>
                  </a:txBody>
                  <a:tcPr marL="77702" marR="77702" marT="38851" marB="38851" anchor="ctr">
                    <a:lnL>
                      <a:noFill/>
                    </a:lnL>
                    <a:lnR>
                      <a:noFill/>
                    </a:lnR>
                    <a:lnT>
                      <a:noFill/>
                    </a:lnT>
                    <a:lnB>
                      <a:noFill/>
                    </a:lnB>
                  </a:tcPr>
                </a:tc>
                <a:tc>
                  <a:txBody>
                    <a:bodyPr/>
                    <a:lstStyle/>
                    <a:p>
                      <a:r>
                        <a:rPr lang="de-DE" sz="1500" dirty="0"/>
                        <a:t>John Tebbutt </a:t>
                      </a:r>
                    </a:p>
                    <a:p>
                      <a:endParaRPr lang="de-DE" sz="15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dirty="0"/>
                        <a:t>13.05.1861, 8:52 UT, 16°17 STI</a:t>
                      </a:r>
                    </a:p>
                  </a:txBody>
                  <a:tcPr marL="77702" marR="77702" marT="38851" marB="38851" anchor="ctr">
                    <a:lnL w="12700" cmpd="sng">
                      <a:noFill/>
                      <a:prstDash val="solid"/>
                    </a:lnL>
                    <a:lnT w="12700" cmpd="sng">
                      <a:noFill/>
                      <a:prstDash val="solid"/>
                    </a:lnT>
                  </a:tcPr>
                </a:tc>
                <a:extLst>
                  <a:ext uri="{0D108BD9-81ED-4DB2-BD59-A6C34878D82A}">
                    <a16:rowId xmlns:a16="http://schemas.microsoft.com/office/drawing/2014/main" val="2818500117"/>
                  </a:ext>
                </a:extLst>
              </a:tr>
              <a:tr h="948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500" dirty="0">
                          <a:hlinkClick r:id="rId18" tooltip="Benennung von Asteroiden und Kometen"/>
                        </a:rPr>
                        <a:t>Ältere Bezeichnung</a:t>
                      </a:r>
                      <a:endParaRPr lang="de-DE" sz="15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500" dirty="0"/>
                        <a:t>nach Wikipedia </a:t>
                      </a:r>
                    </a:p>
                    <a:p>
                      <a:endParaRPr lang="de-DE" sz="1500" b="1" dirty="0"/>
                    </a:p>
                  </a:txBody>
                  <a:tcPr marL="77702" marR="77702" marT="38851" marB="38851" anchor="ct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1861 II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1" dirty="0"/>
                    </a:p>
                    <a:p>
                      <a:endParaRPr lang="de-DE" dirty="0"/>
                    </a:p>
                  </a:txBody>
                  <a:tcPr marL="77702" marR="77702" marT="38851" marB="38851" anchor="ctr">
                    <a:lnL>
                      <a:noFill/>
                    </a:lnL>
                    <a:lnR>
                      <a:noFill/>
                    </a:lnR>
                    <a:lnB>
                      <a:noFill/>
                    </a:lnB>
                  </a:tcPr>
                </a:tc>
                <a:extLst>
                  <a:ext uri="{0D108BD9-81ED-4DB2-BD59-A6C34878D82A}">
                    <a16:rowId xmlns:a16="http://schemas.microsoft.com/office/drawing/2014/main" val="3559577832"/>
                  </a:ext>
                </a:extLst>
              </a:tr>
              <a:tr h="238022">
                <a:tc>
                  <a:txBody>
                    <a:bodyPr/>
                    <a:lstStyle/>
                    <a:p>
                      <a:endParaRPr lang="de-DE" sz="1500" dirty="0"/>
                    </a:p>
                  </a:txBody>
                  <a:tcPr marL="77702" marR="77702" marT="38851" marB="38851" anchor="ctr">
                    <a:lnL>
                      <a:noFill/>
                    </a:lnL>
                    <a:lnR>
                      <a:noFill/>
                    </a:lnR>
                    <a:lnT>
                      <a:noFill/>
                    </a:lnT>
                    <a:lnB>
                      <a:noFill/>
                    </a:lnB>
                  </a:tcPr>
                </a:tc>
                <a:tc>
                  <a:txBody>
                    <a:bodyPr/>
                    <a:lstStyle/>
                    <a:p>
                      <a:endParaRPr lang="de-DE" sz="1500" b="1" dirty="0"/>
                    </a:p>
                  </a:txBody>
                  <a:tcPr marL="77702" marR="77702" marT="38851" marB="38851" anchor="ctr">
                    <a:lnL>
                      <a:noFill/>
                    </a:lnL>
                    <a:lnR>
                      <a:noFill/>
                    </a:lnR>
                    <a:lnT>
                      <a:noFill/>
                    </a:lnT>
                    <a:lnB>
                      <a:noFill/>
                    </a:lnB>
                  </a:tcPr>
                </a:tc>
                <a:extLst>
                  <a:ext uri="{0D108BD9-81ED-4DB2-BD59-A6C34878D82A}">
                    <a16:rowId xmlns:a16="http://schemas.microsoft.com/office/drawing/2014/main" val="506476758"/>
                  </a:ext>
                </a:extLst>
              </a:tr>
              <a:tr h="577698">
                <a:tc>
                  <a:txBody>
                    <a:bodyPr/>
                    <a:lstStyle/>
                    <a:p>
                      <a:endParaRPr lang="de-DE" dirty="0"/>
                    </a:p>
                  </a:txBody>
                  <a:tcPr marL="77702" marR="77702" marT="38851" marB="38851" anchor="ctr">
                    <a:lnL>
                      <a:noFill/>
                    </a:lnL>
                    <a:lnR>
                      <a:noFill/>
                    </a:lnR>
                    <a:lnT>
                      <a:noFill/>
                    </a:lnT>
                    <a:lnB>
                      <a:noFill/>
                    </a:lnB>
                  </a:tcPr>
                </a:tc>
                <a:tc>
                  <a:txBody>
                    <a:bodyPr/>
                    <a:lstStyle/>
                    <a:p>
                      <a:endParaRPr lang="de-DE" sz="1500" dirty="0"/>
                    </a:p>
                  </a:txBody>
                  <a:tcPr marL="77702" marR="77702" marT="38851" marB="38851" anchor="ctr">
                    <a:lnL>
                      <a:noFill/>
                    </a:lnL>
                    <a:lnR>
                      <a:noFill/>
                    </a:lnR>
                    <a:lnT>
                      <a:noFill/>
                    </a:lnT>
                    <a:lnB>
                      <a:noFill/>
                    </a:lnB>
                  </a:tcPr>
                </a:tc>
                <a:extLst>
                  <a:ext uri="{0D108BD9-81ED-4DB2-BD59-A6C34878D82A}">
                    <a16:rowId xmlns:a16="http://schemas.microsoft.com/office/drawing/2014/main" val="3064782446"/>
                  </a:ext>
                </a:extLst>
              </a:tr>
            </a:tbl>
          </a:graphicData>
        </a:graphic>
      </p:graphicFrame>
      <p:sp>
        <p:nvSpPr>
          <p:cNvPr id="8" name="Textfeld 7">
            <a:extLst>
              <a:ext uri="{FF2B5EF4-FFF2-40B4-BE49-F238E27FC236}">
                <a16:creationId xmlns:a16="http://schemas.microsoft.com/office/drawing/2014/main" id="{FB8BBB6B-C45D-456B-9CD0-15475B2A43CC}"/>
              </a:ext>
            </a:extLst>
          </p:cNvPr>
          <p:cNvSpPr txBox="1"/>
          <p:nvPr/>
        </p:nvSpPr>
        <p:spPr>
          <a:xfrm>
            <a:off x="40245" y="5476688"/>
            <a:ext cx="6239020" cy="1323439"/>
          </a:xfrm>
          <a:prstGeom prst="rect">
            <a:avLst/>
          </a:prstGeom>
          <a:noFill/>
        </p:spPr>
        <p:txBody>
          <a:bodyPr wrap="square">
            <a:spAutoFit/>
          </a:bodyPr>
          <a:lstStyle/>
          <a:p>
            <a:r>
              <a:rPr lang="da-DK" sz="1600" b="1" dirty="0"/>
              <a:t>Perihel     12.06.1861, </a:t>
            </a:r>
            <a:r>
              <a:rPr lang="de-DE" sz="1600" b="1" dirty="0"/>
              <a:t>00.14 UT auf 20°56 STI</a:t>
            </a:r>
          </a:p>
          <a:p>
            <a:r>
              <a:rPr lang="de-DE" sz="1600" b="1" dirty="0"/>
              <a:t>P</a:t>
            </a:r>
            <a:r>
              <a:rPr lang="da-DK" sz="1600" b="1" dirty="0"/>
              <a:t>erigäum 30.06.1861, 07.52 UT auf 03°18 KRE</a:t>
            </a:r>
          </a:p>
          <a:p>
            <a:r>
              <a:rPr lang="da-DK" sz="1600" dirty="0"/>
              <a:t>bei 0,13 AE / in 19 Mio. Km Entfernung</a:t>
            </a:r>
          </a:p>
          <a:p>
            <a:r>
              <a:rPr lang="da-DK" sz="1600" dirty="0"/>
              <a:t>Schweif 120°, -3°mag, 90 Tage Sichtbarkeit</a:t>
            </a:r>
          </a:p>
          <a:p>
            <a:r>
              <a:rPr lang="da-DK" sz="1600" dirty="0"/>
              <a:t>Teleskopisch beobachtet von 05/1861 – 04/1862 </a:t>
            </a:r>
            <a:endParaRPr lang="de-DE" sz="1600" dirty="0"/>
          </a:p>
        </p:txBody>
      </p:sp>
      <p:sp>
        <p:nvSpPr>
          <p:cNvPr id="10" name="Textfeld 9">
            <a:extLst>
              <a:ext uri="{FF2B5EF4-FFF2-40B4-BE49-F238E27FC236}">
                <a16:creationId xmlns:a16="http://schemas.microsoft.com/office/drawing/2014/main" id="{E9031778-C5F2-4609-AC25-CF4C34756E6F}"/>
              </a:ext>
            </a:extLst>
          </p:cNvPr>
          <p:cNvSpPr txBox="1"/>
          <p:nvPr/>
        </p:nvSpPr>
        <p:spPr>
          <a:xfrm>
            <a:off x="5116010" y="5904990"/>
            <a:ext cx="6963507" cy="646331"/>
          </a:xfrm>
          <a:prstGeom prst="rect">
            <a:avLst/>
          </a:prstGeom>
          <a:noFill/>
        </p:spPr>
        <p:txBody>
          <a:bodyPr wrap="square" rtlCol="0">
            <a:spAutoFit/>
          </a:bodyPr>
          <a:lstStyle/>
          <a:p>
            <a:r>
              <a:rPr lang="de-DE" i="1" dirty="0"/>
              <a:t>Grafik aus: Weiß, E.</a:t>
            </a:r>
            <a:r>
              <a:rPr lang="de-DE" dirty="0"/>
              <a:t> (1888): Bilderatlas der Sternenwelt. 52 S., Verlag J.F. Schreiber, Esslingen.</a:t>
            </a:r>
          </a:p>
        </p:txBody>
      </p:sp>
    </p:spTree>
    <p:extLst>
      <p:ext uri="{BB962C8B-B14F-4D97-AF65-F5344CB8AC3E}">
        <p14:creationId xmlns:p14="http://schemas.microsoft.com/office/powerpoint/2010/main" val="388816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A93E0-612A-4732-964E-F4BF648F91A4}"/>
              </a:ext>
            </a:extLst>
          </p:cNvPr>
          <p:cNvSpPr>
            <a:spLocks noGrp="1"/>
          </p:cNvSpPr>
          <p:nvPr>
            <p:ph type="title"/>
          </p:nvPr>
        </p:nvSpPr>
        <p:spPr>
          <a:xfrm>
            <a:off x="0" y="528035"/>
            <a:ext cx="12078119" cy="276414"/>
          </a:xfrm>
        </p:spPr>
        <p:txBody>
          <a:bodyPr>
            <a:normAutofit fontScale="90000"/>
          </a:bodyPr>
          <a:lstStyle/>
          <a:p>
            <a:r>
              <a:rPr lang="de-DE" sz="3200" b="1" dirty="0">
                <a:latin typeface="+mn-lt"/>
              </a:rPr>
              <a:t>Komet Tebbutt C/1861 J1 am 30.06.1861 abends auf der Nordhalbkugel:</a:t>
            </a:r>
            <a:br>
              <a:rPr lang="de-DE" sz="3200" b="1" dirty="0">
                <a:latin typeface="+mn-lt"/>
              </a:rPr>
            </a:br>
            <a:r>
              <a:rPr lang="de-DE" sz="2000" b="1" dirty="0">
                <a:latin typeface="+mn-lt"/>
              </a:rPr>
              <a:t>Halbsummenfächer des die Erde von der Sonne trennenden, ideologisierenden Einfalls Lucifers auf die Erde, Umsetzung des EHs: Lucifer auf 10,5° Stier (auf Uranus-Neptun-Pluto -576) in enger HS Pluto-Merkur HS Eris / </a:t>
            </a:r>
            <a:r>
              <a:rPr lang="de-DE" sz="2000" b="1" dirty="0" err="1">
                <a:latin typeface="+mn-lt"/>
              </a:rPr>
              <a:t>Amycus</a:t>
            </a:r>
            <a:r>
              <a:rPr lang="de-DE" sz="2000" b="1" dirty="0">
                <a:latin typeface="+mn-lt"/>
              </a:rPr>
              <a:t> (Uranus in HS Neptun 1° Widder / Löwe-Jupiter auf </a:t>
            </a:r>
            <a:r>
              <a:rPr lang="de-DE" sz="2000" b="1" dirty="0" err="1">
                <a:latin typeface="+mn-lt"/>
              </a:rPr>
              <a:t>Merak</a:t>
            </a:r>
            <a:r>
              <a:rPr lang="de-DE" sz="2000" b="1" dirty="0">
                <a:latin typeface="+mn-lt"/>
              </a:rPr>
              <a:t>) = die globale Industrialisierung (Saturn-MC </a:t>
            </a:r>
            <a:r>
              <a:rPr lang="de-DE" sz="2000" b="1" dirty="0" err="1">
                <a:latin typeface="+mn-lt"/>
              </a:rPr>
              <a:t>Opp</a:t>
            </a:r>
            <a:r>
              <a:rPr lang="de-DE" sz="2000" b="1" dirty="0">
                <a:latin typeface="+mn-lt"/>
              </a:rPr>
              <a:t>. Chiron-IC T-Qua. Schütze-Industria in 12: der Räuberbaron-Ehrgeizgruppen bzw. </a:t>
            </a:r>
            <a:r>
              <a:rPr lang="de-DE" sz="2000" b="1" dirty="0" err="1">
                <a:latin typeface="+mn-lt"/>
              </a:rPr>
              <a:t>konkurrenten</a:t>
            </a:r>
            <a:r>
              <a:rPr lang="de-DE" sz="2000" b="1" dirty="0">
                <a:latin typeface="+mn-lt"/>
              </a:rPr>
              <a:t> Zeitgeistvorreiter) - hat </a:t>
            </a:r>
            <a:r>
              <a:rPr lang="de-DE" sz="2000" b="1">
                <a:latin typeface="+mn-lt"/>
              </a:rPr>
              <a:t>bspw. starke </a:t>
            </a:r>
            <a:r>
              <a:rPr lang="de-DE" sz="2000" b="1" dirty="0">
                <a:latin typeface="+mn-lt"/>
              </a:rPr>
              <a:t>Interaspekte zu J.D. Rockefeller</a:t>
            </a:r>
            <a:endParaRPr lang="de-DE" sz="3200" b="1" dirty="0">
              <a:latin typeface="+mn-lt"/>
            </a:endParaRPr>
          </a:p>
        </p:txBody>
      </p:sp>
      <p:pic>
        <p:nvPicPr>
          <p:cNvPr id="5" name="Inhaltsplatzhalter 4">
            <a:extLst>
              <a:ext uri="{FF2B5EF4-FFF2-40B4-BE49-F238E27FC236}">
                <a16:creationId xmlns:a16="http://schemas.microsoft.com/office/drawing/2014/main" id="{CD016FD2-B7AD-44F1-9E13-C7340B8F99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3808" y="1472228"/>
            <a:ext cx="6968191" cy="4582343"/>
          </a:xfrm>
        </p:spPr>
      </p:pic>
      <p:sp>
        <p:nvSpPr>
          <p:cNvPr id="8" name="Textfeld 7">
            <a:extLst>
              <a:ext uri="{FF2B5EF4-FFF2-40B4-BE49-F238E27FC236}">
                <a16:creationId xmlns:a16="http://schemas.microsoft.com/office/drawing/2014/main" id="{EB79C174-7CA5-45CB-A223-F64BB24F0281}"/>
              </a:ext>
            </a:extLst>
          </p:cNvPr>
          <p:cNvSpPr txBox="1"/>
          <p:nvPr/>
        </p:nvSpPr>
        <p:spPr>
          <a:xfrm>
            <a:off x="-1" y="1352282"/>
            <a:ext cx="5223809" cy="5970865"/>
          </a:xfrm>
          <a:prstGeom prst="rect">
            <a:avLst/>
          </a:prstGeom>
          <a:noFill/>
        </p:spPr>
        <p:txBody>
          <a:bodyPr wrap="square" rtlCol="0">
            <a:spAutoFit/>
          </a:bodyPr>
          <a:lstStyle/>
          <a:p>
            <a:r>
              <a:rPr lang="de-DE" sz="1400" dirty="0"/>
              <a:t>„Das schlagartige Auftauchen von Komet Tebbutt am Nordhimmel am Abend des 30.06.1861* könnte dem Plot zu einem Endzeitfilm entstammen. Als es spät an diesem Sommerabend eindunkelte, stand wie aus dem Nichts ein Schweifstern von geradezu unglaublichen Dimensionen am Himmel. Der breit aufgefächerte Schweif nahm den gesamten Sektor zwischen den Sternbildern Kassiopeia und Großer Wagen ein (s. Abbildungen) und erstreckte sich über etwa 120 Grad. Seine Helligkeit war so groß, dass er Schatten warf. Vernünftige Helligkeitsschätzungen waren angesichts der Ausmaße des Kometen kaum möglich, der mondgroße Kopf soll etwa -3 mag erreicht haben; er blieb nach Sonnenaufgang am 01.07.1861 am Taghimmel sichtbar. C/1861 J1 war ohne jeden Zweifel das größte Objekt, welches man jemals am Himmel gesehen hat.“</a:t>
            </a:r>
          </a:p>
          <a:p>
            <a:r>
              <a:rPr lang="de-DE" sz="1400" dirty="0"/>
              <a:t>„Die unwirklichen Dimensionen und die enorme Helligkeit waren sowohl der geringen Entfernung (etwa 20 Millionen Kilometer) als auch einer starken Vorwärtsstreuung des Sonnenlichts am Kometenstaub geschuldet. Vermutlich bedeckte der Schweif in jener Nacht sogar den kompletten Himmel. Weltweit wurden seltsame diffuse Lichterscheinungen gemeldet, John Tebbutt berichtet von einem weißlichen Licht, welches vom gesamten Firmament kam, insbesondere aber vom Osthorizont. Beobachter auf der Nordhalbkugel blickten entlang der Synchronen des Schweifs sozusagen von hinten auf die Koma, welche sich im Teleskop reich strukturiert mit Jets und "</a:t>
            </a:r>
            <a:r>
              <a:rPr lang="de-DE" sz="1400" dirty="0" err="1"/>
              <a:t>Envelopes</a:t>
            </a:r>
            <a:r>
              <a:rPr lang="de-DE" sz="1400" dirty="0"/>
              <a:t>" präsentierte“ </a:t>
            </a:r>
          </a:p>
          <a:p>
            <a:r>
              <a:rPr lang="de-DE" sz="1400" dirty="0"/>
              <a:t>Beschreibung aus: </a:t>
            </a:r>
            <a:r>
              <a:rPr lang="de-DE" sz="1400" dirty="0">
                <a:solidFill>
                  <a:srgbClr val="0000FF"/>
                </a:solidFill>
              </a:rPr>
              <a:t>http://www.kometen.info/grosse-kometen.htm</a:t>
            </a:r>
          </a:p>
          <a:p>
            <a:endParaRPr lang="de-DE" dirty="0"/>
          </a:p>
        </p:txBody>
      </p:sp>
    </p:spTree>
    <p:extLst>
      <p:ext uri="{BB962C8B-B14F-4D97-AF65-F5344CB8AC3E}">
        <p14:creationId xmlns:p14="http://schemas.microsoft.com/office/powerpoint/2010/main" val="4069297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86A2C-86B6-4D97-80B0-9923B820D5E3}"/>
              </a:ext>
            </a:extLst>
          </p:cNvPr>
          <p:cNvSpPr>
            <a:spLocks noGrp="1"/>
          </p:cNvSpPr>
          <p:nvPr>
            <p:ph type="title"/>
          </p:nvPr>
        </p:nvSpPr>
        <p:spPr>
          <a:xfrm>
            <a:off x="0" y="0"/>
            <a:ext cx="13241438" cy="636608"/>
          </a:xfrm>
        </p:spPr>
        <p:txBody>
          <a:bodyPr>
            <a:normAutofit fontScale="90000"/>
          </a:bodyPr>
          <a:lstStyle/>
          <a:p>
            <a:r>
              <a:rPr lang="de-DE" sz="3200" b="1" dirty="0">
                <a:latin typeface="+mn-lt"/>
              </a:rPr>
              <a:t>Komet Tebbutt C/1861 J1 am 13.05.1861, 08:53 UT, Windsor, AUS auf 16° Stier</a:t>
            </a:r>
            <a:endParaRPr lang="de-DE" sz="3200" dirty="0"/>
          </a:p>
        </p:txBody>
      </p:sp>
      <p:sp>
        <p:nvSpPr>
          <p:cNvPr id="7" name="Textfeld 6">
            <a:extLst>
              <a:ext uri="{FF2B5EF4-FFF2-40B4-BE49-F238E27FC236}">
                <a16:creationId xmlns:a16="http://schemas.microsoft.com/office/drawing/2014/main" id="{4A5FF56C-E037-4D03-BD0A-BBEF691E5BC3}"/>
              </a:ext>
            </a:extLst>
          </p:cNvPr>
          <p:cNvSpPr txBox="1"/>
          <p:nvPr/>
        </p:nvSpPr>
        <p:spPr>
          <a:xfrm>
            <a:off x="-1" y="459552"/>
            <a:ext cx="7228115" cy="6724918"/>
          </a:xfrm>
          <a:prstGeom prst="rect">
            <a:avLst/>
          </a:prstGeom>
          <a:noFill/>
        </p:spPr>
        <p:txBody>
          <a:bodyPr wrap="square" rtlCol="0">
            <a:spAutoFit/>
          </a:bodyPr>
          <a:lstStyle/>
          <a:p>
            <a:pPr>
              <a:spcAft>
                <a:spcPts val="600"/>
              </a:spcAft>
            </a:pPr>
            <a:r>
              <a:rPr lang="de-DE" sz="1300" b="1" dirty="0">
                <a:latin typeface="+mn-lt"/>
              </a:rPr>
              <a:t>Die </a:t>
            </a:r>
            <a:r>
              <a:rPr lang="de-DE" sz="1300" b="1" dirty="0" err="1">
                <a:latin typeface="+mn-lt"/>
              </a:rPr>
              <a:t>luciferisch</a:t>
            </a:r>
            <a:r>
              <a:rPr lang="de-DE" sz="1300" b="1" dirty="0">
                <a:latin typeface="+mn-lt"/>
              </a:rPr>
              <a:t>-manipulative, lange vorbereitet plötzlich aus dem Dunklen </a:t>
            </a:r>
            <a:r>
              <a:rPr lang="de-DE" sz="1300" b="1" dirty="0" err="1">
                <a:latin typeface="+mn-lt"/>
              </a:rPr>
              <a:t>übermachtende</a:t>
            </a:r>
            <a:r>
              <a:rPr lang="de-DE" sz="1300" b="1" dirty="0">
                <a:latin typeface="+mn-lt"/>
              </a:rPr>
              <a:t> bzw. PR-blendend (zwischen Sonne und Erde trennende) markteinführende, drachenhafte, zeitgeistnutzende, global erdbemächtigende Netzwerkstruktur der Industrialisierung: Lucifer (</a:t>
            </a:r>
            <a:r>
              <a:rPr lang="de-DE" sz="1300" b="1" dirty="0" err="1">
                <a:latin typeface="+mn-lt"/>
              </a:rPr>
              <a:t>Opp</a:t>
            </a:r>
            <a:r>
              <a:rPr lang="de-DE" sz="1300" b="1" dirty="0">
                <a:latin typeface="+mn-lt"/>
              </a:rPr>
              <a:t>. Überredungskunst-PR </a:t>
            </a:r>
            <a:r>
              <a:rPr lang="de-DE" sz="1300" b="1" dirty="0" err="1">
                <a:latin typeface="+mn-lt"/>
              </a:rPr>
              <a:t>Peitho</a:t>
            </a:r>
            <a:r>
              <a:rPr lang="de-DE" sz="1300" b="1" dirty="0">
                <a:latin typeface="+mn-lt"/>
              </a:rPr>
              <a:t>) auf 10,5° Stier (auf Gesamtkulturgründungsgrad der Uranus-Neptun-Pluto-Konj. -576) in enger HS Pluto / Merkur und in der ehrgeizig-heuschreckenhaft </a:t>
            </a:r>
            <a:r>
              <a:rPr lang="de-DE" sz="1300" b="1" dirty="0" err="1">
                <a:latin typeface="+mn-lt"/>
              </a:rPr>
              <a:t>niederreissenden</a:t>
            </a:r>
            <a:r>
              <a:rPr lang="de-DE" sz="1300" b="1" dirty="0">
                <a:latin typeface="+mn-lt"/>
              </a:rPr>
              <a:t> HS Eris / </a:t>
            </a:r>
            <a:r>
              <a:rPr lang="de-DE" sz="1300" b="1" dirty="0" err="1">
                <a:latin typeface="+mn-lt"/>
              </a:rPr>
              <a:t>Amycus</a:t>
            </a:r>
            <a:r>
              <a:rPr lang="de-DE" sz="1300" b="1" dirty="0">
                <a:latin typeface="+mn-lt"/>
              </a:rPr>
              <a:t>. Uranus steht in horizontal entgrenzter, vertikal magisch geführter, kettenreaktiver HS Neptun 1° Widder – Fische-</a:t>
            </a:r>
            <a:r>
              <a:rPr lang="de-DE" sz="1300" b="1" dirty="0" err="1">
                <a:latin typeface="+mn-lt"/>
              </a:rPr>
              <a:t>Sedna</a:t>
            </a:r>
            <a:r>
              <a:rPr lang="de-DE" sz="1300" b="1" dirty="0">
                <a:latin typeface="+mn-lt"/>
              </a:rPr>
              <a:t> / Löwe-Jupiter-Fermi auf </a:t>
            </a:r>
            <a:r>
              <a:rPr lang="de-DE" sz="1300" b="1" dirty="0" err="1">
                <a:latin typeface="+mn-lt"/>
              </a:rPr>
              <a:t>Merak</a:t>
            </a:r>
            <a:r>
              <a:rPr lang="de-DE" sz="1300" b="1" dirty="0">
                <a:latin typeface="+mn-lt"/>
              </a:rPr>
              <a:t>) = die globale Industrialisierung (Saturn-MC </a:t>
            </a:r>
            <a:r>
              <a:rPr lang="de-DE" sz="1300" b="1" dirty="0" err="1">
                <a:latin typeface="+mn-lt"/>
              </a:rPr>
              <a:t>Opp</a:t>
            </a:r>
            <a:r>
              <a:rPr lang="de-DE" sz="1300" b="1" dirty="0">
                <a:latin typeface="+mn-lt"/>
              </a:rPr>
              <a:t>. Chiron-IC T-Qua. Schütze-Industria in 12): der extraterrestrisch anmutenden Räuberbaron-Ehrgeizgruppen bzw. global heuschreckenhaften </a:t>
            </a:r>
            <a:r>
              <a:rPr lang="de-DE" sz="1300" b="1" dirty="0" err="1">
                <a:latin typeface="+mn-lt"/>
              </a:rPr>
              <a:t>konkurrenten</a:t>
            </a:r>
            <a:r>
              <a:rPr lang="de-DE" sz="1300" b="1" dirty="0">
                <a:latin typeface="+mn-lt"/>
              </a:rPr>
              <a:t> Zeitgeistvorreiter. </a:t>
            </a:r>
          </a:p>
          <a:p>
            <a:pPr>
              <a:spcAft>
                <a:spcPts val="600"/>
              </a:spcAft>
            </a:pPr>
            <a:r>
              <a:rPr lang="de-DE" sz="1300" b="1" dirty="0">
                <a:latin typeface="+mn-lt"/>
              </a:rPr>
              <a:t>Worum geht es? - der </a:t>
            </a:r>
            <a:r>
              <a:rPr lang="de-DE" sz="1300" b="1" dirty="0" err="1">
                <a:latin typeface="+mn-lt"/>
              </a:rPr>
              <a:t>draconidische</a:t>
            </a:r>
            <a:r>
              <a:rPr lang="de-DE" sz="1300" b="1" dirty="0">
                <a:latin typeface="+mn-lt"/>
              </a:rPr>
              <a:t> </a:t>
            </a:r>
            <a:r>
              <a:rPr lang="de-DE" sz="1300" b="1" dirty="0" err="1"/>
              <a:t>Teufelscomet</a:t>
            </a:r>
            <a:r>
              <a:rPr lang="de-DE" sz="1300" b="1" dirty="0"/>
              <a:t> (Mutter der </a:t>
            </a:r>
            <a:r>
              <a:rPr lang="de-DE" sz="1300" b="1" dirty="0" err="1"/>
              <a:t>Draconiden-Meteroiden</a:t>
            </a:r>
            <a:r>
              <a:rPr lang="de-DE" sz="1300" b="1" dirty="0"/>
              <a:t>) Pons-Brooks steht auf dem AC, globale sadistische, überwachende, stets schädigende bis suizidale Neuschöpfungen Sado-Orcus Konj. Chaos-</a:t>
            </a:r>
            <a:r>
              <a:rPr lang="de-DE" sz="1300" b="1" dirty="0" err="1"/>
              <a:t>Varuna</a:t>
            </a:r>
            <a:r>
              <a:rPr lang="de-DE" sz="1300" b="1" dirty="0"/>
              <a:t> auf dem GZ </a:t>
            </a:r>
            <a:r>
              <a:rPr lang="de-DE" sz="1300" b="1" dirty="0" err="1"/>
              <a:t>Opp</a:t>
            </a:r>
            <a:r>
              <a:rPr lang="de-DE" sz="1300" b="1" dirty="0"/>
              <a:t>. Mars-Polaris T-Qua. Oskar (von Rothschild, beging Liebes-Suizid 1909), </a:t>
            </a:r>
            <a:r>
              <a:rPr lang="de-DE" sz="1300" b="1" dirty="0" err="1"/>
              <a:t>Gilbertbaker</a:t>
            </a:r>
            <a:r>
              <a:rPr lang="de-DE" sz="1300" b="1" dirty="0"/>
              <a:t> (Regenbogenflagge, LGTBQ), Heracles in Fische. </a:t>
            </a:r>
            <a:r>
              <a:rPr lang="de-DE" sz="1300" b="1" dirty="0" err="1"/>
              <a:t>Rockefellia</a:t>
            </a:r>
            <a:r>
              <a:rPr lang="de-DE" sz="1300" b="1" dirty="0"/>
              <a:t> Mitte Widder im </a:t>
            </a:r>
            <a:r>
              <a:rPr lang="de-DE" sz="1300" b="1" dirty="0" err="1"/>
              <a:t>karmareitenden</a:t>
            </a:r>
            <a:r>
              <a:rPr lang="de-DE" sz="1300" b="1" dirty="0"/>
              <a:t> Drachenflügel-Qua. zu den Mondknoten.</a:t>
            </a:r>
          </a:p>
          <a:p>
            <a:pPr>
              <a:spcAft>
                <a:spcPts val="600"/>
              </a:spcAft>
            </a:pPr>
            <a:r>
              <a:rPr lang="de-DE" sz="1300" b="1" dirty="0"/>
              <a:t>Der Lichtfächer am Perigäum 30.06.1861 bildet als Himmels-Symbolbild alles ab: der Halbsummen-fächer mit der machtumwälzenden, kosmisch-mächtigen Erd-Übernahme Uranus und Äquator-Pluto im Zentrum, die am Nordhimmel breite plötzlich auftauchende Phalanx, das Herunterkommen Lucifers auf die Erde. Die zukunftssaturnal anpassungserzwingende</a:t>
            </a:r>
            <a:r>
              <a:rPr lang="de-DE" sz="1300" b="1"/>
              <a:t>, optimierungs- / </a:t>
            </a:r>
            <a:r>
              <a:rPr lang="de-DE" sz="1300" b="1" dirty="0"/>
              <a:t>leistungsbereite, perfektionierte Herrschaft, Nordknoten-Herrscher Saturn auf MC-Spartacus. </a:t>
            </a:r>
          </a:p>
          <a:p>
            <a:r>
              <a:rPr lang="de-DE" sz="1300" b="1" dirty="0"/>
              <a:t>Blaues </a:t>
            </a:r>
            <a:r>
              <a:rPr lang="de-DE" sz="1300" b="1" dirty="0" err="1"/>
              <a:t>Großsextil</a:t>
            </a:r>
            <a:r>
              <a:rPr lang="de-DE" sz="1300" b="1" dirty="0"/>
              <a:t> mit konkordant vorgehenden (Concordia) und computervernetzten (Wiener, Babbage), dunkelmagischen (Sauron, </a:t>
            </a:r>
            <a:r>
              <a:rPr lang="de-DE" sz="1300" b="1" dirty="0" err="1"/>
              <a:t>Magion</a:t>
            </a:r>
            <a:r>
              <a:rPr lang="de-DE" sz="1300" b="1" dirty="0"/>
              <a:t>) bis dämonischen (</a:t>
            </a:r>
            <a:r>
              <a:rPr lang="de-DE" sz="1300" b="1" dirty="0" err="1"/>
              <a:t>Lempo</a:t>
            </a:r>
            <a:r>
              <a:rPr lang="de-DE" sz="1300" b="1" dirty="0"/>
              <a:t>) heimtückischen </a:t>
            </a:r>
            <a:r>
              <a:rPr lang="de-DE" sz="1300" b="1" dirty="0" err="1"/>
              <a:t>Abgreifern</a:t>
            </a:r>
            <a:r>
              <a:rPr lang="de-DE" sz="1300" b="1" dirty="0"/>
              <a:t> (</a:t>
            </a:r>
            <a:r>
              <a:rPr lang="de-DE" sz="1300" b="1" dirty="0" err="1"/>
              <a:t>Nessus</a:t>
            </a:r>
            <a:r>
              <a:rPr lang="de-DE" sz="1300" b="1" dirty="0"/>
              <a:t>), die flink die göttlichen Zeitgeist-Geheimnisse kennen (</a:t>
            </a:r>
            <a:r>
              <a:rPr lang="de-DE" sz="1300" b="1" dirty="0" err="1"/>
              <a:t>Okyrhoe</a:t>
            </a:r>
            <a:r>
              <a:rPr lang="de-DE" sz="1300" b="1" dirty="0"/>
              <a:t>) mit radikalkarrieristisch-verbrecherisch verfolgten (</a:t>
            </a:r>
            <a:r>
              <a:rPr lang="de-DE" sz="1300" b="1" dirty="0" err="1"/>
              <a:t>Ixion</a:t>
            </a:r>
            <a:r>
              <a:rPr lang="de-DE" sz="1300" b="1" dirty="0"/>
              <a:t>) immensen </a:t>
            </a:r>
            <a:r>
              <a:rPr lang="de-DE" sz="1300" b="1" dirty="0" err="1"/>
              <a:t>Reichtumspotenzialen</a:t>
            </a:r>
            <a:r>
              <a:rPr lang="de-DE" sz="1300" b="1" dirty="0"/>
              <a:t> (Fortuna, Goldstone, Oskar, plus die plutonisch-luziferischen, </a:t>
            </a:r>
            <a:r>
              <a:rPr lang="de-DE" sz="1300" b="1" dirty="0" err="1"/>
              <a:t>arawnhaft</a:t>
            </a:r>
            <a:r>
              <a:rPr lang="de-DE" sz="1300" b="1" dirty="0"/>
              <a:t> global verschworenen Stierplaneten, Tebbutt-Komet auf 16° Stier, genau in die Uranus-Neptun-Pluto-</a:t>
            </a:r>
            <a:r>
              <a:rPr lang="de-DE" sz="1300" b="1" dirty="0" err="1"/>
              <a:t>Drachenfigurgrade</a:t>
            </a:r>
            <a:r>
              <a:rPr lang="de-DE" sz="1300" b="1" dirty="0"/>
              <a:t> der Old-Money-Urkapitalismus-SoFi 06.11.1771 auf Caesar-goldregenbegnadeten Danae in der psychopathisch-machtverschworenen HS Pluto-Lucifer / Sonne-Venus-</a:t>
            </a:r>
            <a:r>
              <a:rPr lang="de-DE" sz="1300" b="1" dirty="0" err="1"/>
              <a:t>Arawn</a:t>
            </a:r>
            <a:r>
              <a:rPr lang="de-DE" sz="1300" b="1" dirty="0"/>
              <a:t>), siehe auch der 3fache jüdische bzw. Israelbezug (Israel, Oskar, Wiener) kann auf das symbolische Thema Händlergeschick und vernetzte Sippenunterstützung nach oben in der kometenangetriebenen Welthandelsbemächtigung verweisen.</a:t>
            </a:r>
          </a:p>
          <a:p>
            <a:r>
              <a:rPr lang="de-DE" sz="1300" b="1" dirty="0"/>
              <a:t>Galt als Great-War-Comet des US-Bürgerkriegs um die </a:t>
            </a:r>
            <a:r>
              <a:rPr lang="de-DE" sz="1300" b="1" dirty="0" err="1"/>
              <a:t>Sklavereiabschaffung</a:t>
            </a:r>
            <a:r>
              <a:rPr lang="de-DE" sz="1300" b="1" dirty="0"/>
              <a:t>, mit danach sukzessiv auf- gebauter subtilerer Versklavung über Industriegifte, Strahlungen, </a:t>
            </a:r>
            <a:r>
              <a:rPr lang="de-DE" sz="1300" b="1" dirty="0" err="1"/>
              <a:t>luciferische</a:t>
            </a:r>
            <a:r>
              <a:rPr lang="de-DE" sz="1300" b="1" dirty="0"/>
              <a:t> Propaganda / </a:t>
            </a:r>
            <a:r>
              <a:rPr lang="de-DE" sz="1300" b="1" dirty="0" err="1"/>
              <a:t>PsyOp</a:t>
            </a:r>
            <a:r>
              <a:rPr lang="de-DE" sz="1300" b="1" dirty="0"/>
              <a:t> / PR</a:t>
            </a:r>
            <a:endParaRPr lang="de-DE" sz="1300" dirty="0"/>
          </a:p>
        </p:txBody>
      </p:sp>
      <p:pic>
        <p:nvPicPr>
          <p:cNvPr id="12" name="Inhaltsplatzhalter 11">
            <a:extLst>
              <a:ext uri="{FF2B5EF4-FFF2-40B4-BE49-F238E27FC236}">
                <a16:creationId xmlns:a16="http://schemas.microsoft.com/office/drawing/2014/main" id="{1F62AA30-F5FA-46A2-96C0-669F3073DA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8114" y="978906"/>
            <a:ext cx="4963886" cy="5139959"/>
          </a:xfrm>
        </p:spPr>
      </p:pic>
    </p:spTree>
    <p:extLst>
      <p:ext uri="{BB962C8B-B14F-4D97-AF65-F5344CB8AC3E}">
        <p14:creationId xmlns:p14="http://schemas.microsoft.com/office/powerpoint/2010/main" val="1720109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6DBE2-7175-4A9D-96E4-C2800FFEAC97}"/>
              </a:ext>
            </a:extLst>
          </p:cNvPr>
          <p:cNvSpPr>
            <a:spLocks noGrp="1"/>
          </p:cNvSpPr>
          <p:nvPr>
            <p:ph type="title"/>
          </p:nvPr>
        </p:nvSpPr>
        <p:spPr>
          <a:xfrm>
            <a:off x="3355941" y="65581"/>
            <a:ext cx="8817866" cy="572424"/>
          </a:xfrm>
        </p:spPr>
        <p:txBody>
          <a:bodyPr>
            <a:normAutofit fontScale="90000"/>
          </a:bodyPr>
          <a:lstStyle/>
          <a:p>
            <a:pPr algn="ctr"/>
            <a:r>
              <a:rPr lang="de-DE" b="1" dirty="0">
                <a:latin typeface="+mn-lt"/>
              </a:rPr>
              <a:t>     Halbsummen-Muster des 13.05.1861</a:t>
            </a:r>
          </a:p>
        </p:txBody>
      </p:sp>
      <p:sp>
        <p:nvSpPr>
          <p:cNvPr id="3" name="Textfeld 2">
            <a:extLst>
              <a:ext uri="{FF2B5EF4-FFF2-40B4-BE49-F238E27FC236}">
                <a16:creationId xmlns:a16="http://schemas.microsoft.com/office/drawing/2014/main" id="{2A481B5F-DE7E-4661-8A9C-895A718D2A7A}"/>
              </a:ext>
            </a:extLst>
          </p:cNvPr>
          <p:cNvSpPr txBox="1"/>
          <p:nvPr/>
        </p:nvSpPr>
        <p:spPr>
          <a:xfrm>
            <a:off x="18193" y="0"/>
            <a:ext cx="4023360" cy="7232749"/>
          </a:xfrm>
          <a:prstGeom prst="rect">
            <a:avLst/>
          </a:prstGeom>
          <a:noFill/>
        </p:spPr>
        <p:txBody>
          <a:bodyPr wrap="square" rtlCol="0">
            <a:spAutoFit/>
          </a:bodyPr>
          <a:lstStyle/>
          <a:p>
            <a:r>
              <a:rPr lang="de-DE" sz="1600" b="1" dirty="0"/>
              <a:t>Der Komet markiert die globale Machtüber-</a:t>
            </a:r>
            <a:r>
              <a:rPr lang="de-DE" sz="1600" b="1" dirty="0" err="1"/>
              <a:t>nahme</a:t>
            </a:r>
            <a:r>
              <a:rPr lang="de-DE" sz="1600" b="1" dirty="0"/>
              <a:t> des </a:t>
            </a:r>
            <a:r>
              <a:rPr lang="de-DE" sz="1600" b="1" dirty="0" err="1"/>
              <a:t>Luciferischen</a:t>
            </a:r>
            <a:r>
              <a:rPr lang="de-DE" sz="1600" b="1" dirty="0"/>
              <a:t> zu einem </a:t>
            </a:r>
            <a:r>
              <a:rPr lang="de-DE" sz="1600" b="1" dirty="0" err="1"/>
              <a:t>unglaubli-chen</a:t>
            </a:r>
            <a:r>
              <a:rPr lang="de-DE" sz="1600" b="1" dirty="0"/>
              <a:t> Bündelungspunkt teils jahrhunderte-langer Zyklen z.B. 164 Jahre - Zyklus der heimlichen Entgrenzung / dem </a:t>
            </a:r>
            <a:r>
              <a:rPr lang="de-DE" sz="1600" b="1" dirty="0" err="1"/>
              <a:t>hybrishaft</a:t>
            </a:r>
            <a:r>
              <a:rPr lang="de-DE" sz="1600" b="1" dirty="0"/>
              <a:t> unterminierenden Antrieb zum Gesellschafts-aufstieg Widder-Neptun Konj. Fische </a:t>
            </a:r>
            <a:r>
              <a:rPr lang="de-DE" sz="1600" b="1" dirty="0" err="1"/>
              <a:t>Sedna</a:t>
            </a:r>
            <a:r>
              <a:rPr lang="de-DE" sz="1600" b="1" dirty="0"/>
              <a:t> 1861/62 – 2025/26, der sich zeitgleich zusammen mit dem Pluto auf dem Äquator befindet in Konj. Lucifer - subversive globale Erdenmacht entgrenzend. Pluto auf 10° Stier übernimmt verdunkelnd den Gesamtkultur-</a:t>
            </a:r>
            <a:r>
              <a:rPr lang="de-DE" sz="1600" b="1" dirty="0" err="1"/>
              <a:t>gründungszyklus</a:t>
            </a:r>
            <a:r>
              <a:rPr lang="de-DE" sz="1600" b="1" dirty="0"/>
              <a:t> Uranus-Neptun-Pluto </a:t>
            </a:r>
            <a:r>
              <a:rPr lang="de-DE" sz="1600" b="1" dirty="0" err="1"/>
              <a:t>Opp</a:t>
            </a:r>
            <a:r>
              <a:rPr lang="de-DE" sz="1600" b="1" dirty="0"/>
              <a:t>. Saturn -576 genau dort und wird dabei von </a:t>
            </a:r>
            <a:r>
              <a:rPr lang="de-DE" sz="1600" b="1" dirty="0" err="1"/>
              <a:t>erisianischen</a:t>
            </a:r>
            <a:r>
              <a:rPr lang="de-DE" sz="1600" b="1" dirty="0"/>
              <a:t> </a:t>
            </a:r>
            <a:r>
              <a:rPr lang="de-DE" sz="1600" b="1" dirty="0" err="1"/>
              <a:t>Niederreissern</a:t>
            </a:r>
            <a:r>
              <a:rPr lang="de-DE" sz="1600" b="1" dirty="0"/>
              <a:t> (Eris- / </a:t>
            </a:r>
            <a:r>
              <a:rPr lang="de-DE" sz="1600" b="1" dirty="0" err="1"/>
              <a:t>Amycus</a:t>
            </a:r>
            <a:r>
              <a:rPr lang="de-DE" sz="1600" b="1" dirty="0"/>
              <a:t>-HS), ehrgeizigen disruptiven </a:t>
            </a:r>
            <a:r>
              <a:rPr lang="de-DE" sz="1600" b="1" dirty="0" err="1"/>
              <a:t>Umpflügern</a:t>
            </a:r>
            <a:r>
              <a:rPr lang="de-DE" sz="1600" b="1" dirty="0"/>
              <a:t>   </a:t>
            </a:r>
            <a:r>
              <a:rPr lang="de-DE" sz="1600" b="1" dirty="0" err="1"/>
              <a:t>empowered</a:t>
            </a:r>
            <a:r>
              <a:rPr lang="de-DE" sz="1600" b="1" dirty="0"/>
              <a:t>. Zudem kommt es zu einer destruktiv-chaoskreativen, autoritären bis suizidalen Oppositions-Aufspannung / -Verbindung auf den beiden Rotations-punkten Orcus-Sado-Chaos-</a:t>
            </a:r>
            <a:r>
              <a:rPr lang="de-DE" sz="1600" b="1" dirty="0" err="1"/>
              <a:t>Varuna</a:t>
            </a:r>
            <a:r>
              <a:rPr lang="de-DE" sz="1600" b="1" dirty="0"/>
              <a:t>-GZ </a:t>
            </a:r>
            <a:r>
              <a:rPr lang="de-DE" sz="1600" b="1" dirty="0" err="1"/>
              <a:t>Opp</a:t>
            </a:r>
            <a:r>
              <a:rPr lang="de-DE" sz="1600" b="1" dirty="0"/>
              <a:t>. Mars-Polaris. Außerdem sind stetige serielle Erfindungen besonders entgrenzend geführt durch ZWI-Uranus HS Jupiter/Neptun. Als die </a:t>
            </a:r>
            <a:r>
              <a:rPr lang="de-DE" sz="1600" b="1" dirty="0" err="1"/>
              <a:t>luciferische</a:t>
            </a:r>
            <a:r>
              <a:rPr lang="de-DE" sz="1600" b="1" dirty="0"/>
              <a:t> Venus-SoFi 21.12.1862 zudem den Saturn auf den Äquator brachte, erfolgte der Anstoß zur expansiven Industrie-Weltherrschaft. </a:t>
            </a:r>
          </a:p>
        </p:txBody>
      </p:sp>
      <p:pic>
        <p:nvPicPr>
          <p:cNvPr id="8" name="Inhaltsplatzhalter 7">
            <a:extLst>
              <a:ext uri="{FF2B5EF4-FFF2-40B4-BE49-F238E27FC236}">
                <a16:creationId xmlns:a16="http://schemas.microsoft.com/office/drawing/2014/main" id="{90D1B20D-8F40-46DD-A757-E51FF1DE8B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3360" y="789528"/>
            <a:ext cx="8168640" cy="5679900"/>
          </a:xfrm>
        </p:spPr>
      </p:pic>
    </p:spTree>
    <p:extLst>
      <p:ext uri="{BB962C8B-B14F-4D97-AF65-F5344CB8AC3E}">
        <p14:creationId xmlns:p14="http://schemas.microsoft.com/office/powerpoint/2010/main" val="127409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58FF79-20D9-4330-B87D-F9F70EE3C6EE}"/>
              </a:ext>
            </a:extLst>
          </p:cNvPr>
          <p:cNvSpPr>
            <a:spLocks noGrp="1"/>
          </p:cNvSpPr>
          <p:nvPr>
            <p:ph type="title"/>
          </p:nvPr>
        </p:nvSpPr>
        <p:spPr>
          <a:xfrm>
            <a:off x="0" y="340519"/>
            <a:ext cx="12192000" cy="681036"/>
          </a:xfrm>
        </p:spPr>
        <p:txBody>
          <a:bodyPr>
            <a:normAutofit fontScale="90000"/>
          </a:bodyPr>
          <a:lstStyle/>
          <a:p>
            <a:r>
              <a:rPr lang="de-DE" sz="3200" b="1" dirty="0">
                <a:latin typeface="+mn-lt"/>
              </a:rPr>
              <a:t>Komet Tebbutt C/1861 J1 – Perigäum am 30.06.1861, </a:t>
            </a:r>
            <a:r>
              <a:rPr lang="de-DE" sz="2200" b="1" dirty="0">
                <a:latin typeface="+mn-lt"/>
              </a:rPr>
              <a:t>07:52 UT, Windsor AUS 3°18 KRE </a:t>
            </a:r>
            <a:r>
              <a:rPr lang="de-DE" sz="1800" b="1" dirty="0">
                <a:latin typeface="+mn-lt"/>
              </a:rPr>
              <a:t>Halbsummenfächer des die Erde von der Sonne trennenden, ideologisierenden Einfalls Lucifers auf die Erde, Umsetzung des EHs: Lucifer auf 10,5° Stier (auf Uranus-Neptun-Pluto 576) in enger HS Pluto-Merkur HS Eris / </a:t>
            </a:r>
            <a:r>
              <a:rPr lang="de-DE" sz="1800" b="1" dirty="0" err="1">
                <a:latin typeface="+mn-lt"/>
              </a:rPr>
              <a:t>Amycus</a:t>
            </a:r>
            <a:r>
              <a:rPr lang="de-DE" sz="1800" b="1" dirty="0">
                <a:latin typeface="+mn-lt"/>
              </a:rPr>
              <a:t> (dieser in HS Neptun 1° Widder / Löwe-Jupiter auf </a:t>
            </a:r>
            <a:r>
              <a:rPr lang="de-DE" sz="1800" b="1" dirty="0" err="1">
                <a:latin typeface="+mn-lt"/>
              </a:rPr>
              <a:t>Merak</a:t>
            </a:r>
            <a:r>
              <a:rPr lang="de-DE" sz="1800" b="1" dirty="0">
                <a:latin typeface="+mn-lt"/>
              </a:rPr>
              <a:t>) = die globale Industrialisierung (Saturn-MC </a:t>
            </a:r>
            <a:r>
              <a:rPr lang="de-DE" sz="1800" b="1" dirty="0" err="1">
                <a:latin typeface="+mn-lt"/>
              </a:rPr>
              <a:t>Opp</a:t>
            </a:r>
            <a:r>
              <a:rPr lang="de-DE" sz="1800" b="1" dirty="0">
                <a:latin typeface="+mn-lt"/>
              </a:rPr>
              <a:t>. Chiron-IC T-Qua. Schütze-Industria in 12: der Räuberbaron-Ehrgeizgruppen bzw. </a:t>
            </a:r>
            <a:r>
              <a:rPr lang="de-DE" sz="1800" b="1" dirty="0" err="1">
                <a:latin typeface="+mn-lt"/>
              </a:rPr>
              <a:t>konkurrenten</a:t>
            </a:r>
            <a:r>
              <a:rPr lang="de-DE" sz="1800" b="1" dirty="0">
                <a:latin typeface="+mn-lt"/>
              </a:rPr>
              <a:t> Zeitgeistvorreiter)</a:t>
            </a:r>
            <a:endParaRPr lang="de-DE" sz="3200" dirty="0"/>
          </a:p>
        </p:txBody>
      </p:sp>
      <p:pic>
        <p:nvPicPr>
          <p:cNvPr id="9" name="Inhaltsplatzhalter 8">
            <a:extLst>
              <a:ext uri="{FF2B5EF4-FFF2-40B4-BE49-F238E27FC236}">
                <a16:creationId xmlns:a16="http://schemas.microsoft.com/office/drawing/2014/main" id="{0E205863-AE2C-4C3C-94FF-3C4AF2C761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8396" y="1260629"/>
            <a:ext cx="5698434" cy="5597371"/>
          </a:xfrm>
        </p:spPr>
      </p:pic>
    </p:spTree>
    <p:extLst>
      <p:ext uri="{BB962C8B-B14F-4D97-AF65-F5344CB8AC3E}">
        <p14:creationId xmlns:p14="http://schemas.microsoft.com/office/powerpoint/2010/main" val="3669154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5E43DD-79BF-4F05-8E12-4E45E611DC14}"/>
              </a:ext>
            </a:extLst>
          </p:cNvPr>
          <p:cNvSpPr>
            <a:spLocks noGrp="1"/>
          </p:cNvSpPr>
          <p:nvPr>
            <p:ph type="title"/>
          </p:nvPr>
        </p:nvSpPr>
        <p:spPr>
          <a:xfrm>
            <a:off x="0" y="-63762"/>
            <a:ext cx="12192000" cy="1015229"/>
          </a:xfrm>
        </p:spPr>
        <p:txBody>
          <a:bodyPr>
            <a:normAutofit fontScale="90000"/>
          </a:bodyPr>
          <a:lstStyle/>
          <a:p>
            <a:r>
              <a:rPr lang="de-DE" sz="2400" b="1" dirty="0">
                <a:latin typeface="+mn-lt"/>
              </a:rPr>
              <a:t>Ur-Kapitalismus-SoFi 06.11.1771, 18:47 UT,                  Erdepochenhoroskop 17.07.1802,</a:t>
            </a:r>
            <a:br>
              <a:rPr lang="de-DE" sz="2400" b="1" dirty="0">
                <a:latin typeface="+mn-lt"/>
              </a:rPr>
            </a:br>
            <a:r>
              <a:rPr lang="de-DE" sz="2400" b="1" dirty="0">
                <a:latin typeface="+mn-lt"/>
              </a:rPr>
              <a:t>Windsor, AUS (innen, links),                                              Windsor, AUS (innen rechts)                                 </a:t>
            </a:r>
            <a:br>
              <a:rPr lang="de-DE" sz="2400" b="1" dirty="0">
                <a:latin typeface="+mn-lt"/>
              </a:rPr>
            </a:br>
            <a:r>
              <a:rPr lang="de-DE" sz="2400" b="1" dirty="0">
                <a:latin typeface="+mn-lt"/>
              </a:rPr>
              <a:t>                             - jeweils Komet Tebbutt 13.05.1861, 08:53 UT, Windsor, AUS (außen)</a:t>
            </a:r>
          </a:p>
        </p:txBody>
      </p:sp>
      <p:sp>
        <p:nvSpPr>
          <p:cNvPr id="3" name="Inhaltsplatzhalter 2">
            <a:extLst>
              <a:ext uri="{FF2B5EF4-FFF2-40B4-BE49-F238E27FC236}">
                <a16:creationId xmlns:a16="http://schemas.microsoft.com/office/drawing/2014/main" id="{9053CF84-D753-4EC5-901E-95A96F65AE38}"/>
              </a:ext>
            </a:extLst>
          </p:cNvPr>
          <p:cNvSpPr>
            <a:spLocks noGrp="1"/>
          </p:cNvSpPr>
          <p:nvPr>
            <p:ph idx="1"/>
          </p:nvPr>
        </p:nvSpPr>
        <p:spPr>
          <a:xfrm>
            <a:off x="0" y="968048"/>
            <a:ext cx="12192000" cy="1015229"/>
          </a:xfrm>
        </p:spPr>
        <p:txBody>
          <a:bodyPr>
            <a:normAutofit fontScale="47500" lnSpcReduction="20000"/>
          </a:bodyPr>
          <a:lstStyle/>
          <a:p>
            <a:pPr marL="0" indent="0">
              <a:buNone/>
            </a:pPr>
            <a:r>
              <a:rPr lang="de-DE" dirty="0"/>
              <a:t>Der Tebbutt-Komet 1861 aktiviert bzw. teilokkupiert die beiden Mega-Horoskope des Kapitalismus, 1 x die Uranus-Neptun-Pluto-Erdgroßtrigon-Drachenfigur (Komet 16° Stier direkt auf den Graden!) der </a:t>
            </a:r>
            <a:r>
              <a:rPr lang="de-DE" dirty="0" err="1"/>
              <a:t>hybrisfanatischen</a:t>
            </a:r>
            <a:r>
              <a:rPr lang="de-DE" dirty="0"/>
              <a:t> Ur-Kapitalismus-Venus-Mars-SoFi 06.11.1771 und ebenso den Stier-Mars des Erdepochenhoroskops vom 17.07.1802 (Komet damals auf 6°45 Krebs in Trigon/Sextil-Auslaufwinkel der Jupiter-Saturn </a:t>
            </a:r>
            <a:r>
              <a:rPr lang="de-DE" dirty="0" err="1"/>
              <a:t>Opp</a:t>
            </a:r>
            <a:r>
              <a:rPr lang="de-DE" dirty="0"/>
              <a:t>. Pluto-</a:t>
            </a:r>
            <a:r>
              <a:rPr lang="de-DE" dirty="0" err="1"/>
              <a:t>Arawn</a:t>
            </a:r>
            <a:r>
              <a:rPr lang="de-DE" dirty="0"/>
              <a:t>-</a:t>
            </a:r>
            <a:r>
              <a:rPr lang="de-DE" dirty="0" err="1"/>
              <a:t>Ilsebill-Opp</a:t>
            </a:r>
            <a:r>
              <a:rPr lang="de-DE" dirty="0"/>
              <a:t>.) zu </a:t>
            </a:r>
            <a:r>
              <a:rPr lang="de-DE" dirty="0" err="1"/>
              <a:t>luciferisch</a:t>
            </a:r>
            <a:r>
              <a:rPr lang="de-DE" dirty="0"/>
              <a:t>-manipulativen, globalen Gruppierungen zum Geld- und Machtdrang</a:t>
            </a:r>
          </a:p>
          <a:p>
            <a:pPr marL="0" indent="0">
              <a:buNone/>
            </a:pPr>
            <a:r>
              <a:rPr lang="de-DE" dirty="0"/>
              <a:t>Windsor ist 2 x ein astrogeographischer Anzeiger worum es geht</a:t>
            </a:r>
            <a:r>
              <a:rPr lang="de-DE"/>
              <a:t>, um Geld </a:t>
            </a:r>
            <a:r>
              <a:rPr lang="de-DE" dirty="0"/>
              <a:t>und Teufel: 1771 am AC der Machtgrad 10 SKO Qua. Lucifer bekommt Pluto-Lucifer auf den DC, 1802 steht die Geldmacht, das Geldtrauma Venus-Int. Lilith auf dem AC und bekommt die Ehrgeizgruppen mit Uranus auf den MC Qua. Eris auf dem 1802er Pluto</a:t>
            </a:r>
          </a:p>
        </p:txBody>
      </p:sp>
      <p:pic>
        <p:nvPicPr>
          <p:cNvPr id="17" name="Grafik 16">
            <a:extLst>
              <a:ext uri="{FF2B5EF4-FFF2-40B4-BE49-F238E27FC236}">
                <a16:creationId xmlns:a16="http://schemas.microsoft.com/office/drawing/2014/main" id="{D31A8E17-22E5-41F9-BAC0-359785B9D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26" y="1860323"/>
            <a:ext cx="4845631" cy="4997677"/>
          </a:xfrm>
          <a:prstGeom prst="rect">
            <a:avLst/>
          </a:prstGeom>
        </p:spPr>
      </p:pic>
      <p:pic>
        <p:nvPicPr>
          <p:cNvPr id="19" name="Grafik 18">
            <a:extLst>
              <a:ext uri="{FF2B5EF4-FFF2-40B4-BE49-F238E27FC236}">
                <a16:creationId xmlns:a16="http://schemas.microsoft.com/office/drawing/2014/main" id="{4D7BA31A-7FD5-4C4A-8EBB-85B66AE94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617" y="1860323"/>
            <a:ext cx="4845631" cy="4997677"/>
          </a:xfrm>
          <a:prstGeom prst="rect">
            <a:avLst/>
          </a:prstGeom>
        </p:spPr>
      </p:pic>
    </p:spTree>
    <p:extLst>
      <p:ext uri="{BB962C8B-B14F-4D97-AF65-F5344CB8AC3E}">
        <p14:creationId xmlns:p14="http://schemas.microsoft.com/office/powerpoint/2010/main" val="2786689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F3B302-8FC6-4626-9D15-EBD2430F1FC9}"/>
              </a:ext>
            </a:extLst>
          </p:cNvPr>
          <p:cNvSpPr>
            <a:spLocks noGrp="1"/>
          </p:cNvSpPr>
          <p:nvPr>
            <p:ph type="title"/>
          </p:nvPr>
        </p:nvSpPr>
        <p:spPr>
          <a:xfrm>
            <a:off x="838200" y="111126"/>
            <a:ext cx="10515600" cy="437132"/>
          </a:xfrm>
        </p:spPr>
        <p:txBody>
          <a:bodyPr>
            <a:noAutofit/>
          </a:bodyPr>
          <a:lstStyle/>
          <a:p>
            <a:pPr algn="ctr"/>
            <a:r>
              <a:rPr lang="de-DE" sz="3200" b="1" dirty="0">
                <a:latin typeface="+mn-lt"/>
              </a:rPr>
              <a:t>Deutung der Kometen</a:t>
            </a:r>
          </a:p>
        </p:txBody>
      </p:sp>
      <p:sp>
        <p:nvSpPr>
          <p:cNvPr id="3" name="Inhaltsplatzhalter 2">
            <a:extLst>
              <a:ext uri="{FF2B5EF4-FFF2-40B4-BE49-F238E27FC236}">
                <a16:creationId xmlns:a16="http://schemas.microsoft.com/office/drawing/2014/main" id="{39B3B88D-893E-4F86-8CF1-645CF0CCAEF0}"/>
              </a:ext>
            </a:extLst>
          </p:cNvPr>
          <p:cNvSpPr>
            <a:spLocks noGrp="1"/>
          </p:cNvSpPr>
          <p:nvPr>
            <p:ph idx="1"/>
          </p:nvPr>
        </p:nvSpPr>
        <p:spPr>
          <a:xfrm>
            <a:off x="1" y="650240"/>
            <a:ext cx="12192000" cy="6309360"/>
          </a:xfrm>
        </p:spPr>
        <p:txBody>
          <a:bodyPr>
            <a:normAutofit fontScale="62500" lnSpcReduction="20000"/>
          </a:bodyPr>
          <a:lstStyle/>
          <a:p>
            <a:pPr>
              <a:lnSpc>
                <a:spcPct val="100000"/>
              </a:lnSpc>
            </a:pPr>
            <a:r>
              <a:rPr lang="de-DE" b="1" dirty="0"/>
              <a:t>1. Umfassende Deutung nach Bahneigenschaften und nach Phänomenologie – Bild am Himmel wird zum Vorbild </a:t>
            </a:r>
            <a:r>
              <a:rPr lang="de-DE" dirty="0"/>
              <a:t>(hier interessieren vorerst nur die lichtstarken Großen Kometen und </a:t>
            </a:r>
            <a:r>
              <a:rPr lang="de-DE" dirty="0" err="1"/>
              <a:t>Sonnenstreifer</a:t>
            </a:r>
            <a:r>
              <a:rPr lang="de-DE" dirty="0"/>
              <a:t> 1882 und 1965, sowie der Große </a:t>
            </a:r>
            <a:r>
              <a:rPr lang="de-DE" dirty="0" err="1"/>
              <a:t>Erdbemächtiger</a:t>
            </a:r>
            <a:r>
              <a:rPr lang="de-DE" dirty="0"/>
              <a:t> 1861 zu resonanten </a:t>
            </a:r>
            <a:r>
              <a:rPr lang="de-DE" dirty="0" err="1"/>
              <a:t>Großzyklenübergängen</a:t>
            </a:r>
            <a:r>
              <a:rPr lang="de-DE" dirty="0"/>
              <a:t>) </a:t>
            </a:r>
            <a:r>
              <a:rPr lang="de-DE" b="1" dirty="0"/>
              <a:t>und vor allem nach dem 1. Entdeckungshoroskop, deren v.a. auch durch Asteroiden betonte Themen und deren gebündelten zyklischen Höhepunkte / Umbrüche </a:t>
            </a:r>
            <a:r>
              <a:rPr lang="de-DE" dirty="0"/>
              <a:t>(für welche Inhalte und Veränderungswirkungen welche Zyklusdauern wirkend steht der Komet, worauf läuft seine angestoßene Entwicklung hinaus?).</a:t>
            </a:r>
          </a:p>
          <a:p>
            <a:pPr>
              <a:lnSpc>
                <a:spcPct val="100000"/>
              </a:lnSpc>
            </a:pPr>
            <a:r>
              <a:rPr lang="de-DE" b="1" dirty="0"/>
              <a:t>2. Deutung gemäß der Maximalwirkung des Kometen auf die Erde </a:t>
            </a:r>
            <a:r>
              <a:rPr lang="de-DE" dirty="0"/>
              <a:t>mittels des Perigäums (maximale Erdnähe)</a:t>
            </a:r>
          </a:p>
          <a:p>
            <a:pPr>
              <a:lnSpc>
                <a:spcPct val="100000"/>
              </a:lnSpc>
            </a:pPr>
            <a:r>
              <a:rPr lang="de-DE" b="1" dirty="0"/>
              <a:t>3. Deutung gemäß des Maximaleinflusses am Perihel auf die Sonne </a:t>
            </a:r>
            <a:r>
              <a:rPr lang="de-DE" dirty="0"/>
              <a:t>(quasi die Sonnenvereinigung, das Lichtziel des Kometen) und damit wiederum auf seine Lichtwirkung und Sonnenentwicklungswege auf Erden</a:t>
            </a:r>
          </a:p>
          <a:p>
            <a:pPr>
              <a:lnSpc>
                <a:spcPct val="100000"/>
              </a:lnSpc>
            </a:pPr>
            <a:r>
              <a:rPr lang="de-DE" b="1" dirty="0"/>
              <a:t>4. Verlaufsbeobachtung während seiner Sichtbarkeitsphase und danach: </a:t>
            </a:r>
          </a:p>
          <a:p>
            <a:pPr>
              <a:lnSpc>
                <a:spcPct val="100000"/>
              </a:lnSpc>
              <a:buFontTx/>
              <a:buChar char="-"/>
            </a:pPr>
            <a:r>
              <a:rPr lang="de-DE" dirty="0"/>
              <a:t>wann wirkt er gradmäßig auf die damit verbundenen Zyklus-Starts &amp; ganze -Dauern, rahmende Neumonde &amp; Finsternisse ein?</a:t>
            </a:r>
          </a:p>
          <a:p>
            <a:pPr>
              <a:lnSpc>
                <a:spcPct val="100000"/>
              </a:lnSpc>
              <a:buFontTx/>
              <a:buChar char="-"/>
            </a:pPr>
            <a:r>
              <a:rPr lang="de-DE" b="1" dirty="0"/>
              <a:t>1882 war es das </a:t>
            </a:r>
            <a:r>
              <a:rPr lang="de-DE" b="1" dirty="0" err="1"/>
              <a:t>Stellium</a:t>
            </a:r>
            <a:r>
              <a:rPr lang="de-DE" b="1" dirty="0"/>
              <a:t> Saturn-Chiron-Pluto Ende Stier / Anfang Zwilling</a:t>
            </a:r>
            <a:r>
              <a:rPr lang="de-DE" dirty="0"/>
              <a:t>, </a:t>
            </a:r>
            <a:r>
              <a:rPr lang="de-DE" b="1" dirty="0"/>
              <a:t>1965 deren Archetypen-Wiederholung in </a:t>
            </a:r>
            <a:r>
              <a:rPr lang="de-DE" b="1" dirty="0" err="1"/>
              <a:t>Opp</a:t>
            </a:r>
            <a:r>
              <a:rPr lang="de-DE" b="1" dirty="0"/>
              <a:t>.: die 1.Uranus-Pluto-Konj. auf </a:t>
            </a:r>
            <a:r>
              <a:rPr lang="de-DE" b="1" dirty="0" err="1"/>
              <a:t>Profectio</a:t>
            </a:r>
            <a:r>
              <a:rPr lang="de-DE" b="1" dirty="0"/>
              <a:t> Solaris Mitte Jungfrau </a:t>
            </a:r>
            <a:r>
              <a:rPr lang="de-DE" b="1" dirty="0" err="1"/>
              <a:t>Opp</a:t>
            </a:r>
            <a:r>
              <a:rPr lang="de-DE" b="1" dirty="0"/>
              <a:t>. </a:t>
            </a:r>
            <a:r>
              <a:rPr lang="de-DE" b="1" dirty="0" err="1"/>
              <a:t>Directio</a:t>
            </a:r>
            <a:r>
              <a:rPr lang="de-DE" b="1" dirty="0"/>
              <a:t> Solaris in der HS Saturn / Chiron im Wasser-Groß-trigon Orcus &amp; Neptun, eine Wissenschaftsneuordnung mit breit und differenziert aufdeckenden bis heilenden Lichtblitzen </a:t>
            </a:r>
          </a:p>
          <a:p>
            <a:pPr>
              <a:lnSpc>
                <a:spcPct val="100000"/>
              </a:lnSpc>
              <a:buFontTx/>
              <a:buChar char="-"/>
            </a:pPr>
            <a:r>
              <a:rPr lang="de-DE" dirty="0"/>
              <a:t>oder beim wohl in der Breite hellsten Kometen, den am 13.05.1861 entdeckten </a:t>
            </a:r>
            <a:r>
              <a:rPr lang="de-DE" b="1" dirty="0"/>
              <a:t>C/1861 J1 - Tebbutt mit Widder-Neptun /Fische-</a:t>
            </a:r>
            <a:r>
              <a:rPr lang="de-DE" b="1" dirty="0" err="1"/>
              <a:t>Sedna</a:t>
            </a:r>
            <a:r>
              <a:rPr lang="de-DE" b="1" dirty="0"/>
              <a:t> im 0° Übergang zum Widder mit Merkur am AC T-Qua. </a:t>
            </a:r>
            <a:r>
              <a:rPr lang="de-DE" b="1" dirty="0" err="1"/>
              <a:t>Ixion</a:t>
            </a:r>
            <a:r>
              <a:rPr lang="de-DE" b="1" dirty="0"/>
              <a:t> </a:t>
            </a:r>
            <a:r>
              <a:rPr lang="de-DE" b="1" dirty="0" err="1"/>
              <a:t>Opp</a:t>
            </a:r>
            <a:r>
              <a:rPr lang="de-DE" b="1" dirty="0"/>
              <a:t>. Chaos-</a:t>
            </a:r>
            <a:r>
              <a:rPr lang="de-DE" b="1" dirty="0" err="1"/>
              <a:t>Varuna</a:t>
            </a:r>
            <a:r>
              <a:rPr lang="de-DE" b="1" dirty="0"/>
              <a:t>-MC </a:t>
            </a:r>
            <a:r>
              <a:rPr lang="de-DE" dirty="0"/>
              <a:t>zum Start des um die Sklavenbefreiung sich drehenden amerikanischen Bürgerkriegs in Fort Sumter ab 12.04.1861, der Komet steht dabei exakt auf dem Südknoten-Herrscher Mond 15°45 Stier T-Qua. Jupiter </a:t>
            </a:r>
            <a:r>
              <a:rPr lang="de-DE" dirty="0" err="1"/>
              <a:t>Opp</a:t>
            </a:r>
            <a:r>
              <a:rPr lang="de-DE" dirty="0"/>
              <a:t>. Slaven beim Ausbruch um 4h30 morgens!). Dieser Komet lieferte den Push für die neuen Widderzyklen von Neptun und </a:t>
            </a:r>
            <a:r>
              <a:rPr lang="de-DE" dirty="0" err="1"/>
              <a:t>Sedna</a:t>
            </a:r>
            <a:r>
              <a:rPr lang="de-DE" dirty="0"/>
              <a:t> (in Krisen eine Kriegstreiberei bis hin zur Weltführung in WK I und II, Industrialisierung, Chemie-, Öl-, Pharmaindustrie in </a:t>
            </a:r>
            <a:r>
              <a:rPr lang="de-DE" dirty="0" err="1"/>
              <a:t>hybrishafter</a:t>
            </a:r>
            <a:r>
              <a:rPr lang="de-DE" dirty="0"/>
              <a:t>, chaotisch neuschöpferischer, trustförmiger, globaler Konkurrenz ab 1861 / 1862) und die kollektiv entgrenzte, heimliche Erdbemächtigung durch Äquator-Neptun &amp; -Pluto</a:t>
            </a:r>
          </a:p>
          <a:p>
            <a:pPr>
              <a:lnSpc>
                <a:spcPct val="100000"/>
              </a:lnSpc>
              <a:buFontTx/>
              <a:buChar char="-"/>
            </a:pPr>
            <a:r>
              <a:rPr lang="de-DE" dirty="0"/>
              <a:t>wo ist bei ganz steilen exzentrischen Bahnen der beiden zur Kreuz-Familie zählenden, wohl 1106 auseinandergebrochenen </a:t>
            </a:r>
            <a:r>
              <a:rPr lang="de-DE" dirty="0" err="1"/>
              <a:t>Sonnenstreifer</a:t>
            </a:r>
            <a:r>
              <a:rPr lang="de-DE" dirty="0"/>
              <a:t> (fast bei 1 = wie ein Damoklesschwert bzw. ein Aufstieg nach oben in den Überblick über das Sonnensystem) der Gradbereich seiner jahrhundertelangen </a:t>
            </a:r>
            <a:r>
              <a:rPr lang="de-DE" dirty="0" err="1"/>
              <a:t>Bahnlage</a:t>
            </a:r>
            <a:r>
              <a:rPr lang="de-DE" dirty="0"/>
              <a:t>? </a:t>
            </a:r>
            <a:r>
              <a:rPr lang="de-DE" b="1" dirty="0"/>
              <a:t>C/1882 R1 – Großer Septemberkomet pendelt zwischen 12-14° Krebs, </a:t>
            </a:r>
            <a:r>
              <a:rPr lang="de-DE" b="1" dirty="0" err="1"/>
              <a:t>Ikeya-Seki</a:t>
            </a:r>
            <a:r>
              <a:rPr lang="de-DE" b="1" dirty="0"/>
              <a:t> C/1965 S1 zwischen 11-14° Krebs</a:t>
            </a:r>
          </a:p>
        </p:txBody>
      </p:sp>
    </p:spTree>
    <p:extLst>
      <p:ext uri="{BB962C8B-B14F-4D97-AF65-F5344CB8AC3E}">
        <p14:creationId xmlns:p14="http://schemas.microsoft.com/office/powerpoint/2010/main" val="506305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FC3CC-06E8-4F6F-846F-FEE4972D7E19}"/>
              </a:ext>
            </a:extLst>
          </p:cNvPr>
          <p:cNvSpPr>
            <a:spLocks noGrp="1"/>
          </p:cNvSpPr>
          <p:nvPr>
            <p:ph type="title"/>
          </p:nvPr>
        </p:nvSpPr>
        <p:spPr>
          <a:xfrm>
            <a:off x="478734" y="492346"/>
            <a:ext cx="11234530" cy="1325563"/>
          </a:xfrm>
        </p:spPr>
        <p:txBody>
          <a:bodyPr>
            <a:noAutofit/>
          </a:bodyPr>
          <a:lstStyle/>
          <a:p>
            <a:pPr algn="ctr"/>
            <a:r>
              <a:rPr lang="en-US" sz="3200" b="1" dirty="0">
                <a:latin typeface="+mn-lt"/>
              </a:rPr>
              <a:t>Fragmentation</a:t>
            </a:r>
            <a:r>
              <a:rPr lang="en-US" sz="3200" b="1" baseline="30000" dirty="0">
                <a:latin typeface="+mn-lt"/>
              </a:rPr>
              <a:t> </a:t>
            </a:r>
            <a:r>
              <a:rPr lang="en-US" sz="3200" b="1" dirty="0">
                <a:latin typeface="+mn-lt"/>
              </a:rPr>
              <a:t>Hierarchy</a:t>
            </a:r>
            <a:r>
              <a:rPr lang="en-US" sz="3200" b="1" baseline="30000" dirty="0">
                <a:latin typeface="+mn-lt"/>
              </a:rPr>
              <a:t> </a:t>
            </a:r>
            <a:r>
              <a:rPr lang="en-US" sz="3200" b="1" dirty="0">
                <a:latin typeface="+mn-lt"/>
              </a:rPr>
              <a:t>of</a:t>
            </a:r>
            <a:r>
              <a:rPr lang="en-US" sz="3200" b="1" baseline="30000" dirty="0">
                <a:latin typeface="+mn-lt"/>
              </a:rPr>
              <a:t> </a:t>
            </a:r>
            <a:r>
              <a:rPr lang="en-US" sz="3200" b="1" dirty="0">
                <a:latin typeface="+mn-lt"/>
              </a:rPr>
              <a:t>Bright</a:t>
            </a:r>
            <a:r>
              <a:rPr lang="en-US" sz="3200" b="1" baseline="30000" dirty="0">
                <a:latin typeface="+mn-lt"/>
              </a:rPr>
              <a:t> </a:t>
            </a:r>
            <a:r>
              <a:rPr lang="en-US" sz="3200" b="1" dirty="0" err="1">
                <a:latin typeface="+mn-lt"/>
              </a:rPr>
              <a:t>Sungrazing</a:t>
            </a:r>
            <a:r>
              <a:rPr lang="en-US" sz="3200" b="1" baseline="30000" dirty="0">
                <a:latin typeface="+mn-lt"/>
              </a:rPr>
              <a:t> </a:t>
            </a:r>
            <a:r>
              <a:rPr lang="en-US" sz="3200" b="1" dirty="0">
                <a:latin typeface="+mn-lt"/>
              </a:rPr>
              <a:t>Comets</a:t>
            </a:r>
            <a:r>
              <a:rPr lang="en-US" sz="3200" b="1" baseline="30000" dirty="0">
                <a:latin typeface="+mn-lt"/>
              </a:rPr>
              <a:t> </a:t>
            </a:r>
            <a:r>
              <a:rPr lang="en-US" sz="3200" b="1" dirty="0">
                <a:latin typeface="+mn-lt"/>
              </a:rPr>
              <a:t>and</a:t>
            </a:r>
            <a:r>
              <a:rPr lang="en-US" sz="3200" b="1" baseline="30000" dirty="0">
                <a:latin typeface="+mn-lt"/>
              </a:rPr>
              <a:t> </a:t>
            </a:r>
            <a:r>
              <a:rPr lang="en-US" sz="3200" b="1" dirty="0">
                <a:latin typeface="+mn-lt"/>
              </a:rPr>
              <a:t>the</a:t>
            </a:r>
            <a:r>
              <a:rPr lang="en-US" sz="3200" b="1" baseline="30000" dirty="0">
                <a:latin typeface="+mn-lt"/>
              </a:rPr>
              <a:t> </a:t>
            </a:r>
            <a:r>
              <a:rPr lang="en-US" sz="3200" b="1" dirty="0">
                <a:latin typeface="+mn-lt"/>
              </a:rPr>
              <a:t>Birth</a:t>
            </a:r>
            <a:r>
              <a:rPr lang="en-US" sz="3200" b="1" baseline="30000" dirty="0">
                <a:latin typeface="+mn-lt"/>
              </a:rPr>
              <a:t> </a:t>
            </a:r>
            <a:r>
              <a:rPr lang="en-US" sz="3200" b="1" dirty="0">
                <a:latin typeface="+mn-lt"/>
              </a:rPr>
              <a:t>and</a:t>
            </a:r>
            <a:r>
              <a:rPr lang="en-US" sz="3200" b="1" baseline="30000" dirty="0">
                <a:latin typeface="+mn-lt"/>
              </a:rPr>
              <a:t> </a:t>
            </a:r>
            <a:r>
              <a:rPr lang="en-US" sz="3200" b="1" dirty="0">
                <a:latin typeface="+mn-lt"/>
              </a:rPr>
              <a:t>Orbital</a:t>
            </a:r>
            <a:r>
              <a:rPr lang="en-US" sz="3200" b="1" baseline="30000" dirty="0">
                <a:latin typeface="+mn-lt"/>
              </a:rPr>
              <a:t> </a:t>
            </a:r>
            <a:r>
              <a:rPr lang="en-US" sz="3200" b="1" dirty="0">
                <a:latin typeface="+mn-lt"/>
              </a:rPr>
              <a:t>Evolution</a:t>
            </a:r>
            <a:r>
              <a:rPr lang="en-US" sz="3200" b="1" baseline="30000" dirty="0">
                <a:latin typeface="+mn-lt"/>
              </a:rPr>
              <a:t> </a:t>
            </a:r>
            <a:r>
              <a:rPr lang="en-US" sz="3200" b="1" dirty="0">
                <a:latin typeface="+mn-lt"/>
              </a:rPr>
              <a:t>of</a:t>
            </a:r>
            <a:r>
              <a:rPr lang="en-US" sz="3200" b="1" baseline="30000" dirty="0">
                <a:latin typeface="+mn-lt"/>
              </a:rPr>
              <a:t> </a:t>
            </a:r>
            <a:r>
              <a:rPr lang="en-US" sz="3200" b="1" dirty="0">
                <a:latin typeface="+mn-lt"/>
              </a:rPr>
              <a:t>the</a:t>
            </a:r>
            <a:r>
              <a:rPr lang="en-US" sz="3200" b="1" baseline="30000" dirty="0">
                <a:latin typeface="+mn-lt"/>
              </a:rPr>
              <a:t> </a:t>
            </a:r>
            <a:r>
              <a:rPr lang="en-US" sz="3200" b="1" dirty="0">
                <a:latin typeface="+mn-lt"/>
              </a:rPr>
              <a:t>Kreutz</a:t>
            </a:r>
            <a:r>
              <a:rPr lang="en-US" sz="3200" b="1" baseline="30000" dirty="0">
                <a:latin typeface="+mn-lt"/>
              </a:rPr>
              <a:t> </a:t>
            </a:r>
            <a:r>
              <a:rPr lang="en-US" sz="3200" b="1" dirty="0">
                <a:latin typeface="+mn-lt"/>
              </a:rPr>
              <a:t>System.</a:t>
            </a:r>
            <a:r>
              <a:rPr lang="en-US" sz="3200" b="1" baseline="30000" dirty="0">
                <a:latin typeface="+mn-lt"/>
              </a:rPr>
              <a:t> </a:t>
            </a:r>
            <a:r>
              <a:rPr lang="en-US" sz="3200" b="1" dirty="0">
                <a:latin typeface="+mn-lt"/>
              </a:rPr>
              <a:t>I.</a:t>
            </a:r>
            <a:r>
              <a:rPr lang="en-US" sz="3200" b="1" baseline="30000" dirty="0">
                <a:latin typeface="+mn-lt"/>
              </a:rPr>
              <a:t> </a:t>
            </a:r>
            <a:r>
              <a:rPr lang="en-US" sz="3200" b="1" dirty="0">
                <a:latin typeface="+mn-lt"/>
              </a:rPr>
              <a:t>Two-</a:t>
            </a:r>
            <a:r>
              <a:rPr lang="en-US" sz="3200" b="1" dirty="0" err="1">
                <a:latin typeface="+mn-lt"/>
              </a:rPr>
              <a:t>Superfragment</a:t>
            </a:r>
            <a:r>
              <a:rPr lang="en-US" sz="3200" b="1" baseline="30000" dirty="0">
                <a:latin typeface="+mn-lt"/>
              </a:rPr>
              <a:t> </a:t>
            </a:r>
            <a:r>
              <a:rPr lang="en-US" sz="3200" b="1" dirty="0">
                <a:latin typeface="+mn-lt"/>
              </a:rPr>
              <a:t>Model </a:t>
            </a:r>
            <a:r>
              <a:rPr lang="en-US" sz="3200" dirty="0" err="1">
                <a:latin typeface="+mn-lt"/>
              </a:rPr>
              <a:t>Zdenek</a:t>
            </a:r>
            <a:r>
              <a:rPr lang="en-US" sz="3200" dirty="0">
                <a:latin typeface="+mn-lt"/>
              </a:rPr>
              <a:t> </a:t>
            </a:r>
            <a:r>
              <a:rPr lang="en-US" sz="3200" dirty="0" err="1">
                <a:latin typeface="+mn-lt"/>
              </a:rPr>
              <a:t>Sekanina</a:t>
            </a:r>
            <a:r>
              <a:rPr lang="en-US" sz="3200" baseline="30000" dirty="0">
                <a:latin typeface="+mn-lt"/>
              </a:rPr>
              <a:t> </a:t>
            </a:r>
            <a:r>
              <a:rPr lang="en-US" sz="3200" dirty="0">
                <a:latin typeface="+mn-lt"/>
              </a:rPr>
              <a:t>and</a:t>
            </a:r>
            <a:r>
              <a:rPr lang="en-US" sz="3200" baseline="30000" dirty="0">
                <a:latin typeface="+mn-lt"/>
              </a:rPr>
              <a:t> </a:t>
            </a:r>
            <a:r>
              <a:rPr lang="en-US" sz="3200" dirty="0">
                <a:latin typeface="+mn-lt"/>
              </a:rPr>
              <a:t>Paul W. </a:t>
            </a:r>
            <a:r>
              <a:rPr lang="en-US" sz="3200" dirty="0" err="1">
                <a:latin typeface="+mn-lt"/>
              </a:rPr>
              <a:t>Chodas</a:t>
            </a:r>
            <a:br>
              <a:rPr lang="en-US" sz="3200" dirty="0">
                <a:latin typeface="+mn-lt"/>
              </a:rPr>
            </a:br>
            <a:r>
              <a:rPr lang="en-US" sz="3200" dirty="0" err="1">
                <a:latin typeface="+mn-lt"/>
              </a:rPr>
              <a:t>aus</a:t>
            </a:r>
            <a:r>
              <a:rPr lang="en-US" sz="3200" dirty="0">
                <a:latin typeface="+mn-lt"/>
              </a:rPr>
              <a:t> </a:t>
            </a:r>
            <a:r>
              <a:rPr lang="de-DE" sz="3200" dirty="0">
                <a:latin typeface="+mn-lt"/>
              </a:rPr>
              <a:t>https://iopscience.iop.org/article/10.1086/383466/fulltext/</a:t>
            </a:r>
            <a:br>
              <a:rPr lang="de-DE" sz="3200" dirty="0">
                <a:latin typeface="+mn-lt"/>
              </a:rPr>
            </a:br>
            <a:r>
              <a:rPr lang="de-DE" sz="3200" b="1" dirty="0">
                <a:latin typeface="+mn-lt"/>
              </a:rPr>
              <a:t>Kaskadierende Zersplitterung</a:t>
            </a:r>
          </a:p>
        </p:txBody>
      </p:sp>
      <p:pic>
        <p:nvPicPr>
          <p:cNvPr id="7" name="Inhaltsplatzhalter 6">
            <a:extLst>
              <a:ext uri="{FF2B5EF4-FFF2-40B4-BE49-F238E27FC236}">
                <a16:creationId xmlns:a16="http://schemas.microsoft.com/office/drawing/2014/main" id="{CA66E49F-5BB7-48B9-8CD1-FE2C2EA03A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7173" y="2249573"/>
            <a:ext cx="7877653" cy="4608427"/>
          </a:xfrm>
        </p:spPr>
      </p:pic>
    </p:spTree>
    <p:extLst>
      <p:ext uri="{BB962C8B-B14F-4D97-AF65-F5344CB8AC3E}">
        <p14:creationId xmlns:p14="http://schemas.microsoft.com/office/powerpoint/2010/main" val="2913874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2FEB36-0013-4373-A026-70F0B5939391}"/>
              </a:ext>
            </a:extLst>
          </p:cNvPr>
          <p:cNvSpPr>
            <a:spLocks noGrp="1"/>
          </p:cNvSpPr>
          <p:nvPr>
            <p:ph type="title"/>
          </p:nvPr>
        </p:nvSpPr>
        <p:spPr>
          <a:xfrm>
            <a:off x="-1" y="153209"/>
            <a:ext cx="12191999" cy="484782"/>
          </a:xfrm>
        </p:spPr>
        <p:txBody>
          <a:bodyPr>
            <a:noAutofit/>
          </a:bodyPr>
          <a:lstStyle/>
          <a:p>
            <a:r>
              <a:rPr lang="de-DE" sz="3200" b="1" dirty="0">
                <a:latin typeface="+mn-lt"/>
              </a:rPr>
              <a:t>Komet C/1882 R1-B (hellstes Teil) in den Wirkhoroskopen 1882/1884 </a:t>
            </a:r>
            <a:br>
              <a:rPr lang="de-DE" sz="3200" b="1" dirty="0">
                <a:latin typeface="+mn-lt"/>
              </a:rPr>
            </a:br>
            <a:r>
              <a:rPr lang="de-DE" sz="1600" dirty="0">
                <a:latin typeface="+mn-lt"/>
              </a:rPr>
              <a:t>hält fesselnde Reden, macht Beine, lässt härtekultmäßig in die Verheizung marschieren! (</a:t>
            </a:r>
            <a:r>
              <a:rPr lang="de-DE" sz="1600" dirty="0" err="1">
                <a:latin typeface="+mn-lt"/>
              </a:rPr>
              <a:t>qcxhafte</a:t>
            </a:r>
            <a:r>
              <a:rPr lang="de-DE" sz="1600" dirty="0">
                <a:latin typeface="+mn-lt"/>
              </a:rPr>
              <a:t> Reaktivierung im Millenniumschart 1.1.2000 / 30.12.1999) Zwillinge-Pluto 0° plus Ogmios auf AC  - Kometenstände nach: JPL Horizons https://ssd.jpl.nasa.gov/horizons/app.html#/</a:t>
            </a:r>
            <a:endParaRPr lang="de-DE" sz="3200" dirty="0">
              <a:latin typeface="+mn-lt"/>
            </a:endParaRPr>
          </a:p>
        </p:txBody>
      </p:sp>
      <p:sp>
        <p:nvSpPr>
          <p:cNvPr id="3" name="Inhaltsplatzhalter 2">
            <a:extLst>
              <a:ext uri="{FF2B5EF4-FFF2-40B4-BE49-F238E27FC236}">
                <a16:creationId xmlns:a16="http://schemas.microsoft.com/office/drawing/2014/main" id="{357C74CD-9C16-48F8-94B7-0E3D512E75F8}"/>
              </a:ext>
            </a:extLst>
          </p:cNvPr>
          <p:cNvSpPr>
            <a:spLocks noGrp="1"/>
          </p:cNvSpPr>
          <p:nvPr>
            <p:ph idx="1"/>
          </p:nvPr>
        </p:nvSpPr>
        <p:spPr>
          <a:xfrm>
            <a:off x="0" y="753400"/>
            <a:ext cx="12191999" cy="6362054"/>
          </a:xfrm>
        </p:spPr>
        <p:txBody>
          <a:bodyPr>
            <a:normAutofit fontScale="47500" lnSpcReduction="20000"/>
          </a:bodyPr>
          <a:lstStyle/>
          <a:p>
            <a:pPr marL="0" indent="0">
              <a:buNone/>
            </a:pPr>
            <a:endParaRPr lang="de-DE" dirty="0"/>
          </a:p>
          <a:p>
            <a:r>
              <a:rPr lang="de-DE" sz="3500" dirty="0"/>
              <a:t>11. Mai - 28. Juni exakt Halbsumme Chiron = Saturn / Pluto 0,0 = </a:t>
            </a:r>
            <a:r>
              <a:rPr lang="de-DE" sz="3500" b="1" dirty="0"/>
              <a:t>Archetyp für kompaktes Kometenleuchten!!</a:t>
            </a:r>
          </a:p>
          <a:p>
            <a:r>
              <a:rPr lang="de-DE" sz="3500" dirty="0"/>
              <a:t>17.05.1882 07:33 UT </a:t>
            </a:r>
            <a:r>
              <a:rPr lang="de-DE" sz="3500" b="1" dirty="0"/>
              <a:t>SoFi 26°17 STI in HS-Kaskade Chiron / Pluto </a:t>
            </a:r>
            <a:r>
              <a:rPr lang="de-DE" sz="3500" b="1" dirty="0">
                <a:sym typeface="Wingdings" panose="05000000000000000000" pitchFamily="2" charset="2"/>
              </a:rPr>
              <a:t> </a:t>
            </a:r>
            <a:r>
              <a:rPr lang="de-DE" sz="3500" b="1" dirty="0"/>
              <a:t>Chiron = Saturn / Pluto, Komet auf 22°14 ZWI 82,226</a:t>
            </a:r>
          </a:p>
          <a:p>
            <a:r>
              <a:rPr lang="de-DE" sz="3500" dirty="0"/>
              <a:t>01.06.1882 20:34 UT </a:t>
            </a:r>
            <a:r>
              <a:rPr lang="de-DE" sz="3500" b="1" dirty="0" err="1"/>
              <a:t>MoFi</a:t>
            </a:r>
            <a:r>
              <a:rPr lang="de-DE" sz="3500" b="1" dirty="0"/>
              <a:t> 11°11 SCH Konj. Jupiter-Sonne ZWI, Komet auf 26°05 ZWI auf Polaris </a:t>
            </a:r>
            <a:r>
              <a:rPr lang="de-DE" sz="3500" b="1" dirty="0" err="1"/>
              <a:t>Opp</a:t>
            </a:r>
            <a:r>
              <a:rPr lang="de-DE" sz="3500" b="1" dirty="0"/>
              <a:t>. GZ, Pluto-Caesar-SK 86,085</a:t>
            </a:r>
          </a:p>
          <a:p>
            <a:r>
              <a:rPr lang="de-DE" sz="3500" dirty="0"/>
              <a:t>21.07.1882 21:47 UT </a:t>
            </a:r>
            <a:r>
              <a:rPr lang="de-DE" sz="3500" b="1" dirty="0"/>
              <a:t>1. Pluto 0° ZWI: HS-Kaskade Pluto / Neptun = Saturn-</a:t>
            </a:r>
            <a:r>
              <a:rPr lang="de-DE" sz="3500" b="1" dirty="0" err="1"/>
              <a:t>Rockefellia</a:t>
            </a:r>
            <a:r>
              <a:rPr lang="de-DE" sz="3500" b="1" dirty="0"/>
              <a:t> </a:t>
            </a:r>
            <a:r>
              <a:rPr lang="de-DE" sz="3500" b="1" dirty="0">
                <a:sym typeface="Wingdings" panose="05000000000000000000" pitchFamily="2" charset="2"/>
              </a:rPr>
              <a:t> </a:t>
            </a:r>
            <a:r>
              <a:rPr lang="de-DE" sz="3500" b="1" dirty="0"/>
              <a:t>Saturn-</a:t>
            </a:r>
            <a:r>
              <a:rPr lang="de-DE" sz="3500" b="1" dirty="0" err="1"/>
              <a:t>Rockefellia</a:t>
            </a:r>
            <a:r>
              <a:rPr lang="de-DE" sz="3500" b="1" dirty="0"/>
              <a:t> / Pluto-Heracles  = Chiron, Komet auf 13°39 KRE auf SIRIUS 103,648</a:t>
            </a:r>
          </a:p>
          <a:p>
            <a:r>
              <a:rPr lang="de-DE" sz="3500" dirty="0"/>
              <a:t>13.08.1882 11:10 UT </a:t>
            </a:r>
            <a:r>
              <a:rPr lang="de-DE" sz="3500" b="1" dirty="0"/>
              <a:t>Neumond vor Entdeckung 20°57 LÖW </a:t>
            </a:r>
            <a:r>
              <a:rPr lang="de-DE" sz="3500" dirty="0"/>
              <a:t>auf </a:t>
            </a:r>
            <a:r>
              <a:rPr lang="de-DE" sz="3500" b="1" dirty="0"/>
              <a:t>26°22 KRE 26,360</a:t>
            </a:r>
          </a:p>
          <a:p>
            <a:r>
              <a:rPr lang="de-DE" sz="3500" dirty="0">
                <a:solidFill>
                  <a:srgbClr val="FF0000"/>
                </a:solidFill>
                <a:highlight>
                  <a:srgbClr val="00FFFF"/>
                </a:highlight>
              </a:rPr>
              <a:t>01.09.1882 ca. 04:44 UT </a:t>
            </a:r>
            <a:r>
              <a:rPr lang="de-DE" sz="3500" b="1" dirty="0">
                <a:solidFill>
                  <a:srgbClr val="FF0000"/>
                </a:solidFill>
                <a:highlight>
                  <a:srgbClr val="00FFFF"/>
                </a:highlight>
              </a:rPr>
              <a:t>Kometen-Entdeckung</a:t>
            </a:r>
            <a:r>
              <a:rPr lang="de-DE" sz="3500" dirty="0">
                <a:solidFill>
                  <a:srgbClr val="FF0000"/>
                </a:solidFill>
                <a:highlight>
                  <a:srgbClr val="00FFFF"/>
                </a:highlight>
              </a:rPr>
              <a:t> mit Reduktionskrisen-HS Chiron = Saturn / Pluto 0,2° auf </a:t>
            </a:r>
            <a:r>
              <a:rPr lang="de-DE" sz="3500" b="1" dirty="0">
                <a:solidFill>
                  <a:srgbClr val="FF0000"/>
                </a:solidFill>
                <a:highlight>
                  <a:srgbClr val="00FFFF"/>
                </a:highlight>
              </a:rPr>
              <a:t>14°21 LÖW 14,372</a:t>
            </a:r>
          </a:p>
          <a:p>
            <a:r>
              <a:rPr lang="de-DE" sz="3500" dirty="0">
                <a:solidFill>
                  <a:srgbClr val="FF0000"/>
                </a:solidFill>
                <a:highlight>
                  <a:srgbClr val="FFFF00"/>
                </a:highlight>
              </a:rPr>
              <a:t>17.09.1882 02:17 UT </a:t>
            </a:r>
            <a:r>
              <a:rPr lang="de-DE" sz="3500" b="1" dirty="0">
                <a:solidFill>
                  <a:srgbClr val="FF0000"/>
                </a:solidFill>
                <a:highlight>
                  <a:srgbClr val="FFFF00"/>
                </a:highlight>
              </a:rPr>
              <a:t>Perigäum</a:t>
            </a:r>
            <a:r>
              <a:rPr lang="de-DE" sz="3500" dirty="0">
                <a:solidFill>
                  <a:srgbClr val="FF0000"/>
                </a:solidFill>
                <a:highlight>
                  <a:srgbClr val="FFFF00"/>
                </a:highlight>
              </a:rPr>
              <a:t> </a:t>
            </a:r>
            <a:r>
              <a:rPr lang="de-DE" sz="3500" b="1" dirty="0">
                <a:solidFill>
                  <a:srgbClr val="FF0000"/>
                </a:solidFill>
                <a:highlight>
                  <a:srgbClr val="FFFF00"/>
                </a:highlight>
              </a:rPr>
              <a:t>auf</a:t>
            </a:r>
            <a:r>
              <a:rPr lang="de-DE" sz="3500" dirty="0">
                <a:solidFill>
                  <a:srgbClr val="FF0000"/>
                </a:solidFill>
                <a:highlight>
                  <a:srgbClr val="FFFF00"/>
                </a:highlight>
              </a:rPr>
              <a:t> </a:t>
            </a:r>
            <a:r>
              <a:rPr lang="de-DE" sz="3500" b="1" dirty="0">
                <a:solidFill>
                  <a:srgbClr val="FF0000"/>
                </a:solidFill>
                <a:highlight>
                  <a:srgbClr val="FFFF00"/>
                </a:highlight>
              </a:rPr>
              <a:t>21°01 JUN 21,010 und 17:31 UT Perihel</a:t>
            </a:r>
            <a:r>
              <a:rPr lang="de-DE" sz="3500" dirty="0">
                <a:solidFill>
                  <a:srgbClr val="FF0000"/>
                </a:solidFill>
                <a:highlight>
                  <a:srgbClr val="FFFF00"/>
                </a:highlight>
              </a:rPr>
              <a:t> auf </a:t>
            </a:r>
            <a:r>
              <a:rPr lang="de-DE" sz="3500" b="1" dirty="0">
                <a:solidFill>
                  <a:srgbClr val="FF0000"/>
                </a:solidFill>
                <a:highlight>
                  <a:srgbClr val="FFFF00"/>
                </a:highlight>
              </a:rPr>
              <a:t>25°00 JUN, 17:51 UT stationär rückläufig 25°04 </a:t>
            </a:r>
            <a:r>
              <a:rPr lang="de-DE" sz="3500" dirty="0">
                <a:solidFill>
                  <a:srgbClr val="FF0000"/>
                </a:solidFill>
                <a:highlight>
                  <a:srgbClr val="FFFF00"/>
                </a:highlight>
              </a:rPr>
              <a:t>mit Reduktionskrisen-HS Chiron = Saturn / Pluto 0,3 (diese Reduktionskrisen-HS am Südknoten wurde </a:t>
            </a:r>
            <a:r>
              <a:rPr lang="de-DE" sz="3500" dirty="0" err="1">
                <a:solidFill>
                  <a:srgbClr val="FF0000"/>
                </a:solidFill>
                <a:highlight>
                  <a:srgbClr val="FFFF00"/>
                </a:highlight>
              </a:rPr>
              <a:t>genozidal</a:t>
            </a:r>
            <a:r>
              <a:rPr lang="de-DE" sz="3500" dirty="0">
                <a:solidFill>
                  <a:srgbClr val="FF0000"/>
                </a:solidFill>
                <a:highlight>
                  <a:srgbClr val="FFFF00"/>
                </a:highlight>
              </a:rPr>
              <a:t> umgesetzt)</a:t>
            </a:r>
            <a:endParaRPr lang="de-DE" sz="3500" b="1" dirty="0">
              <a:solidFill>
                <a:srgbClr val="FF0000"/>
              </a:solidFill>
              <a:highlight>
                <a:srgbClr val="FFFF00"/>
              </a:highlight>
            </a:endParaRPr>
          </a:p>
          <a:p>
            <a:r>
              <a:rPr lang="de-DE" sz="3500" dirty="0"/>
              <a:t>10.11.1882 23:20 UT </a:t>
            </a:r>
            <a:r>
              <a:rPr lang="de-DE" sz="3500" b="1" dirty="0"/>
              <a:t>SoFi 18°30 SKO, </a:t>
            </a:r>
            <a:r>
              <a:rPr lang="de-DE" sz="3500" dirty="0"/>
              <a:t>auf </a:t>
            </a:r>
            <a:r>
              <a:rPr lang="de-DE" sz="3500" b="1" dirty="0"/>
              <a:t>6°15 JUN</a:t>
            </a:r>
          </a:p>
          <a:p>
            <a:r>
              <a:rPr lang="de-DE" sz="3500" dirty="0"/>
              <a:t>25.11.1882 02:03 UT </a:t>
            </a:r>
            <a:r>
              <a:rPr lang="de-DE" sz="3500" b="1" dirty="0" err="1"/>
              <a:t>MoFi</a:t>
            </a:r>
            <a:r>
              <a:rPr lang="de-DE" sz="3500" b="1" dirty="0"/>
              <a:t> 02°38 ZWI, </a:t>
            </a:r>
            <a:r>
              <a:rPr lang="de-DE" sz="3500" dirty="0"/>
              <a:t>auf </a:t>
            </a:r>
            <a:r>
              <a:rPr lang="de-DE" sz="3500" b="1" dirty="0"/>
              <a:t>29°52 LÖW</a:t>
            </a:r>
          </a:p>
          <a:p>
            <a:r>
              <a:rPr lang="de-DE" sz="3500" dirty="0"/>
              <a:t>25.04.1883 12:40 UT </a:t>
            </a:r>
            <a:r>
              <a:rPr lang="de-DE" sz="3500" b="1" dirty="0"/>
              <a:t>Saturn Konjunktion Chiron </a:t>
            </a:r>
            <a:r>
              <a:rPr lang="de-DE" sz="3500" dirty="0"/>
              <a:t>26°17 STI, auf </a:t>
            </a:r>
            <a:r>
              <a:rPr lang="de-DE" sz="3500" b="1" dirty="0"/>
              <a:t>2°16 KRE</a:t>
            </a:r>
          </a:p>
          <a:p>
            <a:r>
              <a:rPr lang="de-DE" sz="3500" dirty="0"/>
              <a:t>22.05.1883 18:28 UT </a:t>
            </a:r>
            <a:r>
              <a:rPr lang="de-DE" sz="3500" b="1" dirty="0"/>
              <a:t>Saturn Konjunktion Pluto </a:t>
            </a:r>
            <a:r>
              <a:rPr lang="de-DE" sz="3500" dirty="0"/>
              <a:t>29°46 STI, auf </a:t>
            </a:r>
            <a:r>
              <a:rPr lang="de-DE" sz="3500" b="1" dirty="0"/>
              <a:t>7°17 KRE </a:t>
            </a:r>
          </a:p>
          <a:p>
            <a:r>
              <a:rPr lang="de-DE" sz="3500" dirty="0"/>
              <a:t>02.06.1883 01:09 UT </a:t>
            </a:r>
            <a:r>
              <a:rPr lang="de-DE" sz="3500" b="1" dirty="0"/>
              <a:t>2. Pluto 0° ZWI, </a:t>
            </a:r>
            <a:r>
              <a:rPr lang="de-DE" sz="3500" dirty="0"/>
              <a:t>auf </a:t>
            </a:r>
            <a:r>
              <a:rPr lang="de-DE" sz="3500" b="1" dirty="0"/>
              <a:t>9°19 KRE</a:t>
            </a:r>
          </a:p>
          <a:p>
            <a:r>
              <a:rPr lang="de-DE" sz="3500" dirty="0"/>
              <a:t>20.06.1883 02:45 UT </a:t>
            </a:r>
            <a:r>
              <a:rPr lang="de-DE" sz="3500" b="1" dirty="0"/>
              <a:t>Pluto Konjunktion Chiron </a:t>
            </a:r>
            <a:r>
              <a:rPr lang="de-DE" sz="3500" dirty="0"/>
              <a:t>00°23´ ZWI auf </a:t>
            </a:r>
            <a:r>
              <a:rPr lang="de-DE" sz="3500" b="1" dirty="0"/>
              <a:t>12°53 KRE</a:t>
            </a:r>
          </a:p>
          <a:p>
            <a:r>
              <a:rPr lang="de-DE" sz="3500" dirty="0"/>
              <a:t>14.12.1883 07:25 UT </a:t>
            </a:r>
            <a:r>
              <a:rPr lang="de-DE" sz="3500" b="1" dirty="0"/>
              <a:t>Pluto Konjunktion Chiron </a:t>
            </a:r>
            <a:r>
              <a:rPr lang="de-DE" sz="3500" dirty="0"/>
              <a:t>29°50  STI (r/r) auf </a:t>
            </a:r>
            <a:r>
              <a:rPr lang="de-DE" sz="3500" b="1" dirty="0"/>
              <a:t>21°05 KRE 21,076</a:t>
            </a:r>
          </a:p>
          <a:p>
            <a:r>
              <a:rPr lang="de-DE" sz="3500" dirty="0"/>
              <a:t>22.03.1884 04:37 UT </a:t>
            </a:r>
            <a:r>
              <a:rPr lang="de-DE" sz="3500" b="1" dirty="0"/>
              <a:t>Pluto Konjunktion Chiron </a:t>
            </a:r>
            <a:r>
              <a:rPr lang="de-DE" sz="3500" dirty="0"/>
              <a:t>29°31  STI  auf </a:t>
            </a:r>
            <a:r>
              <a:rPr lang="de-DE" sz="3500" b="1" dirty="0"/>
              <a:t>6°07 KRE</a:t>
            </a:r>
          </a:p>
          <a:p>
            <a:r>
              <a:rPr lang="de-DE" sz="3500" dirty="0"/>
              <a:t>20.04.1884 00:25 UT </a:t>
            </a:r>
            <a:r>
              <a:rPr lang="de-DE" sz="3500" b="1" dirty="0"/>
              <a:t>3. Pluto 0° ZWI</a:t>
            </a:r>
            <a:r>
              <a:rPr lang="de-DE" sz="3500" dirty="0"/>
              <a:t> auf </a:t>
            </a:r>
            <a:r>
              <a:rPr lang="de-DE" sz="3500" b="1" dirty="0"/>
              <a:t>7°01 KRE</a:t>
            </a:r>
          </a:p>
          <a:p>
            <a:endParaRPr lang="de-DE" dirty="0"/>
          </a:p>
        </p:txBody>
      </p:sp>
    </p:spTree>
    <p:extLst>
      <p:ext uri="{BB962C8B-B14F-4D97-AF65-F5344CB8AC3E}">
        <p14:creationId xmlns:p14="http://schemas.microsoft.com/office/powerpoint/2010/main" val="1602362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83202-7E58-471D-BDC6-2C7A33EB55E3}"/>
              </a:ext>
            </a:extLst>
          </p:cNvPr>
          <p:cNvSpPr>
            <a:spLocks noGrp="1"/>
          </p:cNvSpPr>
          <p:nvPr>
            <p:ph type="title"/>
          </p:nvPr>
        </p:nvSpPr>
        <p:spPr>
          <a:xfrm>
            <a:off x="0" y="1"/>
            <a:ext cx="12192000" cy="1117600"/>
          </a:xfrm>
        </p:spPr>
        <p:txBody>
          <a:bodyPr>
            <a:noAutofit/>
          </a:bodyPr>
          <a:lstStyle/>
          <a:p>
            <a:r>
              <a:rPr lang="de-DE" sz="3600" b="1" dirty="0">
                <a:latin typeface="+mn-lt"/>
              </a:rPr>
              <a:t>Der Große September-Komet 1882 und die harte, eugenisch menschenopfernde Saturn-Chiron-Pluto-Südknoten-Ordnung</a:t>
            </a:r>
          </a:p>
        </p:txBody>
      </p:sp>
      <p:sp>
        <p:nvSpPr>
          <p:cNvPr id="3" name="Inhaltsplatzhalter 2">
            <a:extLst>
              <a:ext uri="{FF2B5EF4-FFF2-40B4-BE49-F238E27FC236}">
                <a16:creationId xmlns:a16="http://schemas.microsoft.com/office/drawing/2014/main" id="{26178798-3F2C-43BB-A5FA-44CB34B9A3B5}"/>
              </a:ext>
            </a:extLst>
          </p:cNvPr>
          <p:cNvSpPr>
            <a:spLocks noGrp="1"/>
          </p:cNvSpPr>
          <p:nvPr>
            <p:ph idx="1"/>
          </p:nvPr>
        </p:nvSpPr>
        <p:spPr>
          <a:xfrm>
            <a:off x="0" y="1000371"/>
            <a:ext cx="5659900" cy="5740397"/>
          </a:xfrm>
        </p:spPr>
        <p:txBody>
          <a:bodyPr>
            <a:noAutofit/>
          </a:bodyPr>
          <a:lstStyle/>
          <a:p>
            <a:pPr marL="0" indent="0">
              <a:buNone/>
            </a:pPr>
            <a:r>
              <a:rPr lang="de-DE" sz="1400" dirty="0"/>
              <a:t>Entdeckt am Morgen des </a:t>
            </a:r>
            <a:r>
              <a:rPr lang="de-DE" sz="1400" b="1" dirty="0"/>
              <a:t>01.09.1882</a:t>
            </a:r>
            <a:r>
              <a:rPr lang="de-DE" sz="1400" dirty="0"/>
              <a:t> im Golf von Guinea auf ital. Schiff und am Kap der Guten Hoffnung </a:t>
            </a:r>
            <a:r>
              <a:rPr lang="de-DE" sz="1400" b="1" dirty="0"/>
              <a:t>etwa gegen 04:44 UT auf 14°06 Löwe</a:t>
            </a:r>
          </a:p>
          <a:p>
            <a:pPr marL="0" indent="0">
              <a:buNone/>
            </a:pPr>
            <a:r>
              <a:rPr lang="de-DE" sz="1400" b="1" dirty="0"/>
              <a:t>Perigäum lt. JPL Horizons am 17.09.1882 um 02.17 UT</a:t>
            </a:r>
            <a:r>
              <a:rPr lang="de-DE" sz="1400" dirty="0"/>
              <a:t> </a:t>
            </a:r>
            <a:r>
              <a:rPr lang="de-DE" sz="1400" b="1" dirty="0"/>
              <a:t>auf 21°01 JUN </a:t>
            </a:r>
            <a:r>
              <a:rPr lang="de-DE" sz="1400" dirty="0"/>
              <a:t>(0,99 AE, 1 AE = 150 </a:t>
            </a:r>
            <a:r>
              <a:rPr lang="de-DE" sz="1400" dirty="0" err="1"/>
              <a:t>Mio</a:t>
            </a:r>
            <a:r>
              <a:rPr lang="de-DE" sz="1400" dirty="0"/>
              <a:t> km)</a:t>
            </a:r>
          </a:p>
          <a:p>
            <a:pPr marL="0" indent="0">
              <a:buNone/>
            </a:pPr>
            <a:r>
              <a:rPr lang="de-DE" sz="1400" b="1" dirty="0"/>
              <a:t>Perihel lt. JPL Horizons am 17.09.1882 um 17.31, nach SBDB </a:t>
            </a:r>
            <a:r>
              <a:rPr lang="de-DE" sz="1400" dirty="0"/>
              <a:t>(damalige Festlegung) </a:t>
            </a:r>
            <a:r>
              <a:rPr lang="de-DE" sz="1400" b="1" dirty="0"/>
              <a:t>17h23 auf 25°03 JUN, mit </a:t>
            </a:r>
            <a:r>
              <a:rPr lang="de-DE" sz="1400" dirty="0"/>
              <a:t>0,007751 AE, mit -17 mag (</a:t>
            </a:r>
            <a:r>
              <a:rPr lang="de-DE" sz="1400" dirty="0" err="1"/>
              <a:t>lt</a:t>
            </a:r>
            <a:r>
              <a:rPr lang="de-DE" sz="1400" dirty="0"/>
              <a:t> engl. Wiki) wohl der leuchtkräftigste Komet, der jemals beobachtet wurde. Eine kompakte helle Kernverdichtung passt exakt zum Saturn-Chiron-Pluto-Südknoten-Zeitalter. Zerfiel in mehrere Bruchstücke mit unterschiedlichen Umlaufzeiten nach JPL Horizons.</a:t>
            </a:r>
          </a:p>
          <a:p>
            <a:pPr marL="0" indent="0">
              <a:spcBef>
                <a:spcPts val="0"/>
              </a:spcBef>
              <a:buNone/>
            </a:pPr>
            <a:r>
              <a:rPr lang="de-DE" sz="1400" dirty="0"/>
              <a:t>- A 669 Jahre Aphel 153,46 AE                       - C 874 Jahre, Aphel 182,37 AE</a:t>
            </a:r>
          </a:p>
          <a:p>
            <a:pPr marL="0" indent="0">
              <a:spcBef>
                <a:spcPts val="0"/>
              </a:spcBef>
              <a:buNone/>
            </a:pPr>
            <a:r>
              <a:rPr lang="de-DE" sz="1400" dirty="0"/>
              <a:t>- </a:t>
            </a:r>
            <a:r>
              <a:rPr lang="de-DE" sz="1400" b="1" dirty="0"/>
              <a:t>B 761 Jahre, Aphel 166,71 AE (hellstes)   </a:t>
            </a:r>
            <a:r>
              <a:rPr lang="de-DE" sz="1400" dirty="0"/>
              <a:t>- D 952 Jahre, Aphel 193,72 AE </a:t>
            </a:r>
          </a:p>
          <a:p>
            <a:pPr marL="0" indent="0">
              <a:buNone/>
            </a:pPr>
            <a:r>
              <a:rPr lang="de-DE" sz="1400" dirty="0"/>
              <a:t>Zum Vergleich: Neptun 30 AU, Pluto 39,5 AU. Bahnneigung 142°</a:t>
            </a:r>
          </a:p>
          <a:p>
            <a:pPr marL="0" indent="0">
              <a:buNone/>
            </a:pPr>
            <a:r>
              <a:rPr lang="de-DE" sz="1200" dirty="0">
                <a:hlinkClick r:id="rId2"/>
              </a:rPr>
              <a:t>https://upload.wikimedia.org/wikipedia/commons/3/34/Great_Comet_of_1882.jpg</a:t>
            </a:r>
            <a:r>
              <a:rPr lang="de-DE" sz="1200" dirty="0"/>
              <a:t> </a:t>
            </a:r>
          </a:p>
          <a:p>
            <a:pPr marL="0" indent="0">
              <a:buNone/>
            </a:pPr>
            <a:r>
              <a:rPr lang="de-DE" sz="1400" dirty="0"/>
              <a:t>„Entdeckt wurde der als </a:t>
            </a:r>
            <a:r>
              <a:rPr lang="de-DE" sz="1400" i="1" dirty="0"/>
              <a:t>Großer Septemberkomet</a:t>
            </a:r>
            <a:r>
              <a:rPr lang="de-DE" sz="1400" dirty="0"/>
              <a:t> (C/1882 R1) in die Geschichte eingegangene Schweifstern am 01.09.1882, als er bereits mit bloßem Auge sichtbar war. Er bewegte sich rasch auf die Sonne zu, wobei seine Helligkeit enorm anstieg. Am Tag seiner </a:t>
            </a:r>
            <a:r>
              <a:rPr lang="de-DE" sz="1400" dirty="0" err="1"/>
              <a:t>Perihelpassage</a:t>
            </a:r>
            <a:r>
              <a:rPr lang="de-DE" sz="1400" dirty="0"/>
              <a:t> (17.09.1882 in 0.0078 AE) konnte er mit bloßem Auge bis zum Sonnenrand verfolgt werden. Welche Helligkeit er dabei erreichte, lässt sich schwer abschätzen. </a:t>
            </a:r>
            <a:r>
              <a:rPr lang="de-DE" sz="1400" i="1" dirty="0" err="1"/>
              <a:t>Seargent</a:t>
            </a:r>
            <a:r>
              <a:rPr lang="de-DE" sz="1400" dirty="0"/>
              <a:t> (2009) gibt nach sorgfältiger Auswertung der überlieferten Beobachtungen -12.5 mag an, also so hell wie der Vollmond. C/1882 R1 ist wahrscheinlich der leuchtkräftigste Komet, welcher jemals beobachtet wurde. Insgesamt blieb er 6 Tage mit bloßem Auge am Taghimmel sichtbar.</a:t>
            </a:r>
            <a:br>
              <a:rPr lang="de-DE" sz="1400" dirty="0"/>
            </a:br>
            <a:r>
              <a:rPr lang="de-DE" sz="1400" dirty="0"/>
              <a:t>Während der </a:t>
            </a:r>
            <a:r>
              <a:rPr lang="de-DE" sz="1400" dirty="0" err="1"/>
              <a:t>Perihelpassage</a:t>
            </a:r>
            <a:r>
              <a:rPr lang="de-DE" sz="1400" dirty="0"/>
              <a:t> teilte sich der Kern des Kometen in 6 Komponenten. Die damit verbundene Staubfreisetzung verschaffte ihm einen extrem flächenhellen Schweif“</a:t>
            </a:r>
          </a:p>
        </p:txBody>
      </p:sp>
      <p:pic>
        <p:nvPicPr>
          <p:cNvPr id="5" name="Grafik 4">
            <a:extLst>
              <a:ext uri="{FF2B5EF4-FFF2-40B4-BE49-F238E27FC236}">
                <a16:creationId xmlns:a16="http://schemas.microsoft.com/office/drawing/2014/main" id="{A7B1C9A1-3999-441C-A7D6-79B5F7960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900" y="1117601"/>
            <a:ext cx="6532100" cy="5052060"/>
          </a:xfrm>
          <a:prstGeom prst="rect">
            <a:avLst/>
          </a:prstGeom>
        </p:spPr>
      </p:pic>
      <p:sp>
        <p:nvSpPr>
          <p:cNvPr id="4" name="Textfeld 3">
            <a:extLst>
              <a:ext uri="{FF2B5EF4-FFF2-40B4-BE49-F238E27FC236}">
                <a16:creationId xmlns:a16="http://schemas.microsoft.com/office/drawing/2014/main" id="{0BC43EAA-12AE-43AC-8ACA-B776F3D56172}"/>
              </a:ext>
            </a:extLst>
          </p:cNvPr>
          <p:cNvSpPr txBox="1"/>
          <p:nvPr/>
        </p:nvSpPr>
        <p:spPr>
          <a:xfrm>
            <a:off x="2829950" y="6601314"/>
            <a:ext cx="4970585" cy="307777"/>
          </a:xfrm>
          <a:prstGeom prst="rect">
            <a:avLst/>
          </a:prstGeom>
          <a:noFill/>
        </p:spPr>
        <p:txBody>
          <a:bodyPr wrap="square" rtlCol="0">
            <a:spAutoFit/>
          </a:bodyPr>
          <a:lstStyle/>
          <a:p>
            <a:r>
              <a:rPr lang="de-DE" sz="1400" dirty="0">
                <a:solidFill>
                  <a:srgbClr val="0000FF"/>
                </a:solidFill>
              </a:rPr>
              <a:t>(aus: http://www.kometen.info/grosse-kometen.htm)</a:t>
            </a:r>
          </a:p>
        </p:txBody>
      </p:sp>
    </p:spTree>
    <p:extLst>
      <p:ext uri="{BB962C8B-B14F-4D97-AF65-F5344CB8AC3E}">
        <p14:creationId xmlns:p14="http://schemas.microsoft.com/office/powerpoint/2010/main" val="1370118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E9A5E22-C549-4895-B209-9B6FAD894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2544" y="992537"/>
            <a:ext cx="5509455" cy="5471874"/>
          </a:xfrm>
          <a:prstGeom prst="rect">
            <a:avLst/>
          </a:prstGeom>
        </p:spPr>
      </p:pic>
      <p:sp>
        <p:nvSpPr>
          <p:cNvPr id="2" name="Titel 1">
            <a:extLst>
              <a:ext uri="{FF2B5EF4-FFF2-40B4-BE49-F238E27FC236}">
                <a16:creationId xmlns:a16="http://schemas.microsoft.com/office/drawing/2014/main" id="{48CE77B6-750E-4946-B8EF-8E69FC0A3FB1}"/>
              </a:ext>
            </a:extLst>
          </p:cNvPr>
          <p:cNvSpPr>
            <a:spLocks noGrp="1"/>
          </p:cNvSpPr>
          <p:nvPr>
            <p:ph type="title"/>
          </p:nvPr>
        </p:nvSpPr>
        <p:spPr>
          <a:xfrm>
            <a:off x="0" y="-53172"/>
            <a:ext cx="12192000" cy="850900"/>
          </a:xfrm>
        </p:spPr>
        <p:txBody>
          <a:bodyPr>
            <a:normAutofit fontScale="90000"/>
          </a:bodyPr>
          <a:lstStyle/>
          <a:p>
            <a:r>
              <a:rPr lang="de-DE" sz="3200" b="1" dirty="0">
                <a:latin typeface="+mn-lt"/>
              </a:rPr>
              <a:t>Großer September-Komet C/1882 R1, EH 01.09.1882, </a:t>
            </a:r>
            <a:r>
              <a:rPr lang="de-DE" sz="2000" b="1" dirty="0">
                <a:latin typeface="+mn-lt"/>
              </a:rPr>
              <a:t>ca. 04:44 UT, auf ital. Schiff im Golf von Guinea, auf Sao Tome gestellt (inkl. des jahrhundertlang wirkenden Saturn-Chiron-</a:t>
            </a:r>
            <a:r>
              <a:rPr lang="de-DE" sz="2000" b="1" dirty="0" err="1">
                <a:latin typeface="+mn-lt"/>
              </a:rPr>
              <a:t>Ino</a:t>
            </a:r>
            <a:r>
              <a:rPr lang="de-DE" sz="2000" b="1" dirty="0">
                <a:latin typeface="+mn-lt"/>
              </a:rPr>
              <a:t>-Pluto-HS-</a:t>
            </a:r>
            <a:r>
              <a:rPr lang="de-DE" sz="2000" b="1" dirty="0" err="1">
                <a:latin typeface="+mn-lt"/>
              </a:rPr>
              <a:t>Stelliums</a:t>
            </a:r>
            <a:r>
              <a:rPr lang="de-DE" sz="2000" b="1" dirty="0">
                <a:latin typeface="+mn-lt"/>
              </a:rPr>
              <a:t>)</a:t>
            </a:r>
            <a:endParaRPr lang="de-DE" sz="3200" dirty="0"/>
          </a:p>
        </p:txBody>
      </p:sp>
      <p:sp>
        <p:nvSpPr>
          <p:cNvPr id="3" name="Inhaltsplatzhalter 2">
            <a:extLst>
              <a:ext uri="{FF2B5EF4-FFF2-40B4-BE49-F238E27FC236}">
                <a16:creationId xmlns:a16="http://schemas.microsoft.com/office/drawing/2014/main" id="{DCD7B9DC-A0B5-42AA-ABDA-08DD9FEA18C6}"/>
              </a:ext>
            </a:extLst>
          </p:cNvPr>
          <p:cNvSpPr>
            <a:spLocks noGrp="1"/>
          </p:cNvSpPr>
          <p:nvPr>
            <p:ph idx="1"/>
          </p:nvPr>
        </p:nvSpPr>
        <p:spPr>
          <a:xfrm>
            <a:off x="0" y="675971"/>
            <a:ext cx="7005099" cy="6376836"/>
          </a:xfrm>
        </p:spPr>
        <p:txBody>
          <a:bodyPr>
            <a:noAutofit/>
          </a:bodyPr>
          <a:lstStyle/>
          <a:p>
            <a:pPr marL="0" indent="0">
              <a:lnSpc>
                <a:spcPct val="100000"/>
              </a:lnSpc>
              <a:spcBef>
                <a:spcPts val="300"/>
              </a:spcBef>
              <a:buNone/>
            </a:pPr>
            <a:r>
              <a:rPr lang="de-DE" sz="1300" dirty="0"/>
              <a:t>Starke Auslösung zum WK I- / WK II-Chart, zu Hitlers und Stalins Chart, zum 30.01.1933, zum SU-Chart 30.12.1922, zur Wannseekonferenz, zu General Pattons, zu Donald Trumps Chart etc.</a:t>
            </a:r>
          </a:p>
          <a:p>
            <a:pPr marL="0" indent="0">
              <a:lnSpc>
                <a:spcPct val="100000"/>
              </a:lnSpc>
              <a:spcBef>
                <a:spcPts val="300"/>
              </a:spcBef>
              <a:buNone/>
            </a:pPr>
            <a:r>
              <a:rPr lang="de-DE" sz="1300" dirty="0">
                <a:solidFill>
                  <a:srgbClr val="0000FF"/>
                </a:solidFill>
              </a:rPr>
              <a:t>Blau: </a:t>
            </a:r>
            <a:r>
              <a:rPr lang="de-DE" sz="1300" dirty="0"/>
              <a:t>Merkur/Saturn/Steel-Erdgroßtrigon mit Feuergroßtrigon Mond-Zeus/ Shannon/Herero-Ganymed im Drachen auf Jupiter-Heracles im Zwilling fokussierend (von Kindheit an durch Herrenmenschen stählern zur Völkerdiskriminierung und zum traumatisierenden </a:t>
            </a:r>
            <a:r>
              <a:rPr lang="de-DE" sz="1300" dirty="0" err="1"/>
              <a:t>herrschsüchti</a:t>
            </a:r>
            <a:r>
              <a:rPr lang="de-DE" sz="1300" dirty="0"/>
              <a:t>-     gen Blitzkrieg gedrillt, ‚Hände an der Hosennaht‘, ‚Hart wie Kruppstahl..‘)</a:t>
            </a:r>
          </a:p>
          <a:p>
            <a:pPr marL="0" indent="0">
              <a:lnSpc>
                <a:spcPct val="100000"/>
              </a:lnSpc>
              <a:spcBef>
                <a:spcPts val="300"/>
              </a:spcBef>
              <a:buNone/>
            </a:pPr>
            <a:r>
              <a:rPr lang="de-DE" sz="1300" dirty="0">
                <a:solidFill>
                  <a:srgbClr val="A50021"/>
                </a:solidFill>
              </a:rPr>
              <a:t>Dunkelrot: </a:t>
            </a:r>
            <a:r>
              <a:rPr lang="de-DE" sz="1300" dirty="0"/>
              <a:t>massenpsychologisch fanatisierte, entgrenzt-streitbare Weltkriegsfigur: Uranus-</a:t>
            </a:r>
            <a:r>
              <a:rPr lang="de-DE" sz="1300" dirty="0" err="1"/>
              <a:t>Lebon</a:t>
            </a:r>
            <a:r>
              <a:rPr lang="de-DE" sz="1300" dirty="0"/>
              <a:t> / Neptun / Chaos-</a:t>
            </a:r>
            <a:r>
              <a:rPr lang="de-DE" sz="1300" dirty="0" err="1"/>
              <a:t>Fanatica</a:t>
            </a:r>
            <a:r>
              <a:rPr lang="de-DE" sz="1300" dirty="0"/>
              <a:t>-Karma-Großtrigon mit Eris - </a:t>
            </a:r>
            <a:r>
              <a:rPr lang="de-DE" sz="1300" dirty="0" err="1"/>
              <a:t>karmakonfrontierender</a:t>
            </a:r>
            <a:r>
              <a:rPr lang="de-DE" sz="1300" dirty="0"/>
              <a:t>  </a:t>
            </a:r>
            <a:r>
              <a:rPr lang="de-DE" sz="1300" dirty="0" err="1"/>
              <a:t>Quaoar</a:t>
            </a:r>
            <a:r>
              <a:rPr lang="de-DE" sz="1300" dirty="0"/>
              <a:t> - auf- stachelnder, </a:t>
            </a:r>
            <a:r>
              <a:rPr lang="de-DE" sz="1300" dirty="0" err="1"/>
              <a:t>kriegstreiberischer</a:t>
            </a:r>
            <a:r>
              <a:rPr lang="de-DE" sz="1300" dirty="0"/>
              <a:t> </a:t>
            </a:r>
            <a:r>
              <a:rPr lang="de-DE" sz="1300" dirty="0" err="1"/>
              <a:t>Asbolus</a:t>
            </a:r>
            <a:endParaRPr lang="de-DE" sz="1300" dirty="0"/>
          </a:p>
          <a:p>
            <a:pPr marL="0" indent="0">
              <a:lnSpc>
                <a:spcPct val="100000"/>
              </a:lnSpc>
              <a:spcBef>
                <a:spcPts val="300"/>
              </a:spcBef>
              <a:buNone/>
            </a:pPr>
            <a:r>
              <a:rPr lang="de-DE" sz="1300" dirty="0">
                <a:solidFill>
                  <a:srgbClr val="9900CC"/>
                </a:solidFill>
              </a:rPr>
              <a:t>Lila: </a:t>
            </a:r>
            <a:r>
              <a:rPr lang="de-DE" sz="1300" dirty="0"/>
              <a:t>Die Staatsführer (Sonne) waren höllenverstrickt destruktiv (Atlantis), </a:t>
            </a:r>
            <a:r>
              <a:rPr lang="de-DE" sz="1300" dirty="0" err="1"/>
              <a:t>nemesishaft</a:t>
            </a:r>
            <a:r>
              <a:rPr lang="de-DE" sz="1300" dirty="0"/>
              <a:t> (Nemesis), </a:t>
            </a:r>
            <a:r>
              <a:rPr lang="de-DE" sz="1300" dirty="0" err="1"/>
              <a:t>his</a:t>
            </a:r>
            <a:r>
              <a:rPr lang="de-DE" sz="1300" dirty="0"/>
              <a:t>-torische Ungerechtigkeiten kriegerisch in Europa (Pallas-Europa, Mars) ausgleichen wollend (Waage-Mars-</a:t>
            </a:r>
            <a:r>
              <a:rPr lang="de-DE" sz="1300" dirty="0" err="1"/>
              <a:t>Klio</a:t>
            </a:r>
            <a:r>
              <a:rPr lang="de-DE" sz="1300" dirty="0"/>
              <a:t>), den Zeitgeist zum Raub nutzend (</a:t>
            </a:r>
            <a:r>
              <a:rPr lang="de-DE" sz="1300" dirty="0" err="1"/>
              <a:t>Robinhood</a:t>
            </a:r>
            <a:r>
              <a:rPr lang="de-DE" sz="1300" dirty="0"/>
              <a:t>) und trieben mit Patriotismus-Nationalismus (Patria) zur dominant erschütternden Neuordnung an (Koronis-</a:t>
            </a:r>
            <a:r>
              <a:rPr lang="de-DE" sz="1300" dirty="0" err="1"/>
              <a:t>Masterman</a:t>
            </a:r>
            <a:r>
              <a:rPr lang="de-DE" sz="1300" dirty="0"/>
              <a:t>): JUN Sonne-Atlantis QUA antichristliche </a:t>
            </a:r>
            <a:r>
              <a:rPr lang="de-DE" sz="1300" dirty="0" err="1"/>
              <a:t>Achristou</a:t>
            </a:r>
            <a:r>
              <a:rPr lang="de-DE" sz="1300" dirty="0"/>
              <a:t> / KRE-</a:t>
            </a:r>
            <a:r>
              <a:rPr lang="de-DE" sz="1300" dirty="0" err="1"/>
              <a:t>Robinhood</a:t>
            </a:r>
            <a:r>
              <a:rPr lang="de-DE" sz="1300" dirty="0"/>
              <a:t> </a:t>
            </a:r>
            <a:r>
              <a:rPr lang="de-DE" sz="1300" dirty="0" err="1"/>
              <a:t>Yod</a:t>
            </a:r>
            <a:r>
              <a:rPr lang="de-DE" sz="1300" dirty="0"/>
              <a:t> auf WAS-Pallas Großtrigon ZWI-Patria / WAA-Mars-</a:t>
            </a:r>
            <a:r>
              <a:rPr lang="de-DE" sz="1300" dirty="0" err="1"/>
              <a:t>Klio</a:t>
            </a:r>
            <a:endParaRPr lang="de-DE" sz="1300" dirty="0"/>
          </a:p>
          <a:p>
            <a:pPr marL="0" indent="0">
              <a:lnSpc>
                <a:spcPct val="100000"/>
              </a:lnSpc>
              <a:spcBef>
                <a:spcPts val="300"/>
              </a:spcBef>
              <a:buNone/>
            </a:pPr>
            <a:r>
              <a:rPr lang="de-DE" sz="1300" b="1" dirty="0">
                <a:solidFill>
                  <a:srgbClr val="FF0000"/>
                </a:solidFill>
              </a:rPr>
              <a:t>Rot: </a:t>
            </a:r>
            <a:r>
              <a:rPr lang="de-DE" sz="1300" dirty="0"/>
              <a:t>Hellsichtig prophetische, unkende, auf Unglückbotschaften fixierte, fesselnde Redner (Kassandra -</a:t>
            </a:r>
            <a:r>
              <a:rPr lang="de-DE" sz="1300" dirty="0" err="1"/>
              <a:t>Kalchas</a:t>
            </a:r>
            <a:r>
              <a:rPr lang="de-DE" sz="1300" dirty="0"/>
              <a:t>-Ogmios-AC </a:t>
            </a:r>
            <a:r>
              <a:rPr lang="de-DE" sz="1300" dirty="0" err="1"/>
              <a:t>Opp</a:t>
            </a:r>
            <a:r>
              <a:rPr lang="de-DE" sz="1300" dirty="0"/>
              <a:t>. Hybris) führten die Massen schwarzmagisch und </a:t>
            </a:r>
            <a:r>
              <a:rPr lang="de-DE" sz="1300" dirty="0" err="1"/>
              <a:t>erinnyenhaft</a:t>
            </a:r>
            <a:r>
              <a:rPr lang="de-DE" sz="1300" dirty="0"/>
              <a:t> vom Karma  getrieben auf eugenische Weise zu einer persönlich </a:t>
            </a:r>
            <a:r>
              <a:rPr lang="de-DE" sz="1300" dirty="0" err="1"/>
              <a:t>karmaabwehrenden</a:t>
            </a:r>
            <a:r>
              <a:rPr lang="de-DE" sz="1300" dirty="0"/>
              <a:t>, aber </a:t>
            </a:r>
            <a:r>
              <a:rPr lang="de-DE" sz="1300" dirty="0" err="1"/>
              <a:t>karmaverabreichen</a:t>
            </a:r>
            <a:r>
              <a:rPr lang="de-DE" sz="1300" dirty="0"/>
              <a:t>-den versuchten neuen Ordnung und zum Genozid manipulierend an (Qua. Chiron-Saturn-</a:t>
            </a:r>
            <a:r>
              <a:rPr lang="de-DE" sz="1300" dirty="0" err="1"/>
              <a:t>Ino</a:t>
            </a:r>
            <a:r>
              <a:rPr lang="de-DE" sz="1300" dirty="0"/>
              <a:t>-DNA-Crick-Saruman-</a:t>
            </a:r>
            <a:r>
              <a:rPr lang="de-DE" sz="1300" dirty="0" err="1"/>
              <a:t>Erynia</a:t>
            </a:r>
            <a:r>
              <a:rPr lang="de-DE" sz="1300" dirty="0"/>
              <a:t>-Eunomia-</a:t>
            </a:r>
            <a:r>
              <a:rPr lang="de-DE" sz="1300" dirty="0" err="1"/>
              <a:t>Aakashshah</a:t>
            </a:r>
            <a:r>
              <a:rPr lang="de-DE" sz="1300" dirty="0"/>
              <a:t>). Eugenischer </a:t>
            </a:r>
            <a:r>
              <a:rPr lang="de-DE" sz="1300" dirty="0" err="1"/>
              <a:t>Wissenschaftsdrill</a:t>
            </a:r>
            <a:r>
              <a:rPr lang="de-DE" sz="1300" dirty="0"/>
              <a:t> und Computerisierung (u.a. für den Kriegssieg) Chiron = Saturn / Pluto + DNA-Crick-</a:t>
            </a:r>
            <a:r>
              <a:rPr lang="de-DE" sz="1300" dirty="0" err="1"/>
              <a:t>Ino</a:t>
            </a:r>
            <a:r>
              <a:rPr lang="de-DE" sz="1300" dirty="0"/>
              <a:t>, Mars Qua. von Neumann, Shannon-GZ </a:t>
            </a:r>
            <a:r>
              <a:rPr lang="de-DE" sz="1300" dirty="0" err="1"/>
              <a:t>Opp</a:t>
            </a:r>
            <a:r>
              <a:rPr lang="de-DE" sz="1300" dirty="0"/>
              <a:t>. Jupiter-Wiener, Academia-Archimedes-Descartes auf IC, </a:t>
            </a:r>
            <a:r>
              <a:rPr lang="de-DE" sz="1300" dirty="0" err="1"/>
              <a:t>Konradzuse</a:t>
            </a:r>
            <a:r>
              <a:rPr lang="de-DE" sz="1300" dirty="0"/>
              <a:t> auf AC, Zeus auf Mond.</a:t>
            </a:r>
          </a:p>
          <a:p>
            <a:pPr marL="0" indent="0">
              <a:lnSpc>
                <a:spcPct val="100000"/>
              </a:lnSpc>
              <a:spcBef>
                <a:spcPts val="300"/>
              </a:spcBef>
              <a:buNone/>
            </a:pPr>
            <a:r>
              <a:rPr lang="de-DE" sz="1300" dirty="0"/>
              <a:t>Im Fokus standen besonders jüdische Anzeiger: entvölkernde </a:t>
            </a:r>
            <a:r>
              <a:rPr lang="de-DE" sz="1300" dirty="0" err="1"/>
              <a:t>Eugenikradikalität</a:t>
            </a:r>
            <a:r>
              <a:rPr lang="de-DE" sz="1300" dirty="0"/>
              <a:t> Saturn-Chiron-Pluto-</a:t>
            </a:r>
            <a:r>
              <a:rPr lang="de-DE" sz="1300" dirty="0" err="1"/>
              <a:t>Ino</a:t>
            </a:r>
            <a:r>
              <a:rPr lang="de-DE" sz="1300" dirty="0"/>
              <a:t> auf den, hier brutal </a:t>
            </a:r>
            <a:r>
              <a:rPr lang="de-DE" sz="1300" dirty="0" err="1"/>
              <a:t>verrandend</a:t>
            </a:r>
            <a:r>
              <a:rPr lang="de-DE" sz="1300" dirty="0"/>
              <a:t>-menschenopfernd, stark dem Judentum zugeordneten Graden Ende STI / Anfang ZWI (= alttestamentarisch gehaltene Sippenlinien plus Macht der Schrift / des Handels, von der Sippe unterstützte bzw. darin eingebettete Lebenswege), Lucifer Konj. Abramov, persönlich </a:t>
            </a:r>
            <a:r>
              <a:rPr lang="de-DE" sz="1300" dirty="0" err="1"/>
              <a:t>karmakonfrontierender</a:t>
            </a:r>
            <a:r>
              <a:rPr lang="de-DE" sz="1300" dirty="0"/>
              <a:t>, plus sippeneinbindender </a:t>
            </a:r>
            <a:r>
              <a:rPr lang="de-DE" sz="1300" dirty="0" err="1"/>
              <a:t>Quaoar</a:t>
            </a:r>
            <a:r>
              <a:rPr lang="de-DE" sz="1300" dirty="0"/>
              <a:t> Konj. Israel, jüdischer </a:t>
            </a:r>
            <a:r>
              <a:rPr lang="de-DE" sz="1300" dirty="0" err="1"/>
              <a:t>Lustdä-mon</a:t>
            </a:r>
            <a:r>
              <a:rPr lang="de-DE" sz="1300" dirty="0"/>
              <a:t> </a:t>
            </a:r>
            <a:r>
              <a:rPr lang="de-DE" sz="1300" dirty="0" err="1"/>
              <a:t>Asmodeus</a:t>
            </a:r>
            <a:r>
              <a:rPr lang="de-DE" sz="1300" dirty="0"/>
              <a:t> </a:t>
            </a:r>
            <a:r>
              <a:rPr lang="de-DE" sz="1300" dirty="0" err="1"/>
              <a:t>Opp</a:t>
            </a:r>
            <a:r>
              <a:rPr lang="de-DE" sz="1300" dirty="0"/>
              <a:t>. Mars, Nemesis-Wiesenthal, zudem </a:t>
            </a:r>
            <a:r>
              <a:rPr lang="de-DE" sz="1300" dirty="0" err="1"/>
              <a:t>genozidaler</a:t>
            </a:r>
            <a:r>
              <a:rPr lang="de-DE" sz="1300" dirty="0"/>
              <a:t> Herero Konj. Ganymed sowie die </a:t>
            </a:r>
            <a:r>
              <a:rPr lang="de-DE" sz="1300" dirty="0" err="1"/>
              <a:t>karmazurückausschüttende</a:t>
            </a:r>
            <a:r>
              <a:rPr lang="de-DE" sz="1300" dirty="0"/>
              <a:t> Höllenpandora </a:t>
            </a:r>
            <a:r>
              <a:rPr lang="de-DE" sz="1300" dirty="0" err="1"/>
              <a:t>Megaira</a:t>
            </a:r>
            <a:r>
              <a:rPr lang="de-DE" sz="1300" dirty="0"/>
              <a:t> und </a:t>
            </a:r>
            <a:r>
              <a:rPr lang="de-DE" sz="1300" dirty="0" err="1"/>
              <a:t>karmareichende</a:t>
            </a:r>
            <a:r>
              <a:rPr lang="de-DE" sz="1300" dirty="0"/>
              <a:t> Lachesis auf dem AC. Beschleunigungsschock in Städten, die große Rennerei, Motorisierung, massenhaftes Marschieren und die langen Wege: Pluto 0° ZWI, Jupiter-Heracles-Medusa ZWI, Marathon-</a:t>
            </a:r>
            <a:r>
              <a:rPr lang="de-DE" sz="1300" dirty="0" err="1"/>
              <a:t>Asbolus</a:t>
            </a:r>
            <a:r>
              <a:rPr lang="de-DE" sz="1300" dirty="0"/>
              <a:t> </a:t>
            </a:r>
            <a:r>
              <a:rPr lang="de-DE" sz="1300" dirty="0" err="1"/>
              <a:t>Opp</a:t>
            </a:r>
            <a:r>
              <a:rPr lang="de-DE" sz="1300" dirty="0"/>
              <a:t>. </a:t>
            </a:r>
            <a:r>
              <a:rPr lang="de-DE" sz="1300" dirty="0" err="1"/>
              <a:t>Fanatica</a:t>
            </a:r>
            <a:endParaRPr lang="de-DE" sz="1300" dirty="0"/>
          </a:p>
          <a:p>
            <a:pPr marL="0" indent="0">
              <a:buNone/>
            </a:pPr>
            <a:r>
              <a:rPr lang="de-DE" sz="1400" dirty="0"/>
              <a:t>                                                        </a:t>
            </a:r>
          </a:p>
        </p:txBody>
      </p:sp>
    </p:spTree>
    <p:extLst>
      <p:ext uri="{BB962C8B-B14F-4D97-AF65-F5344CB8AC3E}">
        <p14:creationId xmlns:p14="http://schemas.microsoft.com/office/powerpoint/2010/main" val="224354703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12616</Words>
  <Application>Microsoft Office PowerPoint</Application>
  <PresentationFormat>Breitbild</PresentationFormat>
  <Paragraphs>328</Paragraphs>
  <Slides>47</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47</vt:i4>
      </vt:variant>
    </vt:vector>
  </HeadingPairs>
  <TitlesOfParts>
    <vt:vector size="51" baseType="lpstr">
      <vt:lpstr>Arial</vt:lpstr>
      <vt:lpstr>Calibri</vt:lpstr>
      <vt:lpstr>Calibri Light</vt:lpstr>
      <vt:lpstr>Office</vt:lpstr>
      <vt:lpstr>KOSMOS &amp; PSYCHE - DER GROßE KOMET VON 1965: DER SCHLÜSSEL ALLER SCHLÜSSEL ZU UNSERER ZEIT? </vt:lpstr>
      <vt:lpstr>KOSMOS &amp; PSYCHE</vt:lpstr>
      <vt:lpstr>Das Auffinden und astropsychologische Beleuchten der stärksten kollektiven Schlüssel-Wirkhoroskope, die die versklavenden mächtigen Eliten nutzen</vt:lpstr>
      <vt:lpstr>Kometen – Irrlichter oder Lichter ?</vt:lpstr>
      <vt:lpstr>Deutung der Kometen</vt:lpstr>
      <vt:lpstr>Fragmentation Hierarchy of Bright Sungrazing Comets and the Birth and Orbital Evolution of the Kreutz System. I. Two-Superfragment Model Zdenek Sekanina and Paul W. Chodas aus https://iopscience.iop.org/article/10.1086/383466/fulltext/ Kaskadierende Zersplitterung</vt:lpstr>
      <vt:lpstr>Komet C/1882 R1-B (hellstes Teil) in den Wirkhoroskopen 1882/1884  hält fesselnde Reden, macht Beine, lässt härtekultmäßig in die Verheizung marschieren! (qcxhafte Reaktivierung im Millenniumschart 1.1.2000 / 30.12.1999) Zwillinge-Pluto 0° plus Ogmios auf AC  - Kometenstände nach: JPL Horizons https://ssd.jpl.nasa.gov/horizons/app.html#/</vt:lpstr>
      <vt:lpstr>Der Große September-Komet 1882 und die harte, eugenisch menschenopfernde Saturn-Chiron-Pluto-Südknoten-Ordnung</vt:lpstr>
      <vt:lpstr>Großer September-Komet C/1882 R1, EH 01.09.1882, ca. 04:44 UT, auf ital. Schiff im Golf von Guinea, auf Sao Tome gestellt (inkl. des jahrhundertlang wirkenden Saturn-Chiron-Ino-Pluto-HS-Stelliums)</vt:lpstr>
      <vt:lpstr>Großer September-Komet C/1882 R1, EH 01.09.1882, ca. 04:44 UT, auf Schiff im Golf von Guinea, auf Sao Tome gest. (innen)  WK I, 28.07.1914, 8 h, Bad Ischl (außen, links)            -          WK II, 01.09.1939, 4:45 MEZ, Danzig (außen, rechts)</vt:lpstr>
      <vt:lpstr>Großer September-Komet C/1882 R1, EH 01.09.1882, ca. 04:44 UT, auf Schiff im Golf von Guinea, auf Sao Tome gest. (innen) Adolf Hitler, 20.04.1889, 18:30 LMT, Braunau, A  (außen, links)   Machtergreifung 30.01.1933, 11:15 MEZ, Berlin (außen, rechts)</vt:lpstr>
      <vt:lpstr>Ikeya-Seki C/1965 S1 - Der Große Komet von 1965</vt:lpstr>
      <vt:lpstr>https://hdr-astrophotography.com/wp-content/uploads/2025/02/ikeyaseki.gif</vt:lpstr>
      <vt:lpstr>Der Große Komet von 1965 - Ikeya-Seki C/1965 S1 EH 18.09.1965, 19h12 UT, Kochi, JP – der Schlüssel aller Schlüssel unserer Epoche: Irrlicht bzw. Erleuchter bzw. Umwälzer zur himmlisch aufdeckenden oder aber täuschenden, luziferischen, angstautoritären, suizidalen Wissenschaftsordnung mit zahlreichen Höllenschatten</vt:lpstr>
      <vt:lpstr>Großer Komet von 1965 Ikeya-Seki C/1965 S1 EH 18.09.1965, 19h12 UT, Berlin</vt:lpstr>
      <vt:lpstr>Der Große Komet von 1965 - Ikeya-Seki C/1965 S1 EH 18.09.1965, 19h12 UT, Berlin (innen) – Gründungs-SoFi 22.12.1870, 12:28 UT, Berlin (max. Verf., außen)</vt:lpstr>
      <vt:lpstr>8 Irrlichts-Höllen des Kometen-EHs: unser nun reales Schreckenspanorama </vt:lpstr>
      <vt:lpstr>8 Irrlichtshöllen des Kometen-EHs: unser nun reales Schreckenspanorama II</vt:lpstr>
      <vt:lpstr>29-2° Der märtyrerpandorahaft berühmtheitsgeförderte, global verbrecherhor-denhafte, mit Biowaffen / islamistisch mörderische Regulus-SSC-Sog-Diamant Ikeya-Sekis</vt:lpstr>
      <vt:lpstr>Klimakonstellationen von Ikeya-Seki-EH 18.09.1965 Mit räuberischer Stierherrscherin SKO-Venus auf ungebremster Toro (Geld von anderen, Zwangsgemeinschaft, Machteinsatz zur Beliebtheit) im Großkreuz OPP Medusa-Constantia (Schreckstarre vor Veränderung, traumatische Klimawandelangst QUA Arrhenius (CO2-Pionier Thunberg-Vorfahr). Kämpferische, strategische (Pallas) jungkommunistische Komsomolia, gemeinsame Unternehmung, Schiffsreise (Jason) OPP Kommunismus (Wladilena), Ophelia (wahnhafte Aufopferung und Selbstmord für Machtsippe, Unterweltsrichter für Karma Rhadamanthus und stetig wiederholte Suggestion / Hypnose (Hypnos). Venus im Wassergroßtrigon geldrevierstarken Erdgroßtrigon dem gedopten Großbetrug, der Lebenslüge (Lancearmstrong) mit algorithmischen Berechnungen (Al Chwarizmi) mit PR-Überredungs-kunst (Peitho) mit dunkel missbrauchbarer Geldmacherei (Alicanto), mit Wissenschaftsverfolgungstraumafolgen (Giordano). Erdgroßtrigon von Medusa-Constantia mit anhängerstarker Haumea im geschützten kriminellen Betrug (Laverna), mit Abenteuer, verirrter Odyssee (Odysseus) und dämonischer Sphinx sowie der Kettenre-</vt:lpstr>
      <vt:lpstr>PowerPoint-Präsentation</vt:lpstr>
      <vt:lpstr>Großer Komet 1965 - Ikeya-Seki C/1965 S1, EH 18.09.1965, 19h12 UT, NYC  NYC wurde über IPCC, UN auch bzgl. Klimabetrugskampagnen der disruptive 10° Machtort</vt:lpstr>
      <vt:lpstr>Ikeya-Seki, EH 18.09.1965, 19h12 UT, Kochi, JP – Impf-Transhumanismus, KI</vt:lpstr>
      <vt:lpstr>09 -11° Kriegszerstörungs-Diamant der Kollektivgrade Ikeya-Sekis</vt:lpstr>
      <vt:lpstr>12 – 14° Großer-Attraktorsog-Diamant Ikeya-Sekis der Islamexpansion</vt:lpstr>
      <vt:lpstr>15 - 19° Diamant Ikeya-Sekis der analytischen, machtstrategischen, v.a. in Krisenzeiten trojanisch bzw. nanoisiert eindringenden und von innen zerstörenden, luciferisch-angstsuizidal ir-regeleiteten (nessischen) Wissenschaftsneuordnung - ‚Fortschritt‘ durch Fremd- / Selbst-Zerstörung</vt:lpstr>
      <vt:lpstr>24 – 26° die globalen (GZ) Akteure des Sonne-GZ-Diamants Ikeya-Sekis  - die intrauterine (Osiris, Semele, Dionysus), systemische und karmische (Quaoar, Lachesis, Mors-Somnus) Traumata auslebende, jungfrau-kritische, detektivische (Sherlock), sexuelle (Mahalingam, Cybele, Otero, Phryne, Aglaja), rauschhafte (Dionysus), lautstark (Stentor) rock‘n‘rollhaf-te (Rocknroll), schauspielernde (Actor), linksaktionistische (Actor) anarchische bzw. aussteigerhafte (Thoreau) und mediale (Manto, Pythia) psychotherapeutische (Pinel, Selene, Semele, Osiris) Befreiung aus dem nationalistischen (Patria) kriegerischen WKII-Kadavergehorsam (Stalingrad, Veteraniya, Polyneikes), die im luciferisch gelenkten Angstwahn zusehends in eine machtgetriebene (Machiavelli), kadavergehorsame robinhoodhaft zeitgeisträuberische, konkordant queer bzw. geschlechtsverwirrt woke (Concordia, Frank-                     kameny, Gilbertbaker,  Atalante), digitalvernetzt entkörperlichte (Wiener, Adalovelace, Babbage, Konradzuse),  transhumanistisch (Harari) nannyhaft (Ceres) überwachte (Varuna), snowflakehafte, Entertainment (Sophrosyne-Euphrosyne-Dionysus)-Gesellschaft mit eintrachts- betonenden woken, nannyhaften Solidarisierungsmachthintergrund (Wasser- großtrigon mit SKO-Solidarity, KRE-Concordia, FIS Machiavelli-Ceres unterfüt- tert die Jungfrau-Sonne) entgleiste. Aufstieg des steuernden Chinas (Zhongguo).   Die experimentelle, selbstoptimierende, fleißige, immer genauer hinschau- ende, große Energiemengen nivellierend in ihrem Detaillismus ignorant ab- spaltende, analytisch sezierende Jungfrau-Sonne (plus AC-MC-Herrscher  Merkur KON Uranus-Pluto am Vergangenheitspunkt Profectio Solaris macht- getrieben teuflisch suizidal angstwahnverseucht im Sextil Lucifer-Orcus)  agiert dabei immer pedantischer, angstzwanghafter bis anankastisch persön- lichkeitsgestörter, ängstlich vorauseilend anpassungsgetriebener, verwer- tender, vereinzelnder, nanohaft immer verkleinerter eine Festhalte-Sicher- heit fanatisch in immer kleineren Teilchen suchende Wellenpanik. Resul- tate: duckmäuserhaft-lemmingehaft suizidale, angepasst-dienstbare Auto- maten und Normopathen einer nun angstextremisierten Mitte, Neue Nor- malität. Mit diesem 1965er Kometen zum URA-PLU-Wechsel WIDJUN wechselte auch  die eugenisch härtekulthafte genozidal verheizende 1882er Kometen-Vaterherrschaft zu  einem nach real mangelnder, da traumaverhinderter Mutterbehütung konkordant gemein- sam simulierten, verletzungseliminierenden Mutterarchetypen, wo die Kontaktbedürfnis- se zunehmend digital bzw. virtuell nicht echt nährend durch Internet/KI ersetzt werden.</vt:lpstr>
      <vt:lpstr>Auslösungen des Ikeya-Seki-Kometen-Entdeckungshoroskops I</vt:lpstr>
      <vt:lpstr>Auslösungen (in rot) des Ikeya-Seki-Kometen-Entdeckungshoroskops II</vt:lpstr>
      <vt:lpstr>Auslösungen (in rot) des Ikeya-Seki-Kometen-Entdeckungshoroskops III</vt:lpstr>
      <vt:lpstr>Großer Komet Ikeya-Seki C/1965 S1 EH 18.09.1965, 19h12 UT, Coventry, GB (innen) – 1. Biontech-Impfung 08.12.2020, 06:31 GMT, Coventry, GB (außen)</vt:lpstr>
      <vt:lpstr>Großer Komet Ikeya-Seki C/1965 S1 EH 18.09.1965, 19h12 UT, Mekka (innen) – Islam-Urmachtfinsternis 01.08.566, 07:17 UT, Mekka (außen) – das Haupthoroskop des Islams - zusammen mit der plutonisch-orcischen Hedschra-SoFi 14.07.622 - mit Finsternisverlauf über Mekka und Medina und 2 noch akuten Jahrtausendekonstellationen: Erdgroßtrigon Saturn/Uranus-Mars/Neptun und Pluto-Pholus-Nessus-Konj. Opp Eris, Trigon Jupiter (löst stets bei islambezogenen Shock-and-Awe-Ereignissen aus und zeigt alle Islamthemen)</vt:lpstr>
      <vt:lpstr>Der Islamaufstieg mit Hilfe des Destruktiven der Kometen-Erschütterung bzw. des Kometen-Zerbrechens, in der Märtyrer-Pandoras-Büchsensprengung-Nachfolge der ‚Gotteskrieger‘ bzw. Selbstmordattentäter</vt:lpstr>
      <vt:lpstr>Markante Islamismusterror-Wirkhoroskop-Faktoren, die in Synastrie Ikeya-Sekis-Faktoren 1965 aufgreifen I </vt:lpstr>
      <vt:lpstr>Ikeya-Seki 1965 (in rot) auslösende Islamismusterror-Wirkhoroskope II</vt:lpstr>
      <vt:lpstr>Ikeya-Seki 1965 (in rot) auslösende Islamismusterror-Wirkhoroskope III</vt:lpstr>
      <vt:lpstr>Ikeya-Seki 1965 (in rot) auslösende Islamismusterror-Wirkhoroskope IV</vt:lpstr>
      <vt:lpstr>Aufeinanderfolge der Großen Kometen vom 01.09.1882 zum 18.09.1965</vt:lpstr>
      <vt:lpstr>Komet C/1965 S1-A in den Wirkhoroskopen 1965/1966 lt. JPL Horizons</vt:lpstr>
      <vt:lpstr>Perigäum 17.10.1965 um 11:06 UT auf 13°20 WAA - Maximaler Auftrag der Kometenwirkung auf die Erde, links Hollywood, rechts Silicon Valley</vt:lpstr>
      <vt:lpstr>PowerPoint-Präsentation</vt:lpstr>
      <vt:lpstr>Komet Tebbutt C/1861 J1 (Großer Komet)</vt:lpstr>
      <vt:lpstr>Komet Tebbutt C/1861 J1 am 30.06.1861 abends auf der Nordhalbkugel: Halbsummenfächer des die Erde von der Sonne trennenden, ideologisierenden Einfalls Lucifers auf die Erde, Umsetzung des EHs: Lucifer auf 10,5° Stier (auf Uranus-Neptun-Pluto -576) in enger HS Pluto-Merkur HS Eris / Amycus (Uranus in HS Neptun 1° Widder / Löwe-Jupiter auf Merak) = die globale Industrialisierung (Saturn-MC Opp. Chiron-IC T-Qua. Schütze-Industria in 12: der Räuberbaron-Ehrgeizgruppen bzw. konkurrenten Zeitgeistvorreiter) - hat bspw. starke Interaspekte zu J.D. Rockefeller</vt:lpstr>
      <vt:lpstr>Komet Tebbutt C/1861 J1 am 13.05.1861, 08:53 UT, Windsor, AUS auf 16° Stier</vt:lpstr>
      <vt:lpstr>     Halbsummen-Muster des 13.05.1861</vt:lpstr>
      <vt:lpstr>Komet Tebbutt C/1861 J1 – Perigäum am 30.06.1861, 07:52 UT, Windsor AUS 3°18 KRE Halbsummenfächer des die Erde von der Sonne trennenden, ideologisierenden Einfalls Lucifers auf die Erde, Umsetzung des EHs: Lucifer auf 10,5° Stier (auf Uranus-Neptun-Pluto 576) in enger HS Pluto-Merkur HS Eris / Amycus (dieser in HS Neptun 1° Widder / Löwe-Jupiter auf Merak) = die globale Industrialisierung (Saturn-MC Opp. Chiron-IC T-Qua. Schütze-Industria in 12: der Räuberbaron-Ehrgeizgruppen bzw. konkurrenten Zeitgeistvorreiter)</vt:lpstr>
      <vt:lpstr>Ur-Kapitalismus-SoFi 06.11.1771, 18:47 UT,                  Erdepochenhoroskop 17.07.1802, Windsor, AUS (innen, links),                                              Windsor, AUS (innen rechts)                                                               - jeweils Komet Tebbutt 13.05.1861, 08:53 UT, Windsor, AUS (außen)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großen Kometen 1882  und 1965</dc:title>
  <dc:creator>Werner</dc:creator>
  <cp:lastModifiedBy>Werner</cp:lastModifiedBy>
  <cp:revision>855</cp:revision>
  <dcterms:created xsi:type="dcterms:W3CDTF">2025-06-10T18:17:00Z</dcterms:created>
  <dcterms:modified xsi:type="dcterms:W3CDTF">2025-08-20T15:28:18Z</dcterms:modified>
</cp:coreProperties>
</file>