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9" r:id="rId5"/>
    <p:sldId id="258" r:id="rId6"/>
    <p:sldId id="259" r:id="rId7"/>
    <p:sldId id="261" r:id="rId8"/>
    <p:sldId id="272" r:id="rId9"/>
    <p:sldId id="271" r:id="rId10"/>
    <p:sldId id="260" r:id="rId11"/>
    <p:sldId id="273" r:id="rId12"/>
    <p:sldId id="265" r:id="rId13"/>
    <p:sldId id="275" r:id="rId14"/>
    <p:sldId id="264" r:id="rId15"/>
    <p:sldId id="277" r:id="rId16"/>
    <p:sldId id="278" r:id="rId17"/>
    <p:sldId id="266" r:id="rId18"/>
    <p:sldId id="267" r:id="rId19"/>
    <p:sldId id="268" r:id="rId20"/>
    <p:sldId id="274" r:id="rId21"/>
    <p:sldId id="276" r:id="rId22"/>
    <p:sldId id="263" r:id="rId23"/>
    <p:sldId id="270"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rner" initials="W" lastIdx="1" clrIdx="0">
    <p:extLst>
      <p:ext uri="{19B8F6BF-5375-455C-9EA6-DF929625EA0E}">
        <p15:presenceInfo xmlns:p15="http://schemas.microsoft.com/office/powerpoint/2012/main" userId="a558faa0eaa84c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3" autoAdjust="0"/>
    <p:restoredTop sz="94660"/>
  </p:normalViewPr>
  <p:slideViewPr>
    <p:cSldViewPr snapToGrid="0">
      <p:cViewPr varScale="1">
        <p:scale>
          <a:sx n="63" d="100"/>
          <a:sy n="63" d="100"/>
        </p:scale>
        <p:origin x="66" y="10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8-14T08:38:27.389" idx="1">
    <p:pos x="7583" y="176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543D65-ECD7-4CAA-AD3A-2D65105A09C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9E4BF33-06F3-492D-A1AD-C36CEAC5EC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33403FA-FAD9-47BD-BF44-1103B4EB4DCD}"/>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5" name="Fußzeilenplatzhalter 4">
            <a:extLst>
              <a:ext uri="{FF2B5EF4-FFF2-40B4-BE49-F238E27FC236}">
                <a16:creationId xmlns:a16="http://schemas.microsoft.com/office/drawing/2014/main" id="{DFAFBDCE-83B0-4E35-8F44-27CE0648A98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26EA5CE-CC9D-45B4-AF97-821865BDB63B}"/>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745948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F2D5B-5827-4865-8847-5F23DC40E4D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6307A62C-9555-47FA-A3C8-311E8B9EFFD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D6C9E93-68B1-4796-A6DF-C2A2832FBE1B}"/>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5" name="Fußzeilenplatzhalter 4">
            <a:extLst>
              <a:ext uri="{FF2B5EF4-FFF2-40B4-BE49-F238E27FC236}">
                <a16:creationId xmlns:a16="http://schemas.microsoft.com/office/drawing/2014/main" id="{89F95396-1A04-4F63-8FE2-399FA2DAD5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AC4A279-0E1E-4687-A1D2-89A845143F4C}"/>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10289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D0BDDB4-8E9B-4BF2-BEF3-AD3E7DF1613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A406DBBB-4378-4C0E-82FE-6D1A0ADD35A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997D223-D4D0-497C-87F6-A161FAFFD13F}"/>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5" name="Fußzeilenplatzhalter 4">
            <a:extLst>
              <a:ext uri="{FF2B5EF4-FFF2-40B4-BE49-F238E27FC236}">
                <a16:creationId xmlns:a16="http://schemas.microsoft.com/office/drawing/2014/main" id="{22F4C040-681E-4ED5-8A88-239E41A654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4EB2673-61E1-43A2-9409-B4FB419C0D8F}"/>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191790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7C707-A7B3-4E70-BBE7-F3CBB85B4BD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CA53F00-5D7E-4A53-A294-2F276E3B545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7087E19-31E1-4803-BE61-BDF4E9FE9848}"/>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5" name="Fußzeilenplatzhalter 4">
            <a:extLst>
              <a:ext uri="{FF2B5EF4-FFF2-40B4-BE49-F238E27FC236}">
                <a16:creationId xmlns:a16="http://schemas.microsoft.com/office/drawing/2014/main" id="{63B4318B-698F-4E71-893E-DD49B420505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7FC150D-AB31-4780-85F6-142C9BA3D46A}"/>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282893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C9B7A4-C865-45C9-82D5-070A262E0BF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6C54B721-A5AE-48CB-A408-D22A7F9EEF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C076442-2AD9-46AA-B36C-063DA84AF475}"/>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5" name="Fußzeilenplatzhalter 4">
            <a:extLst>
              <a:ext uri="{FF2B5EF4-FFF2-40B4-BE49-F238E27FC236}">
                <a16:creationId xmlns:a16="http://schemas.microsoft.com/office/drawing/2014/main" id="{AF6F8206-060B-419A-ADDB-351AAED482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D19C5ED-E5A1-4934-B7D0-D8B1892BF021}"/>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3788424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DF075-17DA-481D-8B48-E46B5EA85D4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67A3A44-F206-4BFA-9D52-79886F76AFA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BB4918-635E-46F1-9C6F-E9FDB8EC7AB2}"/>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E3562B6-0135-448D-9634-1494FB63C3D7}"/>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6" name="Fußzeilenplatzhalter 5">
            <a:extLst>
              <a:ext uri="{FF2B5EF4-FFF2-40B4-BE49-F238E27FC236}">
                <a16:creationId xmlns:a16="http://schemas.microsoft.com/office/drawing/2014/main" id="{7BF51F12-7B08-4164-928E-22189E7F986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BFDF369-45CB-4BBF-A56B-5B7D816D636B}"/>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3622722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DD1123-0FF1-46D3-AC8F-E45E4489B63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98C8A29-476C-4956-9E3A-A0F363753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DC9109B-62EE-4D13-949B-6462839101D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2A9BAAC-F862-4EBD-AB52-B31DAD77F3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082F24E-8263-4FFA-9914-1BD73E2AA14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F6A3F9A-1EA6-4529-98B4-1989E432499C}"/>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8" name="Fußzeilenplatzhalter 7">
            <a:extLst>
              <a:ext uri="{FF2B5EF4-FFF2-40B4-BE49-F238E27FC236}">
                <a16:creationId xmlns:a16="http://schemas.microsoft.com/office/drawing/2014/main" id="{1E68253D-A37E-4071-822F-F2AAC2AE6BB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C368EBB-A1D6-48B0-BBA5-298938FA8412}"/>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194643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DE67AE-D405-42CF-8F92-F957891DB1A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D2337E6-853A-4830-9265-A3C445619381}"/>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4" name="Fußzeilenplatzhalter 3">
            <a:extLst>
              <a:ext uri="{FF2B5EF4-FFF2-40B4-BE49-F238E27FC236}">
                <a16:creationId xmlns:a16="http://schemas.microsoft.com/office/drawing/2014/main" id="{AC1F52F3-A518-43E1-B0FF-D012D45CEE6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AEC5CE9-D4CF-4118-90FA-5321B413957E}"/>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3299445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2B70F42-8FC3-4489-A69F-4A2B286C2F66}"/>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3" name="Fußzeilenplatzhalter 2">
            <a:extLst>
              <a:ext uri="{FF2B5EF4-FFF2-40B4-BE49-F238E27FC236}">
                <a16:creationId xmlns:a16="http://schemas.microsoft.com/office/drawing/2014/main" id="{F60F548B-E139-4A2E-900C-3E135006B89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1C7EB44-4B28-4C2B-BA74-63E2805A2B91}"/>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1405287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7EC9BE-A745-428C-86C4-70F59A951A5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D9596B6-6DF1-48E0-AAD3-4DB0B015B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C0681C0-368F-41C7-9758-EF60507FF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B78F564-F21B-4955-BC5A-8980AC91AC87}"/>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6" name="Fußzeilenplatzhalter 5">
            <a:extLst>
              <a:ext uri="{FF2B5EF4-FFF2-40B4-BE49-F238E27FC236}">
                <a16:creationId xmlns:a16="http://schemas.microsoft.com/office/drawing/2014/main" id="{CA956E6C-597F-49A2-9753-168A9BA2CDB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75EF51-E579-4E61-AD8E-BD17DAB17935}"/>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3357910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89354B-D27F-4855-8B49-52D5035D82E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25023C0-9B7B-49ED-8EC3-A3D9877D71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8805AEC-A4C2-4438-AA4D-F01AF56FFA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CB0031-5D0B-4EC9-B755-CC125115B596}"/>
              </a:ext>
            </a:extLst>
          </p:cNvPr>
          <p:cNvSpPr>
            <a:spLocks noGrp="1"/>
          </p:cNvSpPr>
          <p:nvPr>
            <p:ph type="dt" sz="half" idx="10"/>
          </p:nvPr>
        </p:nvSpPr>
        <p:spPr/>
        <p:txBody>
          <a:bodyPr/>
          <a:lstStyle/>
          <a:p>
            <a:fld id="{6585F3CD-AEFD-4F9B-B61E-8D1B0A82C61E}" type="datetimeFigureOut">
              <a:rPr lang="de-DE" smtClean="0"/>
              <a:t>17.08.2026</a:t>
            </a:fld>
            <a:endParaRPr lang="de-DE"/>
          </a:p>
        </p:txBody>
      </p:sp>
      <p:sp>
        <p:nvSpPr>
          <p:cNvPr id="6" name="Fußzeilenplatzhalter 5">
            <a:extLst>
              <a:ext uri="{FF2B5EF4-FFF2-40B4-BE49-F238E27FC236}">
                <a16:creationId xmlns:a16="http://schemas.microsoft.com/office/drawing/2014/main" id="{26ADBCC9-EC9B-4FCE-8C64-4CB8CA8F3CC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AD0C484-4E52-48CA-99D4-B75C3CE55427}"/>
              </a:ext>
            </a:extLst>
          </p:cNvPr>
          <p:cNvSpPr>
            <a:spLocks noGrp="1"/>
          </p:cNvSpPr>
          <p:nvPr>
            <p:ph type="sldNum" sz="quarter" idx="12"/>
          </p:nvPr>
        </p:nvSpPr>
        <p:spPr/>
        <p:txBody>
          <a:bodyPr/>
          <a:lstStyle/>
          <a:p>
            <a:fld id="{83DCEF36-2AE6-4CFE-945A-1FF7376D811F}" type="slidenum">
              <a:rPr lang="de-DE" smtClean="0"/>
              <a:t>‹Nr.›</a:t>
            </a:fld>
            <a:endParaRPr lang="de-DE"/>
          </a:p>
        </p:txBody>
      </p:sp>
    </p:spTree>
    <p:extLst>
      <p:ext uri="{BB962C8B-B14F-4D97-AF65-F5344CB8AC3E}">
        <p14:creationId xmlns:p14="http://schemas.microsoft.com/office/powerpoint/2010/main" val="264133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B326991-5F3A-4763-A9E6-607D8DB08D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9740BD3-5548-4211-9B9F-4EEECE1791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69A8260-CFA7-461A-8598-037736A1DB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85F3CD-AEFD-4F9B-B61E-8D1B0A82C61E}" type="datetimeFigureOut">
              <a:rPr lang="de-DE" smtClean="0"/>
              <a:t>17.08.2026</a:t>
            </a:fld>
            <a:endParaRPr lang="de-DE"/>
          </a:p>
        </p:txBody>
      </p:sp>
      <p:sp>
        <p:nvSpPr>
          <p:cNvPr id="5" name="Fußzeilenplatzhalter 4">
            <a:extLst>
              <a:ext uri="{FF2B5EF4-FFF2-40B4-BE49-F238E27FC236}">
                <a16:creationId xmlns:a16="http://schemas.microsoft.com/office/drawing/2014/main" id="{3C6307BC-6C37-4A07-816D-B2A93F6979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16CE4CD-1F99-4807-8CFA-6D3170B846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DCEF36-2AE6-4CFE-945A-1FF7376D811F}" type="slidenum">
              <a:rPr lang="de-DE" smtClean="0"/>
              <a:t>‹Nr.›</a:t>
            </a:fld>
            <a:endParaRPr lang="de-DE"/>
          </a:p>
        </p:txBody>
      </p:sp>
    </p:spTree>
    <p:extLst>
      <p:ext uri="{BB962C8B-B14F-4D97-AF65-F5344CB8AC3E}">
        <p14:creationId xmlns:p14="http://schemas.microsoft.com/office/powerpoint/2010/main" val="1775332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4CB380C-D997-4BAE-988A-13DBA9436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3351" y="573597"/>
            <a:ext cx="9505297" cy="5710805"/>
          </a:xfrm>
          <a:prstGeom prst="rect">
            <a:avLst/>
          </a:prstGeom>
        </p:spPr>
      </p:pic>
    </p:spTree>
    <p:extLst>
      <p:ext uri="{BB962C8B-B14F-4D97-AF65-F5344CB8AC3E}">
        <p14:creationId xmlns:p14="http://schemas.microsoft.com/office/powerpoint/2010/main" val="1839942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E1306-3916-4E91-8C80-198F6D11FFD7}"/>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16AB32FB-5C61-459D-BA85-DCE55AC7A6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071" y="0"/>
            <a:ext cx="5292475" cy="6855197"/>
          </a:xfrm>
        </p:spPr>
      </p:pic>
      <p:pic>
        <p:nvPicPr>
          <p:cNvPr id="7" name="Grafik 6">
            <a:extLst>
              <a:ext uri="{FF2B5EF4-FFF2-40B4-BE49-F238E27FC236}">
                <a16:creationId xmlns:a16="http://schemas.microsoft.com/office/drawing/2014/main" id="{FA49E96F-F431-4824-8A8D-DF32FFEC3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1905"/>
            <a:ext cx="5564841" cy="6420970"/>
          </a:xfrm>
          <a:prstGeom prst="rect">
            <a:avLst/>
          </a:prstGeom>
        </p:spPr>
      </p:pic>
    </p:spTree>
    <p:extLst>
      <p:ext uri="{BB962C8B-B14F-4D97-AF65-F5344CB8AC3E}">
        <p14:creationId xmlns:p14="http://schemas.microsoft.com/office/powerpoint/2010/main" val="3430768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ECDF20-76E7-4D16-AE85-DD04D602123C}"/>
              </a:ext>
            </a:extLst>
          </p:cNvPr>
          <p:cNvSpPr>
            <a:spLocks noGrp="1"/>
          </p:cNvSpPr>
          <p:nvPr>
            <p:ph type="title"/>
          </p:nvPr>
        </p:nvSpPr>
        <p:spPr>
          <a:xfrm>
            <a:off x="-43031" y="139610"/>
            <a:ext cx="12192000" cy="1329452"/>
          </a:xfrm>
        </p:spPr>
        <p:txBody>
          <a:bodyPr>
            <a:normAutofit fontScale="90000"/>
          </a:bodyPr>
          <a:lstStyle/>
          <a:p>
            <a:pPr>
              <a:spcBef>
                <a:spcPts val="600"/>
              </a:spcBef>
              <a:spcAft>
                <a:spcPts val="600"/>
              </a:spcAft>
            </a:pPr>
            <a:r>
              <a:rPr lang="de-DE" sz="3600" b="1" dirty="0">
                <a:latin typeface="+mn-lt"/>
              </a:rPr>
              <a:t>                         Totale Sonnenfinsternis am 12.08.2026</a:t>
            </a:r>
            <a:br>
              <a:rPr lang="de-DE" sz="3600" b="1" dirty="0">
                <a:latin typeface="+mn-lt"/>
              </a:rPr>
            </a:br>
            <a:r>
              <a:rPr lang="de-DE" sz="900" b="1" dirty="0">
                <a:latin typeface="+mn-lt"/>
              </a:rPr>
              <a:t>. </a:t>
            </a:r>
            <a:br>
              <a:rPr lang="de-DE" sz="3600" b="1" dirty="0">
                <a:latin typeface="+mn-lt"/>
              </a:rPr>
            </a:br>
            <a:r>
              <a:rPr lang="de-DE" sz="2400" b="1" dirty="0">
                <a:latin typeface="+mn-lt"/>
              </a:rPr>
              <a:t>Saros-Zyklus 126 ab 10.03.1179 (in immer wieder spannungsreichen Zeiten) mit fundamentwandelnden Fische-Sonne Qua. Schütze-Saturn/Pluto, wo nun das globale GZ ankam (inkl. Jupiter-Chiron-Konj.) </a:t>
            </a:r>
            <a:br>
              <a:rPr lang="de-DE" sz="2400" b="1" dirty="0">
                <a:latin typeface="+mn-lt"/>
              </a:rPr>
            </a:br>
            <a:r>
              <a:rPr lang="de-DE" sz="1100" b="1" dirty="0">
                <a:latin typeface="+mn-lt"/>
              </a:rPr>
              <a:t>.</a:t>
            </a:r>
            <a:br>
              <a:rPr lang="de-DE" sz="3200" b="1" dirty="0">
                <a:latin typeface="+mn-lt"/>
              </a:rPr>
            </a:br>
            <a:endParaRPr lang="de-DE" sz="3200" b="1" dirty="0">
              <a:latin typeface="+mn-lt"/>
            </a:endParaRPr>
          </a:p>
        </p:txBody>
      </p:sp>
      <p:sp>
        <p:nvSpPr>
          <p:cNvPr id="3" name="Inhaltsplatzhalter 2">
            <a:extLst>
              <a:ext uri="{FF2B5EF4-FFF2-40B4-BE49-F238E27FC236}">
                <a16:creationId xmlns:a16="http://schemas.microsoft.com/office/drawing/2014/main" id="{8AA7A453-E1BB-4F2E-890E-E2DD6EEA8FA4}"/>
              </a:ext>
            </a:extLst>
          </p:cNvPr>
          <p:cNvSpPr>
            <a:spLocks noGrp="1"/>
          </p:cNvSpPr>
          <p:nvPr>
            <p:ph idx="1"/>
          </p:nvPr>
        </p:nvSpPr>
        <p:spPr>
          <a:xfrm>
            <a:off x="-43032" y="1095698"/>
            <a:ext cx="12363369" cy="6203460"/>
          </a:xfrm>
        </p:spPr>
        <p:txBody>
          <a:bodyPr>
            <a:normAutofit fontScale="70000" lnSpcReduction="20000"/>
          </a:bodyPr>
          <a:lstStyle/>
          <a:p>
            <a:pPr marL="0" indent="0">
              <a:lnSpc>
                <a:spcPct val="110000"/>
              </a:lnSpc>
              <a:spcBef>
                <a:spcPts val="600"/>
              </a:spcBef>
              <a:spcAft>
                <a:spcPts val="600"/>
              </a:spcAft>
              <a:buNone/>
            </a:pPr>
            <a:r>
              <a:rPr lang="de-DE" sz="2700" dirty="0">
                <a:latin typeface="+mn-lt"/>
              </a:rPr>
              <a:t>1. SoFi mit Nordknoten im Wassermann und der Sonne als nun zu rekapitulierende Südknoten- und hier auch Finsternis-herrscherin (das Ego, die Sexualität, das Väterliche, die Persönlichkeit) wird auf das Karma, eigene </a:t>
            </a:r>
            <a:r>
              <a:rPr lang="de-DE" sz="2700" dirty="0"/>
              <a:t>Schatten zurückgeworfen</a:t>
            </a:r>
            <a:r>
              <a:rPr lang="de-DE" sz="2700" dirty="0">
                <a:latin typeface="+mn-lt"/>
              </a:rPr>
              <a:t>, um dann transformativ mit neuer leichter, auch aufrüttelnder </a:t>
            </a:r>
            <a:r>
              <a:rPr lang="de-DE" sz="2700" dirty="0" err="1">
                <a:latin typeface="+mn-lt"/>
              </a:rPr>
              <a:t>uranischer</a:t>
            </a:r>
            <a:r>
              <a:rPr lang="de-DE" sz="2700" dirty="0">
                <a:latin typeface="+mn-lt"/>
              </a:rPr>
              <a:t> Aktualität und vertikalen göttlichen </a:t>
            </a:r>
            <a:r>
              <a:rPr lang="de-DE" sz="2700" dirty="0" err="1">
                <a:latin typeface="+mn-lt"/>
              </a:rPr>
              <a:t>Kommunikati-onskanälen</a:t>
            </a:r>
            <a:r>
              <a:rPr lang="de-DE" sz="2700" dirty="0">
                <a:latin typeface="+mn-lt"/>
              </a:rPr>
              <a:t> das volle Leben neu zu aktivieren. Es bringt aber auch einen gefährlich überkompensierten Machtverlust der bis dato machtdominanten Löwen (Pluto 1938-58 +Konj. </a:t>
            </a:r>
            <a:r>
              <a:rPr lang="de-DE" sz="2700" dirty="0" err="1">
                <a:latin typeface="+mn-lt"/>
              </a:rPr>
              <a:t>Haumea</a:t>
            </a:r>
            <a:r>
              <a:rPr lang="de-DE" sz="2700" dirty="0">
                <a:latin typeface="+mn-lt"/>
              </a:rPr>
              <a:t> 53-56) zur dezentralisiert-dynamischen Luftenergie WAS-ZWI.</a:t>
            </a:r>
          </a:p>
          <a:p>
            <a:pPr marL="0" indent="0">
              <a:lnSpc>
                <a:spcPct val="110000"/>
              </a:lnSpc>
              <a:spcBef>
                <a:spcPts val="600"/>
              </a:spcBef>
              <a:spcAft>
                <a:spcPts val="600"/>
              </a:spcAft>
              <a:buNone/>
            </a:pPr>
            <a:r>
              <a:rPr lang="de-DE" sz="2700" dirty="0">
                <a:latin typeface="+mn-lt"/>
              </a:rPr>
              <a:t>Enthaltene Schattenthemen: aggravierte Landesverteidigung gegen Russland (Mars-Ceres, Eris-Vesta-Stalingrad-Russia-</a:t>
            </a:r>
            <a:r>
              <a:rPr lang="de-DE" sz="2700" dirty="0" err="1">
                <a:latin typeface="+mn-lt"/>
              </a:rPr>
              <a:t>Komsomolia</a:t>
            </a:r>
            <a:r>
              <a:rPr lang="de-DE" sz="2700" dirty="0">
                <a:latin typeface="+mn-lt"/>
              </a:rPr>
              <a:t>) bzw. den entgrenzenden Islam </a:t>
            </a:r>
            <a:r>
              <a:rPr lang="de-DE" sz="2700" dirty="0"/>
              <a:t>(Pelayo-Saturn-Godefroy-</a:t>
            </a:r>
            <a:r>
              <a:rPr lang="de-DE" sz="2700" dirty="0" err="1"/>
              <a:t>Charmartell</a:t>
            </a:r>
            <a:r>
              <a:rPr lang="de-DE" sz="2700" dirty="0"/>
              <a:t>-</a:t>
            </a:r>
            <a:r>
              <a:rPr lang="de-DE" sz="2700" dirty="0" err="1"/>
              <a:t>Zhulong</a:t>
            </a:r>
            <a:r>
              <a:rPr lang="de-DE" sz="2700" dirty="0"/>
              <a:t>-China-</a:t>
            </a:r>
            <a:r>
              <a:rPr lang="de-DE" sz="2700" dirty="0" err="1"/>
              <a:t>Africa</a:t>
            </a:r>
            <a:r>
              <a:rPr lang="de-DE" sz="2700" dirty="0"/>
              <a:t>-G.A. Zeus </a:t>
            </a:r>
            <a:r>
              <a:rPr lang="de-DE" sz="2700" dirty="0">
                <a:latin typeface="+mn-lt"/>
              </a:rPr>
              <a:t>(HS NM/ Jupiter) um die revierdominanten 15°, Liebe-</a:t>
            </a:r>
            <a:r>
              <a:rPr lang="de-DE" sz="2700" dirty="0"/>
              <a:t>Patria-Heracles-Uranus-Gonggong-Hagar), Abspaltung Spaniens von Europa; </a:t>
            </a:r>
            <a:r>
              <a:rPr lang="de-DE" sz="2700" dirty="0">
                <a:latin typeface="+mn-lt"/>
              </a:rPr>
              <a:t>kettenreaktive, große (KI-)</a:t>
            </a:r>
            <a:r>
              <a:rPr lang="de-DE" sz="2700" dirty="0"/>
              <a:t>industrielle Umwälzungs-Dynamiken (Fermi-Industria-Shannon-NM</a:t>
            </a:r>
            <a:r>
              <a:rPr lang="de-DE" sz="2700" dirty="0">
                <a:latin typeface="+mn-lt"/>
              </a:rPr>
              <a:t>); globale kämpferische Kon-</a:t>
            </a:r>
            <a:r>
              <a:rPr lang="de-DE" sz="2700" dirty="0" err="1">
                <a:latin typeface="+mn-lt"/>
              </a:rPr>
              <a:t>flikte</a:t>
            </a:r>
            <a:r>
              <a:rPr lang="de-DE" sz="2700" dirty="0">
                <a:latin typeface="+mn-lt"/>
              </a:rPr>
              <a:t> um Israel, Arabien, Russland</a:t>
            </a:r>
            <a:r>
              <a:rPr lang="de-DE" sz="2700" dirty="0"/>
              <a:t>, Amerika, Iran (</a:t>
            </a:r>
            <a:r>
              <a:rPr lang="de-DE" sz="2700" dirty="0" err="1"/>
              <a:t>America</a:t>
            </a:r>
            <a:r>
              <a:rPr lang="de-DE" sz="2700" dirty="0"/>
              <a:t> Qua. Irani auf NM-Gradzahlen), </a:t>
            </a:r>
            <a:r>
              <a:rPr lang="de-DE" sz="2700" dirty="0">
                <a:latin typeface="+mn-lt"/>
              </a:rPr>
              <a:t>Sturzbedrohung der bisherigen Löwe-Mächtigen (mit globaler </a:t>
            </a:r>
            <a:r>
              <a:rPr lang="de-DE" sz="2700" dirty="0" err="1">
                <a:latin typeface="+mn-lt"/>
              </a:rPr>
              <a:t>kriegstreiberischer</a:t>
            </a:r>
            <a:r>
              <a:rPr lang="de-DE" sz="2700" dirty="0">
                <a:latin typeface="+mn-lt"/>
              </a:rPr>
              <a:t> Überkompensation Mauritia-GZ-Arabia-Israel-Eris-Vesta-Atlantis-Russia, </a:t>
            </a:r>
            <a:r>
              <a:rPr lang="de-DE" sz="2700" dirty="0" err="1">
                <a:latin typeface="+mn-lt"/>
              </a:rPr>
              <a:t>Asbolus</a:t>
            </a:r>
            <a:r>
              <a:rPr lang="de-DE" sz="2700" dirty="0">
                <a:latin typeface="+mn-lt"/>
              </a:rPr>
              <a:t>-Chaos-Neptun-Pluto-Uranus-Venus-Merkur um 5° = kollektiv entgrenzter, </a:t>
            </a:r>
            <a:r>
              <a:rPr lang="de-DE" sz="2700" dirty="0"/>
              <a:t>dynamisierender, teils enteignender </a:t>
            </a:r>
            <a:r>
              <a:rPr lang="de-DE" sz="2700" dirty="0">
                <a:latin typeface="+mn-lt"/>
              </a:rPr>
              <a:t>Zu-griff auf Werte, Köpfe und Handel, </a:t>
            </a:r>
            <a:r>
              <a:rPr lang="de-DE" sz="2700" dirty="0" err="1">
                <a:latin typeface="+mn-lt"/>
              </a:rPr>
              <a:t>Immaterialisierung</a:t>
            </a:r>
            <a:r>
              <a:rPr lang="de-DE" sz="2700" dirty="0">
                <a:latin typeface="+mn-lt"/>
              </a:rPr>
              <a:t>) ins aktualisiert </a:t>
            </a:r>
            <a:r>
              <a:rPr lang="de-DE" sz="2700" dirty="0" err="1">
                <a:latin typeface="+mn-lt"/>
              </a:rPr>
              <a:t>Wassermännisch</a:t>
            </a:r>
            <a:r>
              <a:rPr lang="de-DE" sz="2700" dirty="0">
                <a:latin typeface="+mn-lt"/>
              </a:rPr>
              <a:t>- / Zwillingshaft-</a:t>
            </a:r>
            <a:r>
              <a:rPr lang="de-DE" sz="2700" dirty="0" err="1">
                <a:latin typeface="+mn-lt"/>
              </a:rPr>
              <a:t>Uranisch</a:t>
            </a:r>
            <a:r>
              <a:rPr lang="de-DE" sz="2700" dirty="0">
                <a:latin typeface="+mn-lt"/>
              </a:rPr>
              <a:t>-</a:t>
            </a:r>
            <a:r>
              <a:rPr lang="de-DE" sz="2700" dirty="0" err="1">
                <a:latin typeface="+mn-lt"/>
              </a:rPr>
              <a:t>Nordkno-tenhafte</a:t>
            </a:r>
            <a:r>
              <a:rPr lang="de-DE" sz="2700" dirty="0">
                <a:latin typeface="+mn-lt"/>
              </a:rPr>
              <a:t>; digital-überwachend-versklavende/r Transhumanismus, KI + </a:t>
            </a:r>
            <a:r>
              <a:rPr lang="de-DE" sz="2700" dirty="0"/>
              <a:t>Robotik bzw. ungestümer Faschismus </a:t>
            </a:r>
            <a:r>
              <a:rPr lang="de-DE" sz="2700" dirty="0">
                <a:latin typeface="+mn-lt"/>
              </a:rPr>
              <a:t>(Merkur-Slaven-</a:t>
            </a:r>
            <a:r>
              <a:rPr lang="de-DE" sz="2700" dirty="0" err="1">
                <a:latin typeface="+mn-lt"/>
              </a:rPr>
              <a:t>Lamettrie</a:t>
            </a:r>
            <a:r>
              <a:rPr lang="de-DE" sz="2700" dirty="0">
                <a:latin typeface="+mn-lt"/>
              </a:rPr>
              <a:t>-Laplace-Pluto-Atropos-</a:t>
            </a:r>
            <a:r>
              <a:rPr lang="de-DE" sz="2700" dirty="0" err="1">
                <a:latin typeface="+mn-lt"/>
              </a:rPr>
              <a:t>Avalovelace</a:t>
            </a:r>
            <a:r>
              <a:rPr lang="de-DE" sz="2700" dirty="0">
                <a:latin typeface="+mn-lt"/>
              </a:rPr>
              <a:t>, Shannon, </a:t>
            </a:r>
            <a:r>
              <a:rPr lang="de-DE" sz="2700" dirty="0"/>
              <a:t>Robot-Jupiter-</a:t>
            </a:r>
            <a:r>
              <a:rPr lang="de-DE" sz="2700" dirty="0" err="1"/>
              <a:t>Varuna</a:t>
            </a:r>
            <a:r>
              <a:rPr lang="de-DE" sz="2700" dirty="0"/>
              <a:t>-</a:t>
            </a:r>
            <a:r>
              <a:rPr lang="de-DE" sz="2700" dirty="0" err="1"/>
              <a:t>Yannlecun</a:t>
            </a:r>
            <a:r>
              <a:rPr lang="de-DE" sz="2700" dirty="0"/>
              <a:t>-Dike-</a:t>
            </a:r>
            <a:r>
              <a:rPr lang="de-DE" sz="2700" dirty="0" err="1"/>
              <a:t>Toro</a:t>
            </a:r>
            <a:r>
              <a:rPr lang="de-DE" sz="2700" dirty="0"/>
              <a:t>-</a:t>
            </a:r>
            <a:r>
              <a:rPr lang="de-DE" sz="2700" dirty="0" err="1"/>
              <a:t>Lictoria</a:t>
            </a:r>
            <a:r>
              <a:rPr lang="de-DE" sz="2700" dirty="0"/>
              <a:t> um 10°)</a:t>
            </a:r>
          </a:p>
          <a:p>
            <a:pPr marL="0" indent="0">
              <a:lnSpc>
                <a:spcPct val="110000"/>
              </a:lnSpc>
              <a:spcBef>
                <a:spcPts val="600"/>
              </a:spcBef>
              <a:spcAft>
                <a:spcPts val="600"/>
              </a:spcAft>
              <a:buNone/>
            </a:pPr>
            <a:r>
              <a:rPr lang="de-DE" sz="2700" dirty="0">
                <a:latin typeface="+mn-lt"/>
              </a:rPr>
              <a:t>Der </a:t>
            </a:r>
            <a:r>
              <a:rPr lang="de-DE" sz="2700" dirty="0" err="1">
                <a:latin typeface="+mn-lt"/>
              </a:rPr>
              <a:t>Finsternisverlauf</a:t>
            </a:r>
            <a:r>
              <a:rPr lang="de-DE" sz="2700" dirty="0">
                <a:latin typeface="+mn-lt"/>
              </a:rPr>
              <a:t> startet von Sibirien und führt - die ganze Welt betreffend - über den Nordpol, </a:t>
            </a:r>
            <a:r>
              <a:rPr lang="de-DE" sz="2700" dirty="0"/>
              <a:t>Europa umrundend, </a:t>
            </a:r>
            <a:r>
              <a:rPr lang="de-DE" sz="2700" dirty="0">
                <a:latin typeface="+mn-lt"/>
              </a:rPr>
              <a:t>bis es Frankreich und Europa abtrennend unterhalb der Grenze zu Frankreich Spanien durchkreuzte und vor den Balearen en-</a:t>
            </a:r>
            <a:r>
              <a:rPr lang="de-DE" sz="2700" dirty="0" err="1">
                <a:latin typeface="+mn-lt"/>
              </a:rPr>
              <a:t>dete</a:t>
            </a:r>
            <a:r>
              <a:rPr lang="de-DE" sz="2700" dirty="0">
                <a:latin typeface="+mn-lt"/>
              </a:rPr>
              <a:t>. Oberhalb des </a:t>
            </a:r>
            <a:r>
              <a:rPr lang="de-DE" sz="2700" dirty="0" err="1">
                <a:latin typeface="+mn-lt"/>
              </a:rPr>
              <a:t>Finsternispfads</a:t>
            </a:r>
            <a:r>
              <a:rPr lang="de-DE" sz="2700" dirty="0">
                <a:latin typeface="+mn-lt"/>
              </a:rPr>
              <a:t> GB, Frankreich, Deutschland, Schweiz kommt zum Maximum eine lichtvolle obere Son-</a:t>
            </a:r>
            <a:r>
              <a:rPr lang="de-DE" sz="2700" dirty="0" err="1">
                <a:latin typeface="+mn-lt"/>
              </a:rPr>
              <a:t>nensichel</a:t>
            </a:r>
            <a:r>
              <a:rPr lang="de-DE" sz="2700" dirty="0">
                <a:latin typeface="+mn-lt"/>
              </a:rPr>
              <a:t> wie ein das obere Licht kontinuierender Heiligenschein zustande, unterhalb aber über Spanien, NW-Afrika &amp; den Kanaren eine lichtunterdrückende, oft islamisch / </a:t>
            </a:r>
            <a:r>
              <a:rPr lang="de-DE" sz="2700" dirty="0" err="1">
                <a:latin typeface="+mn-lt"/>
              </a:rPr>
              <a:t>islammigrantisch</a:t>
            </a:r>
            <a:r>
              <a:rPr lang="de-DE" sz="2700" dirty="0">
                <a:latin typeface="+mn-lt"/>
              </a:rPr>
              <a:t> genutzte untere Sonnensichel (wie 566 in Mekka, 2011 und 2015 in </a:t>
            </a:r>
            <a:r>
              <a:rPr lang="de-DE" sz="2700" dirty="0" err="1">
                <a:latin typeface="+mn-lt"/>
              </a:rPr>
              <a:t>Eurabien</a:t>
            </a:r>
            <a:r>
              <a:rPr lang="de-DE" sz="2700" dirty="0">
                <a:latin typeface="+mn-lt"/>
              </a:rPr>
              <a:t>), die im ‚Überlebenskampf der </a:t>
            </a:r>
            <a:r>
              <a:rPr lang="de-DE" sz="2700" dirty="0"/>
              <a:t>Sonne‘ oft </a:t>
            </a:r>
            <a:r>
              <a:rPr lang="de-DE" sz="2700" dirty="0">
                <a:latin typeface="+mn-lt"/>
              </a:rPr>
              <a:t>dämonische Unterweltsenergien </a:t>
            </a:r>
            <a:r>
              <a:rPr lang="de-DE" sz="2700" dirty="0"/>
              <a:t>anbetet / </a:t>
            </a:r>
            <a:r>
              <a:rPr lang="de-DE" sz="2700" dirty="0">
                <a:latin typeface="+mn-lt"/>
              </a:rPr>
              <a:t>zu Hilfe nimmt.</a:t>
            </a:r>
          </a:p>
          <a:p>
            <a:pPr marL="0" indent="0">
              <a:buNone/>
            </a:pPr>
            <a:endParaRPr lang="de-DE" sz="2400" dirty="0"/>
          </a:p>
        </p:txBody>
      </p:sp>
    </p:spTree>
    <p:extLst>
      <p:ext uri="{BB962C8B-B14F-4D97-AF65-F5344CB8AC3E}">
        <p14:creationId xmlns:p14="http://schemas.microsoft.com/office/powerpoint/2010/main" val="761215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B6077BBA-F0E9-4741-8AF9-57E9B73B17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54155" y="1878905"/>
            <a:ext cx="5137845" cy="4849203"/>
          </a:xfrm>
        </p:spPr>
      </p:pic>
      <p:sp>
        <p:nvSpPr>
          <p:cNvPr id="2" name="Titel 1">
            <a:extLst>
              <a:ext uri="{FF2B5EF4-FFF2-40B4-BE49-F238E27FC236}">
                <a16:creationId xmlns:a16="http://schemas.microsoft.com/office/drawing/2014/main" id="{BD3B0B2C-B610-4C30-B113-471A467B9964}"/>
              </a:ext>
            </a:extLst>
          </p:cNvPr>
          <p:cNvSpPr>
            <a:spLocks noGrp="1"/>
          </p:cNvSpPr>
          <p:nvPr>
            <p:ph type="title"/>
          </p:nvPr>
        </p:nvSpPr>
        <p:spPr>
          <a:xfrm>
            <a:off x="838200" y="-195061"/>
            <a:ext cx="10515600" cy="866579"/>
          </a:xfrm>
        </p:spPr>
        <p:txBody>
          <a:bodyPr>
            <a:normAutofit/>
          </a:bodyPr>
          <a:lstStyle/>
          <a:p>
            <a:pPr algn="ctr"/>
            <a:r>
              <a:rPr lang="de-DE" sz="3200" b="1" dirty="0">
                <a:latin typeface="+mn-lt"/>
              </a:rPr>
              <a:t>SoFi 12.08.2026 Neumond, 19:36 MEZ/S, Berlin</a:t>
            </a:r>
            <a:endParaRPr lang="de-DE" sz="3200" dirty="0"/>
          </a:p>
        </p:txBody>
      </p:sp>
      <p:sp>
        <p:nvSpPr>
          <p:cNvPr id="3" name="Textfeld 2">
            <a:extLst>
              <a:ext uri="{FF2B5EF4-FFF2-40B4-BE49-F238E27FC236}">
                <a16:creationId xmlns:a16="http://schemas.microsoft.com/office/drawing/2014/main" id="{4F00C532-706E-4D2D-B00E-E48ECAF368D1}"/>
              </a:ext>
            </a:extLst>
          </p:cNvPr>
          <p:cNvSpPr txBox="1"/>
          <p:nvPr/>
        </p:nvSpPr>
        <p:spPr>
          <a:xfrm>
            <a:off x="0" y="410060"/>
            <a:ext cx="11937303" cy="6603346"/>
          </a:xfrm>
          <a:prstGeom prst="rect">
            <a:avLst/>
          </a:prstGeom>
          <a:noFill/>
        </p:spPr>
        <p:txBody>
          <a:bodyPr wrap="square" rtlCol="0">
            <a:spAutoFit/>
          </a:bodyPr>
          <a:lstStyle/>
          <a:p>
            <a:pPr>
              <a:lnSpc>
                <a:spcPct val="90000"/>
              </a:lnSpc>
              <a:spcAft>
                <a:spcPts val="600"/>
              </a:spcAft>
            </a:pPr>
            <a:r>
              <a:rPr lang="de-DE" sz="1700" dirty="0"/>
              <a:t>Für D und auch global hochproblematisch: die GZ-Grade um 27° stehen beim rahmensetzenden NM in Berlin, Mekka und Moskau (letztere beide GZ-Mauritia auf dem MC!) auf den Achsen: Militär-Schutzheiliger Mauritia (im Feuer-Groß-Großtrigon Löwe-Israel / Widder-Eris + abschottende Vesta) </a:t>
            </a:r>
            <a:r>
              <a:rPr lang="de-DE" sz="1700" dirty="0" err="1"/>
              <a:t>Opp</a:t>
            </a:r>
            <a:r>
              <a:rPr lang="de-DE" sz="1700" dirty="0"/>
              <a:t>. machtgierig destruktiver Atlantis Qua. Lucifer-Mithra (oft erst dunkle </a:t>
            </a:r>
            <a:r>
              <a:rPr lang="de-DE" sz="1700" dirty="0" err="1"/>
              <a:t>luciferische</a:t>
            </a:r>
            <a:r>
              <a:rPr lang="de-DE" sz="1700" dirty="0"/>
              <a:t> Jungfrau-Ordnung auf den digital-verwertenden Globalisierungsgraden 22./ 23.09.1987) </a:t>
            </a:r>
            <a:r>
              <a:rPr lang="de-DE" sz="1700" dirty="0" err="1"/>
              <a:t>Opp</a:t>
            </a:r>
            <a:r>
              <a:rPr lang="de-DE" sz="1700" dirty="0"/>
              <a:t>. Arabia mit Stalingrad am DC in Berlin T-Qua. Eris-Vesta </a:t>
            </a:r>
            <a:r>
              <a:rPr lang="de-DE" sz="1700" dirty="0" err="1"/>
              <a:t>Opp</a:t>
            </a:r>
            <a:r>
              <a:rPr lang="de-DE" sz="1700" dirty="0"/>
              <a:t>. Russia / jungkommunistischer </a:t>
            </a:r>
            <a:r>
              <a:rPr lang="de-DE" sz="1700" dirty="0" err="1"/>
              <a:t>Komsomolia</a:t>
            </a:r>
            <a:r>
              <a:rPr lang="de-DE" sz="1700" dirty="0"/>
              <a:t> (auch Antifa).</a:t>
            </a:r>
          </a:p>
          <a:p>
            <a:pPr>
              <a:lnSpc>
                <a:spcPct val="90000"/>
              </a:lnSpc>
              <a:spcAft>
                <a:spcPts val="600"/>
              </a:spcAft>
            </a:pPr>
            <a:r>
              <a:rPr lang="de-DE" sz="1700" dirty="0"/>
              <a:t>Die große Häuschen-</a:t>
            </a:r>
            <a:r>
              <a:rPr lang="de-DE" sz="1700" dirty="0" err="1"/>
              <a:t>Aspektfigur</a:t>
            </a:r>
            <a:r>
              <a:rPr lang="de-DE" sz="1700" dirty="0"/>
              <a:t> der cuttenden out </a:t>
            </a:r>
            <a:r>
              <a:rPr lang="de-DE" sz="1700" dirty="0" err="1"/>
              <a:t>of</a:t>
            </a:r>
            <a:r>
              <a:rPr lang="de-DE" sz="1700" dirty="0"/>
              <a:t> </a:t>
            </a:r>
            <a:r>
              <a:rPr lang="de-DE" sz="1700" dirty="0" err="1"/>
              <a:t>bounds</a:t>
            </a:r>
            <a:r>
              <a:rPr lang="de-DE" sz="1700" dirty="0"/>
              <a:t> Pluto-Atropos </a:t>
            </a:r>
            <a:r>
              <a:rPr lang="de-DE" sz="1700" dirty="0" err="1"/>
              <a:t>Opp</a:t>
            </a:r>
            <a:r>
              <a:rPr lang="de-DE" sz="1700" dirty="0"/>
              <a:t>. Merkur-Slaven-Philomela-</a:t>
            </a:r>
            <a:r>
              <a:rPr lang="de-DE" sz="1700" dirty="0" err="1"/>
              <a:t>Lamettrie</a:t>
            </a:r>
            <a:r>
              <a:rPr lang="de-DE" sz="1700" dirty="0"/>
              <a:t>-Laplace Qua. programmierende </a:t>
            </a:r>
            <a:r>
              <a:rPr lang="de-DE" sz="1700" dirty="0" err="1"/>
              <a:t>Adalovelace</a:t>
            </a:r>
            <a:r>
              <a:rPr lang="de-DE" sz="1700" dirty="0"/>
              <a:t> </a:t>
            </a:r>
            <a:r>
              <a:rPr lang="de-DE" sz="1700" dirty="0" err="1"/>
              <a:t>Opp</a:t>
            </a:r>
            <a:r>
              <a:rPr lang="de-DE" sz="1700" dirty="0"/>
              <a:t>. Oppenheimer: digital versklavende, mundtotmachende </a:t>
            </a:r>
            <a:r>
              <a:rPr lang="de-DE" sz="1700" dirty="0" err="1"/>
              <a:t>transhu</a:t>
            </a:r>
            <a:r>
              <a:rPr lang="de-DE" sz="1700" dirty="0"/>
              <a:t>-                                                   </a:t>
            </a:r>
            <a:r>
              <a:rPr lang="de-DE" sz="1700" dirty="0" err="1"/>
              <a:t>manistische</a:t>
            </a:r>
            <a:r>
              <a:rPr lang="de-DE" sz="1700" dirty="0"/>
              <a:t> Überwachung auf den NK-Herrscher Uranus-Gabriel-Heracles (Qua.                                                                                           Islam-Machtkampf-Konj. Hagar-</a:t>
            </a:r>
            <a:r>
              <a:rPr lang="de-DE" sz="1700" dirty="0" err="1"/>
              <a:t>Gonggong</a:t>
            </a:r>
            <a:r>
              <a:rPr lang="de-DE" sz="1700" dirty="0"/>
              <a:t>) und Venus-</a:t>
            </a:r>
            <a:r>
              <a:rPr lang="de-DE" sz="1700" dirty="0" err="1"/>
              <a:t>Drakonia</a:t>
            </a:r>
            <a:r>
              <a:rPr lang="de-DE" sz="1700" dirty="0"/>
              <a:t>-Pax </a:t>
            </a:r>
            <a:r>
              <a:rPr lang="de-DE" sz="1700" dirty="0" err="1"/>
              <a:t>Opp</a:t>
            </a:r>
            <a:r>
              <a:rPr lang="de-DE" sz="1700" dirty="0"/>
              <a:t>. Neptun-                                                                                            Porta Coeli (+ Krebs-Chaos) fokussiert auf den NK-Herrscher Uranus-kämpferischer                                                                                    Heracles-Gabriel. Auch H10 / H11 Jupiter-</a:t>
            </a:r>
            <a:r>
              <a:rPr lang="de-DE" sz="1700" dirty="0" err="1"/>
              <a:t>Varuna</a:t>
            </a:r>
            <a:r>
              <a:rPr lang="de-DE" sz="1700" dirty="0"/>
              <a:t>-Robot-Teutonia auf dem gesell-                                                                                  </a:t>
            </a:r>
            <a:r>
              <a:rPr lang="de-DE" sz="1700" dirty="0" err="1"/>
              <a:t>schaftlichen</a:t>
            </a:r>
            <a:r>
              <a:rPr lang="de-DE" sz="1700" dirty="0"/>
              <a:t> Machtgrad seit 577 v. Chr. 9-11° Löwe in 7 bringt die robotische </a:t>
            </a:r>
            <a:r>
              <a:rPr lang="de-DE" sz="1700" dirty="0" err="1"/>
              <a:t>digi</a:t>
            </a:r>
            <a:r>
              <a:rPr lang="de-DE" sz="1700" dirty="0"/>
              <a:t>-                                                                                         </a:t>
            </a:r>
            <a:r>
              <a:rPr lang="de-DE" sz="1700" dirty="0" err="1"/>
              <a:t>tale</a:t>
            </a:r>
            <a:r>
              <a:rPr lang="de-DE" sz="1700" dirty="0"/>
              <a:t> große Überwachung (aber auch Freiheits-Proteste dagegen) </a:t>
            </a:r>
            <a:r>
              <a:rPr lang="de-DE" sz="1700" dirty="0" err="1"/>
              <a:t>Opp</a:t>
            </a:r>
            <a:r>
              <a:rPr lang="de-DE" sz="1700" dirty="0"/>
              <a:t>. nieder-                                                                                                                   </a:t>
            </a:r>
            <a:r>
              <a:rPr lang="de-DE" sz="1700" dirty="0" err="1"/>
              <a:t>reissende</a:t>
            </a:r>
            <a:r>
              <a:rPr lang="de-DE" sz="1700" dirty="0"/>
              <a:t> </a:t>
            </a:r>
            <a:r>
              <a:rPr lang="de-DE" sz="1700" dirty="0" err="1"/>
              <a:t>Amycus</a:t>
            </a:r>
            <a:r>
              <a:rPr lang="de-DE" sz="1700" dirty="0"/>
              <a:t> T-Qua. Faschismus-Asteroid </a:t>
            </a:r>
            <a:r>
              <a:rPr lang="de-DE" sz="1700" dirty="0" err="1"/>
              <a:t>Lictoria</a:t>
            </a:r>
            <a:r>
              <a:rPr lang="de-DE" sz="1700" dirty="0"/>
              <a:t> - unbeherrschter </a:t>
            </a:r>
            <a:r>
              <a:rPr lang="de-DE" sz="1700" dirty="0" err="1"/>
              <a:t>Toro</a:t>
            </a:r>
            <a:r>
              <a:rPr lang="de-DE" sz="1700" dirty="0"/>
              <a:t> 9°                                                                                                              SKO </a:t>
            </a:r>
            <a:r>
              <a:rPr lang="de-DE" sz="1700" dirty="0" err="1"/>
              <a:t>Opp</a:t>
            </a:r>
            <a:r>
              <a:rPr lang="de-DE" sz="1700" dirty="0"/>
              <a:t> neuronale KI </a:t>
            </a:r>
            <a:r>
              <a:rPr lang="de-DE" sz="1700" dirty="0" err="1"/>
              <a:t>Yannlecun</a:t>
            </a:r>
            <a:r>
              <a:rPr lang="de-DE" sz="1700" dirty="0"/>
              <a:t> v.a. im Kampf gegen das Außen. NM/Jupiter =                                                                                             15° Löw-Zeus zentral im Großtrigon G.A. / Saturn-Pelayo + im T-Qua. Virtus-                                                                                                Cerberus </a:t>
            </a:r>
            <a:r>
              <a:rPr lang="de-DE" sz="1700" dirty="0" err="1"/>
              <a:t>Opp</a:t>
            </a:r>
            <a:r>
              <a:rPr lang="de-DE" sz="1700" dirty="0"/>
              <a:t>. Godefroy-</a:t>
            </a:r>
            <a:r>
              <a:rPr lang="de-DE" sz="1700" dirty="0" err="1"/>
              <a:t>Charmatell</a:t>
            </a:r>
            <a:r>
              <a:rPr lang="de-DE" sz="1700" dirty="0"/>
              <a:t>-</a:t>
            </a:r>
            <a:r>
              <a:rPr lang="de-DE" sz="1700" dirty="0" err="1"/>
              <a:t>Zhulong</a:t>
            </a:r>
            <a:r>
              <a:rPr lang="de-DE" sz="1700" dirty="0"/>
              <a:t> (in Madrid am MC Qua. Zeus).                                                       </a:t>
            </a:r>
          </a:p>
          <a:p>
            <a:pPr>
              <a:lnSpc>
                <a:spcPct val="90000"/>
              </a:lnSpc>
              <a:spcAft>
                <a:spcPts val="600"/>
              </a:spcAft>
            </a:pPr>
            <a:r>
              <a:rPr lang="de-DE" sz="1700" dirty="0"/>
              <a:t>Der von außen beunruhigend eindringende (H6 / H7 in 7) NM Konj. Osiris-Chris-                                                                                                 </a:t>
            </a:r>
            <a:r>
              <a:rPr lang="de-DE" sz="1700" dirty="0" err="1"/>
              <a:t>ten</a:t>
            </a:r>
            <a:r>
              <a:rPr lang="de-DE" sz="1700" dirty="0"/>
              <a:t>-</a:t>
            </a:r>
            <a:r>
              <a:rPr lang="de-DE" sz="1700" dirty="0" err="1"/>
              <a:t>Perseverantia</a:t>
            </a:r>
            <a:r>
              <a:rPr lang="de-DE" sz="1700" dirty="0"/>
              <a:t>-Magellan auf Machtdurchsetzungsfixstern </a:t>
            </a:r>
            <a:r>
              <a:rPr lang="de-DE" sz="1700" dirty="0" err="1"/>
              <a:t>Merak</a:t>
            </a:r>
            <a:r>
              <a:rPr lang="de-DE" sz="1700" dirty="0"/>
              <a:t> bildet ein                                                                                         </a:t>
            </a:r>
            <a:r>
              <a:rPr lang="de-DE" sz="1700" dirty="0" err="1"/>
              <a:t>traumareiches</a:t>
            </a:r>
            <a:r>
              <a:rPr lang="de-DE" sz="1700" dirty="0"/>
              <a:t>, christlich-spirituell transformatives bzw. (atomar) kettenreaktives                                                                                                         bzw. industrielles Großkreuz in </a:t>
            </a:r>
            <a:r>
              <a:rPr lang="de-DE" sz="1700" dirty="0" err="1"/>
              <a:t>Opp</a:t>
            </a:r>
            <a:r>
              <a:rPr lang="de-DE" sz="1700" dirty="0"/>
              <a:t>. zu Industria Qua. Fermi </a:t>
            </a:r>
            <a:r>
              <a:rPr lang="de-DE" sz="1700" dirty="0" err="1"/>
              <a:t>Opp</a:t>
            </a:r>
            <a:r>
              <a:rPr lang="de-DE" sz="1700" dirty="0"/>
              <a:t>. Gorgo. Starke                                                                                  patriotische bis kämpferische, aber auch kommunistisch lichtvoll </a:t>
            </a:r>
            <a:r>
              <a:rPr lang="de-DE" sz="1700" dirty="0" err="1"/>
              <a:t>wandlungsver</a:t>
            </a:r>
            <a:r>
              <a:rPr lang="de-DE" sz="1700" dirty="0"/>
              <a:t>-                                                                                      hindernde Grenzverteidigung durch </a:t>
            </a:r>
            <a:r>
              <a:rPr lang="de-DE" sz="1700" dirty="0" err="1"/>
              <a:t>Komsomolia</a:t>
            </a:r>
            <a:r>
              <a:rPr lang="de-DE" sz="1700" dirty="0"/>
              <a:t> </a:t>
            </a:r>
            <a:r>
              <a:rPr lang="de-DE" sz="1700" dirty="0" err="1"/>
              <a:t>Opp</a:t>
            </a:r>
            <a:r>
              <a:rPr lang="de-DE" sz="1700" dirty="0"/>
              <a:t>. Vesta-Eris T-Qua. Stalingrad,                                                                                            </a:t>
            </a:r>
            <a:r>
              <a:rPr lang="de-DE" sz="1700" dirty="0" err="1"/>
              <a:t>o.o.B</a:t>
            </a:r>
            <a:r>
              <a:rPr lang="de-DE" sz="1700" dirty="0"/>
              <a:t>. Mars Konj. Ceres 0° Krebs, AC-Herrscher Saturn auf Pelayo (Reconquista), Patria-                                                                                   Liebe-Heracles auf Uranus). Auf dem MC in D regiert das ärmlich-bittere, sich evtl. </a:t>
            </a:r>
            <a:r>
              <a:rPr lang="de-DE" sz="1700" dirty="0" err="1"/>
              <a:t>räube</a:t>
            </a:r>
            <a:r>
              <a:rPr lang="de-DE" sz="1700" dirty="0"/>
              <a:t>-                                                                             </a:t>
            </a:r>
            <a:r>
              <a:rPr lang="de-DE" sz="1700" dirty="0" err="1"/>
              <a:t>risch</a:t>
            </a:r>
            <a:r>
              <a:rPr lang="de-DE" sz="1700" dirty="0"/>
              <a:t>-rächende Suboptimum </a:t>
            </a:r>
            <a:r>
              <a:rPr lang="de-DE" sz="1700" dirty="0" err="1"/>
              <a:t>Subamara</a:t>
            </a:r>
            <a:r>
              <a:rPr lang="de-DE" sz="1700" dirty="0"/>
              <a:t> und das schattenevozierende </a:t>
            </a:r>
            <a:r>
              <a:rPr lang="de-DE" sz="1700" dirty="0" err="1"/>
              <a:t>erinnysche</a:t>
            </a:r>
            <a:r>
              <a:rPr lang="de-DE" sz="1700" dirty="0"/>
              <a:t> Höllenlauf-                                                                    </a:t>
            </a:r>
            <a:r>
              <a:rPr lang="de-DE" sz="1700" dirty="0" err="1"/>
              <a:t>feuer</a:t>
            </a:r>
            <a:r>
              <a:rPr lang="de-DE" sz="1700" dirty="0"/>
              <a:t> des Wahnsinns-/Therapieasteroiden Tisiphone </a:t>
            </a:r>
            <a:r>
              <a:rPr lang="de-DE" sz="1700" dirty="0" err="1"/>
              <a:t>Opp</a:t>
            </a:r>
            <a:r>
              <a:rPr lang="de-DE" sz="1700" dirty="0"/>
              <a:t>. vertikal konfliktreiche </a:t>
            </a:r>
            <a:r>
              <a:rPr lang="de-DE" sz="1700" dirty="0" err="1"/>
              <a:t>Lempo</a:t>
            </a:r>
            <a:r>
              <a:rPr lang="de-DE" sz="1700" dirty="0"/>
              <a:t>-</a:t>
            </a:r>
            <a:r>
              <a:rPr lang="de-DE" sz="1700" dirty="0" err="1"/>
              <a:t>Sedna</a:t>
            </a:r>
            <a:r>
              <a:rPr lang="de-DE" sz="1700" dirty="0"/>
              <a:t>-IC Qua. karmische MK-Achse. </a:t>
            </a:r>
          </a:p>
        </p:txBody>
      </p:sp>
    </p:spTree>
    <p:extLst>
      <p:ext uri="{BB962C8B-B14F-4D97-AF65-F5344CB8AC3E}">
        <p14:creationId xmlns:p14="http://schemas.microsoft.com/office/powerpoint/2010/main" val="810270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C6C5A8EC-B558-4971-A600-1A4FE170F1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45032" y="1280719"/>
            <a:ext cx="5746967" cy="5429000"/>
          </a:xfrm>
        </p:spPr>
      </p:pic>
      <p:sp>
        <p:nvSpPr>
          <p:cNvPr id="2" name="Titel 1">
            <a:extLst>
              <a:ext uri="{FF2B5EF4-FFF2-40B4-BE49-F238E27FC236}">
                <a16:creationId xmlns:a16="http://schemas.microsoft.com/office/drawing/2014/main" id="{65245575-6991-40E7-BBAD-C07F25EA6FC6}"/>
              </a:ext>
            </a:extLst>
          </p:cNvPr>
          <p:cNvSpPr>
            <a:spLocks noGrp="1"/>
          </p:cNvSpPr>
          <p:nvPr>
            <p:ph type="title"/>
          </p:nvPr>
        </p:nvSpPr>
        <p:spPr>
          <a:xfrm>
            <a:off x="0" y="3079790"/>
            <a:ext cx="12192000" cy="698419"/>
          </a:xfrm>
        </p:spPr>
        <p:txBody>
          <a:bodyPr>
            <a:normAutofit fontScale="90000"/>
          </a:bodyPr>
          <a:lstStyle/>
          <a:p>
            <a:pPr>
              <a:spcBef>
                <a:spcPts val="0"/>
              </a:spcBef>
              <a:spcAft>
                <a:spcPts val="1200"/>
              </a:spcAft>
            </a:pPr>
            <a:r>
              <a:rPr lang="de-DE" sz="3600" b="1" dirty="0">
                <a:latin typeface="+mn-lt"/>
              </a:rPr>
              <a:t>SoFi 12.08.2026 NM, 19:36 MEZ/S, Berlin </a:t>
            </a:r>
            <a:r>
              <a:rPr lang="de-DE" sz="2700" b="1" dirty="0">
                <a:latin typeface="+mn-lt"/>
              </a:rPr>
              <a:t>– die heilig geführten, den Löwen </a:t>
            </a:r>
            <a:r>
              <a:rPr lang="de-DE" sz="2700" b="1" dirty="0" err="1">
                <a:latin typeface="+mn-lt"/>
              </a:rPr>
              <a:t>wassermännisch</a:t>
            </a:r>
            <a:r>
              <a:rPr lang="de-DE" sz="2700" b="1" dirty="0">
                <a:latin typeface="+mn-lt"/>
              </a:rPr>
              <a:t> erneuernden, versklavungsbefreiend-transformatorischen Aspekte der SoFi</a:t>
            </a:r>
            <a:br>
              <a:rPr lang="de-DE" sz="3600" b="1" dirty="0">
                <a:latin typeface="+mn-lt"/>
              </a:rPr>
            </a:br>
            <a:r>
              <a:rPr lang="de-DE" sz="700" b="1" dirty="0">
                <a:latin typeface="+mn-lt"/>
              </a:rPr>
              <a:t>-</a:t>
            </a:r>
            <a:br>
              <a:rPr lang="de-DE" sz="2200" b="1" dirty="0">
                <a:latin typeface="+mn-lt"/>
              </a:rPr>
            </a:br>
            <a:r>
              <a:rPr lang="de-DE" sz="2000" dirty="0">
                <a:latin typeface="+mn-lt"/>
              </a:rPr>
              <a:t>Die Sonnenfinsternis dient im Kern hier umwälzend gemeinschaftsbildend (Venus-Uranus-Pluto-Großtrigon fokussierend auf das seelisch erneuernde, zukunftsoffene Himmelstor Widder-Neptun-Porta Coeli im Qua. Krebs-Chaos-Urania-Salvador-          </a:t>
            </a:r>
            <a:r>
              <a:rPr lang="de-DE" sz="2000" dirty="0" err="1">
                <a:latin typeface="+mn-lt"/>
              </a:rPr>
              <a:t>Asbolus</a:t>
            </a:r>
            <a:r>
              <a:rPr lang="de-DE" sz="2000" dirty="0">
                <a:latin typeface="+mn-lt"/>
              </a:rPr>
              <a:t>) in eine heraushebenden frischen und leichten körperlich-seelischen Erneue-</a:t>
            </a:r>
            <a:br>
              <a:rPr lang="de-DE" sz="2000" dirty="0">
                <a:latin typeface="+mn-lt"/>
              </a:rPr>
            </a:br>
            <a:r>
              <a:rPr lang="de-DE" sz="2000" dirty="0" err="1">
                <a:latin typeface="+mn-lt"/>
              </a:rPr>
              <a:t>rung</a:t>
            </a:r>
            <a:r>
              <a:rPr lang="de-DE" sz="2000" dirty="0">
                <a:latin typeface="+mn-lt"/>
              </a:rPr>
              <a:t> aus der Erdepoche / dem Fixen hin zur Luftepoche / zum Veränderlichen.</a:t>
            </a:r>
            <a:br>
              <a:rPr lang="de-DE" sz="2000" dirty="0">
                <a:latin typeface="+mn-lt"/>
              </a:rPr>
            </a:br>
            <a:r>
              <a:rPr lang="de-DE" sz="700" dirty="0">
                <a:latin typeface="+mn-lt"/>
              </a:rPr>
              <a:t>.</a:t>
            </a:r>
            <a:br>
              <a:rPr lang="de-DE" sz="2000" b="1" dirty="0">
                <a:latin typeface="+mn-lt"/>
              </a:rPr>
            </a:br>
            <a:r>
              <a:rPr lang="de-DE" sz="2000" b="1" dirty="0">
                <a:latin typeface="+mn-lt"/>
              </a:rPr>
              <a:t>5er vorreiterhafte Gesellschaftsaufsteiger-Grade mit Häuschenaspekt: </a:t>
            </a:r>
            <a:br>
              <a:rPr lang="de-DE" sz="2000" b="1" dirty="0">
                <a:latin typeface="+mn-lt"/>
              </a:rPr>
            </a:br>
            <a:r>
              <a:rPr lang="de-DE" sz="2000" dirty="0">
                <a:latin typeface="+mn-lt"/>
              </a:rPr>
              <a:t>Pluto-Atropos in </a:t>
            </a:r>
            <a:r>
              <a:rPr lang="de-DE" sz="2000" dirty="0" err="1">
                <a:latin typeface="+mn-lt"/>
              </a:rPr>
              <a:t>Opp</a:t>
            </a:r>
            <a:r>
              <a:rPr lang="de-DE" sz="2000" dirty="0">
                <a:latin typeface="+mn-lt"/>
              </a:rPr>
              <a:t>. zur aus Angst vor Machtverlust digital </a:t>
            </a:r>
            <a:r>
              <a:rPr lang="de-DE" sz="2000" dirty="0" err="1">
                <a:latin typeface="+mn-lt"/>
              </a:rPr>
              <a:t>transhumanis</a:t>
            </a:r>
            <a:r>
              <a:rPr lang="de-DE" sz="2000" dirty="0">
                <a:latin typeface="+mn-lt"/>
              </a:rPr>
              <a:t>-</a:t>
            </a:r>
            <a:br>
              <a:rPr lang="de-DE" sz="2000" dirty="0">
                <a:latin typeface="+mn-lt"/>
              </a:rPr>
            </a:br>
            <a:r>
              <a:rPr lang="de-DE" sz="2000" dirty="0">
                <a:latin typeface="+mn-lt"/>
              </a:rPr>
              <a:t>tisch mundtot-machenden, ideologischen, dämonisch-versklavenden, v.a. </a:t>
            </a:r>
            <a:br>
              <a:rPr lang="de-DE" sz="2000" dirty="0">
                <a:latin typeface="+mn-lt"/>
              </a:rPr>
            </a:br>
            <a:r>
              <a:rPr lang="de-DE" sz="2000" dirty="0">
                <a:latin typeface="+mn-lt"/>
              </a:rPr>
              <a:t>auch in KFZs, Konj. Merkur-Philomela-Slaven-</a:t>
            </a:r>
            <a:r>
              <a:rPr lang="de-DE" sz="2000" dirty="0" err="1">
                <a:latin typeface="+mn-lt"/>
              </a:rPr>
              <a:t>Lamettrie</a:t>
            </a:r>
            <a:r>
              <a:rPr lang="de-DE" sz="2000" dirty="0">
                <a:latin typeface="+mn-lt"/>
              </a:rPr>
              <a:t>-Laplace + Neptun-</a:t>
            </a:r>
            <a:br>
              <a:rPr lang="de-DE" sz="2000" dirty="0">
                <a:latin typeface="+mn-lt"/>
              </a:rPr>
            </a:br>
            <a:r>
              <a:rPr lang="de-DE" sz="2000" dirty="0">
                <a:latin typeface="+mn-lt"/>
              </a:rPr>
              <a:t>Porta Coeli </a:t>
            </a:r>
            <a:r>
              <a:rPr lang="de-DE" sz="2000" dirty="0" err="1">
                <a:latin typeface="+mn-lt"/>
              </a:rPr>
              <a:t>Opp</a:t>
            </a:r>
            <a:r>
              <a:rPr lang="de-DE" sz="2000" dirty="0">
                <a:latin typeface="+mn-lt"/>
              </a:rPr>
              <a:t>. Venus-</a:t>
            </a:r>
            <a:r>
              <a:rPr lang="de-DE" sz="2000" dirty="0" err="1">
                <a:latin typeface="+mn-lt"/>
              </a:rPr>
              <a:t>Icarus</a:t>
            </a:r>
            <a:r>
              <a:rPr lang="de-DE" sz="2000" dirty="0">
                <a:latin typeface="+mn-lt"/>
              </a:rPr>
              <a:t>-</a:t>
            </a:r>
            <a:r>
              <a:rPr lang="de-DE" sz="2000" dirty="0" err="1">
                <a:latin typeface="+mn-lt"/>
              </a:rPr>
              <a:t>Tennyo</a:t>
            </a:r>
            <a:r>
              <a:rPr lang="de-DE" sz="2000" dirty="0">
                <a:latin typeface="+mn-lt"/>
              </a:rPr>
              <a:t> (die feine himmlisch-feminine </a:t>
            </a:r>
            <a:r>
              <a:rPr lang="de-DE" sz="2000" dirty="0" err="1">
                <a:latin typeface="+mn-lt"/>
              </a:rPr>
              <a:t>Ener</a:t>
            </a:r>
            <a:r>
              <a:rPr lang="de-DE" sz="2000" dirty="0">
                <a:latin typeface="+mn-lt"/>
              </a:rPr>
              <a:t>-</a:t>
            </a:r>
            <a:br>
              <a:rPr lang="de-DE" sz="2000" dirty="0">
                <a:latin typeface="+mn-lt"/>
              </a:rPr>
            </a:br>
            <a:r>
              <a:rPr lang="de-DE" sz="2000" dirty="0" err="1">
                <a:latin typeface="+mn-lt"/>
              </a:rPr>
              <a:t>gie</a:t>
            </a:r>
            <a:r>
              <a:rPr lang="de-DE" sz="2000" dirty="0">
                <a:latin typeface="+mn-lt"/>
              </a:rPr>
              <a:t>, die sich mit Grazie aus dem verstrickt Schweren und Alten befreit)</a:t>
            </a:r>
            <a:br>
              <a:rPr lang="de-DE" sz="2000" dirty="0">
                <a:latin typeface="+mn-lt"/>
              </a:rPr>
            </a:br>
            <a:r>
              <a:rPr lang="de-DE" sz="2000" dirty="0">
                <a:latin typeface="+mn-lt"/>
              </a:rPr>
              <a:t>fokussiert auf Nordknotenherrscher Uranus Konj. Heracles-Gabriel-</a:t>
            </a:r>
            <a:br>
              <a:rPr lang="de-DE" sz="2000" dirty="0">
                <a:latin typeface="+mn-lt"/>
              </a:rPr>
            </a:br>
            <a:r>
              <a:rPr lang="de-DE" sz="2000" dirty="0">
                <a:latin typeface="+mn-lt"/>
              </a:rPr>
              <a:t>Liebe-Patria: freies Atmen, Meinungsfreiheit, </a:t>
            </a:r>
            <a:r>
              <a:rPr lang="de-DE" sz="2000" dirty="0" err="1">
                <a:latin typeface="+mn-lt"/>
              </a:rPr>
              <a:t>uranisch</a:t>
            </a:r>
            <a:r>
              <a:rPr lang="de-DE" sz="2000" dirty="0">
                <a:latin typeface="+mn-lt"/>
              </a:rPr>
              <a:t>-zwillingshafte-</a:t>
            </a:r>
            <a:br>
              <a:rPr lang="de-DE" sz="2000" dirty="0">
                <a:latin typeface="+mn-lt"/>
              </a:rPr>
            </a:br>
            <a:r>
              <a:rPr lang="de-DE" sz="2000" dirty="0">
                <a:latin typeface="+mn-lt"/>
              </a:rPr>
              <a:t>Leichtigkeit im Kontakt (auch besonders vertikal zu göttlichen Sphären).</a:t>
            </a:r>
            <a:br>
              <a:rPr lang="de-DE" sz="2000" dirty="0">
                <a:latin typeface="+mn-lt"/>
              </a:rPr>
            </a:br>
            <a:r>
              <a:rPr lang="de-DE" sz="2000" b="1" dirty="0">
                <a:latin typeface="+mn-lt"/>
              </a:rPr>
              <a:t>15er Platzhirsch-Grade </a:t>
            </a:r>
            <a:r>
              <a:rPr lang="de-DE" sz="2000" dirty="0">
                <a:latin typeface="+mn-lt"/>
              </a:rPr>
              <a:t>südknotenhaft </a:t>
            </a:r>
            <a:r>
              <a:rPr lang="de-DE" sz="2000" dirty="0" err="1">
                <a:latin typeface="+mn-lt"/>
              </a:rPr>
              <a:t>expansisionsgeblockte</a:t>
            </a:r>
            <a:r>
              <a:rPr lang="de-DE" sz="2000" dirty="0">
                <a:latin typeface="+mn-lt"/>
              </a:rPr>
              <a:t>, zur </a:t>
            </a:r>
            <a:br>
              <a:rPr lang="de-DE" sz="2000" dirty="0">
                <a:latin typeface="+mn-lt"/>
              </a:rPr>
            </a:br>
            <a:r>
              <a:rPr lang="de-DE" sz="2000" dirty="0">
                <a:latin typeface="+mn-lt"/>
              </a:rPr>
              <a:t>selbstrekapitulierenden Korrektur angetriebene Löwe-Zeus-</a:t>
            </a:r>
            <a:r>
              <a:rPr lang="de-DE" sz="2000" dirty="0" err="1">
                <a:latin typeface="+mn-lt"/>
              </a:rPr>
              <a:t>Samadhi</a:t>
            </a:r>
            <a:br>
              <a:rPr lang="de-DE" sz="2000" dirty="0">
                <a:latin typeface="+mn-lt"/>
              </a:rPr>
            </a:br>
            <a:r>
              <a:rPr lang="de-DE" sz="2000" dirty="0">
                <a:latin typeface="+mn-lt"/>
              </a:rPr>
              <a:t> (HS NM/Jupiter) im Großtrigon Saturn-</a:t>
            </a:r>
            <a:r>
              <a:rPr lang="de-DE" sz="2000" dirty="0" err="1">
                <a:latin typeface="+mn-lt"/>
              </a:rPr>
              <a:t>Leleakuhonua</a:t>
            </a:r>
            <a:r>
              <a:rPr lang="de-DE" sz="2000" dirty="0">
                <a:latin typeface="+mn-lt"/>
              </a:rPr>
              <a:t> / </a:t>
            </a:r>
            <a:r>
              <a:rPr lang="de-DE" sz="2000" dirty="0" err="1">
                <a:latin typeface="+mn-lt"/>
              </a:rPr>
              <a:t>Africa</a:t>
            </a:r>
            <a:r>
              <a:rPr lang="de-DE" sz="2000" dirty="0">
                <a:latin typeface="+mn-lt"/>
              </a:rPr>
              <a:t>-G.A.</a:t>
            </a:r>
            <a:br>
              <a:rPr lang="de-DE" sz="2000" dirty="0">
                <a:latin typeface="+mn-lt"/>
              </a:rPr>
            </a:br>
            <a:r>
              <a:rPr lang="de-DE" sz="2000" b="1" dirty="0">
                <a:latin typeface="+mn-lt"/>
              </a:rPr>
              <a:t>20er Ernte-Grade </a:t>
            </a:r>
            <a:r>
              <a:rPr lang="de-DE" sz="2000" dirty="0">
                <a:latin typeface="+mn-lt"/>
              </a:rPr>
              <a:t>Sonne-Mond-</a:t>
            </a:r>
            <a:r>
              <a:rPr lang="de-DE" sz="2000" dirty="0" err="1">
                <a:latin typeface="+mn-lt"/>
              </a:rPr>
              <a:t>Perserverantia</a:t>
            </a:r>
            <a:r>
              <a:rPr lang="de-DE" sz="2000" dirty="0">
                <a:latin typeface="+mn-lt"/>
              </a:rPr>
              <a:t>-Christen-Magellan-Osiris </a:t>
            </a:r>
            <a:br>
              <a:rPr lang="de-DE" sz="2000" dirty="0">
                <a:latin typeface="+mn-lt"/>
              </a:rPr>
            </a:br>
            <a:r>
              <a:rPr lang="de-DE" sz="2000" dirty="0" err="1">
                <a:latin typeface="+mn-lt"/>
              </a:rPr>
              <a:t>Opp</a:t>
            </a:r>
            <a:r>
              <a:rPr lang="de-DE" sz="2000" dirty="0">
                <a:latin typeface="+mn-lt"/>
              </a:rPr>
              <a:t>. Martin Luther T-Qua. Fermi-</a:t>
            </a:r>
            <a:r>
              <a:rPr lang="de-DE" sz="2000" dirty="0" err="1">
                <a:latin typeface="+mn-lt"/>
              </a:rPr>
              <a:t>Zvezdotchet</a:t>
            </a:r>
            <a:r>
              <a:rPr lang="de-DE" sz="2000" dirty="0">
                <a:latin typeface="+mn-lt"/>
              </a:rPr>
              <a:t>, und im Großtrigon </a:t>
            </a:r>
            <a:r>
              <a:rPr lang="de-DE" sz="2000" dirty="0" err="1">
                <a:latin typeface="+mn-lt"/>
              </a:rPr>
              <a:t>Paradi</a:t>
            </a:r>
            <a:r>
              <a:rPr lang="de-DE" sz="2000" dirty="0">
                <a:latin typeface="+mn-lt"/>
              </a:rPr>
              <a:t>-</a:t>
            </a:r>
            <a:br>
              <a:rPr lang="de-DE" sz="2000" dirty="0">
                <a:latin typeface="+mn-lt"/>
              </a:rPr>
            </a:br>
            <a:r>
              <a:rPr lang="de-DE" sz="2000" dirty="0">
                <a:latin typeface="+mn-lt"/>
              </a:rPr>
              <a:t>se und </a:t>
            </a:r>
            <a:r>
              <a:rPr lang="de-DE" sz="2000" dirty="0" err="1">
                <a:latin typeface="+mn-lt"/>
              </a:rPr>
              <a:t>Aakashshah</a:t>
            </a:r>
            <a:r>
              <a:rPr lang="de-DE" sz="2000" dirty="0">
                <a:latin typeface="+mn-lt"/>
              </a:rPr>
              <a:t>: durch fließend-hartnäckige </a:t>
            </a:r>
            <a:r>
              <a:rPr lang="de-DE" sz="2000" dirty="0" err="1">
                <a:latin typeface="+mn-lt"/>
              </a:rPr>
              <a:t>Karmaklärung</a:t>
            </a:r>
            <a:r>
              <a:rPr lang="de-DE" sz="2000" dirty="0">
                <a:latin typeface="+mn-lt"/>
              </a:rPr>
              <a:t> lichtstark </a:t>
            </a:r>
            <a:r>
              <a:rPr lang="de-DE" sz="2000" dirty="0" err="1">
                <a:latin typeface="+mn-lt"/>
              </a:rPr>
              <a:t>son</a:t>
            </a:r>
            <a:r>
              <a:rPr lang="de-DE" sz="2000" dirty="0">
                <a:latin typeface="+mn-lt"/>
              </a:rPr>
              <a:t>-</a:t>
            </a:r>
            <a:br>
              <a:rPr lang="de-DE" sz="2000" dirty="0">
                <a:latin typeface="+mn-lt"/>
              </a:rPr>
            </a:br>
            <a:r>
              <a:rPr lang="de-DE" sz="2000" dirty="0" err="1">
                <a:latin typeface="+mn-lt"/>
              </a:rPr>
              <a:t>nenkrafterneuernde</a:t>
            </a:r>
            <a:r>
              <a:rPr lang="de-DE" sz="2000" dirty="0">
                <a:latin typeface="+mn-lt"/>
              </a:rPr>
              <a:t>, weltumspannende, christlich-neureligiöse Transformation</a:t>
            </a:r>
            <a:br>
              <a:rPr lang="de-DE" sz="2000" dirty="0">
                <a:latin typeface="+mn-lt"/>
              </a:rPr>
            </a:br>
            <a:r>
              <a:rPr lang="de-DE" sz="2000" b="1" dirty="0">
                <a:latin typeface="+mn-lt"/>
              </a:rPr>
              <a:t>22,5er Freibruchs-Grade </a:t>
            </a:r>
            <a:r>
              <a:rPr lang="de-DE" sz="2000" dirty="0">
                <a:latin typeface="+mn-lt"/>
              </a:rPr>
              <a:t>Angel-Tara (löst mit Engelshilfe die Seele aus alten SKO-Ver- </a:t>
            </a:r>
            <a:br>
              <a:rPr lang="de-DE" sz="2000" dirty="0">
                <a:latin typeface="+mn-lt"/>
              </a:rPr>
            </a:br>
            <a:r>
              <a:rPr lang="de-DE" sz="2000" dirty="0" err="1">
                <a:latin typeface="+mn-lt"/>
              </a:rPr>
              <a:t>strickungen</a:t>
            </a:r>
            <a:r>
              <a:rPr lang="de-DE" sz="2000" dirty="0">
                <a:latin typeface="+mn-lt"/>
              </a:rPr>
              <a:t>) </a:t>
            </a:r>
            <a:r>
              <a:rPr lang="de-DE" sz="2000" dirty="0" err="1">
                <a:latin typeface="+mn-lt"/>
              </a:rPr>
              <a:t>Opp</a:t>
            </a:r>
            <a:r>
              <a:rPr lang="de-DE" sz="2000" dirty="0">
                <a:latin typeface="+mn-lt"/>
              </a:rPr>
              <a:t>. kreativ-zerstörerischen, Zukunftschancen seherisch erfassenden</a:t>
            </a:r>
            <a:br>
              <a:rPr lang="de-DE" sz="2000" dirty="0">
                <a:latin typeface="+mn-lt"/>
              </a:rPr>
            </a:br>
            <a:r>
              <a:rPr lang="de-DE" sz="2000" dirty="0" err="1">
                <a:latin typeface="+mn-lt"/>
              </a:rPr>
              <a:t>Siva-Vala</a:t>
            </a:r>
            <a:r>
              <a:rPr lang="de-DE" sz="2000" dirty="0">
                <a:latin typeface="+mn-lt"/>
              </a:rPr>
              <a:t> Qua. die Löwe-Energie zurück zu Gott erhebenden Sappho </a:t>
            </a:r>
            <a:r>
              <a:rPr lang="de-DE" sz="2000" dirty="0" err="1">
                <a:latin typeface="+mn-lt"/>
              </a:rPr>
              <a:t>Opp</a:t>
            </a:r>
            <a:r>
              <a:rPr lang="de-DE" sz="2000" dirty="0">
                <a:latin typeface="+mn-lt"/>
              </a:rPr>
              <a:t>. unbegrenzte ausbreitende </a:t>
            </a:r>
            <a:r>
              <a:rPr lang="de-DE" sz="2000" dirty="0" err="1">
                <a:latin typeface="+mn-lt"/>
              </a:rPr>
              <a:t>Aditi</a:t>
            </a:r>
            <a:r>
              <a:rPr lang="de-DE" sz="2000" dirty="0">
                <a:latin typeface="+mn-lt"/>
              </a:rPr>
              <a:t>-</a:t>
            </a:r>
            <a:r>
              <a:rPr lang="de-DE" sz="2000" dirty="0" err="1">
                <a:latin typeface="+mn-lt"/>
              </a:rPr>
              <a:t>Chariklo</a:t>
            </a:r>
            <a:r>
              <a:rPr lang="de-DE" sz="2000" dirty="0">
                <a:latin typeface="+mn-lt"/>
              </a:rPr>
              <a:t>-Hermes</a:t>
            </a:r>
            <a:endParaRPr lang="de-DE" sz="2200" dirty="0"/>
          </a:p>
        </p:txBody>
      </p:sp>
    </p:spTree>
    <p:extLst>
      <p:ext uri="{BB962C8B-B14F-4D97-AF65-F5344CB8AC3E}">
        <p14:creationId xmlns:p14="http://schemas.microsoft.com/office/powerpoint/2010/main" val="3547354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75F548A4-53D7-4D70-BDD2-6F1953DA73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84444" y="1114816"/>
            <a:ext cx="5840541" cy="5752893"/>
          </a:xfrm>
        </p:spPr>
      </p:pic>
      <p:sp>
        <p:nvSpPr>
          <p:cNvPr id="2" name="Titel 1">
            <a:extLst>
              <a:ext uri="{FF2B5EF4-FFF2-40B4-BE49-F238E27FC236}">
                <a16:creationId xmlns:a16="http://schemas.microsoft.com/office/drawing/2014/main" id="{67D6A216-9DE7-4DB9-A744-C242081A2AC6}"/>
              </a:ext>
            </a:extLst>
          </p:cNvPr>
          <p:cNvSpPr>
            <a:spLocks noGrp="1"/>
          </p:cNvSpPr>
          <p:nvPr>
            <p:ph type="title"/>
          </p:nvPr>
        </p:nvSpPr>
        <p:spPr>
          <a:xfrm>
            <a:off x="0" y="3246120"/>
            <a:ext cx="12192000" cy="591015"/>
          </a:xfrm>
        </p:spPr>
        <p:txBody>
          <a:bodyPr>
            <a:normAutofit fontScale="90000"/>
          </a:bodyPr>
          <a:lstStyle/>
          <a:p>
            <a:r>
              <a:rPr lang="de-DE" sz="3600" b="1" dirty="0">
                <a:latin typeface="+mn-lt"/>
              </a:rPr>
              <a:t>SoFi 12.08.2026, Max. Verf. 19:46 MEZ/S, Berlin</a:t>
            </a:r>
            <a:br>
              <a:rPr lang="de-DE" sz="3200" b="1" dirty="0">
                <a:latin typeface="+mn-lt"/>
              </a:rPr>
            </a:br>
            <a:r>
              <a:rPr lang="de-DE" sz="2400" dirty="0">
                <a:latin typeface="+mn-lt"/>
              </a:rPr>
              <a:t>bereits entspannter als der NM wg. erneuerndem Wassermann-AC, bringt den Zeitgeist </a:t>
            </a:r>
            <a:r>
              <a:rPr lang="de-DE" sz="2400" dirty="0" err="1">
                <a:latin typeface="+mn-lt"/>
              </a:rPr>
              <a:t>erzengelgeleitet</a:t>
            </a:r>
            <a:r>
              <a:rPr lang="de-DE" sz="2400" dirty="0">
                <a:latin typeface="+mn-lt"/>
              </a:rPr>
              <a:t> flusshaft beliebt-umwälzend in Bewegung AC-Herrscher Uranus-Gabriel-Heracles / Pluto-Atropos / Venus-Pax-</a:t>
            </a:r>
            <a:r>
              <a:rPr lang="de-DE" sz="2400" dirty="0" err="1">
                <a:latin typeface="+mn-lt"/>
              </a:rPr>
              <a:t>Drakonia</a:t>
            </a:r>
            <a:r>
              <a:rPr lang="de-DE" sz="2400" dirty="0">
                <a:latin typeface="+mn-lt"/>
              </a:rPr>
              <a:t> (der allgemeine Cut ins gemeinsam Neue mit mutigem Aussprechen), was im Drachenapex harmonisch auf die entgrenzt erneuernden, himmlisch geführten </a:t>
            </a:r>
            <a:br>
              <a:rPr lang="de-DE" sz="2400" dirty="0">
                <a:latin typeface="+mn-lt"/>
              </a:rPr>
            </a:br>
            <a:r>
              <a:rPr lang="de-DE" sz="2400" dirty="0">
                <a:latin typeface="+mn-lt"/>
              </a:rPr>
              <a:t>Widder-Neptun-Porta Coeli fokussiert. Es geht auch Besitzstände</a:t>
            </a:r>
            <a:br>
              <a:rPr lang="de-DE" sz="2400" dirty="0">
                <a:latin typeface="+mn-lt"/>
              </a:rPr>
            </a:br>
            <a:r>
              <a:rPr lang="de-DE" sz="2400" dirty="0">
                <a:latin typeface="+mn-lt"/>
              </a:rPr>
              <a:t>und alte Pfründe auflösend (teils Enteignungsbewegungen)</a:t>
            </a:r>
            <a:br>
              <a:rPr lang="de-DE" sz="2400" dirty="0">
                <a:latin typeface="+mn-lt"/>
              </a:rPr>
            </a:br>
            <a:r>
              <a:rPr lang="de-DE" sz="2400" dirty="0">
                <a:latin typeface="+mn-lt"/>
              </a:rPr>
              <a:t>in eine gemeinschaftlich-umwälzende Fortschrittenergie, </a:t>
            </a:r>
            <a:br>
              <a:rPr lang="de-DE" sz="2400" dirty="0">
                <a:latin typeface="+mn-lt"/>
              </a:rPr>
            </a:br>
            <a:r>
              <a:rPr lang="de-DE" sz="2400" dirty="0">
                <a:latin typeface="+mn-lt"/>
              </a:rPr>
              <a:t>das Neue bricht sich Bahn, die Persönlichkeit, Seele und </a:t>
            </a:r>
            <a:br>
              <a:rPr lang="de-DE" sz="2400" dirty="0">
                <a:latin typeface="+mn-lt"/>
              </a:rPr>
            </a:br>
            <a:r>
              <a:rPr lang="de-DE" sz="2400" dirty="0">
                <a:latin typeface="+mn-lt"/>
              </a:rPr>
              <a:t>Körperlichkeit wird engelshaft von oben und von unten</a:t>
            </a:r>
            <a:br>
              <a:rPr lang="de-DE" sz="2400" dirty="0">
                <a:latin typeface="+mn-lt"/>
              </a:rPr>
            </a:br>
            <a:r>
              <a:rPr lang="de-DE" sz="2400" dirty="0">
                <a:latin typeface="+mn-lt"/>
              </a:rPr>
              <a:t>hoch bringend in einem vertikalen Wirbel umgewälzt,</a:t>
            </a:r>
            <a:br>
              <a:rPr lang="de-DE" sz="2400" dirty="0">
                <a:latin typeface="+mn-lt"/>
              </a:rPr>
            </a:br>
            <a:r>
              <a:rPr lang="de-DE" sz="2400" dirty="0">
                <a:latin typeface="+mn-lt"/>
              </a:rPr>
              <a:t>die Lebensgeister steigen wieder neu befreit auf während</a:t>
            </a:r>
            <a:br>
              <a:rPr lang="de-DE" sz="2400" dirty="0">
                <a:latin typeface="+mn-lt"/>
              </a:rPr>
            </a:br>
            <a:r>
              <a:rPr lang="de-DE" sz="2400" dirty="0">
                <a:latin typeface="+mn-lt"/>
              </a:rPr>
              <a:t>oben stets das Licht gehalten wird und die Ego-</a:t>
            </a:r>
            <a:r>
              <a:rPr lang="de-DE" sz="2400" dirty="0" err="1">
                <a:latin typeface="+mn-lt"/>
              </a:rPr>
              <a:t>Persön</a:t>
            </a:r>
            <a:r>
              <a:rPr lang="de-DE" sz="2400" dirty="0">
                <a:latin typeface="+mn-lt"/>
              </a:rPr>
              <a:t>-</a:t>
            </a:r>
            <a:br>
              <a:rPr lang="de-DE" sz="2400" dirty="0">
                <a:latin typeface="+mn-lt"/>
              </a:rPr>
            </a:br>
            <a:r>
              <a:rPr lang="de-DE" sz="2400" dirty="0" err="1">
                <a:latin typeface="+mn-lt"/>
              </a:rPr>
              <a:t>lichkeit</a:t>
            </a:r>
            <a:r>
              <a:rPr lang="de-DE" sz="2400" dirty="0">
                <a:latin typeface="+mn-lt"/>
              </a:rPr>
              <a:t> wieder mit Gott ins Neue und ins Gemeinwohl</a:t>
            </a:r>
            <a:br>
              <a:rPr lang="de-DE" sz="2400" dirty="0">
                <a:latin typeface="+mn-lt"/>
              </a:rPr>
            </a:br>
            <a:r>
              <a:rPr lang="de-DE" sz="2400" dirty="0">
                <a:latin typeface="+mn-lt"/>
              </a:rPr>
              <a:t>rückverbunden wird. </a:t>
            </a:r>
            <a:br>
              <a:rPr lang="de-DE" sz="2400" dirty="0">
                <a:latin typeface="+mn-lt"/>
              </a:rPr>
            </a:br>
            <a:r>
              <a:rPr lang="de-DE" sz="700" dirty="0">
                <a:latin typeface="+mn-lt"/>
              </a:rPr>
              <a:t>.</a:t>
            </a:r>
            <a:br>
              <a:rPr lang="de-DE" sz="2400" dirty="0">
                <a:latin typeface="+mn-lt"/>
              </a:rPr>
            </a:br>
            <a:r>
              <a:rPr lang="de-DE" sz="2400" dirty="0">
                <a:latin typeface="+mn-lt"/>
              </a:rPr>
              <a:t>Die Sonnenfinsternis rahmt in ihrer ½ jährlich </a:t>
            </a:r>
            <a:r>
              <a:rPr lang="de-DE" sz="2400" dirty="0" err="1">
                <a:latin typeface="+mn-lt"/>
              </a:rPr>
              <a:t>ungehinder</a:t>
            </a:r>
            <a:r>
              <a:rPr lang="de-DE" sz="2400" dirty="0">
                <a:latin typeface="+mn-lt"/>
              </a:rPr>
              <a:t>-</a:t>
            </a:r>
            <a:br>
              <a:rPr lang="de-DE" sz="2400" dirty="0">
                <a:latin typeface="+mn-lt"/>
              </a:rPr>
            </a:br>
            <a:r>
              <a:rPr lang="de-DE" sz="2400" dirty="0" err="1">
                <a:latin typeface="+mn-lt"/>
              </a:rPr>
              <a:t>ten</a:t>
            </a:r>
            <a:r>
              <a:rPr lang="de-DE" sz="2400" dirty="0">
                <a:latin typeface="+mn-lt"/>
              </a:rPr>
              <a:t> Wirksamkeit:</a:t>
            </a:r>
            <a:br>
              <a:rPr lang="de-DE" sz="2400" dirty="0">
                <a:latin typeface="+mn-lt"/>
              </a:rPr>
            </a:br>
            <a:r>
              <a:rPr lang="de-DE" sz="2400" dirty="0">
                <a:latin typeface="+mn-lt"/>
              </a:rPr>
              <a:t>die 2. +  3. und endgültigen Neptun-Überläufe bzw. Touch-</a:t>
            </a:r>
            <a:br>
              <a:rPr lang="de-DE" sz="2400" dirty="0">
                <a:latin typeface="+mn-lt"/>
              </a:rPr>
            </a:br>
            <a:r>
              <a:rPr lang="de-DE" sz="2400" dirty="0" err="1">
                <a:latin typeface="+mn-lt"/>
              </a:rPr>
              <a:t>downs</a:t>
            </a:r>
            <a:r>
              <a:rPr lang="de-DE" sz="2400" dirty="0">
                <a:latin typeface="+mn-lt"/>
              </a:rPr>
              <a:t> 16.09.2026 </a:t>
            </a:r>
            <a:r>
              <a:rPr lang="de-DE" sz="2400" dirty="0">
                <a:latin typeface="Wingdings 3" panose="05040102010807070707" pitchFamily="18" charset="2"/>
              </a:rPr>
              <a:t>i</a:t>
            </a:r>
            <a:r>
              <a:rPr lang="de-DE" sz="2400" dirty="0">
                <a:latin typeface="+mn-lt"/>
              </a:rPr>
              <a:t>/ 26.02.2027 </a:t>
            </a:r>
            <a:r>
              <a:rPr lang="de-DE" sz="2400" dirty="0">
                <a:latin typeface="Wingdings 3" panose="05040102010807070707" pitchFamily="18" charset="2"/>
              </a:rPr>
              <a:t>h</a:t>
            </a:r>
            <a:br>
              <a:rPr lang="de-DE" sz="2400" dirty="0">
                <a:latin typeface="Wingdings 3" panose="05040102010807070707" pitchFamily="18" charset="2"/>
              </a:rPr>
            </a:br>
            <a:r>
              <a:rPr lang="de-DE" sz="2400" dirty="0">
                <a:latin typeface="+mn-lt"/>
              </a:rPr>
              <a:t>Die 4 + 5. und endgültigen Eris-Überläufe 29.10.2026 </a:t>
            </a:r>
            <a:r>
              <a:rPr lang="de-DE" sz="2400" dirty="0">
                <a:latin typeface="Wingdings 3" panose="05040102010807070707" pitchFamily="18" charset="2"/>
              </a:rPr>
              <a:t>i</a:t>
            </a:r>
            <a:r>
              <a:rPr lang="de-DE" sz="2400" dirty="0"/>
              <a:t> </a:t>
            </a:r>
            <a:r>
              <a:rPr lang="de-DE" sz="2400" dirty="0">
                <a:latin typeface="+mn-lt"/>
              </a:rPr>
              <a:t>/ </a:t>
            </a:r>
            <a:br>
              <a:rPr lang="de-DE" sz="2400" dirty="0">
                <a:latin typeface="+mn-lt"/>
              </a:rPr>
            </a:br>
            <a:r>
              <a:rPr lang="de-DE" sz="2400" dirty="0">
                <a:latin typeface="+mn-lt"/>
              </a:rPr>
              <a:t>22.01.2027 </a:t>
            </a:r>
            <a:r>
              <a:rPr lang="de-DE" sz="2400" dirty="0">
                <a:latin typeface="Wingdings 3" panose="05040102010807070707" pitchFamily="18" charset="2"/>
              </a:rPr>
              <a:t>h </a:t>
            </a:r>
            <a:r>
              <a:rPr lang="de-DE" sz="2400" dirty="0">
                <a:latin typeface="+mn-lt"/>
              </a:rPr>
              <a:t>= zusammen aufsteigender entgrenzter Ehrgeiz </a:t>
            </a:r>
            <a:br>
              <a:rPr lang="de-DE" sz="2400" dirty="0">
                <a:latin typeface="+mn-lt"/>
              </a:rPr>
            </a:br>
            <a:r>
              <a:rPr lang="de-DE" sz="2400" dirty="0">
                <a:latin typeface="+mn-lt"/>
              </a:rPr>
              <a:t>oder aber spiritueller Ehrgeiz</a:t>
            </a:r>
            <a:br>
              <a:rPr lang="de-DE" sz="2400" dirty="0"/>
            </a:br>
            <a:endParaRPr lang="de-DE" sz="2400" dirty="0"/>
          </a:p>
        </p:txBody>
      </p:sp>
    </p:spTree>
    <p:extLst>
      <p:ext uri="{BB962C8B-B14F-4D97-AF65-F5344CB8AC3E}">
        <p14:creationId xmlns:p14="http://schemas.microsoft.com/office/powerpoint/2010/main" val="4252867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feld 15">
            <a:extLst>
              <a:ext uri="{FF2B5EF4-FFF2-40B4-BE49-F238E27FC236}">
                <a16:creationId xmlns:a16="http://schemas.microsoft.com/office/drawing/2014/main" id="{51244137-28B9-4A30-A85D-A0B55586798B}"/>
              </a:ext>
            </a:extLst>
          </p:cNvPr>
          <p:cNvSpPr txBox="1"/>
          <p:nvPr/>
        </p:nvSpPr>
        <p:spPr>
          <a:xfrm>
            <a:off x="0" y="5661705"/>
            <a:ext cx="12192000" cy="1138773"/>
          </a:xfrm>
          <a:prstGeom prst="rect">
            <a:avLst/>
          </a:prstGeom>
          <a:noFill/>
        </p:spPr>
        <p:txBody>
          <a:bodyPr wrap="square" rtlCol="0">
            <a:spAutoFit/>
          </a:bodyPr>
          <a:lstStyle/>
          <a:p>
            <a:r>
              <a:rPr lang="de-DE" sz="1700" dirty="0"/>
              <a:t>Die mit Fixsternen reiche (v.a. dem damals veränderlichen jetzt kardinalen Jesus-Großkreuz Sirius - Vega Qua. </a:t>
            </a:r>
            <a:r>
              <a:rPr lang="de-DE" sz="1700" dirty="0" err="1"/>
              <a:t>Alpheratz</a:t>
            </a:r>
            <a:r>
              <a:rPr lang="de-DE" sz="1700" dirty="0"/>
              <a:t> - </a:t>
            </a:r>
            <a:r>
              <a:rPr lang="de-DE" sz="1700" dirty="0" err="1"/>
              <a:t>Algorab</a:t>
            </a:r>
            <a:r>
              <a:rPr lang="de-DE" sz="1700" dirty="0"/>
              <a:t>) und maximal dominante Zeichenmitte ist v.a. durch die elitenentscheidungsstarken Widder-Saturn </a:t>
            </a:r>
            <a:r>
              <a:rPr lang="de-DE" sz="1700" dirty="0" err="1"/>
              <a:t>Opp</a:t>
            </a:r>
            <a:r>
              <a:rPr lang="de-DE" sz="1700" dirty="0"/>
              <a:t>. Waage-China Trigon-Sextil Löwe-Zeus und allbewegenden Skorpion-</a:t>
            </a:r>
            <a:r>
              <a:rPr lang="de-DE" sz="1700" dirty="0" err="1"/>
              <a:t>Zhulong</a:t>
            </a:r>
            <a:r>
              <a:rPr lang="de-DE" sz="1700" dirty="0"/>
              <a:t> </a:t>
            </a:r>
            <a:r>
              <a:rPr lang="de-DE" sz="1700" dirty="0" err="1"/>
              <a:t>Opp</a:t>
            </a:r>
            <a:r>
              <a:rPr lang="de-DE" sz="1700" dirty="0"/>
              <a:t>. revierkriegerischen Stier-Virtus besetzt. Jungfrau-Caesar / - </a:t>
            </a:r>
            <a:r>
              <a:rPr lang="de-DE" sz="1700" dirty="0" err="1"/>
              <a:t>Masterman</a:t>
            </a:r>
            <a:r>
              <a:rPr lang="de-DE" sz="1700" dirty="0"/>
              <a:t> betont zudem </a:t>
            </a:r>
            <a:r>
              <a:rPr lang="de-DE" sz="1700" dirty="0" err="1"/>
              <a:t>impe-ratorisch</a:t>
            </a:r>
            <a:r>
              <a:rPr lang="de-DE" sz="1700" dirty="0"/>
              <a:t> die digitale / verwertende Jungfrau. </a:t>
            </a:r>
            <a:r>
              <a:rPr lang="de-DE" sz="1700"/>
              <a:t>Am </a:t>
            </a:r>
            <a:r>
              <a:rPr lang="de-DE" sz="1700" dirty="0"/>
              <a:t>Meta-Endbündelungssog des G.A. steht </a:t>
            </a:r>
            <a:r>
              <a:rPr lang="de-DE" sz="1700" dirty="0" err="1"/>
              <a:t>Africa</a:t>
            </a:r>
            <a:r>
              <a:rPr lang="de-DE" sz="1700" dirty="0"/>
              <a:t>, in deren Hände die SoFi-Prozesse laufen.</a:t>
            </a:r>
          </a:p>
        </p:txBody>
      </p:sp>
      <p:pic>
        <p:nvPicPr>
          <p:cNvPr id="5" name="Inhaltsplatzhalter 4">
            <a:extLst>
              <a:ext uri="{FF2B5EF4-FFF2-40B4-BE49-F238E27FC236}">
                <a16:creationId xmlns:a16="http://schemas.microsoft.com/office/drawing/2014/main" id="{9A3EA2C1-19DF-40F2-BEA4-8651D4C8F1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2815" y="-1"/>
            <a:ext cx="7307194" cy="5661705"/>
          </a:xfrm>
        </p:spPr>
      </p:pic>
    </p:spTree>
    <p:extLst>
      <p:ext uri="{BB962C8B-B14F-4D97-AF65-F5344CB8AC3E}">
        <p14:creationId xmlns:p14="http://schemas.microsoft.com/office/powerpoint/2010/main" val="3820250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DD1AEB-86E7-4ED2-B706-CDCB06218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6615" y="0"/>
            <a:ext cx="6896099" cy="5172074"/>
          </a:xfrm>
          <a:prstGeom prst="rect">
            <a:avLst/>
          </a:prstGeom>
        </p:spPr>
      </p:pic>
      <p:sp>
        <p:nvSpPr>
          <p:cNvPr id="3" name="Inhaltsplatzhalter 2">
            <a:extLst>
              <a:ext uri="{FF2B5EF4-FFF2-40B4-BE49-F238E27FC236}">
                <a16:creationId xmlns:a16="http://schemas.microsoft.com/office/drawing/2014/main" id="{8098516F-ABB6-4424-B560-F126359712FE}"/>
              </a:ext>
            </a:extLst>
          </p:cNvPr>
          <p:cNvSpPr>
            <a:spLocks noGrp="1"/>
          </p:cNvSpPr>
          <p:nvPr>
            <p:ph idx="1"/>
          </p:nvPr>
        </p:nvSpPr>
        <p:spPr>
          <a:xfrm>
            <a:off x="0" y="5076825"/>
            <a:ext cx="12192000" cy="1857375"/>
          </a:xfrm>
        </p:spPr>
        <p:txBody>
          <a:bodyPr>
            <a:normAutofit fontScale="92500" lnSpcReduction="10000"/>
          </a:bodyPr>
          <a:lstStyle/>
          <a:p>
            <a:pPr marL="0" indent="0">
              <a:buNone/>
            </a:pPr>
            <a:r>
              <a:rPr lang="de-DE" sz="1600" dirty="0"/>
              <a:t>Die globale Herrschaftsebene ist stark über Konflikte um Israel und Russland weltkriegsnah (Feuergroßtrigon Mauritia-Dreyfus-</a:t>
            </a:r>
            <a:r>
              <a:rPr lang="de-DE" sz="1600" dirty="0" err="1"/>
              <a:t>Libitina</a:t>
            </a:r>
            <a:r>
              <a:rPr lang="de-DE" sz="1600" dirty="0"/>
              <a:t>-GZ + Eris-Vesta-</a:t>
            </a:r>
            <a:r>
              <a:rPr lang="de-DE" sz="1600" dirty="0" err="1"/>
              <a:t>Rudra</a:t>
            </a:r>
            <a:r>
              <a:rPr lang="de-DE" sz="1600" dirty="0"/>
              <a:t> + Israel; Wassergroßtrigon Russia + Stalingrad + Arabia) im multipolaren Machtkampf vieler mächtiger Akteure zwischen Licht und Dunkel umstritten (Mithra hält Lucifer in JUN von der Weltkontrolle SCH-GZ ab). Dass die SoFi von Russland über den überblickenden Nordpol führt (s. Atlantis auf Polarstern-Grad), dann Europa dunkel umrundend Spanien von Europa abspaltet und vor Arabien endet. Europa wird sich vereinnahmt unwohl fühlend zwischen Russland und Arabien eingezwängt und von den USA getrennt. Die Weltordnung dreht sich und damit wird trotz europäischer Grenzsetzungen der arabischen Welt eine neue nordische </a:t>
            </a:r>
            <a:r>
              <a:rPr lang="de-DE" sz="1600" dirty="0" err="1"/>
              <a:t>Überblickerqualität</a:t>
            </a:r>
            <a:r>
              <a:rPr lang="de-DE" sz="1600" dirty="0"/>
              <a:t> (siehe ‚arabische NATO‘-Gründung im August) vermittelt. Dies taucht nochmals in den globalen GZ-Graden auf mit Russia / Arabia / Israel / trojanisch kriegslistigen </a:t>
            </a:r>
            <a:r>
              <a:rPr lang="de-DE" sz="1600" dirty="0" err="1"/>
              <a:t>Sinon</a:t>
            </a:r>
            <a:r>
              <a:rPr lang="de-DE" sz="1600" dirty="0"/>
              <a:t>-Lucifer-Mithra-Odysseus-</a:t>
            </a:r>
            <a:r>
              <a:rPr lang="de-DE" sz="1600" dirty="0" err="1"/>
              <a:t>Aigyptios</a:t>
            </a:r>
            <a:r>
              <a:rPr lang="de-DE" sz="1600" dirty="0"/>
              <a:t> / Atlantis-Polaris / Stalingrad / Eris / Deucalion-Justitia. Es besteht 3. eine mächtige ACG-Direktlinie (Zusammenarbeitsachse oder Bekämpfung) zwischen Moskau und Mekka mit Mauritia - Dreyfus (jüdischer Skandal) - </a:t>
            </a:r>
            <a:r>
              <a:rPr lang="de-DE" sz="1600" dirty="0" err="1"/>
              <a:t>Libitina</a:t>
            </a:r>
            <a:r>
              <a:rPr lang="de-DE" sz="1600" dirty="0"/>
              <a:t> (Begräbnisgöttin) auf MC / GZ T-Qua. Arabia (am AC in Mekka) </a:t>
            </a:r>
            <a:r>
              <a:rPr lang="de-DE" sz="1600" dirty="0" err="1"/>
              <a:t>Opp</a:t>
            </a:r>
            <a:r>
              <a:rPr lang="de-DE" sz="1600" dirty="0"/>
              <a:t>. Lucifer-Mithra (am DC in Mekka)</a:t>
            </a:r>
          </a:p>
        </p:txBody>
      </p:sp>
    </p:spTree>
    <p:extLst>
      <p:ext uri="{BB962C8B-B14F-4D97-AF65-F5344CB8AC3E}">
        <p14:creationId xmlns:p14="http://schemas.microsoft.com/office/powerpoint/2010/main" val="3642159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B434FB-44AB-4570-927D-37EBEBF114D1}"/>
              </a:ext>
            </a:extLst>
          </p:cNvPr>
          <p:cNvSpPr>
            <a:spLocks noGrp="1"/>
          </p:cNvSpPr>
          <p:nvPr>
            <p:ph type="title"/>
          </p:nvPr>
        </p:nvSpPr>
        <p:spPr>
          <a:xfrm>
            <a:off x="156117" y="0"/>
            <a:ext cx="12192000" cy="426612"/>
          </a:xfrm>
        </p:spPr>
        <p:txBody>
          <a:bodyPr>
            <a:noAutofit/>
          </a:bodyPr>
          <a:lstStyle/>
          <a:p>
            <a:r>
              <a:rPr lang="de-DE" sz="3200" b="1" dirty="0">
                <a:latin typeface="+mn-lt"/>
              </a:rPr>
              <a:t>SoFi 12.08.2026, 20:08 MEZ/S, lokale maximale Verfinsterung, Berlin</a:t>
            </a:r>
            <a:endParaRPr lang="de-DE" sz="3200" dirty="0"/>
          </a:p>
        </p:txBody>
      </p:sp>
      <p:pic>
        <p:nvPicPr>
          <p:cNvPr id="5" name="Inhaltsplatzhalter 4">
            <a:extLst>
              <a:ext uri="{FF2B5EF4-FFF2-40B4-BE49-F238E27FC236}">
                <a16:creationId xmlns:a16="http://schemas.microsoft.com/office/drawing/2014/main" id="{94477CE2-2B47-46F2-BF58-9295F9DB12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5660" y="549764"/>
            <a:ext cx="6691657" cy="6308235"/>
          </a:xfrm>
        </p:spPr>
      </p:pic>
    </p:spTree>
    <p:extLst>
      <p:ext uri="{BB962C8B-B14F-4D97-AF65-F5344CB8AC3E}">
        <p14:creationId xmlns:p14="http://schemas.microsoft.com/office/powerpoint/2010/main" val="1901806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79EBD-FB56-4F3A-8F1B-893FF0319C17}"/>
              </a:ext>
            </a:extLst>
          </p:cNvPr>
          <p:cNvSpPr>
            <a:spLocks noGrp="1"/>
          </p:cNvSpPr>
          <p:nvPr>
            <p:ph type="title"/>
          </p:nvPr>
        </p:nvSpPr>
        <p:spPr>
          <a:xfrm>
            <a:off x="0" y="1"/>
            <a:ext cx="12192000" cy="691376"/>
          </a:xfrm>
        </p:spPr>
        <p:txBody>
          <a:bodyPr>
            <a:normAutofit/>
          </a:bodyPr>
          <a:lstStyle/>
          <a:p>
            <a:pPr algn="ctr"/>
            <a:r>
              <a:rPr lang="de-DE" sz="3200" b="1" dirty="0">
                <a:latin typeface="+mn-lt"/>
              </a:rPr>
              <a:t>SoFi 12.08.2026, Max. Verf. 17:46 UT, Washington DC</a:t>
            </a:r>
            <a:endParaRPr lang="de-DE" sz="3200" dirty="0"/>
          </a:p>
        </p:txBody>
      </p:sp>
      <p:pic>
        <p:nvPicPr>
          <p:cNvPr id="5" name="Inhaltsplatzhalter 4">
            <a:extLst>
              <a:ext uri="{FF2B5EF4-FFF2-40B4-BE49-F238E27FC236}">
                <a16:creationId xmlns:a16="http://schemas.microsoft.com/office/drawing/2014/main" id="{B62CA239-046B-4ECF-9A9F-B5311B361D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3958" y="607787"/>
            <a:ext cx="6345437" cy="6250213"/>
          </a:xfrm>
        </p:spPr>
      </p:pic>
    </p:spTree>
    <p:extLst>
      <p:ext uri="{BB962C8B-B14F-4D97-AF65-F5344CB8AC3E}">
        <p14:creationId xmlns:p14="http://schemas.microsoft.com/office/powerpoint/2010/main" val="3278911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3295BC-EB6E-48F8-A789-F5F816CE335F}"/>
              </a:ext>
            </a:extLst>
          </p:cNvPr>
          <p:cNvSpPr>
            <a:spLocks noGrp="1"/>
          </p:cNvSpPr>
          <p:nvPr>
            <p:ph type="title"/>
          </p:nvPr>
        </p:nvSpPr>
        <p:spPr>
          <a:xfrm>
            <a:off x="0" y="0"/>
            <a:ext cx="12192000" cy="667230"/>
          </a:xfrm>
        </p:spPr>
        <p:txBody>
          <a:bodyPr>
            <a:normAutofit/>
          </a:bodyPr>
          <a:lstStyle/>
          <a:p>
            <a:pPr algn="ctr"/>
            <a:r>
              <a:rPr lang="de-DE" sz="3600" b="1" dirty="0">
                <a:latin typeface="+mn-lt"/>
              </a:rPr>
              <a:t>SoFi 12.08.2026, Max. Verf. 17:46 UT, Moskau</a:t>
            </a:r>
            <a:endParaRPr lang="de-DE" sz="3600" dirty="0"/>
          </a:p>
        </p:txBody>
      </p:sp>
      <p:pic>
        <p:nvPicPr>
          <p:cNvPr id="22" name="Inhaltsplatzhalter 21">
            <a:extLst>
              <a:ext uri="{FF2B5EF4-FFF2-40B4-BE49-F238E27FC236}">
                <a16:creationId xmlns:a16="http://schemas.microsoft.com/office/drawing/2014/main" id="{D716528B-2678-4EBF-80EE-CFB4C12BD3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01815" y="573354"/>
            <a:ext cx="6670293" cy="6284646"/>
          </a:xfrm>
        </p:spPr>
      </p:pic>
    </p:spTree>
    <p:extLst>
      <p:ext uri="{BB962C8B-B14F-4D97-AF65-F5344CB8AC3E}">
        <p14:creationId xmlns:p14="http://schemas.microsoft.com/office/powerpoint/2010/main" val="1125310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202B9E-105B-4C14-97D9-0485EAB0D0B5}"/>
              </a:ext>
            </a:extLst>
          </p:cNvPr>
          <p:cNvSpPr>
            <a:spLocks noGrp="1"/>
          </p:cNvSpPr>
          <p:nvPr>
            <p:ph type="title"/>
          </p:nvPr>
        </p:nvSpPr>
        <p:spPr>
          <a:xfrm>
            <a:off x="0" y="0"/>
            <a:ext cx="12192000" cy="912346"/>
          </a:xfrm>
        </p:spPr>
        <p:txBody>
          <a:bodyPr>
            <a:normAutofit fontScale="90000"/>
          </a:bodyPr>
          <a:lstStyle/>
          <a:p>
            <a:pPr algn="ctr"/>
            <a:r>
              <a:rPr lang="de-DE" sz="3200" b="1" dirty="0">
                <a:latin typeface="+mn-lt"/>
              </a:rPr>
              <a:t>Die Lichtsäule des Lebenskraftfüllhorns zum jährlichen Sonnen-Höhepunkt des Löwentors 07.08.2026 um 13:26:48 MEZ/S, Berlin-Kollwitzplatz</a:t>
            </a:r>
          </a:p>
        </p:txBody>
      </p:sp>
      <p:pic>
        <p:nvPicPr>
          <p:cNvPr id="6" name="Inhaltsplatzhalter 5">
            <a:extLst>
              <a:ext uri="{FF2B5EF4-FFF2-40B4-BE49-F238E27FC236}">
                <a16:creationId xmlns:a16="http://schemas.microsoft.com/office/drawing/2014/main" id="{1EFAEB42-6166-4C44-B9A9-5516C97E4F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1476" y="869493"/>
            <a:ext cx="6067784" cy="5988506"/>
          </a:xfrm>
        </p:spPr>
      </p:pic>
    </p:spTree>
    <p:extLst>
      <p:ext uri="{BB962C8B-B14F-4D97-AF65-F5344CB8AC3E}">
        <p14:creationId xmlns:p14="http://schemas.microsoft.com/office/powerpoint/2010/main" val="2453201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636FB-0FF6-461F-99EF-EDAA54BAC5CF}"/>
              </a:ext>
            </a:extLst>
          </p:cNvPr>
          <p:cNvSpPr>
            <a:spLocks noGrp="1"/>
          </p:cNvSpPr>
          <p:nvPr>
            <p:ph type="title"/>
          </p:nvPr>
        </p:nvSpPr>
        <p:spPr>
          <a:xfrm>
            <a:off x="0" y="112735"/>
            <a:ext cx="12192000" cy="814192"/>
          </a:xfrm>
        </p:spPr>
        <p:txBody>
          <a:bodyPr>
            <a:noAutofit/>
          </a:bodyPr>
          <a:lstStyle/>
          <a:p>
            <a:r>
              <a:rPr lang="de-DE" sz="3200" b="1" dirty="0">
                <a:latin typeface="+mn-lt"/>
              </a:rPr>
              <a:t>      Mekka Max. Verfinsterung  -  Ceuta (Rabat) Maximale Verfinsterung</a:t>
            </a:r>
          </a:p>
        </p:txBody>
      </p:sp>
      <p:pic>
        <p:nvPicPr>
          <p:cNvPr id="5" name="Inhaltsplatzhalter 4">
            <a:extLst>
              <a:ext uri="{FF2B5EF4-FFF2-40B4-BE49-F238E27FC236}">
                <a16:creationId xmlns:a16="http://schemas.microsoft.com/office/drawing/2014/main" id="{F8CDF1D3-9B5C-4BA7-A27A-3118EC0B9C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61341" y="1077238"/>
            <a:ext cx="5718351" cy="5780763"/>
          </a:xfrm>
        </p:spPr>
      </p:pic>
      <p:pic>
        <p:nvPicPr>
          <p:cNvPr id="7" name="Grafik 6">
            <a:extLst>
              <a:ext uri="{FF2B5EF4-FFF2-40B4-BE49-F238E27FC236}">
                <a16:creationId xmlns:a16="http://schemas.microsoft.com/office/drawing/2014/main" id="{2B066C9D-A324-46C5-8E23-CB53EF4853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648" y="1077238"/>
            <a:ext cx="5718352" cy="5780762"/>
          </a:xfrm>
          <a:prstGeom prst="rect">
            <a:avLst/>
          </a:prstGeom>
        </p:spPr>
      </p:pic>
    </p:spTree>
    <p:extLst>
      <p:ext uri="{BB962C8B-B14F-4D97-AF65-F5344CB8AC3E}">
        <p14:creationId xmlns:p14="http://schemas.microsoft.com/office/powerpoint/2010/main" val="773353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9338F3-9EB6-40B6-B73F-F8940E97FB38}"/>
              </a:ext>
            </a:extLst>
          </p:cNvPr>
          <p:cNvSpPr>
            <a:spLocks noGrp="1"/>
          </p:cNvSpPr>
          <p:nvPr>
            <p:ph type="title"/>
          </p:nvPr>
        </p:nvSpPr>
        <p:spPr>
          <a:xfrm>
            <a:off x="0" y="923685"/>
            <a:ext cx="12192000" cy="494271"/>
          </a:xfrm>
        </p:spPr>
        <p:txBody>
          <a:bodyPr>
            <a:noAutofit/>
          </a:bodyPr>
          <a:lstStyle/>
          <a:p>
            <a:r>
              <a:rPr lang="de-DE" sz="3200" b="1" dirty="0">
                <a:latin typeface="+mn-lt"/>
              </a:rPr>
              <a:t>        Tel Aviv, NM </a:t>
            </a:r>
            <a:r>
              <a:rPr lang="de-DE" sz="2400" b="1" dirty="0">
                <a:latin typeface="+mn-lt"/>
              </a:rPr>
              <a:t>– 2 x konflikthaft destruktive Achsen </a:t>
            </a:r>
            <a:r>
              <a:rPr lang="de-DE" sz="2400" dirty="0">
                <a:latin typeface="+mn-lt"/>
              </a:rPr>
              <a:t>-</a:t>
            </a:r>
            <a:r>
              <a:rPr lang="de-DE" sz="2400" b="1" dirty="0">
                <a:latin typeface="+mn-lt"/>
              </a:rPr>
              <a:t> </a:t>
            </a:r>
            <a:r>
              <a:rPr lang="de-DE" sz="3200" b="1" dirty="0">
                <a:latin typeface="+mn-lt"/>
              </a:rPr>
              <a:t>Teheran, NM</a:t>
            </a:r>
            <a:br>
              <a:rPr lang="de-DE" sz="3200" b="1" dirty="0">
                <a:latin typeface="+mn-lt"/>
              </a:rPr>
            </a:br>
            <a:r>
              <a:rPr lang="de-DE" sz="2000" b="1" dirty="0" err="1">
                <a:latin typeface="+mn-lt"/>
              </a:rPr>
              <a:t>Int.Lilith</a:t>
            </a:r>
            <a:r>
              <a:rPr lang="de-DE" sz="2000" b="1" dirty="0">
                <a:latin typeface="+mn-lt"/>
              </a:rPr>
              <a:t>–MC (Feuer-Großtrigon WID-Pallas-Becquerel)       Helgoland (meist bombardierter Ort) -</a:t>
            </a:r>
            <a:r>
              <a:rPr lang="de-DE" sz="2000" b="1" dirty="0" err="1">
                <a:latin typeface="+mn-lt"/>
              </a:rPr>
              <a:t>Ixion</a:t>
            </a:r>
            <a:r>
              <a:rPr lang="de-DE" sz="2000" b="1" dirty="0">
                <a:latin typeface="+mn-lt"/>
              </a:rPr>
              <a:t>-Sauron-</a:t>
            </a:r>
            <a:br>
              <a:rPr lang="de-DE" sz="2000" b="1" dirty="0">
                <a:latin typeface="+mn-lt"/>
              </a:rPr>
            </a:br>
            <a:r>
              <a:rPr lang="de-DE" sz="2000" b="1" dirty="0" err="1">
                <a:latin typeface="+mn-lt"/>
              </a:rPr>
              <a:t>Opp</a:t>
            </a:r>
            <a:r>
              <a:rPr lang="de-DE" sz="2000" b="1" dirty="0">
                <a:latin typeface="+mn-lt"/>
              </a:rPr>
              <a:t>. Thais-IC Qua. Ajax-</a:t>
            </a:r>
            <a:r>
              <a:rPr lang="de-DE" sz="2000" b="1" dirty="0" err="1">
                <a:latin typeface="+mn-lt"/>
              </a:rPr>
              <a:t>Apophis</a:t>
            </a:r>
            <a:r>
              <a:rPr lang="de-DE" sz="2000" b="1" dirty="0">
                <a:latin typeface="+mn-lt"/>
              </a:rPr>
              <a:t> </a:t>
            </a:r>
            <a:r>
              <a:rPr lang="de-DE" sz="2000" b="1" dirty="0" err="1">
                <a:latin typeface="+mn-lt"/>
              </a:rPr>
              <a:t>Opp</a:t>
            </a:r>
            <a:r>
              <a:rPr lang="de-DE" sz="2000" b="1" dirty="0">
                <a:latin typeface="+mn-lt"/>
              </a:rPr>
              <a:t>. </a:t>
            </a:r>
            <a:r>
              <a:rPr lang="de-DE" sz="2000" b="1" dirty="0" err="1">
                <a:latin typeface="+mn-lt"/>
              </a:rPr>
              <a:t>Nessus</a:t>
            </a:r>
            <a:r>
              <a:rPr lang="de-DE" sz="2000" b="1" dirty="0">
                <a:latin typeface="+mn-lt"/>
              </a:rPr>
              <a:t>, Bomben-     MC </a:t>
            </a:r>
            <a:r>
              <a:rPr lang="de-DE" sz="2000" b="1" dirty="0" err="1">
                <a:latin typeface="+mn-lt"/>
              </a:rPr>
              <a:t>Opp</a:t>
            </a:r>
            <a:r>
              <a:rPr lang="de-DE" sz="2000" b="1" dirty="0">
                <a:latin typeface="+mn-lt"/>
              </a:rPr>
              <a:t>. Chaos-</a:t>
            </a:r>
            <a:r>
              <a:rPr lang="de-DE" sz="2000" b="1" dirty="0" err="1">
                <a:latin typeface="+mn-lt"/>
              </a:rPr>
              <a:t>Asbolus</a:t>
            </a:r>
            <a:r>
              <a:rPr lang="de-DE" sz="2000" b="1" dirty="0">
                <a:latin typeface="+mn-lt"/>
              </a:rPr>
              <a:t>-IC (HS Uranus-Heracles / </a:t>
            </a:r>
            <a:r>
              <a:rPr lang="de-DE" sz="2000" b="1" dirty="0" err="1">
                <a:latin typeface="+mn-lt"/>
              </a:rPr>
              <a:t>Mer</a:t>
            </a:r>
            <a:r>
              <a:rPr lang="de-DE" sz="2000" b="1" dirty="0">
                <a:latin typeface="+mn-lt"/>
              </a:rPr>
              <a:t>- </a:t>
            </a:r>
            <a:br>
              <a:rPr lang="de-DE" sz="2000" b="1" dirty="0">
                <a:latin typeface="+mn-lt"/>
              </a:rPr>
            </a:br>
            <a:r>
              <a:rPr lang="de-DE" sz="2000" b="1" dirty="0">
                <a:latin typeface="+mn-lt"/>
              </a:rPr>
              <a:t>Orcus dem DC Qua. </a:t>
            </a:r>
            <a:r>
              <a:rPr lang="de-DE" sz="2000" b="1" dirty="0" err="1">
                <a:latin typeface="+mn-lt"/>
              </a:rPr>
              <a:t>Kaali</a:t>
            </a:r>
            <a:r>
              <a:rPr lang="de-DE" sz="2000" b="1" dirty="0">
                <a:latin typeface="+mn-lt"/>
              </a:rPr>
              <a:t> 	  			            kur) T-Qua. Venus-</a:t>
            </a:r>
            <a:r>
              <a:rPr lang="de-DE" sz="2000" b="1" dirty="0" err="1">
                <a:latin typeface="+mn-lt"/>
              </a:rPr>
              <a:t>Drakonia</a:t>
            </a:r>
            <a:r>
              <a:rPr lang="de-DE" sz="2000" b="1" dirty="0">
                <a:latin typeface="+mn-lt"/>
              </a:rPr>
              <a:t>-Pax (Max. Verf.: Saturn-AC)					  </a:t>
            </a:r>
            <a:br>
              <a:rPr lang="de-DE" sz="2000" b="1" dirty="0">
                <a:latin typeface="+mn-lt"/>
              </a:rPr>
            </a:br>
            <a:r>
              <a:rPr lang="de-DE" sz="2000" b="1" dirty="0">
                <a:latin typeface="+mn-lt"/>
              </a:rPr>
              <a:t>							</a:t>
            </a:r>
            <a:r>
              <a:rPr lang="de-DE" sz="3200" b="1" dirty="0">
                <a:latin typeface="+mn-lt"/>
              </a:rPr>
              <a:t>AC / </a:t>
            </a:r>
            <a:r>
              <a:rPr lang="de-DE" sz="3200" b="1" dirty="0" err="1">
                <a:latin typeface="+mn-lt"/>
              </a:rPr>
              <a:t>DCauf</a:t>
            </a:r>
            <a:endParaRPr lang="de-DE" sz="3200" dirty="0"/>
          </a:p>
        </p:txBody>
      </p:sp>
      <p:pic>
        <p:nvPicPr>
          <p:cNvPr id="5" name="Inhaltsplatzhalter 4">
            <a:extLst>
              <a:ext uri="{FF2B5EF4-FFF2-40B4-BE49-F238E27FC236}">
                <a16:creationId xmlns:a16="http://schemas.microsoft.com/office/drawing/2014/main" id="{58304111-D53C-471D-98B8-82DEF599A5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12381" y="1417956"/>
            <a:ext cx="5762359" cy="5440044"/>
          </a:xfrm>
        </p:spPr>
      </p:pic>
      <p:pic>
        <p:nvPicPr>
          <p:cNvPr id="7" name="Grafik 6">
            <a:extLst>
              <a:ext uri="{FF2B5EF4-FFF2-40B4-BE49-F238E27FC236}">
                <a16:creationId xmlns:a16="http://schemas.microsoft.com/office/drawing/2014/main" id="{A0F0E90D-F8AF-47B7-B288-3218F7320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60" y="1445622"/>
            <a:ext cx="5733053" cy="5412377"/>
          </a:xfrm>
          <a:prstGeom prst="rect">
            <a:avLst/>
          </a:prstGeom>
        </p:spPr>
      </p:pic>
    </p:spTree>
    <p:extLst>
      <p:ext uri="{BB962C8B-B14F-4D97-AF65-F5344CB8AC3E}">
        <p14:creationId xmlns:p14="http://schemas.microsoft.com/office/powerpoint/2010/main" val="3321766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DCE98-DA4A-42A4-9FED-8CC771BD2899}"/>
              </a:ext>
            </a:extLst>
          </p:cNvPr>
          <p:cNvSpPr>
            <a:spLocks noGrp="1"/>
          </p:cNvSpPr>
          <p:nvPr>
            <p:ph type="title"/>
          </p:nvPr>
        </p:nvSpPr>
        <p:spPr>
          <a:xfrm>
            <a:off x="0" y="121024"/>
            <a:ext cx="12192000" cy="699247"/>
          </a:xfrm>
        </p:spPr>
        <p:txBody>
          <a:bodyPr>
            <a:normAutofit fontScale="90000"/>
          </a:bodyPr>
          <a:lstStyle/>
          <a:p>
            <a:r>
              <a:rPr lang="de-DE" sz="3200" b="1" dirty="0">
                <a:latin typeface="+mn-lt"/>
              </a:rPr>
              <a:t>Saros-Zyklusstart 126, 11.03.1179 jul. (innen) –  SoFi 12.08.2026 (außen)</a:t>
            </a:r>
            <a:br>
              <a:rPr lang="de-DE" sz="3200" b="1" dirty="0">
                <a:latin typeface="+mn-lt"/>
              </a:rPr>
            </a:br>
            <a:r>
              <a:rPr lang="de-DE" sz="3200" b="1" dirty="0">
                <a:latin typeface="+mn-lt"/>
              </a:rPr>
              <a:t>beides Mal Max. Verfinsterung                               –  beides Mal Neumond</a:t>
            </a:r>
          </a:p>
        </p:txBody>
      </p:sp>
      <p:pic>
        <p:nvPicPr>
          <p:cNvPr id="5" name="Inhaltsplatzhalter 4">
            <a:extLst>
              <a:ext uri="{FF2B5EF4-FFF2-40B4-BE49-F238E27FC236}">
                <a16:creationId xmlns:a16="http://schemas.microsoft.com/office/drawing/2014/main" id="{DCA96B0A-1C63-44B4-9872-1CDDFC748B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97302" y="1150260"/>
            <a:ext cx="5794698" cy="5707739"/>
          </a:xfrm>
        </p:spPr>
      </p:pic>
      <p:pic>
        <p:nvPicPr>
          <p:cNvPr id="9" name="Grafik 8">
            <a:extLst>
              <a:ext uri="{FF2B5EF4-FFF2-40B4-BE49-F238E27FC236}">
                <a16:creationId xmlns:a16="http://schemas.microsoft.com/office/drawing/2014/main" id="{CB50AC4E-95CE-474E-8E29-B8EB1973C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82" y="1150113"/>
            <a:ext cx="6054818" cy="5707885"/>
          </a:xfrm>
          <a:prstGeom prst="rect">
            <a:avLst/>
          </a:prstGeom>
        </p:spPr>
      </p:pic>
    </p:spTree>
    <p:extLst>
      <p:ext uri="{BB962C8B-B14F-4D97-AF65-F5344CB8AC3E}">
        <p14:creationId xmlns:p14="http://schemas.microsoft.com/office/powerpoint/2010/main" val="4089109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812557-9161-49D0-AA27-219BD3E1B326}"/>
              </a:ext>
            </a:extLst>
          </p:cNvPr>
          <p:cNvSpPr>
            <a:spLocks noGrp="1"/>
          </p:cNvSpPr>
          <p:nvPr>
            <p:ph type="title"/>
          </p:nvPr>
        </p:nvSpPr>
        <p:spPr>
          <a:xfrm>
            <a:off x="0" y="0"/>
            <a:ext cx="12192000" cy="1039929"/>
          </a:xfrm>
        </p:spPr>
        <p:txBody>
          <a:bodyPr>
            <a:normAutofit/>
          </a:bodyPr>
          <a:lstStyle/>
          <a:p>
            <a:r>
              <a:rPr lang="de-DE" sz="3200" b="1" dirty="0">
                <a:latin typeface="+mn-lt"/>
              </a:rPr>
              <a:t>                                 Mondfinsternis 28.08.2026, Berlin</a:t>
            </a:r>
            <a:br>
              <a:rPr lang="de-DE" sz="3200" b="1" dirty="0">
                <a:latin typeface="+mn-lt"/>
              </a:rPr>
            </a:br>
            <a:r>
              <a:rPr lang="de-DE" sz="2400" b="1" dirty="0">
                <a:latin typeface="+mn-lt"/>
              </a:rPr>
              <a:t>maximale Verfinsterung 04:13 UT                                                    Vollmond 04:18 UT            </a:t>
            </a:r>
            <a:endParaRPr lang="de-DE" sz="3200" b="1" dirty="0">
              <a:latin typeface="+mn-lt"/>
            </a:endParaRPr>
          </a:p>
        </p:txBody>
      </p:sp>
      <p:pic>
        <p:nvPicPr>
          <p:cNvPr id="9" name="Grafik 8">
            <a:extLst>
              <a:ext uri="{FF2B5EF4-FFF2-40B4-BE49-F238E27FC236}">
                <a16:creationId xmlns:a16="http://schemas.microsoft.com/office/drawing/2014/main" id="{CC4E3987-877E-4329-A3F2-FA9DCC2BAF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0300" y="1039929"/>
            <a:ext cx="6171702" cy="5818071"/>
          </a:xfrm>
          <a:prstGeom prst="rect">
            <a:avLst/>
          </a:prstGeom>
        </p:spPr>
      </p:pic>
      <p:pic>
        <p:nvPicPr>
          <p:cNvPr id="5" name="Inhaltsplatzhalter 4">
            <a:extLst>
              <a:ext uri="{FF2B5EF4-FFF2-40B4-BE49-F238E27FC236}">
                <a16:creationId xmlns:a16="http://schemas.microsoft.com/office/drawing/2014/main" id="{ED39F61C-1AC0-4337-A250-47096B927D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39929"/>
            <a:ext cx="6171702" cy="5818071"/>
          </a:xfrm>
        </p:spPr>
      </p:pic>
    </p:spTree>
    <p:extLst>
      <p:ext uri="{BB962C8B-B14F-4D97-AF65-F5344CB8AC3E}">
        <p14:creationId xmlns:p14="http://schemas.microsoft.com/office/powerpoint/2010/main" val="2603050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3DC0D-0992-47FF-8816-EBF6C248F507}"/>
              </a:ext>
            </a:extLst>
          </p:cNvPr>
          <p:cNvSpPr>
            <a:spLocks noGrp="1"/>
          </p:cNvSpPr>
          <p:nvPr>
            <p:ph type="title"/>
          </p:nvPr>
        </p:nvSpPr>
        <p:spPr>
          <a:xfrm>
            <a:off x="0" y="18256"/>
            <a:ext cx="12192000" cy="936486"/>
          </a:xfrm>
        </p:spPr>
        <p:txBody>
          <a:bodyPr>
            <a:normAutofit/>
          </a:bodyPr>
          <a:lstStyle/>
          <a:p>
            <a:r>
              <a:rPr lang="de-DE" sz="3200" b="1" dirty="0">
                <a:latin typeface="+mn-lt"/>
              </a:rPr>
              <a:t> SoFi 17.02.2026 (NM) 12:02 MEZ  –  Max. Verf. 12:11 MEZ, Berlin </a:t>
            </a:r>
            <a:r>
              <a:rPr lang="de-DE" sz="2800" b="1" dirty="0">
                <a:solidFill>
                  <a:srgbClr val="00B0F0"/>
                </a:solidFill>
                <a:latin typeface="+mn-lt"/>
              </a:rPr>
              <a:t>(außen W.H.)</a:t>
            </a:r>
            <a:endParaRPr lang="de-DE" sz="3200" b="1" dirty="0">
              <a:solidFill>
                <a:srgbClr val="00B0F0"/>
              </a:solidFill>
              <a:latin typeface="+mn-lt"/>
            </a:endParaRPr>
          </a:p>
        </p:txBody>
      </p:sp>
      <p:pic>
        <p:nvPicPr>
          <p:cNvPr id="5" name="Inhaltsplatzhalter 4">
            <a:extLst>
              <a:ext uri="{FF2B5EF4-FFF2-40B4-BE49-F238E27FC236}">
                <a16:creationId xmlns:a16="http://schemas.microsoft.com/office/drawing/2014/main" id="{41A0CC90-2F3C-418F-97A3-D6DB23E149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38913"/>
            <a:ext cx="5907742" cy="5819087"/>
          </a:xfrm>
        </p:spPr>
      </p:pic>
      <p:pic>
        <p:nvPicPr>
          <p:cNvPr id="7" name="Grafik 6">
            <a:extLst>
              <a:ext uri="{FF2B5EF4-FFF2-40B4-BE49-F238E27FC236}">
                <a16:creationId xmlns:a16="http://schemas.microsoft.com/office/drawing/2014/main" id="{026755C7-4468-42A8-80D0-ED503C08D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299" y="898559"/>
            <a:ext cx="6031701" cy="5941185"/>
          </a:xfrm>
          <a:prstGeom prst="rect">
            <a:avLst/>
          </a:prstGeom>
        </p:spPr>
      </p:pic>
    </p:spTree>
    <p:extLst>
      <p:ext uri="{BB962C8B-B14F-4D97-AF65-F5344CB8AC3E}">
        <p14:creationId xmlns:p14="http://schemas.microsoft.com/office/powerpoint/2010/main" val="1019252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49834D-577C-4CE5-B7F7-0B43A97F4C73}"/>
              </a:ext>
            </a:extLst>
          </p:cNvPr>
          <p:cNvSpPr>
            <a:spLocks noGrp="1"/>
          </p:cNvSpPr>
          <p:nvPr>
            <p:ph type="title"/>
          </p:nvPr>
        </p:nvSpPr>
        <p:spPr>
          <a:xfrm>
            <a:off x="817758" y="0"/>
            <a:ext cx="12102790" cy="772299"/>
          </a:xfrm>
        </p:spPr>
        <p:txBody>
          <a:bodyPr>
            <a:normAutofit/>
          </a:bodyPr>
          <a:lstStyle/>
          <a:p>
            <a:r>
              <a:rPr lang="de-DE" sz="3200" b="1" dirty="0" err="1">
                <a:latin typeface="+mn-lt"/>
              </a:rPr>
              <a:t>Oktilogramme</a:t>
            </a:r>
            <a:r>
              <a:rPr lang="de-DE" sz="3200" b="1" dirty="0">
                <a:latin typeface="+mn-lt"/>
              </a:rPr>
              <a:t> 15° fix (Klaus Wessel) und Fixe Klimaxe (von mir)</a:t>
            </a:r>
          </a:p>
        </p:txBody>
      </p:sp>
      <p:pic>
        <p:nvPicPr>
          <p:cNvPr id="9" name="Inhaltsplatzhalter 8">
            <a:extLst>
              <a:ext uri="{FF2B5EF4-FFF2-40B4-BE49-F238E27FC236}">
                <a16:creationId xmlns:a16="http://schemas.microsoft.com/office/drawing/2014/main" id="{CB2AA94F-E2F9-4951-92DC-1EA78C8B41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758" y="585873"/>
            <a:ext cx="10470997" cy="6272127"/>
          </a:xfrm>
        </p:spPr>
      </p:pic>
    </p:spTree>
    <p:extLst>
      <p:ext uri="{BB962C8B-B14F-4D97-AF65-F5344CB8AC3E}">
        <p14:creationId xmlns:p14="http://schemas.microsoft.com/office/powerpoint/2010/main" val="1687679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419AA-D2EA-41E6-954D-137ECBB6E3C5}"/>
              </a:ext>
            </a:extLst>
          </p:cNvPr>
          <p:cNvSpPr>
            <a:spLocks noGrp="1"/>
          </p:cNvSpPr>
          <p:nvPr>
            <p:ph type="title"/>
          </p:nvPr>
        </p:nvSpPr>
        <p:spPr>
          <a:xfrm>
            <a:off x="0" y="1"/>
            <a:ext cx="12192000" cy="1277470"/>
          </a:xfrm>
        </p:spPr>
        <p:txBody>
          <a:bodyPr>
            <a:normAutofit fontScale="90000"/>
          </a:bodyPr>
          <a:lstStyle/>
          <a:p>
            <a:r>
              <a:rPr lang="de-DE" sz="3200" b="1" dirty="0">
                <a:latin typeface="+mn-lt"/>
              </a:rPr>
              <a:t>Fixe Löwe-Klimax (</a:t>
            </a:r>
            <a:r>
              <a:rPr lang="de-DE" sz="3200" b="1" dirty="0" err="1">
                <a:latin typeface="+mn-lt"/>
              </a:rPr>
              <a:t>Combin</a:t>
            </a:r>
            <a:r>
              <a:rPr lang="de-DE" sz="3200" b="1" dirty="0">
                <a:latin typeface="+mn-lt"/>
              </a:rPr>
              <a:t> Krebs- /      –  </a:t>
            </a:r>
            <a:r>
              <a:rPr lang="de-DE" sz="3200" b="1" dirty="0" err="1">
                <a:latin typeface="+mn-lt"/>
              </a:rPr>
              <a:t>Oktilogramm</a:t>
            </a:r>
            <a:r>
              <a:rPr lang="de-DE" sz="3200" b="1" dirty="0">
                <a:latin typeface="+mn-lt"/>
              </a:rPr>
              <a:t> Löwe (Wessel) 15° exakt</a:t>
            </a:r>
            <a:br>
              <a:rPr lang="de-DE" sz="3200" b="1" dirty="0">
                <a:latin typeface="+mn-lt"/>
              </a:rPr>
            </a:br>
            <a:r>
              <a:rPr lang="de-DE" sz="3200" b="1" dirty="0">
                <a:latin typeface="+mn-lt"/>
              </a:rPr>
              <a:t>Waageingress 2026) um 06:15 MEZ/S  –  13:43 MEZ/S  beides am 07.08.2026</a:t>
            </a:r>
          </a:p>
        </p:txBody>
      </p:sp>
      <p:pic>
        <p:nvPicPr>
          <p:cNvPr id="5" name="Inhaltsplatzhalter 4">
            <a:extLst>
              <a:ext uri="{FF2B5EF4-FFF2-40B4-BE49-F238E27FC236}">
                <a16:creationId xmlns:a16="http://schemas.microsoft.com/office/drawing/2014/main" id="{CB6F2781-0916-4749-9375-B8D6215F78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2882" y="1008009"/>
            <a:ext cx="5939118" cy="5849991"/>
          </a:xfrm>
        </p:spPr>
      </p:pic>
      <p:pic>
        <p:nvPicPr>
          <p:cNvPr id="7" name="Grafik 6">
            <a:extLst>
              <a:ext uri="{FF2B5EF4-FFF2-40B4-BE49-F238E27FC236}">
                <a16:creationId xmlns:a16="http://schemas.microsoft.com/office/drawing/2014/main" id="{E60F6568-6780-4A10-9D8A-4504BB2E1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8009"/>
            <a:ext cx="5939118" cy="5849991"/>
          </a:xfrm>
          <a:prstGeom prst="rect">
            <a:avLst/>
          </a:prstGeom>
        </p:spPr>
      </p:pic>
    </p:spTree>
    <p:extLst>
      <p:ext uri="{BB962C8B-B14F-4D97-AF65-F5344CB8AC3E}">
        <p14:creationId xmlns:p14="http://schemas.microsoft.com/office/powerpoint/2010/main" val="2986713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D42499-7388-4478-B02C-8B1DC9119573}"/>
              </a:ext>
            </a:extLst>
          </p:cNvPr>
          <p:cNvSpPr>
            <a:spLocks noGrp="1"/>
          </p:cNvSpPr>
          <p:nvPr>
            <p:ph type="title"/>
          </p:nvPr>
        </p:nvSpPr>
        <p:spPr>
          <a:xfrm>
            <a:off x="0" y="-80847"/>
            <a:ext cx="12192000" cy="1238361"/>
          </a:xfrm>
        </p:spPr>
        <p:txBody>
          <a:bodyPr>
            <a:normAutofit/>
          </a:bodyPr>
          <a:lstStyle/>
          <a:p>
            <a:r>
              <a:rPr lang="de-DE" sz="3200" b="1" dirty="0">
                <a:latin typeface="+mn-lt"/>
              </a:rPr>
              <a:t>Lichtsäule 07.08.2026 um 13:26:48 MEZ/S, Berlin-Kollwitzplatz (innen) - Jesus-SoFi 29.04.-06, 12:17 UT, Bethlehem (außen)</a:t>
            </a:r>
            <a:endParaRPr lang="de-DE" sz="3200" dirty="0"/>
          </a:p>
        </p:txBody>
      </p:sp>
      <p:pic>
        <p:nvPicPr>
          <p:cNvPr id="7" name="Inhaltsplatzhalter 6">
            <a:extLst>
              <a:ext uri="{FF2B5EF4-FFF2-40B4-BE49-F238E27FC236}">
                <a16:creationId xmlns:a16="http://schemas.microsoft.com/office/drawing/2014/main" id="{7DAF3A96-F129-4B6E-AD53-B32163BFE2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2702" y="953577"/>
            <a:ext cx="7220171" cy="5904423"/>
          </a:xfrm>
        </p:spPr>
      </p:pic>
    </p:spTree>
    <p:extLst>
      <p:ext uri="{BB962C8B-B14F-4D97-AF65-F5344CB8AC3E}">
        <p14:creationId xmlns:p14="http://schemas.microsoft.com/office/powerpoint/2010/main" val="418623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30A897-9BCD-4678-9BFC-40635DF60D6D}"/>
              </a:ext>
            </a:extLst>
          </p:cNvPr>
          <p:cNvSpPr>
            <a:spLocks noGrp="1"/>
          </p:cNvSpPr>
          <p:nvPr>
            <p:ph type="title"/>
          </p:nvPr>
        </p:nvSpPr>
        <p:spPr>
          <a:xfrm>
            <a:off x="0" y="1"/>
            <a:ext cx="12192000" cy="774356"/>
          </a:xfrm>
        </p:spPr>
        <p:txBody>
          <a:bodyPr>
            <a:normAutofit/>
          </a:bodyPr>
          <a:lstStyle/>
          <a:p>
            <a:pPr algn="ctr"/>
            <a:r>
              <a:rPr lang="de-DE" sz="3200" b="1" dirty="0">
                <a:latin typeface="+mn-lt"/>
              </a:rPr>
              <a:t>Jesus-Sonnenfinsternis 29.04.-06, 12:17 UT Bethlehem</a:t>
            </a:r>
          </a:p>
        </p:txBody>
      </p:sp>
      <p:pic>
        <p:nvPicPr>
          <p:cNvPr id="5" name="Inhaltsplatzhalter 4">
            <a:extLst>
              <a:ext uri="{FF2B5EF4-FFF2-40B4-BE49-F238E27FC236}">
                <a16:creationId xmlns:a16="http://schemas.microsoft.com/office/drawing/2014/main" id="{23D3394F-E407-43FD-B6B7-A041D4D9C9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93025" y="502813"/>
            <a:ext cx="7498976" cy="6355187"/>
          </a:xfrm>
        </p:spPr>
      </p:pic>
      <p:pic>
        <p:nvPicPr>
          <p:cNvPr id="7" name="Grafik 6">
            <a:extLst>
              <a:ext uri="{FF2B5EF4-FFF2-40B4-BE49-F238E27FC236}">
                <a16:creationId xmlns:a16="http://schemas.microsoft.com/office/drawing/2014/main" id="{2B017266-AB3B-4FB8-A0CA-7D89A04D8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74358"/>
            <a:ext cx="4836720" cy="5580830"/>
          </a:xfrm>
          <a:prstGeom prst="rect">
            <a:avLst/>
          </a:prstGeom>
        </p:spPr>
      </p:pic>
    </p:spTree>
    <p:extLst>
      <p:ext uri="{BB962C8B-B14F-4D97-AF65-F5344CB8AC3E}">
        <p14:creationId xmlns:p14="http://schemas.microsoft.com/office/powerpoint/2010/main" val="1007088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470DC-7A74-480A-B55B-187D7E30DF8A}"/>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EE966C5A-92B5-4355-B14F-79009CF0E1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59707" y="-3192"/>
            <a:ext cx="5782911" cy="6672591"/>
          </a:xfrm>
        </p:spPr>
      </p:pic>
      <p:pic>
        <p:nvPicPr>
          <p:cNvPr id="7" name="Grafik 6">
            <a:extLst>
              <a:ext uri="{FF2B5EF4-FFF2-40B4-BE49-F238E27FC236}">
                <a16:creationId xmlns:a16="http://schemas.microsoft.com/office/drawing/2014/main" id="{CF94664E-275F-43E1-A6C3-B108FFA99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846618" cy="6746098"/>
          </a:xfrm>
          <a:prstGeom prst="rect">
            <a:avLst/>
          </a:prstGeom>
        </p:spPr>
      </p:pic>
    </p:spTree>
    <p:extLst>
      <p:ext uri="{BB962C8B-B14F-4D97-AF65-F5344CB8AC3E}">
        <p14:creationId xmlns:p14="http://schemas.microsoft.com/office/powerpoint/2010/main" val="2585487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2AC243-E36D-450B-A511-34DFE71D13D5}"/>
              </a:ext>
            </a:extLst>
          </p:cNvPr>
          <p:cNvSpPr>
            <a:spLocks noGrp="1"/>
          </p:cNvSpPr>
          <p:nvPr>
            <p:ph type="title"/>
          </p:nvPr>
        </p:nvSpPr>
        <p:spPr>
          <a:xfrm>
            <a:off x="838200" y="59891"/>
            <a:ext cx="10515600" cy="847789"/>
          </a:xfrm>
        </p:spPr>
        <p:txBody>
          <a:bodyPr>
            <a:normAutofit/>
          </a:bodyPr>
          <a:lstStyle/>
          <a:p>
            <a:pPr algn="ctr"/>
            <a:r>
              <a:rPr lang="de-DE" sz="3200" b="1" dirty="0">
                <a:latin typeface="+mn-lt"/>
              </a:rPr>
              <a:t>Luftepochen-SoFi 10.08.1980, 19:09 UT, Berlin</a:t>
            </a:r>
          </a:p>
        </p:txBody>
      </p:sp>
      <p:pic>
        <p:nvPicPr>
          <p:cNvPr id="5" name="Inhaltsplatzhalter 4">
            <a:extLst>
              <a:ext uri="{FF2B5EF4-FFF2-40B4-BE49-F238E27FC236}">
                <a16:creationId xmlns:a16="http://schemas.microsoft.com/office/drawing/2014/main" id="{104B8281-AF44-40BE-A6DE-B3BE8C56BF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5999" y="1111292"/>
            <a:ext cx="6096001" cy="5746708"/>
          </a:xfrm>
        </p:spPr>
      </p:pic>
      <p:pic>
        <p:nvPicPr>
          <p:cNvPr id="7" name="Grafik 6">
            <a:extLst>
              <a:ext uri="{FF2B5EF4-FFF2-40B4-BE49-F238E27FC236}">
                <a16:creationId xmlns:a16="http://schemas.microsoft.com/office/drawing/2014/main" id="{07C08195-1110-4568-AB6A-C9B180DB7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11291"/>
            <a:ext cx="6121396" cy="5770647"/>
          </a:xfrm>
          <a:prstGeom prst="rect">
            <a:avLst/>
          </a:prstGeom>
        </p:spPr>
      </p:pic>
    </p:spTree>
    <p:extLst>
      <p:ext uri="{BB962C8B-B14F-4D97-AF65-F5344CB8AC3E}">
        <p14:creationId xmlns:p14="http://schemas.microsoft.com/office/powerpoint/2010/main" val="378053389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1838</Words>
  <Application>Microsoft Office PowerPoint</Application>
  <PresentationFormat>Breitbild</PresentationFormat>
  <Paragraphs>26</Paragraphs>
  <Slides>23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23</vt:i4>
      </vt:variant>
    </vt:vector>
  </HeadingPairs>
  <TitlesOfParts>
    <vt:vector size="28" baseType="lpstr">
      <vt:lpstr>Arial</vt:lpstr>
      <vt:lpstr>Calibri</vt:lpstr>
      <vt:lpstr>Calibri Light</vt:lpstr>
      <vt:lpstr>Wingdings 3</vt:lpstr>
      <vt:lpstr>Office</vt:lpstr>
      <vt:lpstr>PowerPoint-Präsentation</vt:lpstr>
      <vt:lpstr>Die Lichtsäule des Lebenskraftfüllhorns zum jährlichen Sonnen-Höhepunkt des Löwentors 07.08.2026 um 13:26:48 MEZ/S, Berlin-Kollwitzplatz</vt:lpstr>
      <vt:lpstr> SoFi 17.02.2026 (NM) 12:02 MEZ  –  Max. Verf. 12:11 MEZ, Berlin (außen W.H.)</vt:lpstr>
      <vt:lpstr>Oktilogramme 15° fix (Klaus Wessel) und Fixe Klimaxe (von mir)</vt:lpstr>
      <vt:lpstr>Fixe Löwe-Klimax (Combin Krebs- /      –  Oktilogramm Löwe (Wessel) 15° exakt Waageingress 2026) um 06:15 MEZ/S  –  13:43 MEZ/S  beides am 07.08.2026</vt:lpstr>
      <vt:lpstr>Lichtsäule 07.08.2026 um 13:26:48 MEZ/S, Berlin-Kollwitzplatz (innen) - Jesus-SoFi 29.04.-06, 12:17 UT, Bethlehem (außen)</vt:lpstr>
      <vt:lpstr>Jesus-Sonnenfinsternis 29.04.-06, 12:17 UT Bethlehem</vt:lpstr>
      <vt:lpstr>PowerPoint-Präsentation</vt:lpstr>
      <vt:lpstr>Luftepochen-SoFi 10.08.1980, 19:09 UT, Berlin</vt:lpstr>
      <vt:lpstr>PowerPoint-Präsentation</vt:lpstr>
      <vt:lpstr>                         Totale Sonnenfinsternis am 12.08.2026 .  Saros-Zyklus 126 ab 10.03.1179 (in immer wieder spannungsreichen Zeiten) mit fundamentwandelnden Fische-Sonne Qua. Schütze-Saturn/Pluto, wo nun das globale GZ ankam (inkl. Jupiter-Chiron-Konj.)  . </vt:lpstr>
      <vt:lpstr>SoFi 12.08.2026 Neumond, 19:36 MEZ/S, Berlin</vt:lpstr>
      <vt:lpstr>SoFi 12.08.2026 NM, 19:36 MEZ/S, Berlin – die heilig geführten, den Löwen wassermännisch erneuernden, versklavungsbefreiend-transformatorischen Aspekte der SoFi - Die Sonnenfinsternis dient im Kern hier umwälzend gemeinschaftsbildend (Venus-Uranus-Pluto-Großtrigon fokussierend auf das seelisch erneuernde, zukunftsoffene Himmelstor Widder-Neptun-Porta Coeli im Qua. Krebs-Chaos-Urania-Salvador-          Asbolus) in eine heraushebenden frischen und leichten körperlich-seelischen Erneue- rung aus der Erdepoche / dem Fixen hin zur Luftepoche / zum Veränderlichen. . 5er vorreiterhafte Gesellschaftsaufsteiger-Grade mit Häuschenaspekt:  Pluto-Atropos in Opp. zur aus Angst vor Machtverlust digital transhumanis- tisch mundtot-machenden, ideologischen, dämonisch-versklavenden, v.a.  auch in KFZs, Konj. Merkur-Philomela-Slaven-Lamettrie-Laplace + Neptun- Porta Coeli Opp. Venus-Icarus-Tennyo (die feine himmlisch-feminine Ener- gie, die sich mit Grazie aus dem verstrickt Schweren und Alten befreit) fokussiert auf Nordknotenherrscher Uranus Konj. Heracles-Gabriel- Liebe-Patria: freies Atmen, Meinungsfreiheit, uranisch-zwillingshafte- Leichtigkeit im Kontakt (auch besonders vertikal zu göttlichen Sphären). 15er Platzhirsch-Grade südknotenhaft expansisionsgeblockte, zur  selbstrekapitulierenden Korrektur angetriebene Löwe-Zeus-Samadhi  (HS NM/Jupiter) im Großtrigon Saturn-Leleakuhonua / Africa-G.A. 20er Ernte-Grade Sonne-Mond-Perserverantia-Christen-Magellan-Osiris  Opp. Martin Luther T-Qua. Fermi-Zvezdotchet, und im Großtrigon Paradi- se und Aakashshah: durch fließend-hartnäckige Karmaklärung lichtstark son- nenkrafterneuernde, weltumspannende, christlich-neureligiöse Transformation 22,5er Freibruchs-Grade Angel-Tara (löst mit Engelshilfe die Seele aus alten SKO-Ver-  strickungen) Opp. kreativ-zerstörerischen, Zukunftschancen seherisch erfassenden Siva-Vala Qua. die Löwe-Energie zurück zu Gott erhebenden Sappho Opp. unbegrenzte ausbreitende Aditi-Chariklo-Hermes</vt:lpstr>
      <vt:lpstr>SoFi 12.08.2026, Max. Verf. 19:46 MEZ/S, Berlin bereits entspannter als der NM wg. erneuerndem Wassermann-AC, bringt den Zeitgeist erzengelgeleitet flusshaft beliebt-umwälzend in Bewegung AC-Herrscher Uranus-Gabriel-Heracles / Pluto-Atropos / Venus-Pax-Drakonia (der allgemeine Cut ins gemeinsam Neue mit mutigem Aussprechen), was im Drachenapex harmonisch auf die entgrenzt erneuernden, himmlisch geführten  Widder-Neptun-Porta Coeli fokussiert. Es geht auch Besitzstände und alte Pfründe auflösend (teils Enteignungsbewegungen) in eine gemeinschaftlich-umwälzende Fortschrittenergie,  das Neue bricht sich Bahn, die Persönlichkeit, Seele und  Körperlichkeit wird engelshaft von oben und von unten hoch bringend in einem vertikalen Wirbel umgewälzt, die Lebensgeister steigen wieder neu befreit auf während oben stets das Licht gehalten wird und die Ego-Persön- lichkeit wieder mit Gott ins Neue und ins Gemeinwohl rückverbunden wird.  . Die Sonnenfinsternis rahmt in ihrer ½ jährlich ungehinder- ten Wirksamkeit: die 2. +  3. und endgültigen Neptun-Überläufe bzw. Touch- downs 16.09.2026 i/ 26.02.2027 h Die 4 + 5. und endgültigen Eris-Überläufe 29.10.2026 i /  22.01.2027 h = zusammen aufsteigender entgrenzter Ehrgeiz  oder aber spiritueller Ehrgeiz </vt:lpstr>
      <vt:lpstr>PowerPoint-Präsentation</vt:lpstr>
      <vt:lpstr>PowerPoint-Präsentation</vt:lpstr>
      <vt:lpstr>SoFi 12.08.2026, 20:08 MEZ/S, lokale maximale Verfinsterung, Berlin</vt:lpstr>
      <vt:lpstr>SoFi 12.08.2026, Max. Verf. 17:46 UT, Washington DC</vt:lpstr>
      <vt:lpstr>SoFi 12.08.2026, Max. Verf. 17:46 UT, Moskau</vt:lpstr>
      <vt:lpstr>      Mekka Max. Verfinsterung  -  Ceuta (Rabat) Maximale Verfinsterung</vt:lpstr>
      <vt:lpstr>        Tel Aviv, NM – 2 x konflikthaft destruktive Achsen - Teheran, NM Int.Lilith–MC (Feuer-Großtrigon WID-Pallas-Becquerel)       Helgoland (meist bombardierter Ort) -Ixion-Sauron- Opp. Thais-IC Qua. Ajax-Apophis Opp. Nessus, Bomben-     MC Opp. Chaos-Asbolus-IC (HS Uranus-Heracles / Mer-  Orcus dem DC Qua. Kaali                   kur) T-Qua. Venus-Drakonia-Pax (Max. Verf.: Saturn-AC)               AC / DCauf</vt:lpstr>
      <vt:lpstr>Saros-Zyklusstart 126, 11.03.1179 jul. (innen) –  SoFi 12.08.2026 (außen) beides Mal Max. Verfinsterung                               –  beides Mal Neumond</vt:lpstr>
      <vt:lpstr>                                 Mondfinsternis 28.08.2026, Berlin maximale Verfinsterung 04:13 UT                                                    Vollmond 04:18 UT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KOSMOS &amp; PSYCHE</dc:title>
  <dc:creator>Werner</dc:creator>
  <cp:lastModifiedBy>Werner</cp:lastModifiedBy>
  <cp:revision>147</cp:revision>
  <dcterms:created xsi:type="dcterms:W3CDTF">2026-08-11T20:44:17Z</dcterms:created>
  <dcterms:modified xsi:type="dcterms:W3CDTF">2026-08-17T00:42:29Z</dcterms:modified>
</cp:coreProperties>
</file>