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2" r:id="rId4"/>
    <p:sldId id="267" r:id="rId5"/>
    <p:sldId id="271" r:id="rId6"/>
    <p:sldId id="269" r:id="rId7"/>
    <p:sldId id="268" r:id="rId8"/>
    <p:sldId id="264" r:id="rId9"/>
    <p:sldId id="261" r:id="rId10"/>
    <p:sldId id="260" r:id="rId11"/>
    <p:sldId id="263" r:id="rId12"/>
    <p:sldId id="270" r:id="rId13"/>
    <p:sldId id="273" r:id="rId14"/>
    <p:sldId id="266" r:id="rId15"/>
    <p:sldId id="262" r:id="rId16"/>
    <p:sldId id="259" r:id="rId17"/>
    <p:sldId id="257" r:id="rId18"/>
    <p:sldId id="258"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rner" initials="W" lastIdx="1" clrIdx="0">
    <p:extLst>
      <p:ext uri="{19B8F6BF-5375-455C-9EA6-DF929625EA0E}">
        <p15:presenceInfo xmlns:p15="http://schemas.microsoft.com/office/powerpoint/2012/main" userId="a558faa0eaa84c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0D46"/>
    <a:srgbClr val="7F0F4F"/>
    <a:srgbClr val="BA064B"/>
    <a:srgbClr val="AC143F"/>
    <a:srgbClr val="8C025E"/>
    <a:srgbClr val="8E00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2" autoAdjust="0"/>
    <p:restoredTop sz="94660"/>
  </p:normalViewPr>
  <p:slideViewPr>
    <p:cSldViewPr snapToGrid="0">
      <p:cViewPr varScale="1">
        <p:scale>
          <a:sx n="71" d="100"/>
          <a:sy n="71" d="100"/>
        </p:scale>
        <p:origin x="66" y="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667F06-199E-4A1F-A538-116E08B7607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2EA05A1-754E-4042-ABD0-99F88BA1E5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A56FC73-DDBD-4832-9A52-6839D8DCB58E}"/>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5" name="Fußzeilenplatzhalter 4">
            <a:extLst>
              <a:ext uri="{FF2B5EF4-FFF2-40B4-BE49-F238E27FC236}">
                <a16:creationId xmlns:a16="http://schemas.microsoft.com/office/drawing/2014/main" id="{C50E3C4D-08B5-4767-9062-E6E75751ADC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F865933-24E8-4C22-BCB2-DF944BF9031C}"/>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1329332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9A753B-8FB8-4BE0-BE0E-45919564385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678D446-0ED6-453E-B461-EAD39AEC313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9C45896-97F3-4198-9BD0-63E3908B2EA1}"/>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5" name="Fußzeilenplatzhalter 4">
            <a:extLst>
              <a:ext uri="{FF2B5EF4-FFF2-40B4-BE49-F238E27FC236}">
                <a16:creationId xmlns:a16="http://schemas.microsoft.com/office/drawing/2014/main" id="{F1D058F9-AE85-4386-AD63-F9EB06D2AA9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639CE97-0E73-4177-B832-F557575C64A9}"/>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422720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8DE99BB-2A6F-4E28-ABFF-186E9EFF008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B9024610-0DB5-4B75-A40E-7592C5C52A1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AF76F2D-B739-40B9-8D92-73E82749DA10}"/>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5" name="Fußzeilenplatzhalter 4">
            <a:extLst>
              <a:ext uri="{FF2B5EF4-FFF2-40B4-BE49-F238E27FC236}">
                <a16:creationId xmlns:a16="http://schemas.microsoft.com/office/drawing/2014/main" id="{D4E636F6-31A5-4838-877E-A96E6C12F9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E9BA927-988C-4C75-BE19-BF0F9A449457}"/>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3544143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2D11DC-8B3D-41B2-9ADA-A9C267175A0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00A7582-0954-4D4D-A093-5DDE5AF9449E}"/>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05BC8DE-1958-4847-B8EA-A66727A820FA}"/>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5" name="Fußzeilenplatzhalter 4">
            <a:extLst>
              <a:ext uri="{FF2B5EF4-FFF2-40B4-BE49-F238E27FC236}">
                <a16:creationId xmlns:a16="http://schemas.microsoft.com/office/drawing/2014/main" id="{33194FA6-1840-4640-9CE1-006C355A14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525D4C-DD07-48E3-B8D1-3D1078BD0AB8}"/>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3972458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996144-DA90-49A1-91FA-81F0BE61DC5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8B49D503-964B-4452-9A81-F44C619B7C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32E6189-0642-4D00-BEB1-D1FA7C7C2DEF}"/>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5" name="Fußzeilenplatzhalter 4">
            <a:extLst>
              <a:ext uri="{FF2B5EF4-FFF2-40B4-BE49-F238E27FC236}">
                <a16:creationId xmlns:a16="http://schemas.microsoft.com/office/drawing/2014/main" id="{0F2C3A24-7B51-4812-996D-1F0072A956A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335AF7B-1D24-402B-91E4-CF370D97C575}"/>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994554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83E90E-3593-40FD-B2F1-28F163594F9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C063B54-1E0C-4E01-9B49-8B503DFE62E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473C3417-840B-4AB6-8DD4-CCF1F9F9C53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59FB1DF-B1DB-4868-A09F-C23BBEF9EF63}"/>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6" name="Fußzeilenplatzhalter 5">
            <a:extLst>
              <a:ext uri="{FF2B5EF4-FFF2-40B4-BE49-F238E27FC236}">
                <a16:creationId xmlns:a16="http://schemas.microsoft.com/office/drawing/2014/main" id="{07AA1BA3-2120-48A9-9499-76FBC41B6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CD80B85-FCB0-431F-AF39-9D3C79E77E87}"/>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3195964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560BC6-173F-44A2-9E0F-B02B6E0A4F5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863142-BFA1-4DB8-8B5C-9B52BDF795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2EB03DD1-D33E-4671-A875-FB80844E072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D887525E-8C8B-469E-8B2C-188EBB327A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123E025-667C-421B-82A7-5F66727F5BD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9BD10EB-C0B1-4B1C-9327-C61245FE25AD}"/>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8" name="Fußzeilenplatzhalter 7">
            <a:extLst>
              <a:ext uri="{FF2B5EF4-FFF2-40B4-BE49-F238E27FC236}">
                <a16:creationId xmlns:a16="http://schemas.microsoft.com/office/drawing/2014/main" id="{A6A547DD-0BA6-4EC6-940F-E884B29A7E6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EE53AAB-B27E-4A58-B8A9-2AC673E79357}"/>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265304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0F35E4-115D-4EEF-91C0-57B3C322507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D4F43B3-8CAE-48CD-BD41-A873F654D811}"/>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4" name="Fußzeilenplatzhalter 3">
            <a:extLst>
              <a:ext uri="{FF2B5EF4-FFF2-40B4-BE49-F238E27FC236}">
                <a16:creationId xmlns:a16="http://schemas.microsoft.com/office/drawing/2014/main" id="{C25E8727-56C5-4ECD-BF61-8B066B7E88F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36423245-7E0B-4A8C-A5DD-9AF49D3DBD47}"/>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163350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36DC90B-58AC-4A54-BCED-D06BA759F57E}"/>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3" name="Fußzeilenplatzhalter 2">
            <a:extLst>
              <a:ext uri="{FF2B5EF4-FFF2-40B4-BE49-F238E27FC236}">
                <a16:creationId xmlns:a16="http://schemas.microsoft.com/office/drawing/2014/main" id="{EB817614-C688-4F94-81EA-8EB7A7F81F4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7A12734-F2ED-45DD-AF79-60B54E8F2D8D}"/>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68119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27D28-3A17-474E-87B2-1F603404874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65F5F90-B934-40E9-B96C-289D9E9C9D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9B09297-2B0E-4F63-B28C-194383010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425398E-F293-4443-954D-67383F0754B0}"/>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6" name="Fußzeilenplatzhalter 5">
            <a:extLst>
              <a:ext uri="{FF2B5EF4-FFF2-40B4-BE49-F238E27FC236}">
                <a16:creationId xmlns:a16="http://schemas.microsoft.com/office/drawing/2014/main" id="{337A0E32-DB26-4DDD-8C8D-319F2BE01E6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4D79ADE-36B1-458F-BDC8-5032D9D6B3A2}"/>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4152066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EAF390-B3CA-4C05-BBF2-C6C57D1A484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DAE3FC2-D932-45A8-B115-26DB89B99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CF9AAD2-4B39-45EA-BE59-B54896134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8063473-9CAA-4B50-9648-3C4A94EA336F}"/>
              </a:ext>
            </a:extLst>
          </p:cNvPr>
          <p:cNvSpPr>
            <a:spLocks noGrp="1"/>
          </p:cNvSpPr>
          <p:nvPr>
            <p:ph type="dt" sz="half" idx="10"/>
          </p:nvPr>
        </p:nvSpPr>
        <p:spPr/>
        <p:txBody>
          <a:bodyPr/>
          <a:lstStyle/>
          <a:p>
            <a:fld id="{0A3C0530-A6F1-4874-AEF6-CEA476848FE1}" type="datetimeFigureOut">
              <a:rPr lang="de-DE" smtClean="0"/>
              <a:t>03.08.26</a:t>
            </a:fld>
            <a:endParaRPr lang="de-DE"/>
          </a:p>
        </p:txBody>
      </p:sp>
      <p:sp>
        <p:nvSpPr>
          <p:cNvPr id="6" name="Fußzeilenplatzhalter 5">
            <a:extLst>
              <a:ext uri="{FF2B5EF4-FFF2-40B4-BE49-F238E27FC236}">
                <a16:creationId xmlns:a16="http://schemas.microsoft.com/office/drawing/2014/main" id="{36E72571-9AB2-4F29-879A-DEFB55065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B6CBAA3-99F2-4E02-A197-D8D748B4F77F}"/>
              </a:ext>
            </a:extLst>
          </p:cNvPr>
          <p:cNvSpPr>
            <a:spLocks noGrp="1"/>
          </p:cNvSpPr>
          <p:nvPr>
            <p:ph type="sldNum" sz="quarter" idx="12"/>
          </p:nvPr>
        </p:nvSpPr>
        <p:spPr/>
        <p:txBody>
          <a:bodyPr/>
          <a:lstStyle/>
          <a:p>
            <a:fld id="{FB9A55B7-8E2A-458A-AC78-4C65431313A3}" type="slidenum">
              <a:rPr lang="de-DE" smtClean="0"/>
              <a:t>‹Nr.›</a:t>
            </a:fld>
            <a:endParaRPr lang="de-DE"/>
          </a:p>
        </p:txBody>
      </p:sp>
    </p:spTree>
    <p:extLst>
      <p:ext uri="{BB962C8B-B14F-4D97-AF65-F5344CB8AC3E}">
        <p14:creationId xmlns:p14="http://schemas.microsoft.com/office/powerpoint/2010/main" val="3939507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FFF955C-A7C8-4099-9DAA-4A1A399CB5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ACAEE1C-EDDD-4919-8069-6D5F7739C3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8138539-E74B-44F1-86E4-591E1689B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C0530-A6F1-4874-AEF6-CEA476848FE1}" type="datetimeFigureOut">
              <a:rPr lang="de-DE" smtClean="0"/>
              <a:t>03.08.26</a:t>
            </a:fld>
            <a:endParaRPr lang="de-DE"/>
          </a:p>
        </p:txBody>
      </p:sp>
      <p:sp>
        <p:nvSpPr>
          <p:cNvPr id="5" name="Fußzeilenplatzhalter 4">
            <a:extLst>
              <a:ext uri="{FF2B5EF4-FFF2-40B4-BE49-F238E27FC236}">
                <a16:creationId xmlns:a16="http://schemas.microsoft.com/office/drawing/2014/main" id="{E8121885-5AE1-49C4-9182-E991B3D3E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B2B29F1-5935-494E-9EC0-801E4EC7DA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A55B7-8E2A-458A-AC78-4C65431313A3}" type="slidenum">
              <a:rPr lang="de-DE" smtClean="0"/>
              <a:t>‹Nr.›</a:t>
            </a:fld>
            <a:endParaRPr lang="de-DE"/>
          </a:p>
        </p:txBody>
      </p:sp>
    </p:spTree>
    <p:extLst>
      <p:ext uri="{BB962C8B-B14F-4D97-AF65-F5344CB8AC3E}">
        <p14:creationId xmlns:p14="http://schemas.microsoft.com/office/powerpoint/2010/main" val="2009968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wikipedia.org/wiki/Rashnu_(Gott)?action=edit&amp;redlink=1" TargetMode="External"/><Relationship Id="rId2" Type="http://schemas.openxmlformats.org/officeDocument/2006/relationships/hyperlink" Target="https://de.wikipedia.org/wiki/Yasht" TargetMode="Externa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hyperlink" Target="https://de.wikipedia.org/wiki/Sraosha?action=edit&amp;redlink=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bwMode="blackGray">
      <p:bgPr>
        <a:gradFill>
          <a:gsLst>
            <a:gs pos="48000">
              <a:schemeClr val="bg1"/>
            </a:gs>
            <a:gs pos="66000">
              <a:schemeClr val="bg2">
                <a:lumMod val="75000"/>
              </a:schemeClr>
            </a:gs>
            <a:gs pos="94000">
              <a:schemeClr val="tx1">
                <a:lumMod val="65000"/>
                <a:lumOff val="35000"/>
              </a:schemeClr>
            </a:gs>
            <a:gs pos="86000">
              <a:schemeClr val="tx1">
                <a:lumMod val="50000"/>
                <a:lumOff val="50000"/>
              </a:schemeClr>
            </a:gs>
            <a:gs pos="100000">
              <a:schemeClr val="tx1">
                <a:lumMod val="65000"/>
                <a:lumOff val="35000"/>
              </a:schemeClr>
            </a:gs>
            <a:gs pos="100000">
              <a:schemeClr val="tx1">
                <a:lumMod val="50000"/>
                <a:lumOff val="5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B50BF8-6AEA-458D-8025-91629D51207D}"/>
              </a:ext>
            </a:extLst>
          </p:cNvPr>
          <p:cNvSpPr>
            <a:spLocks noGrp="1"/>
          </p:cNvSpPr>
          <p:nvPr>
            <p:ph type="ctrTitle"/>
          </p:nvPr>
        </p:nvSpPr>
        <p:spPr>
          <a:xfrm>
            <a:off x="327650" y="1910728"/>
            <a:ext cx="11700933" cy="3548234"/>
          </a:xfrm>
        </p:spPr>
        <p:txBody>
          <a:bodyPr>
            <a:normAutofit fontScale="90000"/>
          </a:bodyPr>
          <a:lstStyle/>
          <a:p>
            <a:r>
              <a:rPr lang="de-DE" b="1" dirty="0">
                <a:latin typeface="+mn-lt"/>
              </a:rPr>
              <a:t>KOSMOS &amp; PSYCHE</a:t>
            </a:r>
            <a:br>
              <a:rPr lang="de-DE" b="1" dirty="0">
                <a:latin typeface="+mn-lt"/>
              </a:rPr>
            </a:br>
            <a:br>
              <a:rPr lang="de-DE" b="1" dirty="0">
                <a:solidFill>
                  <a:srgbClr val="C00000"/>
                </a:solidFill>
                <a:effectLst>
                  <a:outerShdw blurRad="38100" dist="38100" dir="2700000" algn="tl">
                    <a:srgbClr val="000000">
                      <a:alpha val="43137"/>
                    </a:srgbClr>
                  </a:outerShdw>
                </a:effectLst>
                <a:latin typeface="+mn-lt"/>
              </a:rPr>
            </a:br>
            <a:r>
              <a:rPr lang="de-DE" b="1" dirty="0">
                <a:solidFill>
                  <a:srgbClr val="C00000"/>
                </a:solidFill>
                <a:effectLst>
                  <a:outerShdw blurRad="38100" dist="38100" dir="2700000" algn="tl">
                    <a:srgbClr val="000000">
                      <a:alpha val="43137"/>
                    </a:srgbClr>
                  </a:outerShdw>
                </a:effectLst>
                <a:latin typeface="+mn-lt"/>
              </a:rPr>
              <a:t>Mithra – Mega-Schlüsselasteroid der neuen Weltordnung</a:t>
            </a:r>
            <a:br>
              <a:rPr lang="de-DE" b="1" dirty="0">
                <a:latin typeface="+mn-lt"/>
              </a:rPr>
            </a:br>
            <a:br>
              <a:rPr lang="de-DE" b="1" dirty="0">
                <a:latin typeface="+mn-lt"/>
              </a:rPr>
            </a:br>
            <a:r>
              <a:rPr lang="de-DE" b="1" dirty="0">
                <a:latin typeface="+mn-lt"/>
              </a:rPr>
              <a:t>Dunkelheitsdurchgang und Licht</a:t>
            </a:r>
          </a:p>
        </p:txBody>
      </p:sp>
      <p:pic>
        <p:nvPicPr>
          <p:cNvPr id="5" name="Grafik 4">
            <a:extLst>
              <a:ext uri="{FF2B5EF4-FFF2-40B4-BE49-F238E27FC236}">
                <a16:creationId xmlns:a16="http://schemas.microsoft.com/office/drawing/2014/main" id="{D00C3E4C-AA98-4661-8C14-16173F67DE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25852"/>
          </a:xfrm>
          <a:prstGeom prst="rect">
            <a:avLst/>
          </a:prstGeom>
        </p:spPr>
      </p:pic>
    </p:spTree>
    <p:extLst>
      <p:ext uri="{BB962C8B-B14F-4D97-AF65-F5344CB8AC3E}">
        <p14:creationId xmlns:p14="http://schemas.microsoft.com/office/powerpoint/2010/main" val="116991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nhaltsplatzhalter 11">
            <a:extLst>
              <a:ext uri="{FF2B5EF4-FFF2-40B4-BE49-F238E27FC236}">
                <a16:creationId xmlns:a16="http://schemas.microsoft.com/office/drawing/2014/main" id="{7646FEE5-C22B-425F-83E1-5F1222E955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4547" y="646878"/>
            <a:ext cx="5887453" cy="5696612"/>
          </a:xfrm>
        </p:spPr>
      </p:pic>
      <p:sp>
        <p:nvSpPr>
          <p:cNvPr id="2" name="Titel 1">
            <a:extLst>
              <a:ext uri="{FF2B5EF4-FFF2-40B4-BE49-F238E27FC236}">
                <a16:creationId xmlns:a16="http://schemas.microsoft.com/office/drawing/2014/main" id="{F89D6D6D-224A-45A7-AEB8-D74F4B847B82}"/>
              </a:ext>
            </a:extLst>
          </p:cNvPr>
          <p:cNvSpPr>
            <a:spLocks noGrp="1"/>
          </p:cNvSpPr>
          <p:nvPr>
            <p:ph type="title"/>
          </p:nvPr>
        </p:nvSpPr>
        <p:spPr>
          <a:xfrm>
            <a:off x="0" y="1"/>
            <a:ext cx="12192000" cy="704698"/>
          </a:xfrm>
        </p:spPr>
        <p:txBody>
          <a:bodyPr>
            <a:normAutofit fontScale="90000"/>
          </a:bodyPr>
          <a:lstStyle/>
          <a:p>
            <a:pPr algn="ctr"/>
            <a:r>
              <a:rPr lang="de-DE" sz="3200" b="1" dirty="0">
                <a:latin typeface="+mn-lt"/>
              </a:rPr>
              <a:t>Mithra 4486, 22.09.1987, 23:54 UT, </a:t>
            </a:r>
            <a:r>
              <a:rPr lang="de-DE" sz="3200" b="1" dirty="0" err="1">
                <a:latin typeface="+mn-lt"/>
              </a:rPr>
              <a:t>Smolyan</a:t>
            </a:r>
            <a:r>
              <a:rPr lang="de-DE" sz="3200" b="1" dirty="0">
                <a:latin typeface="+mn-lt"/>
              </a:rPr>
              <a:t>, BUL </a:t>
            </a:r>
            <a:r>
              <a:rPr lang="de-DE" sz="2200" b="1" dirty="0">
                <a:latin typeface="+mn-lt"/>
              </a:rPr>
              <a:t>- </a:t>
            </a:r>
            <a:r>
              <a:rPr lang="de-DE" sz="2200" b="1" dirty="0" err="1">
                <a:latin typeface="+mn-lt"/>
              </a:rPr>
              <a:t>initiatisch</a:t>
            </a:r>
            <a:r>
              <a:rPr lang="de-DE" sz="2200" b="1" dirty="0">
                <a:latin typeface="+mn-lt"/>
              </a:rPr>
              <a:t> 20 Min. vor dem Beginn der     </a:t>
            </a:r>
            <a:br>
              <a:rPr lang="de-DE" sz="2200" b="1" dirty="0">
                <a:latin typeface="+mn-lt"/>
              </a:rPr>
            </a:br>
            <a:r>
              <a:rPr lang="de-DE" sz="2200" b="1" dirty="0">
                <a:latin typeface="+mn-lt"/>
              </a:rPr>
              <a:t>                                                                                                                            rahmenden Globalisierungs-SoFi </a:t>
            </a:r>
            <a:endParaRPr lang="de-DE" sz="3200" b="1" dirty="0">
              <a:latin typeface="+mn-lt"/>
            </a:endParaRPr>
          </a:p>
        </p:txBody>
      </p:sp>
      <p:sp>
        <p:nvSpPr>
          <p:cNvPr id="10" name="Textfeld 9">
            <a:extLst>
              <a:ext uri="{FF2B5EF4-FFF2-40B4-BE49-F238E27FC236}">
                <a16:creationId xmlns:a16="http://schemas.microsoft.com/office/drawing/2014/main" id="{0E2AC8E3-82FB-4D84-8426-9B8E94BF95B3}"/>
              </a:ext>
            </a:extLst>
          </p:cNvPr>
          <p:cNvSpPr txBox="1"/>
          <p:nvPr/>
        </p:nvSpPr>
        <p:spPr>
          <a:xfrm>
            <a:off x="-1" y="514510"/>
            <a:ext cx="7524521" cy="6740307"/>
          </a:xfrm>
          <a:prstGeom prst="rect">
            <a:avLst/>
          </a:prstGeom>
          <a:noFill/>
        </p:spPr>
        <p:txBody>
          <a:bodyPr wrap="square" rtlCol="0">
            <a:spAutoFit/>
          </a:bodyPr>
          <a:lstStyle/>
          <a:p>
            <a:r>
              <a:rPr lang="de-DE" dirty="0"/>
              <a:t>Die </a:t>
            </a:r>
            <a:r>
              <a:rPr lang="de-DE" b="1" dirty="0"/>
              <a:t>schwarze</a:t>
            </a:r>
            <a:r>
              <a:rPr lang="de-DE" dirty="0"/>
              <a:t> </a:t>
            </a:r>
            <a:r>
              <a:rPr lang="de-DE" b="1" dirty="0" err="1"/>
              <a:t>Aspektfigur</a:t>
            </a:r>
            <a:r>
              <a:rPr lang="de-DE" dirty="0"/>
              <a:t> liegt auf den NM-, den </a:t>
            </a:r>
            <a:r>
              <a:rPr lang="de-DE" b="1" dirty="0"/>
              <a:t>globalen Gal. Zentrums- und verschlankenden </a:t>
            </a:r>
            <a:r>
              <a:rPr lang="de-DE" b="1" dirty="0" err="1"/>
              <a:t>Loslass</a:t>
            </a:r>
            <a:r>
              <a:rPr lang="de-DE" b="1" dirty="0"/>
              <a:t>-Zeichenendgraden 26,5 - 0° </a:t>
            </a:r>
            <a:r>
              <a:rPr lang="de-DE" dirty="0"/>
              <a:t>bzw. dies </a:t>
            </a:r>
            <a:r>
              <a:rPr lang="de-DE" dirty="0" err="1"/>
              <a:t>überkompen-sierend</a:t>
            </a:r>
            <a:r>
              <a:rPr lang="de-DE" dirty="0"/>
              <a:t> bis zur Kriegsgewinnler- / Zerstörerhaltung. Sie initiierte in der dann sich entfaltenden globalisierten Weltordnung eine panikgetriebene (Pan-Xanthippe auf dem Nordknoten </a:t>
            </a:r>
            <a:r>
              <a:rPr lang="de-DE" dirty="0" err="1"/>
              <a:t>Opp</a:t>
            </a:r>
            <a:r>
              <a:rPr lang="de-DE" dirty="0"/>
              <a:t>. Ogmios, Jungfrau-SoFi) große ex-   </a:t>
            </a:r>
            <a:r>
              <a:rPr lang="de-DE" dirty="0" err="1"/>
              <a:t>pansive</a:t>
            </a:r>
            <a:r>
              <a:rPr lang="de-DE" dirty="0"/>
              <a:t>, transhumanistisch (</a:t>
            </a:r>
            <a:r>
              <a:rPr lang="de-DE" dirty="0" err="1"/>
              <a:t>Lamettrie</a:t>
            </a:r>
            <a:r>
              <a:rPr lang="de-DE" dirty="0"/>
              <a:t>, von Neumann), </a:t>
            </a:r>
            <a:r>
              <a:rPr lang="de-DE" dirty="0" err="1"/>
              <a:t>pandemiehyste</a:t>
            </a:r>
            <a:r>
              <a:rPr lang="de-DE" dirty="0"/>
              <a:t>-    </a:t>
            </a:r>
            <a:r>
              <a:rPr lang="de-DE" dirty="0" err="1"/>
              <a:t>rische</a:t>
            </a:r>
            <a:r>
              <a:rPr lang="de-DE" dirty="0"/>
              <a:t> schwarz-magisch vorbereitete (</a:t>
            </a:r>
            <a:r>
              <a:rPr lang="de-DE" dirty="0" err="1"/>
              <a:t>Rudra</a:t>
            </a:r>
            <a:r>
              <a:rPr lang="de-DE" dirty="0"/>
              <a:t>, Sauron), wissenschaftliche Knechtung (Sauron) die manipuliert entfesselten, systemauflösenden, dominanter militärisch-vernichtenden (</a:t>
            </a:r>
            <a:r>
              <a:rPr lang="de-DE" dirty="0" err="1"/>
              <a:t>Masterman</a:t>
            </a:r>
            <a:r>
              <a:rPr lang="de-DE" dirty="0"/>
              <a:t>, Pallas, NEOWISE) genetischen (DNA) Biowaffen (Pasteur) und todesängstlichem </a:t>
            </a:r>
            <a:r>
              <a:rPr lang="de-DE" dirty="0" err="1"/>
              <a:t>Impfdra-koniertum</a:t>
            </a:r>
            <a:r>
              <a:rPr lang="de-DE" dirty="0"/>
              <a:t> (Jenner-</a:t>
            </a:r>
            <a:r>
              <a:rPr lang="de-DE" dirty="0" err="1"/>
              <a:t>Lempo</a:t>
            </a:r>
            <a:r>
              <a:rPr lang="de-DE" dirty="0"/>
              <a:t> </a:t>
            </a:r>
            <a:r>
              <a:rPr lang="de-DE" dirty="0" err="1"/>
              <a:t>Opp</a:t>
            </a:r>
            <a:r>
              <a:rPr lang="de-DE" dirty="0"/>
              <a:t>. </a:t>
            </a:r>
            <a:r>
              <a:rPr lang="de-DE" dirty="0" err="1"/>
              <a:t>Drakonia</a:t>
            </a:r>
            <a:r>
              <a:rPr lang="de-DE" dirty="0"/>
              <a:t> T-Qua. kettenreaktiver Fermi, Impfpropagandist La </a:t>
            </a:r>
            <a:r>
              <a:rPr lang="de-DE" dirty="0" err="1"/>
              <a:t>Condamine</a:t>
            </a:r>
            <a:r>
              <a:rPr lang="de-DE" dirty="0"/>
              <a:t>). Global wird ein irdischer </a:t>
            </a:r>
            <a:r>
              <a:rPr lang="de-DE" dirty="0" err="1"/>
              <a:t>nudgender</a:t>
            </a:r>
            <a:r>
              <a:rPr lang="de-DE" dirty="0"/>
              <a:t>    </a:t>
            </a:r>
            <a:r>
              <a:rPr lang="de-DE" dirty="0" err="1"/>
              <a:t>Nannystaat</a:t>
            </a:r>
            <a:r>
              <a:rPr lang="de-DE" dirty="0"/>
              <a:t> mit umhüllender Scheinfürsorge der manipulativen Ge--          </a:t>
            </a:r>
            <a:r>
              <a:rPr lang="de-DE" dirty="0" err="1"/>
              <a:t>meinwohllenkung</a:t>
            </a:r>
            <a:r>
              <a:rPr lang="de-DE" dirty="0"/>
              <a:t> errichtet, aber auch als schützende Göttinnen-</a:t>
            </a:r>
            <a:r>
              <a:rPr lang="de-DE" dirty="0" err="1"/>
              <a:t>Umhül</a:t>
            </a:r>
            <a:r>
              <a:rPr lang="de-DE" dirty="0"/>
              <a:t>-              </a:t>
            </a:r>
            <a:r>
              <a:rPr lang="de-DE" dirty="0" err="1"/>
              <a:t>lung</a:t>
            </a:r>
            <a:r>
              <a:rPr lang="de-DE" dirty="0"/>
              <a:t> bei der ganz präzisen </a:t>
            </a:r>
            <a:r>
              <a:rPr lang="de-DE" dirty="0" err="1"/>
              <a:t>Karmaaufarbeitungszuweisung</a:t>
            </a:r>
            <a:r>
              <a:rPr lang="de-DE" dirty="0"/>
              <a:t> der Seelen        (Ceres auf GZ Qua. Mond-Lachesis) durch die </a:t>
            </a:r>
            <a:r>
              <a:rPr lang="de-DE" dirty="0" err="1"/>
              <a:t>globalistisch</a:t>
            </a:r>
            <a:r>
              <a:rPr lang="de-DE" dirty="0"/>
              <a:t> geöffnete Welt.</a:t>
            </a:r>
          </a:p>
          <a:p>
            <a:r>
              <a:rPr lang="de-DE" dirty="0"/>
              <a:t>Die beobachtende, ängstliche, Gesundheitsthemen verwertende                  SoFi-Großkreuz (zweiter JUN-NM hintereinander) auf </a:t>
            </a:r>
            <a:r>
              <a:rPr lang="de-DE" dirty="0" err="1"/>
              <a:t>Magion-Achristou-Justi-tia</a:t>
            </a:r>
            <a:r>
              <a:rPr lang="de-DE" dirty="0"/>
              <a:t> vs. einer globalen naturnahen Wahrheitssuche (</a:t>
            </a:r>
            <a:r>
              <a:rPr lang="de-DE" dirty="0" err="1"/>
              <a:t>Opp</a:t>
            </a:r>
            <a:r>
              <a:rPr lang="de-DE" dirty="0"/>
              <a:t>. Gaea-Freia-Veritas) steht im astrologisch-einweihenden, </a:t>
            </a:r>
            <a:r>
              <a:rPr lang="de-DE" dirty="0" err="1"/>
              <a:t>channelnden</a:t>
            </a:r>
            <a:r>
              <a:rPr lang="de-DE" dirty="0"/>
              <a:t> T-Quadrat zweier Rotations-zentren Chiron-</a:t>
            </a:r>
            <a:r>
              <a:rPr lang="de-DE" dirty="0" err="1"/>
              <a:t>Chaldaea</a:t>
            </a:r>
            <a:r>
              <a:rPr lang="de-DE" dirty="0"/>
              <a:t> auf Polaris bzw. dem Schwarze-Loch-Sog des GZ mit detektivischem Sherlock, </a:t>
            </a:r>
            <a:r>
              <a:rPr lang="de-DE" dirty="0" err="1"/>
              <a:t>nannyhafter</a:t>
            </a:r>
            <a:r>
              <a:rPr lang="de-DE" dirty="0"/>
              <a:t> Ceres, Schadzauberer </a:t>
            </a:r>
            <a:r>
              <a:rPr lang="de-DE" dirty="0" err="1"/>
              <a:t>Jimmypage</a:t>
            </a:r>
            <a:r>
              <a:rPr lang="de-DE" dirty="0"/>
              <a:t>, massenmedialem, tricksendem Hermes, </a:t>
            </a:r>
            <a:r>
              <a:rPr lang="de-DE" dirty="0" err="1"/>
              <a:t>channelnder</a:t>
            </a:r>
            <a:r>
              <a:rPr lang="de-DE" dirty="0"/>
              <a:t> Swedenborg.</a:t>
            </a:r>
          </a:p>
          <a:p>
            <a:endParaRPr lang="de-DE" dirty="0"/>
          </a:p>
        </p:txBody>
      </p:sp>
    </p:spTree>
    <p:extLst>
      <p:ext uri="{BB962C8B-B14F-4D97-AF65-F5344CB8AC3E}">
        <p14:creationId xmlns:p14="http://schemas.microsoft.com/office/powerpoint/2010/main" val="2942619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57764683-C88A-4B11-B355-ACFEF5212A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31889" y="2289203"/>
            <a:ext cx="4460111" cy="4568797"/>
          </a:xfrm>
        </p:spPr>
      </p:pic>
      <p:sp>
        <p:nvSpPr>
          <p:cNvPr id="2" name="Titel 1">
            <a:extLst>
              <a:ext uri="{FF2B5EF4-FFF2-40B4-BE49-F238E27FC236}">
                <a16:creationId xmlns:a16="http://schemas.microsoft.com/office/drawing/2014/main" id="{A5FD99A5-4B10-4CF8-838C-9CB8D9562A2F}"/>
              </a:ext>
            </a:extLst>
          </p:cNvPr>
          <p:cNvSpPr>
            <a:spLocks noGrp="1"/>
          </p:cNvSpPr>
          <p:nvPr>
            <p:ph type="title"/>
          </p:nvPr>
        </p:nvSpPr>
        <p:spPr>
          <a:xfrm>
            <a:off x="1164363" y="31819"/>
            <a:ext cx="9414831" cy="758595"/>
          </a:xfrm>
        </p:spPr>
        <p:txBody>
          <a:bodyPr>
            <a:noAutofit/>
          </a:bodyPr>
          <a:lstStyle/>
          <a:p>
            <a:pPr algn="ctr"/>
            <a:r>
              <a:rPr lang="de-DE" sz="3200" b="1" dirty="0">
                <a:latin typeface="+mn-lt"/>
              </a:rPr>
              <a:t>Mithra 4486 EH, 22.09.1987, 23:54 UT, </a:t>
            </a:r>
            <a:r>
              <a:rPr lang="de-DE" sz="3200" b="1" dirty="0" err="1">
                <a:latin typeface="+mn-lt"/>
              </a:rPr>
              <a:t>Smolyan</a:t>
            </a:r>
            <a:r>
              <a:rPr lang="de-DE" sz="3200" b="1" dirty="0">
                <a:latin typeface="+mn-lt"/>
              </a:rPr>
              <a:t>, BUL: </a:t>
            </a:r>
            <a:br>
              <a:rPr lang="de-DE" sz="3200" b="1" dirty="0">
                <a:latin typeface="+mn-lt"/>
              </a:rPr>
            </a:br>
            <a:r>
              <a:rPr lang="de-DE" sz="3200" b="1" dirty="0">
                <a:latin typeface="+mn-lt"/>
              </a:rPr>
              <a:t> 10°-15°-20° </a:t>
            </a:r>
            <a:r>
              <a:rPr lang="de-DE" sz="3200" b="1" dirty="0" err="1">
                <a:latin typeface="+mn-lt"/>
              </a:rPr>
              <a:t>Aspektfiguren</a:t>
            </a:r>
            <a:endParaRPr lang="de-DE" sz="3200" b="1" dirty="0">
              <a:latin typeface="+mn-lt"/>
            </a:endParaRPr>
          </a:p>
        </p:txBody>
      </p:sp>
      <p:sp>
        <p:nvSpPr>
          <p:cNvPr id="5" name="Textfeld 4">
            <a:extLst>
              <a:ext uri="{FF2B5EF4-FFF2-40B4-BE49-F238E27FC236}">
                <a16:creationId xmlns:a16="http://schemas.microsoft.com/office/drawing/2014/main" id="{335B1FB5-C49F-41E0-A5E9-8604AE44F96D}"/>
              </a:ext>
            </a:extLst>
          </p:cNvPr>
          <p:cNvSpPr txBox="1"/>
          <p:nvPr/>
        </p:nvSpPr>
        <p:spPr>
          <a:xfrm>
            <a:off x="0" y="914400"/>
            <a:ext cx="12192001" cy="6649641"/>
          </a:xfrm>
          <a:prstGeom prst="rect">
            <a:avLst/>
          </a:prstGeom>
          <a:noFill/>
        </p:spPr>
        <p:txBody>
          <a:bodyPr wrap="square">
            <a:spAutoFit/>
          </a:bodyPr>
          <a:lstStyle/>
          <a:p>
            <a:pPr marL="0" marR="0" lvl="0" indent="0" algn="just" defTabSz="914400" rtl="0" eaLnBrk="0" fontAlgn="base" latinLnBrk="0" hangingPunct="0">
              <a:spcBef>
                <a:spcPct val="0"/>
              </a:spcBef>
              <a:spcAft>
                <a:spcPts val="600"/>
              </a:spcAft>
              <a:buClrTx/>
              <a:buSzTx/>
              <a:buFontTx/>
              <a:buNone/>
              <a:tabLs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Im teils unterirdischen, teils höchst kosmisch erleuchtenden, astrologisch-magisch einweihenden, transformativen EH stehen sowohl der eidbruchstrafende Löwe-Orcus, Truth, Hazard (Gefahrenbewusstsein / -suche) als auch Lumen / die sublime Ambrosia am Löwe-AC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Heracles / Angel am DC im höhlenhaften Tiefensog-Qua. zu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luciferisch</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bindenden, erdbemächtigenden Skorpion-Äquator-Pluto / -Lucifer / -Circe in 4 in harmonisch aufbauender Gesellschaftsaufstiegs-</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zu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Sedna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Astronomia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-Harmonia im Stier in 10 auf Uranus-Neptun-Pluto-Grad ab 577 v. Chr.: zieht ins Stirb &amp; Werde, in Machttiefen und wird über Widder-Mithras in 9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Venus entschieden durchs Dunkel neuordnend zur Neugeburt / zum Licht geführt. </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Höchste anhebend-erleuchtete, kosmisch ordnende Allüberblicksautorität: </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Saturn-</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Icarus</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Samadhi</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-Hippokrates-Fides am großen Konvergenzsog des G.A.s</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in (auch imperial) weltneuordnender 13-15°-Figur mit </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Caesar-Karma-</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Dubhe</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/Eris-</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Ilsebill</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/Zeus-Ate-Porta Coeli-Cygnus X-1/Wachmann/</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Mathesis</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-Chaos/</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Rha</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damanthus</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-Cybele/Phaethon-Sirius-</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Vaticana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-Concordia-Hypnos. In exakter </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deklinationsparalleler HS-Kaskade  </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spcBef>
                <a:spcPct val="0"/>
              </a:spcBef>
              <a:spcAft>
                <a:spcPts val="400"/>
              </a:spcAft>
              <a:buClrTx/>
              <a:buSzTx/>
              <a:buFontTx/>
              <a:buNone/>
              <a:tabLs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stehen Sonne/Mond=Pluto </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sym typeface="Wingdings" panose="05000000000000000000" pitchFamily="2" charset="2"/>
              </a:rPr>
              <a:t></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Pluto/Mond=NK irdisch machtvoll transformativ 0,2-1,2° am Äquator. </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Das EH lag an der Schicksalsschwelle </a:t>
            </a:r>
            <a:r>
              <a:rPr kumimoji="0" lang="de-DE" altLang="de-DE" sz="1200" b="1"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20 Min. vor Verdunklungsstart der </a:t>
            </a:r>
            <a:r>
              <a:rPr kumimoji="0" lang="de-DE" altLang="de-DE" sz="1200" b="1"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luciferisch</a:t>
            </a:r>
            <a:r>
              <a:rPr kumimoji="0" lang="de-DE" altLang="de-DE" sz="1200" b="1"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r>
              <a:rPr kumimoji="0" lang="de-DE" altLang="de-DE" sz="1200" b="1"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elitenglobalistisch</a:t>
            </a:r>
            <a:r>
              <a:rPr kumimoji="0" lang="de-DE" altLang="de-DE" sz="1200" b="1"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p>
          <a:p>
            <a:pPr lvl="0" algn="just" eaLnBrk="0" fontAlgn="base" hangingPunct="0">
              <a:lnSpc>
                <a:spcPct val="110000"/>
              </a:lnSpc>
              <a:spcBef>
                <a:spcPct val="0"/>
              </a:spcBef>
              <a:spcAft>
                <a:spcPct val="0"/>
              </a:spcAft>
            </a:pPr>
            <a:r>
              <a:rPr lang="de-DE" altLang="de-DE" sz="1200" b="1" dirty="0">
                <a:latin typeface="MS Reference Sans Serif" panose="020B0604030504040204" pitchFamily="34" charset="0"/>
                <a:ea typeface="Times New Roman" panose="02020603050405020304" pitchFamily="18" charset="0"/>
                <a:cs typeface="Times New Roman" panose="02020603050405020304" pitchFamily="18" charset="0"/>
              </a:rPr>
              <a:t>erdbemächtigen</a:t>
            </a:r>
            <a:r>
              <a:rPr kumimoji="0" lang="de-DE" altLang="de-DE" sz="1200" b="1"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den </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 Gates, Fauci, Baric, Epstein, WHO, WEF, CFR, Corona-Ausbruchs-</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MoFi</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16.07.2019) </a:t>
            </a:r>
            <a:r>
              <a:rPr lang="de-DE" altLang="de-DE" sz="1200" b="1" dirty="0">
                <a:latin typeface="MS Reference Sans Serif" panose="020B0604030504040204" pitchFamily="34" charset="0"/>
                <a:ea typeface="Times New Roman" panose="02020603050405020304" pitchFamily="18" charset="0"/>
                <a:cs typeface="Times New Roman" panose="02020603050405020304" pitchFamily="18" charset="0"/>
              </a:rPr>
              <a:t>NWO-Jungfrau-SK-</a:t>
            </a:r>
            <a:r>
              <a:rPr kumimoji="0" lang="de-DE" altLang="de-DE" sz="1200" b="1"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Karma-Feuerring-SoFi</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als H1, 2, 12 (Trigon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Pholus</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im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globalistischen</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T-Qua. der lehrenden, astrologisch initiierenden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Chiron-</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Chaldaea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auf Polaris zum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channelnden</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Sweden</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borg / </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zu Hermes /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Jimmypage</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nannyhafter</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Ceres auf dem GZ. H5 Widder-R-Jupiter </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Konj. </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Sauron-</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Scientia</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Rudra</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Lamettrie</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-MC herrschen wissenschaftlich, seuchenängstlich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plandemisch</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un</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d transhumanistisch genmanipulierend knechtend in Gen-Biowaffen-</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DNA-Pasteur-IC im </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heimlichen coronakontrolldämonischen T-Qua. Koronis-Laplace-</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Int.Lilith</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in 12 plus Impfterror-GK: </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Pallas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systemauflösender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Pholus</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 Impfaktivist La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Condamine</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Qua. Jenner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Drakonia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Pan </a:t>
            </a:r>
            <a:endPar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Konj. Spartacus-NK und Slaven am IC </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zeigen die Angstversklavung der Bevölkerung an, aus der</a:t>
            </a:r>
          </a:p>
          <a:p>
            <a:pPr lvl="0" algn="just" eaLnBrk="0" fontAlgn="base" hangingPunct="0">
              <a:lnSpc>
                <a:spcPct val="110000"/>
              </a:lnSpc>
              <a:spcBef>
                <a:spcPct val="0"/>
              </a:spcBef>
              <a:spcAft>
                <a:spcPct val="0"/>
              </a:spcAft>
            </a:pP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man sich befreien muss</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Weitere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astrolog</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Gaben sind die zeitqualitätsintuitive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Asteria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auf dem </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globa</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t>
            </a:r>
          </a:p>
          <a:p>
            <a:pPr lvl="0" algn="just" eaLnBrk="0" fontAlgn="base" hangingPunct="0">
              <a:spcBef>
                <a:spcPct val="0"/>
              </a:spcBef>
              <a:spcAft>
                <a:spcPts val="600"/>
              </a:spcAft>
            </a:pP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len</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Herrschaftspunkt 1° Steinbock Qua. IAU-Pan-NK. Neptun Qua. Urania-</a:t>
            </a:r>
            <a:r>
              <a:rPr kumimoji="0" lang="de-DE" altLang="de-DE" sz="12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Manto</a:t>
            </a:r>
            <a:r>
              <a:rPr kumimoji="0" lang="de-DE" altLang="de-DE" sz="12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in HS Sonne / Venus</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a:t>
            </a: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Die geldmachende, auch die Sexualität digital verwertende / Krankheitsansteckungs- bzw. </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Berüh</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a:t>
            </a:r>
          </a:p>
          <a:p>
            <a:pPr lvl="0" algn="just" eaLnBrk="0" fontAlgn="base" hangingPunct="0">
              <a:lnSpc>
                <a:spcPct val="110000"/>
              </a:lnSpc>
              <a:spcBef>
                <a:spcPct val="0"/>
              </a:spcBef>
              <a:spcAft>
                <a:spcPct val="0"/>
              </a:spcAft>
            </a:pP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rungsangst</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umlenkende, zur Herrschaft fördernde Kraft des </a:t>
            </a:r>
            <a:r>
              <a:rPr lang="de-DE" altLang="de-DE" sz="1200" b="1" dirty="0">
                <a:latin typeface="MS Reference Sans Serif" panose="020B0604030504040204" pitchFamily="34" charset="0"/>
                <a:ea typeface="Times New Roman" panose="02020603050405020304" pitchFamily="18" charset="0"/>
                <a:cs typeface="Times New Roman" panose="02020603050405020304" pitchFamily="18" charset="0"/>
              </a:rPr>
              <a:t>NMs auf 1° Jungfrau vor dem EH am </a:t>
            </a:r>
          </a:p>
          <a:p>
            <a:pPr lvl="0" algn="just" eaLnBrk="0" fontAlgn="base" hangingPunct="0">
              <a:lnSpc>
                <a:spcPct val="110000"/>
              </a:lnSpc>
              <a:spcBef>
                <a:spcPct val="0"/>
              </a:spcBef>
              <a:spcAft>
                <a:spcPct val="0"/>
              </a:spcAft>
            </a:pPr>
            <a:r>
              <a:rPr lang="de-DE" altLang="de-DE" sz="1200" b="1" dirty="0">
                <a:latin typeface="MS Reference Sans Serif" panose="020B0604030504040204" pitchFamily="34" charset="0"/>
                <a:ea typeface="Times New Roman" panose="02020603050405020304" pitchFamily="18" charset="0"/>
                <a:cs typeface="Times New Roman" panose="02020603050405020304" pitchFamily="18" charset="0"/>
              </a:rPr>
              <a:t>24.08.1987</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14:59 EET/S, </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Smolyan</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bei Regulus in exakter Konj. Venus-Mars Qua. großes Gemächt</a:t>
            </a:r>
          </a:p>
          <a:p>
            <a:pPr lvl="0" algn="just" eaLnBrk="0" fontAlgn="base" hangingPunct="0">
              <a:lnSpc>
                <a:spcPct val="110000"/>
              </a:lnSpc>
              <a:spcBef>
                <a:spcPct val="0"/>
              </a:spcBef>
              <a:spcAft>
                <a:spcPct val="0"/>
              </a:spcAft>
            </a:pP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Mahalingam</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Trigon Jupiter, Sextil Chiron wandelte sich im </a:t>
            </a:r>
            <a:r>
              <a:rPr lang="de-DE" altLang="de-DE" sz="1200" b="1" dirty="0">
                <a:latin typeface="MS Reference Sans Serif" panose="020B0604030504040204" pitchFamily="34" charset="0"/>
                <a:ea typeface="Times New Roman" panose="02020603050405020304" pitchFamily="18" charset="0"/>
                <a:cs typeface="Times New Roman" panose="02020603050405020304" pitchFamily="18" charset="0"/>
              </a:rPr>
              <a:t>EH</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zur Mond-Sonne-</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Achristou</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Magion</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-Justitia-</a:t>
            </a: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Konj. in profitabler HS Venus / Mars in </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Opp</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Gaea-Veritas: magisch, antichristlich, richtend vs. global </a:t>
            </a: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wahrheitssuchend (transformative Wahrheitssuche auch bei: Truth-Orcus-Lumen auf dem AC und </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Aletheia</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a:t>
            </a: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Trigon/Sextil zu Veras-Pluto-Lucifer </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Opp</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a:t>
            </a:r>
            <a:r>
              <a:rPr lang="de-DE" altLang="de-DE" sz="1200" dirty="0" err="1">
                <a:latin typeface="MS Reference Sans Serif" panose="020B0604030504040204" pitchFamily="34" charset="0"/>
                <a:ea typeface="Times New Roman" panose="02020603050405020304" pitchFamily="18" charset="0"/>
                <a:cs typeface="Times New Roman" panose="02020603050405020304" pitchFamily="18" charset="0"/>
              </a:rPr>
              <a:t>Sedna</a:t>
            </a: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a:t>
            </a:r>
          </a:p>
          <a:p>
            <a:pPr lvl="0" algn="just" eaLnBrk="0" fontAlgn="base" hangingPunct="0">
              <a:lnSpc>
                <a:spcPct val="110000"/>
              </a:lnSpc>
              <a:spcBef>
                <a:spcPct val="0"/>
              </a:spcBef>
              <a:spcAft>
                <a:spcPct val="0"/>
              </a:spcAft>
            </a:pPr>
            <a:endPar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endPar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endParaRPr>
          </a:p>
          <a:p>
            <a:pPr lvl="0" algn="just" eaLnBrk="0" fontAlgn="base" hangingPunct="0">
              <a:lnSpc>
                <a:spcPct val="110000"/>
              </a:lnSpc>
              <a:spcBef>
                <a:spcPct val="0"/>
              </a:spcBef>
              <a:spcAft>
                <a:spcPct val="0"/>
              </a:spcAft>
            </a:pPr>
            <a:r>
              <a:rPr lang="de-DE" altLang="de-DE" sz="1200" dirty="0">
                <a:latin typeface="MS Reference Sans Serif" panose="020B060403050404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16698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3E67FB-2CA2-4F46-A4EA-09DCEC0C678C}"/>
              </a:ext>
            </a:extLst>
          </p:cNvPr>
          <p:cNvSpPr>
            <a:spLocks noGrp="1"/>
          </p:cNvSpPr>
          <p:nvPr>
            <p:ph type="title"/>
          </p:nvPr>
        </p:nvSpPr>
        <p:spPr>
          <a:xfrm>
            <a:off x="1" y="0"/>
            <a:ext cx="12191999" cy="768168"/>
          </a:xfrm>
        </p:spPr>
        <p:txBody>
          <a:bodyPr>
            <a:normAutofit/>
          </a:bodyPr>
          <a:lstStyle/>
          <a:p>
            <a:pPr algn="ctr"/>
            <a:r>
              <a:rPr lang="de-DE" sz="3200" b="1" dirty="0" err="1">
                <a:latin typeface="+mn-lt"/>
              </a:rPr>
              <a:t>Finsternisverlauf</a:t>
            </a:r>
            <a:r>
              <a:rPr lang="de-DE" sz="3200" b="1" dirty="0">
                <a:latin typeface="+mn-lt"/>
              </a:rPr>
              <a:t> der 1. NWO-SoFi 23.09.1987</a:t>
            </a:r>
          </a:p>
        </p:txBody>
      </p:sp>
      <p:pic>
        <p:nvPicPr>
          <p:cNvPr id="1026" name="Picture 2">
            <a:extLst>
              <a:ext uri="{FF2B5EF4-FFF2-40B4-BE49-F238E27FC236}">
                <a16:creationId xmlns:a16="http://schemas.microsoft.com/office/drawing/2014/main" id="{DC748F35-E117-4C5F-8C6D-E38D51B4DEA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463" y="768168"/>
            <a:ext cx="5277853" cy="6089831"/>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C386E7C9-FED9-445D-88EF-073428C6BF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8214" y="1380031"/>
            <a:ext cx="6062943" cy="5189211"/>
          </a:xfrm>
          <a:prstGeom prst="rect">
            <a:avLst/>
          </a:prstGeom>
        </p:spPr>
      </p:pic>
      <p:sp>
        <p:nvSpPr>
          <p:cNvPr id="12" name="Textfeld 11">
            <a:extLst>
              <a:ext uri="{FF2B5EF4-FFF2-40B4-BE49-F238E27FC236}">
                <a16:creationId xmlns:a16="http://schemas.microsoft.com/office/drawing/2014/main" id="{862B4D24-31A7-446A-B6B7-D0A4625CF909}"/>
              </a:ext>
            </a:extLst>
          </p:cNvPr>
          <p:cNvSpPr txBox="1"/>
          <p:nvPr/>
        </p:nvSpPr>
        <p:spPr>
          <a:xfrm>
            <a:off x="7042486" y="812489"/>
            <a:ext cx="3946358" cy="523220"/>
          </a:xfrm>
          <a:prstGeom prst="rect">
            <a:avLst/>
          </a:prstGeom>
          <a:noFill/>
        </p:spPr>
        <p:txBody>
          <a:bodyPr wrap="square" rtlCol="0">
            <a:spAutoFit/>
          </a:bodyPr>
          <a:lstStyle/>
          <a:p>
            <a:r>
              <a:rPr lang="de-DE" sz="2800" b="1" dirty="0"/>
              <a:t>Maximale Verfinsterung</a:t>
            </a:r>
          </a:p>
        </p:txBody>
      </p:sp>
    </p:spTree>
    <p:extLst>
      <p:ext uri="{BB962C8B-B14F-4D97-AF65-F5344CB8AC3E}">
        <p14:creationId xmlns:p14="http://schemas.microsoft.com/office/powerpoint/2010/main" val="4065284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CAA06D-3932-41F3-B653-1C76116EC21D}"/>
              </a:ext>
            </a:extLst>
          </p:cNvPr>
          <p:cNvSpPr>
            <a:spLocks noGrp="1"/>
          </p:cNvSpPr>
          <p:nvPr>
            <p:ph type="title"/>
          </p:nvPr>
        </p:nvSpPr>
        <p:spPr>
          <a:xfrm>
            <a:off x="0" y="-22333"/>
            <a:ext cx="12192000" cy="595770"/>
          </a:xfrm>
        </p:spPr>
        <p:txBody>
          <a:bodyPr>
            <a:normAutofit/>
          </a:bodyPr>
          <a:lstStyle/>
          <a:p>
            <a:pPr algn="ctr"/>
            <a:r>
              <a:rPr lang="de-DE" sz="3200" b="1" dirty="0">
                <a:latin typeface="+mn-lt"/>
              </a:rPr>
              <a:t>Die Einbindungen / Schatten der </a:t>
            </a:r>
            <a:r>
              <a:rPr lang="de-DE" sz="3200" b="1" dirty="0" err="1">
                <a:latin typeface="+mn-lt"/>
              </a:rPr>
              <a:t>jungfrauhaften</a:t>
            </a:r>
            <a:r>
              <a:rPr lang="de-DE" sz="3200" b="1" dirty="0">
                <a:latin typeface="+mn-lt"/>
              </a:rPr>
              <a:t> Globalisierungs-SoFis</a:t>
            </a:r>
          </a:p>
        </p:txBody>
      </p:sp>
      <p:sp>
        <p:nvSpPr>
          <p:cNvPr id="3" name="Inhaltsplatzhalter 2">
            <a:extLst>
              <a:ext uri="{FF2B5EF4-FFF2-40B4-BE49-F238E27FC236}">
                <a16:creationId xmlns:a16="http://schemas.microsoft.com/office/drawing/2014/main" id="{F639B2D3-3E48-40A6-ACDA-203CDC7158DA}"/>
              </a:ext>
            </a:extLst>
          </p:cNvPr>
          <p:cNvSpPr>
            <a:spLocks noGrp="1"/>
          </p:cNvSpPr>
          <p:nvPr>
            <p:ph idx="1"/>
          </p:nvPr>
        </p:nvSpPr>
        <p:spPr>
          <a:xfrm>
            <a:off x="0" y="573437"/>
            <a:ext cx="12192000" cy="6284563"/>
          </a:xfrm>
        </p:spPr>
        <p:txBody>
          <a:bodyPr>
            <a:normAutofit fontScale="70000" lnSpcReduction="20000"/>
          </a:bodyPr>
          <a:lstStyle/>
          <a:p>
            <a:pPr marL="0" indent="0">
              <a:lnSpc>
                <a:spcPct val="110000"/>
              </a:lnSpc>
              <a:spcBef>
                <a:spcPts val="600"/>
              </a:spcBef>
              <a:buNone/>
            </a:pPr>
            <a:r>
              <a:rPr lang="de-DE" dirty="0"/>
              <a:t>Die </a:t>
            </a:r>
            <a:r>
              <a:rPr lang="de-DE" b="1" dirty="0"/>
              <a:t>Südknoten-SoFis am 23.09.1987 </a:t>
            </a:r>
            <a:r>
              <a:rPr lang="de-DE" dirty="0"/>
              <a:t>auf 29° T-Qua. Chiron-Polaris </a:t>
            </a:r>
            <a:r>
              <a:rPr lang="de-DE" dirty="0" err="1"/>
              <a:t>Opp</a:t>
            </a:r>
            <a:r>
              <a:rPr lang="de-DE" dirty="0"/>
              <a:t>. Ceres-GZ und am </a:t>
            </a:r>
            <a:r>
              <a:rPr lang="de-DE" b="1" dirty="0"/>
              <a:t>11.09.1988</a:t>
            </a:r>
            <a:r>
              <a:rPr lang="de-DE" dirty="0"/>
              <a:t> auf 18,5° Jung-frau auf dem niederträchtigen </a:t>
            </a:r>
            <a:r>
              <a:rPr lang="de-DE" dirty="0" err="1"/>
              <a:t>Abgreifer</a:t>
            </a:r>
            <a:r>
              <a:rPr lang="de-DE" dirty="0"/>
              <a:t> </a:t>
            </a:r>
            <a:r>
              <a:rPr lang="de-DE" dirty="0" err="1"/>
              <a:t>Nessus</a:t>
            </a:r>
            <a:r>
              <a:rPr lang="de-DE" dirty="0"/>
              <a:t> Qua. Mithra mit Saturn-Uranus-Astraea auf dem GZ erzeugen bei der die physische Lebenskraft bereits verloren habenden Jungfrau so große Verlustängste, dass sie global </a:t>
            </a:r>
            <a:r>
              <a:rPr lang="de-DE" dirty="0" err="1"/>
              <a:t>verwer-tend</a:t>
            </a:r>
            <a:r>
              <a:rPr lang="de-DE" dirty="0"/>
              <a:t> überkompensiert werden. In beiden SoFis bringt nämlich der heruntersteigende Äquatorpluto im Skorpion 10° </a:t>
            </a:r>
            <a:r>
              <a:rPr lang="de-DE" dirty="0" err="1"/>
              <a:t>Opp</a:t>
            </a:r>
            <a:r>
              <a:rPr lang="de-DE" dirty="0"/>
              <a:t>. </a:t>
            </a:r>
            <a:r>
              <a:rPr lang="de-DE" dirty="0" err="1"/>
              <a:t>Sedna</a:t>
            </a:r>
            <a:r>
              <a:rPr lang="de-DE" dirty="0"/>
              <a:t> T-Qua. Orcus ein Ende der </a:t>
            </a:r>
            <a:r>
              <a:rPr lang="de-DE" b="1" dirty="0"/>
              <a:t>Öl-Chemie-Pharma-Elektrotechnik-Industrie-Weltherrschafts-Äquator-Stier-Zeit 10° seit 1861/1862 </a:t>
            </a:r>
            <a:r>
              <a:rPr lang="de-DE" dirty="0"/>
              <a:t>mit dem </a:t>
            </a:r>
            <a:r>
              <a:rPr lang="de-DE" dirty="0" err="1"/>
              <a:t>luciferischen</a:t>
            </a:r>
            <a:r>
              <a:rPr lang="de-DE" dirty="0"/>
              <a:t> Industrialisierung-Kometen C/1861 J1 Tebbutt und der entscheiden-den </a:t>
            </a:r>
            <a:r>
              <a:rPr lang="de-DE" dirty="0" err="1"/>
              <a:t>luciferisch</a:t>
            </a:r>
            <a:r>
              <a:rPr lang="de-DE" dirty="0"/>
              <a:t>-</a:t>
            </a:r>
            <a:r>
              <a:rPr lang="de-DE" dirty="0" err="1"/>
              <a:t>ixionischen</a:t>
            </a:r>
            <a:r>
              <a:rPr lang="de-DE" dirty="0"/>
              <a:t>-</a:t>
            </a:r>
            <a:r>
              <a:rPr lang="de-DE" dirty="0" err="1"/>
              <a:t>orcisch</a:t>
            </a:r>
            <a:r>
              <a:rPr lang="de-DE" dirty="0"/>
              <a:t>-chaotischen SoFi 21.12.1862 – v.a. auch weil </a:t>
            </a:r>
            <a:r>
              <a:rPr lang="de-DE" b="1" dirty="0"/>
              <a:t>Neptun</a:t>
            </a:r>
            <a:r>
              <a:rPr lang="de-DE" dirty="0"/>
              <a:t> diesen </a:t>
            </a:r>
            <a:r>
              <a:rPr lang="de-DE" b="1" dirty="0"/>
              <a:t>1861/1862er</a:t>
            </a:r>
            <a:r>
              <a:rPr lang="de-DE" dirty="0"/>
              <a:t>-Zyklus durch </a:t>
            </a:r>
            <a:r>
              <a:rPr lang="de-DE" b="1" dirty="0"/>
              <a:t>Widder-Neustart 2025/2026 </a:t>
            </a:r>
            <a:r>
              <a:rPr lang="de-DE" dirty="0"/>
              <a:t>beendete und beide Chiron-</a:t>
            </a:r>
            <a:r>
              <a:rPr lang="de-DE" b="1" dirty="0"/>
              <a:t>Widder-Ingresse 2018/2019</a:t>
            </a:r>
            <a:r>
              <a:rPr lang="de-DE" dirty="0"/>
              <a:t>, die Menschen durch Schädigungsmedizin zum langjährigen Profit verletzten / töteten. Verknüpft wurde </a:t>
            </a:r>
            <a:r>
              <a:rPr lang="de-DE" b="1" dirty="0"/>
              <a:t>Chiron &amp; </a:t>
            </a:r>
            <a:r>
              <a:rPr lang="de-DE" b="1" dirty="0" err="1"/>
              <a:t>Nessus</a:t>
            </a:r>
            <a:r>
              <a:rPr lang="de-DE" b="1" dirty="0"/>
              <a:t> </a:t>
            </a:r>
            <a:r>
              <a:rPr lang="de-DE" dirty="0"/>
              <a:t>im versklaven-den, das Mengele-Chart voll aufgreifenden Menschenversuche-</a:t>
            </a:r>
            <a:r>
              <a:rPr lang="de-DE" dirty="0" err="1"/>
              <a:t>Niedertrachtsmedizin</a:t>
            </a:r>
            <a:r>
              <a:rPr lang="de-DE" dirty="0"/>
              <a:t>-Zyklus </a:t>
            </a:r>
            <a:r>
              <a:rPr lang="de-DE" b="1" dirty="0"/>
              <a:t>10.01.2006</a:t>
            </a:r>
            <a:r>
              <a:rPr lang="de-DE" dirty="0"/>
              <a:t> Qua. Slaven (ab 2020), auch brachten </a:t>
            </a:r>
            <a:r>
              <a:rPr lang="de-DE" b="1" dirty="0"/>
              <a:t>Pluto-Zyklen mit </a:t>
            </a:r>
            <a:r>
              <a:rPr lang="de-DE" b="1" dirty="0" err="1"/>
              <a:t>Ixion</a:t>
            </a:r>
            <a:r>
              <a:rPr lang="de-DE" b="1" dirty="0"/>
              <a:t> 1994/95, </a:t>
            </a:r>
            <a:r>
              <a:rPr lang="de-DE" b="1" dirty="0" err="1"/>
              <a:t>Nessus</a:t>
            </a:r>
            <a:r>
              <a:rPr lang="de-DE" b="1" dirty="0"/>
              <a:t> 1995 + Chiron 1999</a:t>
            </a:r>
            <a:r>
              <a:rPr lang="de-DE" dirty="0"/>
              <a:t> Millenniumsproblemthemen. </a:t>
            </a:r>
          </a:p>
          <a:p>
            <a:pPr marL="0" indent="0">
              <a:lnSpc>
                <a:spcPct val="110000"/>
              </a:lnSpc>
              <a:spcBef>
                <a:spcPts val="600"/>
              </a:spcBef>
              <a:buNone/>
            </a:pPr>
            <a:r>
              <a:rPr lang="de-DE" dirty="0"/>
              <a:t>Die Reduktionskrisen-Gruppen zulaufstarker </a:t>
            </a:r>
            <a:r>
              <a:rPr lang="de-DE" b="1" dirty="0"/>
              <a:t>Mittfünfziger-Machtzirkel Uranus Reduktions-Qua. Neptun auf Löwe-Pluto-</a:t>
            </a:r>
            <a:r>
              <a:rPr lang="de-DE" b="1" dirty="0" err="1"/>
              <a:t>Haumea</a:t>
            </a:r>
            <a:r>
              <a:rPr lang="de-DE" b="1" dirty="0"/>
              <a:t> auslaufend </a:t>
            </a:r>
            <a:r>
              <a:rPr lang="de-DE" dirty="0"/>
              <a:t>und global ehrgeiziger </a:t>
            </a:r>
            <a:r>
              <a:rPr lang="de-DE" b="1" dirty="0"/>
              <a:t>Eliten-</a:t>
            </a:r>
            <a:r>
              <a:rPr lang="de-DE" b="1" dirty="0" err="1"/>
              <a:t>Korporatisten</a:t>
            </a:r>
            <a:r>
              <a:rPr lang="de-DE" b="1" dirty="0"/>
              <a:t> von Uranus-Neptun-Zeus im Reduktions-Qua. Eris </a:t>
            </a:r>
            <a:r>
              <a:rPr lang="de-DE" dirty="0"/>
              <a:t>sind die zentrale verschlankungsverweigernd </a:t>
            </a:r>
            <a:r>
              <a:rPr lang="de-DE" dirty="0" err="1"/>
              <a:t>kriegsgewinnlerhaft</a:t>
            </a:r>
            <a:r>
              <a:rPr lang="de-DE" dirty="0"/>
              <a:t> überkompensierenden Akteure. </a:t>
            </a:r>
          </a:p>
          <a:p>
            <a:pPr marL="0" indent="0">
              <a:lnSpc>
                <a:spcPct val="110000"/>
              </a:lnSpc>
              <a:spcBef>
                <a:spcPts val="600"/>
              </a:spcBef>
              <a:buNone/>
            </a:pPr>
            <a:r>
              <a:rPr lang="de-DE" dirty="0"/>
              <a:t>Ebenso wird der Psychopathen-Egos faschistisch entgleisen lassende, aufsteigende </a:t>
            </a:r>
            <a:r>
              <a:rPr lang="de-DE" b="1" dirty="0"/>
              <a:t>Ekliptik-Touchdown von 09.09. 1930 </a:t>
            </a:r>
            <a:r>
              <a:rPr lang="de-DE" dirty="0"/>
              <a:t>auf 18° Krebs (damals vom Widderfaschismus der </a:t>
            </a:r>
            <a:r>
              <a:rPr lang="de-DE" b="1" dirty="0"/>
              <a:t>Uranus-Pluto-Konj. 1850/1851 </a:t>
            </a:r>
            <a:r>
              <a:rPr lang="de-DE" dirty="0"/>
              <a:t>angetrieben) mit dem unter-gehenden </a:t>
            </a:r>
            <a:r>
              <a:rPr lang="de-DE" b="1" dirty="0"/>
              <a:t>Ekliptik-Touchdown 24.10.2018 </a:t>
            </a:r>
            <a:r>
              <a:rPr lang="de-DE" dirty="0"/>
              <a:t>auf 18,5° Steinbock in eine weitere Untergangs-Krise gestürzt (dieses Mal von Jungfrau-Faschisten der </a:t>
            </a:r>
            <a:r>
              <a:rPr lang="de-DE" b="1" dirty="0"/>
              <a:t>Uranus-Pluto-Konj. 1965/1966</a:t>
            </a:r>
            <a:r>
              <a:rPr lang="de-DE" dirty="0"/>
              <a:t> in der Jungfrau), was projiziert einen angstversklaven-den anankastischen Kontroll- / eugenischen </a:t>
            </a:r>
            <a:r>
              <a:rPr lang="de-DE" dirty="0" err="1"/>
              <a:t>Depopulationsgeist</a:t>
            </a:r>
            <a:r>
              <a:rPr lang="de-DE" dirty="0"/>
              <a:t> im Medizin-Bereich (mRNA), der schädlichen Lebensmittel, der CO2-Reduktion, des digital-überwachenden Totalitarismus evoziert. Beim Machtverlust /-sturz des plutonisch Oberäquatorialen 1987 und des </a:t>
            </a:r>
            <a:r>
              <a:rPr lang="de-DE" dirty="0" err="1"/>
              <a:t>Oberekliptikalen</a:t>
            </a:r>
            <a:r>
              <a:rPr lang="de-DE" dirty="0"/>
              <a:t> 2018 geht man sinnbildlich in die Unterwelt ein und bindet während dieser Übergangskrisen und danach oft auch andere mit sich versklavend in die Masse ein</a:t>
            </a:r>
          </a:p>
        </p:txBody>
      </p:sp>
    </p:spTree>
    <p:extLst>
      <p:ext uri="{BB962C8B-B14F-4D97-AF65-F5344CB8AC3E}">
        <p14:creationId xmlns:p14="http://schemas.microsoft.com/office/powerpoint/2010/main" val="1028635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458A03-E21F-479C-AC3E-61D7C0BF1708}"/>
              </a:ext>
            </a:extLst>
          </p:cNvPr>
          <p:cNvSpPr>
            <a:spLocks noGrp="1"/>
          </p:cNvSpPr>
          <p:nvPr>
            <p:ph type="title"/>
          </p:nvPr>
        </p:nvSpPr>
        <p:spPr>
          <a:xfrm>
            <a:off x="0" y="1"/>
            <a:ext cx="12192000" cy="681036"/>
          </a:xfrm>
        </p:spPr>
        <p:txBody>
          <a:bodyPr>
            <a:normAutofit fontScale="90000"/>
          </a:bodyPr>
          <a:lstStyle/>
          <a:p>
            <a:pPr algn="ctr"/>
            <a:r>
              <a:rPr lang="de-DE" sz="3200" b="1" dirty="0">
                <a:latin typeface="+mn-lt"/>
              </a:rPr>
              <a:t>Global angestoßene </a:t>
            </a:r>
            <a:r>
              <a:rPr lang="de-DE" sz="3200" b="1" dirty="0" err="1">
                <a:latin typeface="+mn-lt"/>
              </a:rPr>
              <a:t>Karmabearbeitung</a:t>
            </a:r>
            <a:r>
              <a:rPr lang="de-DE" sz="3200" b="1" dirty="0">
                <a:latin typeface="+mn-lt"/>
              </a:rPr>
              <a:t> und deren Abwehrmechanismen</a:t>
            </a:r>
          </a:p>
        </p:txBody>
      </p:sp>
      <p:sp>
        <p:nvSpPr>
          <p:cNvPr id="3" name="Inhaltsplatzhalter 2">
            <a:extLst>
              <a:ext uri="{FF2B5EF4-FFF2-40B4-BE49-F238E27FC236}">
                <a16:creationId xmlns:a16="http://schemas.microsoft.com/office/drawing/2014/main" id="{8BC04A5C-6EA1-4A08-ACBE-048F629CE3A4}"/>
              </a:ext>
            </a:extLst>
          </p:cNvPr>
          <p:cNvSpPr>
            <a:spLocks noGrp="1"/>
          </p:cNvSpPr>
          <p:nvPr>
            <p:ph idx="1"/>
          </p:nvPr>
        </p:nvSpPr>
        <p:spPr>
          <a:xfrm>
            <a:off x="0" y="538161"/>
            <a:ext cx="12191999" cy="6680786"/>
          </a:xfrm>
        </p:spPr>
        <p:txBody>
          <a:bodyPr>
            <a:normAutofit fontScale="32500" lnSpcReduction="20000"/>
          </a:bodyPr>
          <a:lstStyle/>
          <a:p>
            <a:pPr marL="0" indent="0">
              <a:lnSpc>
                <a:spcPct val="110000"/>
              </a:lnSpc>
              <a:spcBef>
                <a:spcPts val="600"/>
              </a:spcBef>
              <a:buNone/>
            </a:pPr>
            <a:r>
              <a:rPr lang="de-DE" sz="5500" dirty="0"/>
              <a:t>Wenn Wirkhoroskope von Zyklen / großen Finsternissen / Epochenübergängen wie beim Mithra-EH beim Millenniumschart 1.1.2000, beim Kometen C/2020 F3 NEOWISE, bei dem endgültigen Erde-Luft-Epochenübergang der Jupiter-Saturn-Konjunktion 2020 kollektiv zur </a:t>
            </a:r>
            <a:r>
              <a:rPr lang="de-DE" sz="5500" dirty="0" err="1"/>
              <a:t>Karmaaufarbeitung</a:t>
            </a:r>
            <a:r>
              <a:rPr lang="de-DE" sz="5500" dirty="0"/>
              <a:t> drängen, kann man erkennen, wie der zurückkehrende unbewältigte </a:t>
            </a:r>
            <a:r>
              <a:rPr lang="de-DE" sz="5500" dirty="0" err="1"/>
              <a:t>Karmapool</a:t>
            </a:r>
            <a:r>
              <a:rPr lang="de-DE" sz="5500" dirty="0"/>
              <a:t> aller Individuen durch davon bedrohte, geübt massenmanipulative (Massenmedien sind seit der 800 Jahre wirkenden Feuerepoche 1603 / Neptun-Pluto 1892 heimtückisch und abgreifend massenangst-hypnotisch Merkur-</a:t>
            </a:r>
            <a:r>
              <a:rPr lang="de-DE" sz="5500" dirty="0" err="1"/>
              <a:t>Nessus</a:t>
            </a:r>
            <a:r>
              <a:rPr lang="de-DE" sz="5500" dirty="0"/>
              <a:t>-Orcus + Pluto-Hypnos) Macht-akteure als Spannungs-Material der projektiven Neuverschiebung der Konfliktspaltungen darin genutzt werden - auf andere Opfer, </a:t>
            </a:r>
            <a:r>
              <a:rPr lang="de-DE" sz="5500" dirty="0" err="1"/>
              <a:t>topdown</a:t>
            </a:r>
            <a:r>
              <a:rPr lang="de-DE" sz="5500" dirty="0"/>
              <a:t> auf Untertanen oder extern auf ‚Feinde‘. Macht ist überkompensiertes verzögertes Loslassen (analog einem sich zum Roten Riesen aufblähenden sterbenden Stern) und kann große Massenenergien zum persönlichen Profit umlenken.</a:t>
            </a:r>
          </a:p>
          <a:p>
            <a:pPr marL="0" indent="0">
              <a:lnSpc>
                <a:spcPct val="110000"/>
              </a:lnSpc>
              <a:spcBef>
                <a:spcPts val="600"/>
              </a:spcBef>
              <a:buNone/>
            </a:pPr>
            <a:r>
              <a:rPr lang="de-DE" sz="5500" dirty="0"/>
              <a:t>Die Machthaber nutzen in ihrer </a:t>
            </a:r>
            <a:r>
              <a:rPr lang="de-DE" sz="5500" dirty="0" err="1"/>
              <a:t>Karmaabwehr</a:t>
            </a:r>
            <a:r>
              <a:rPr lang="de-DE" sz="5500" dirty="0"/>
              <a:t> das Mörderische, um das Karma tödlich auf andere zu übertragen und damit Profit zu machen, sie gehen im Angesicht der Entfesslung der Höllenerinnyen in die </a:t>
            </a:r>
            <a:r>
              <a:rPr lang="de-DE" sz="5500" dirty="0" err="1"/>
              <a:t>Straferrolle</a:t>
            </a:r>
            <a:r>
              <a:rPr lang="de-DE" sz="5500" dirty="0"/>
              <a:t>, um die berechtigte Angst vor </a:t>
            </a:r>
            <a:r>
              <a:rPr lang="de-DE" sz="5500" dirty="0" err="1"/>
              <a:t>Bestra-fung</a:t>
            </a:r>
            <a:r>
              <a:rPr lang="de-DE" sz="5500" dirty="0"/>
              <a:t> ihrer eigenen zahllosen Verbrechen enthemmt so überkompensieren, damit sie selbst nie transformieren. Das Berufungs-resultat der bei Mithra transhumanistischen, knechtenden Wissenschaft mit MC- / NK-Herrscher Mars führt in den profitablen (H2) Völkermord (Herero) im Berufungsresultat-</a:t>
            </a:r>
            <a:r>
              <a:rPr lang="de-DE" sz="5500" dirty="0" err="1"/>
              <a:t>Stellium</a:t>
            </a:r>
            <a:r>
              <a:rPr lang="de-DE" sz="5500" dirty="0"/>
              <a:t> mit </a:t>
            </a:r>
            <a:r>
              <a:rPr lang="de-DE" sz="5500" dirty="0" err="1"/>
              <a:t>Rockefellia</a:t>
            </a:r>
            <a:r>
              <a:rPr lang="de-DE" sz="5500" dirty="0"/>
              <a:t> / Israel, auch in komplex täter-opfer-verstrickter </a:t>
            </a:r>
            <a:r>
              <a:rPr lang="de-DE" sz="5500" dirty="0" err="1"/>
              <a:t>Subama</a:t>
            </a:r>
            <a:r>
              <a:rPr lang="de-DE" sz="5500" dirty="0"/>
              <a:t>-</a:t>
            </a:r>
            <a:r>
              <a:rPr lang="de-DE" sz="5500" dirty="0" err="1"/>
              <a:t>ra</a:t>
            </a:r>
            <a:r>
              <a:rPr lang="de-DE" sz="5500" dirty="0"/>
              <a:t>-Nemesis für den Holocaust, s. auffällig viele Juden in Leitungsfunktionen bei Corona-/ Genimpfung bzw. die Gaza-Zerstörung)</a:t>
            </a:r>
          </a:p>
          <a:p>
            <a:pPr marL="0" indent="0">
              <a:lnSpc>
                <a:spcPct val="110000"/>
              </a:lnSpc>
              <a:spcBef>
                <a:spcPts val="600"/>
              </a:spcBef>
              <a:buNone/>
            </a:pPr>
            <a:r>
              <a:rPr lang="de-DE" sz="5500" dirty="0"/>
              <a:t>Genutzt werden bestehende Täter-Opfer-Spaltungen und biographisch initial: die immens energiereiche Triangulationsspaltung der Vereinigung Vater-Mutter-Kind, genauer eine </a:t>
            </a:r>
            <a:r>
              <a:rPr lang="de-DE" sz="5500" dirty="0" err="1"/>
              <a:t>Tetraangulationsspaltung</a:t>
            </a:r>
            <a:r>
              <a:rPr lang="de-DE" sz="5500" dirty="0"/>
              <a:t> bei der heiligen gemeinsamen Zeugungsschöpfung Gott-Vater-Mutter-Kind. Dies wird zur satanischen Spaltung und beibehaltenen Teufelsherrschaft über die Welt genutzt - gemäß der jeweiligen Chartmöglichkeiten, zum Kampagnenmachen bis zur brutal strafend auslagernden Kriegsauslösung in der Ferne. </a:t>
            </a:r>
          </a:p>
          <a:p>
            <a:pPr marL="0" indent="0">
              <a:lnSpc>
                <a:spcPct val="110000"/>
              </a:lnSpc>
              <a:spcBef>
                <a:spcPts val="600"/>
              </a:spcBef>
              <a:buNone/>
            </a:pPr>
            <a:r>
              <a:rPr lang="de-DE" sz="5500" dirty="0"/>
              <a:t>Ein besonderes Bsp. ist das extrem kapitalistische USA-Horoskop mit mörderisch-dämonischer Luftbestrafung und manipulativ vom Meer aus startenden Kriegschaos mit Uranus Qua. Orcus und Mars-</a:t>
            </a:r>
            <a:r>
              <a:rPr lang="de-DE" sz="5500" dirty="0" err="1"/>
              <a:t>Int.Lilith</a:t>
            </a:r>
            <a:r>
              <a:rPr lang="de-DE" sz="5500" dirty="0"/>
              <a:t> Qua. Neptun-Chaos und starkem, verbreche-</a:t>
            </a:r>
            <a:r>
              <a:rPr lang="de-DE" sz="5500" dirty="0" err="1"/>
              <a:t>risch</a:t>
            </a:r>
            <a:r>
              <a:rPr lang="de-DE" sz="5500" dirty="0"/>
              <a:t> sich alles erlaubenden, </a:t>
            </a:r>
            <a:r>
              <a:rPr lang="de-DE" sz="5500" dirty="0" err="1"/>
              <a:t>radikalkonkurrenten</a:t>
            </a:r>
            <a:r>
              <a:rPr lang="de-DE" sz="5500" dirty="0"/>
              <a:t> bis mörderischen </a:t>
            </a:r>
            <a:r>
              <a:rPr lang="de-DE" sz="5500" dirty="0" err="1"/>
              <a:t>Ixion</a:t>
            </a:r>
            <a:r>
              <a:rPr lang="de-DE" sz="5500" dirty="0"/>
              <a:t> auf dem Weltherrschaftsgrad 0° Steinbock (im Extrem: Mörderherrschaft, ab 2020/21 reaktiviert). Siehe auch das saturnal grenzüberschreitend streng </a:t>
            </a:r>
            <a:r>
              <a:rPr lang="de-DE" sz="5500" dirty="0" err="1"/>
              <a:t>über-ich</a:t>
            </a:r>
            <a:r>
              <a:rPr lang="de-DE" sz="5500" dirty="0"/>
              <a:t>-hafte, plutonisch-</a:t>
            </a:r>
            <a:r>
              <a:rPr lang="de-DE" sz="5500" dirty="0" err="1"/>
              <a:t>kentaurische</a:t>
            </a:r>
            <a:r>
              <a:rPr lang="de-DE" sz="5500" dirty="0"/>
              <a:t>, explosiv-verwüstende, teuflisch-mörderische </a:t>
            </a:r>
            <a:r>
              <a:rPr lang="de-DE" sz="5500" dirty="0" err="1"/>
              <a:t>luciferisch-ixionische</a:t>
            </a:r>
            <a:r>
              <a:rPr lang="de-DE" sz="5500" dirty="0"/>
              <a:t> Islammacht-Urhoroskop 01.08.566 u.v.a. </a:t>
            </a:r>
          </a:p>
          <a:p>
            <a:pPr marL="0" indent="0">
              <a:lnSpc>
                <a:spcPct val="110000"/>
              </a:lnSpc>
              <a:spcBef>
                <a:spcPts val="600"/>
              </a:spcBef>
              <a:buNone/>
            </a:pPr>
            <a:r>
              <a:rPr lang="de-DE" sz="5500" dirty="0"/>
              <a:t>Die Lösung verläuft hingegen hier über die individuelle Bewusstseins-, Wahrheitsaufdeckungs- und Heilungsarbeit der Jungfrau.</a:t>
            </a:r>
          </a:p>
        </p:txBody>
      </p:sp>
    </p:spTree>
    <p:extLst>
      <p:ext uri="{BB962C8B-B14F-4D97-AF65-F5344CB8AC3E}">
        <p14:creationId xmlns:p14="http://schemas.microsoft.com/office/powerpoint/2010/main" val="3731347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665E5E-CDFC-4C78-9DCB-7F5898E64BE2}"/>
              </a:ext>
            </a:extLst>
          </p:cNvPr>
          <p:cNvSpPr>
            <a:spLocks noGrp="1"/>
          </p:cNvSpPr>
          <p:nvPr>
            <p:ph type="title"/>
          </p:nvPr>
        </p:nvSpPr>
        <p:spPr>
          <a:xfrm>
            <a:off x="0" y="158819"/>
            <a:ext cx="12191999" cy="684029"/>
          </a:xfrm>
        </p:spPr>
        <p:txBody>
          <a:bodyPr>
            <a:noAutofit/>
          </a:bodyPr>
          <a:lstStyle/>
          <a:p>
            <a:pPr algn="ctr"/>
            <a:r>
              <a:rPr lang="de-DE" sz="3200" b="1" dirty="0">
                <a:latin typeface="+mn-lt"/>
              </a:rPr>
              <a:t>Plutos Äquator-Touchdowns plus Aktivierung des Kultur-/Welt-religionsgründungs-</a:t>
            </a:r>
            <a:r>
              <a:rPr lang="de-DE" sz="3200" b="1" dirty="0" err="1">
                <a:latin typeface="+mn-lt"/>
              </a:rPr>
              <a:t>Konjunktionsgrads</a:t>
            </a:r>
            <a:r>
              <a:rPr lang="de-DE" sz="3200" b="1" dirty="0">
                <a:latin typeface="+mn-lt"/>
              </a:rPr>
              <a:t> Uranus-Neptun-Pluto 10° Stier</a:t>
            </a:r>
          </a:p>
        </p:txBody>
      </p:sp>
      <p:sp>
        <p:nvSpPr>
          <p:cNvPr id="3" name="Inhaltsplatzhalter 2">
            <a:extLst>
              <a:ext uri="{FF2B5EF4-FFF2-40B4-BE49-F238E27FC236}">
                <a16:creationId xmlns:a16="http://schemas.microsoft.com/office/drawing/2014/main" id="{9AE21B15-9BE4-4F80-85BF-8DC6C6A4AAFA}"/>
              </a:ext>
            </a:extLst>
          </p:cNvPr>
          <p:cNvSpPr>
            <a:spLocks noGrp="1"/>
          </p:cNvSpPr>
          <p:nvPr>
            <p:ph idx="1"/>
          </p:nvPr>
        </p:nvSpPr>
        <p:spPr>
          <a:xfrm>
            <a:off x="0" y="1013552"/>
            <a:ext cx="12192000" cy="5844447"/>
          </a:xfrm>
        </p:spPr>
        <p:txBody>
          <a:bodyPr>
            <a:normAutofit fontScale="70000" lnSpcReduction="20000"/>
          </a:bodyPr>
          <a:lstStyle/>
          <a:p>
            <a:r>
              <a:rPr lang="de-DE" dirty="0"/>
              <a:t>-576 Uranus-Neptun-Pluto-Konjunktion 8-10° Stier </a:t>
            </a:r>
            <a:r>
              <a:rPr lang="de-DE" dirty="0" err="1"/>
              <a:t>Opp</a:t>
            </a:r>
            <a:r>
              <a:rPr lang="de-DE" dirty="0"/>
              <a:t>. Saturn 10° Skorpion T-Qua. Jupiter 10° Wassermann</a:t>
            </a:r>
          </a:p>
          <a:p>
            <a:r>
              <a:rPr lang="de-DE" dirty="0"/>
              <a:t>SoFi 22.06.1248 NM </a:t>
            </a:r>
            <a:r>
              <a:rPr lang="de-DE" dirty="0" err="1"/>
              <a:t>Sarosfamilienstart</a:t>
            </a:r>
            <a:r>
              <a:rPr lang="de-DE" dirty="0"/>
              <a:t> 134 der 1987er SoFi: </a:t>
            </a:r>
            <a:r>
              <a:rPr lang="de-DE" b="1" dirty="0"/>
              <a:t>Äquator-Pluto</a:t>
            </a:r>
            <a:r>
              <a:rPr lang="de-DE" dirty="0"/>
              <a:t> auf dem MC in Davos 8° SKO im Großtrigon NM auf DC / </a:t>
            </a:r>
            <a:r>
              <a:rPr lang="de-DE" dirty="0" err="1"/>
              <a:t>Drakonia</a:t>
            </a:r>
            <a:r>
              <a:rPr lang="de-DE" dirty="0"/>
              <a:t> Konj. </a:t>
            </a:r>
            <a:r>
              <a:rPr lang="de-DE" dirty="0" err="1"/>
              <a:t>Arawn</a:t>
            </a:r>
            <a:r>
              <a:rPr lang="de-DE" dirty="0"/>
              <a:t>-Saturn </a:t>
            </a:r>
            <a:r>
              <a:rPr lang="de-DE" dirty="0" err="1"/>
              <a:t>Opp</a:t>
            </a:r>
            <a:r>
              <a:rPr lang="de-DE" dirty="0"/>
              <a:t>. Chiron T-Qua. Mars (Pluto exakt 05.10.1247 / 05.04.1248 / 22.07.1248 auf 7,5° / 8,5° / 10°)</a:t>
            </a:r>
          </a:p>
          <a:p>
            <a:r>
              <a:rPr lang="de-DE" dirty="0"/>
              <a:t>SoFi 27.07.1291 vor Rütlischwur </a:t>
            </a:r>
            <a:r>
              <a:rPr lang="de-DE" b="1" dirty="0"/>
              <a:t>Äquator-Neptun</a:t>
            </a:r>
            <a:r>
              <a:rPr lang="de-DE" dirty="0"/>
              <a:t> 6° Waage (starke Interaspekte zu 1248)</a:t>
            </a:r>
          </a:p>
          <a:p>
            <a:r>
              <a:rPr lang="de-DE" b="1" dirty="0"/>
              <a:t>Äquator-Pluto </a:t>
            </a:r>
            <a:r>
              <a:rPr lang="de-DE" dirty="0"/>
              <a:t>(24.12.1493 auf 0°56) exakt 15.09.1494 / 14.05.1495 / 15.06.1495 auf 8,5° / 10,5° / 10° SKO zur Zeit der Aufteilung der Welt durch Vertrag von </a:t>
            </a:r>
            <a:r>
              <a:rPr lang="de-DE" dirty="0" err="1"/>
              <a:t>Tordesillas</a:t>
            </a:r>
            <a:r>
              <a:rPr lang="de-DE" dirty="0"/>
              <a:t> 07.06.1494</a:t>
            </a:r>
          </a:p>
          <a:p>
            <a:r>
              <a:rPr lang="de-DE" b="1" dirty="0"/>
              <a:t>Äquator-Pluto</a:t>
            </a:r>
            <a:r>
              <a:rPr lang="de-DE" dirty="0"/>
              <a:t> exakt 17.05.1617 / 14.08.1617 / 28.03.1618 alle zusammen mit dem </a:t>
            </a:r>
            <a:r>
              <a:rPr lang="de-DE" b="1" dirty="0"/>
              <a:t>Äquator-Neptun</a:t>
            </a:r>
            <a:r>
              <a:rPr lang="de-DE" dirty="0"/>
              <a:t> / 13.10.1618 / 11.02.1619 auf 9,5° / 10,5° / 9,5° / 11° / 9,5° Stier: Ausbruch des 30jährigen Kriegs (23.05.1618, Pluto 0,40 Neptun -0,46)</a:t>
            </a:r>
          </a:p>
          <a:p>
            <a:r>
              <a:rPr lang="de-DE" dirty="0"/>
              <a:t>25.11.1740 / 11.02.1741 / 12.09.1741 exakter </a:t>
            </a:r>
            <a:r>
              <a:rPr lang="de-DE" b="1" dirty="0"/>
              <a:t>Äquator-Pluto</a:t>
            </a:r>
            <a:r>
              <a:rPr lang="de-DE" dirty="0"/>
              <a:t> auf 8° / 11,5° / 9,5° Skorpion: österreichischer Erbfolgekrieg / 1. schlesische Krieg in Europa, N+S-Amerika</a:t>
            </a:r>
          </a:p>
          <a:p>
            <a:r>
              <a:rPr lang="de-DE" dirty="0"/>
              <a:t>Venus-SoFi 21.12.1862 Konj. Orcus-</a:t>
            </a:r>
            <a:r>
              <a:rPr lang="de-DE" dirty="0" err="1"/>
              <a:t>Varuna</a:t>
            </a:r>
            <a:r>
              <a:rPr lang="de-DE" dirty="0"/>
              <a:t>-Chaos auf GZ (Trigon Lucifer) </a:t>
            </a:r>
            <a:r>
              <a:rPr lang="de-DE" dirty="0" err="1"/>
              <a:t>Opp</a:t>
            </a:r>
            <a:r>
              <a:rPr lang="de-DE" dirty="0"/>
              <a:t>. </a:t>
            </a:r>
            <a:r>
              <a:rPr lang="de-DE" dirty="0" err="1"/>
              <a:t>Ixion</a:t>
            </a:r>
            <a:r>
              <a:rPr lang="de-DE" dirty="0"/>
              <a:t> T-Qua. Neptun-</a:t>
            </a:r>
            <a:r>
              <a:rPr lang="de-DE" dirty="0" err="1"/>
              <a:t>Laverna</a:t>
            </a:r>
            <a:r>
              <a:rPr lang="de-DE" dirty="0"/>
              <a:t>-</a:t>
            </a:r>
            <a:r>
              <a:rPr lang="de-DE" dirty="0" err="1"/>
              <a:t>Sedna</a:t>
            </a:r>
            <a:r>
              <a:rPr lang="de-DE" dirty="0"/>
              <a:t>: entgrenzte / heimliche Öl-Chemie-Pharma-Elektrotechnik-Industrieweltherrschaft </a:t>
            </a:r>
            <a:r>
              <a:rPr lang="de-DE" b="1" dirty="0"/>
              <a:t>Äquator-Pluto</a:t>
            </a:r>
            <a:r>
              <a:rPr lang="de-DE" dirty="0"/>
              <a:t> 10° Stier im parallelen </a:t>
            </a:r>
            <a:r>
              <a:rPr lang="de-DE" dirty="0" err="1"/>
              <a:t>Stellium</a:t>
            </a:r>
            <a:r>
              <a:rPr lang="de-DE" dirty="0"/>
              <a:t> mit </a:t>
            </a:r>
            <a:r>
              <a:rPr lang="de-DE" b="1" dirty="0"/>
              <a:t>Äquator-Neptun </a:t>
            </a:r>
            <a:r>
              <a:rPr lang="de-DE" dirty="0"/>
              <a:t>und </a:t>
            </a:r>
            <a:r>
              <a:rPr lang="de-DE" b="1" dirty="0"/>
              <a:t>Äquator-Saturn. Äquator-Pluto </a:t>
            </a:r>
            <a:r>
              <a:rPr lang="de-DE" dirty="0"/>
              <a:t>exakt</a:t>
            </a:r>
            <a:r>
              <a:rPr lang="de-DE" b="1" dirty="0"/>
              <a:t>:</a:t>
            </a:r>
            <a:r>
              <a:rPr lang="de-DE" dirty="0"/>
              <a:t> 25.05.1862 / 05.08.1862 / 03.04.1863 / 04.10.1863 / 20.02.1864 auf 10,5° / 11,5° / 10° / 12° / 10,5°</a:t>
            </a:r>
          </a:p>
          <a:p>
            <a:r>
              <a:rPr lang="de-DE" dirty="0"/>
              <a:t>SoFi 09.07.1945 Kalte-Kriegs-SoFi der Nachkriegsordnung (</a:t>
            </a:r>
            <a:r>
              <a:rPr lang="de-DE" dirty="0" err="1"/>
              <a:t>Finsternispfad</a:t>
            </a:r>
            <a:r>
              <a:rPr lang="de-DE" dirty="0"/>
              <a:t> von USA über Polarregion nach Russland) mit </a:t>
            </a:r>
            <a:r>
              <a:rPr lang="de-DE" b="1" dirty="0"/>
              <a:t>max. Norddeklinations-Pluto </a:t>
            </a:r>
            <a:r>
              <a:rPr lang="de-DE" dirty="0"/>
              <a:t>10° Löwe Konj. Merkur</a:t>
            </a:r>
          </a:p>
          <a:p>
            <a:r>
              <a:rPr lang="de-DE" dirty="0"/>
              <a:t>SoFi 23.09.1987 Globalisierungs- / Corona-SoFi mit </a:t>
            </a:r>
            <a:r>
              <a:rPr lang="de-DE" b="1" dirty="0"/>
              <a:t>Äquator-Pluto </a:t>
            </a:r>
            <a:r>
              <a:rPr lang="de-DE" dirty="0"/>
              <a:t>9° (exakt 12.11.1987 / 26.02.1988 / 05.09.1988 auf 10,5° / 12,5° / 10,5°) Skorpion </a:t>
            </a:r>
            <a:r>
              <a:rPr lang="de-DE" dirty="0" err="1"/>
              <a:t>Opp</a:t>
            </a:r>
            <a:r>
              <a:rPr lang="de-DE" dirty="0"/>
              <a:t>. Stier-</a:t>
            </a:r>
            <a:r>
              <a:rPr lang="de-DE" dirty="0" err="1"/>
              <a:t>Sedna</a:t>
            </a:r>
            <a:r>
              <a:rPr lang="de-DE" dirty="0"/>
              <a:t> T-Qua. AC-Orcus-Flood-Ambrosia</a:t>
            </a:r>
          </a:p>
        </p:txBody>
      </p:sp>
    </p:spTree>
    <p:extLst>
      <p:ext uri="{BB962C8B-B14F-4D97-AF65-F5344CB8AC3E}">
        <p14:creationId xmlns:p14="http://schemas.microsoft.com/office/powerpoint/2010/main" val="311641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8D946B-9ED5-4372-B854-420D31697245}"/>
              </a:ext>
            </a:extLst>
          </p:cNvPr>
          <p:cNvSpPr>
            <a:spLocks noGrp="1"/>
          </p:cNvSpPr>
          <p:nvPr>
            <p:ph type="title"/>
          </p:nvPr>
        </p:nvSpPr>
        <p:spPr>
          <a:xfrm>
            <a:off x="838200" y="-112734"/>
            <a:ext cx="10515600" cy="638789"/>
          </a:xfrm>
        </p:spPr>
        <p:txBody>
          <a:bodyPr>
            <a:normAutofit/>
          </a:bodyPr>
          <a:lstStyle/>
          <a:p>
            <a:pPr algn="ctr"/>
            <a:r>
              <a:rPr lang="de-DE" sz="3200" b="1" dirty="0">
                <a:latin typeface="+mn-lt"/>
              </a:rPr>
              <a:t>Mithra-Charts I</a:t>
            </a:r>
            <a:endParaRPr lang="de-DE" sz="3200" dirty="0"/>
          </a:p>
        </p:txBody>
      </p:sp>
      <p:sp>
        <p:nvSpPr>
          <p:cNvPr id="3" name="Inhaltsplatzhalter 2">
            <a:extLst>
              <a:ext uri="{FF2B5EF4-FFF2-40B4-BE49-F238E27FC236}">
                <a16:creationId xmlns:a16="http://schemas.microsoft.com/office/drawing/2014/main" id="{4BCDD927-F937-4030-B681-94790553D9AA}"/>
              </a:ext>
            </a:extLst>
          </p:cNvPr>
          <p:cNvSpPr>
            <a:spLocks noGrp="1"/>
          </p:cNvSpPr>
          <p:nvPr>
            <p:ph idx="1"/>
          </p:nvPr>
        </p:nvSpPr>
        <p:spPr>
          <a:xfrm>
            <a:off x="0" y="379543"/>
            <a:ext cx="12350663" cy="6612928"/>
          </a:xfrm>
        </p:spPr>
        <p:txBody>
          <a:bodyPr>
            <a:normAutofit fontScale="40000" lnSpcReduction="20000"/>
          </a:bodyPr>
          <a:lstStyle/>
          <a:p>
            <a:pPr>
              <a:lnSpc>
                <a:spcPct val="110000"/>
              </a:lnSpc>
              <a:spcBef>
                <a:spcPts val="400"/>
              </a:spcBef>
            </a:pPr>
            <a:r>
              <a:rPr lang="de-DE" sz="4000" b="1" dirty="0"/>
              <a:t>Freimaurer-NM</a:t>
            </a:r>
            <a:r>
              <a:rPr lang="de-DE" sz="4000" dirty="0"/>
              <a:t> </a:t>
            </a:r>
            <a:r>
              <a:rPr lang="de-DE" sz="4000" b="1" dirty="0"/>
              <a:t>vor den ‚Alten Pflichten‘ 07.01.1723</a:t>
            </a:r>
            <a:r>
              <a:rPr lang="de-DE" sz="4000" dirty="0"/>
              <a:t>: Konj. </a:t>
            </a:r>
            <a:r>
              <a:rPr lang="de-DE" sz="4000" b="1" dirty="0"/>
              <a:t>Mithra</a:t>
            </a:r>
            <a:r>
              <a:rPr lang="de-DE" sz="4000" dirty="0"/>
              <a:t> / Thais </a:t>
            </a:r>
            <a:r>
              <a:rPr lang="de-DE" sz="4000" dirty="0" err="1"/>
              <a:t>Opp</a:t>
            </a:r>
            <a:r>
              <a:rPr lang="de-DE" sz="4000" dirty="0"/>
              <a:t>. Orcus, </a:t>
            </a:r>
            <a:r>
              <a:rPr lang="de-DE" sz="4000" b="1" dirty="0"/>
              <a:t>deren</a:t>
            </a:r>
            <a:r>
              <a:rPr lang="de-DE" sz="4000" dirty="0"/>
              <a:t> </a:t>
            </a:r>
            <a:r>
              <a:rPr lang="de-DE" sz="4000" b="1" dirty="0"/>
              <a:t>Genehmigung 17.01.1723 </a:t>
            </a:r>
            <a:r>
              <a:rPr lang="de-DE" sz="4000" dirty="0"/>
              <a:t>Sonne-</a:t>
            </a:r>
            <a:r>
              <a:rPr lang="de-DE" sz="4000" b="1" dirty="0"/>
              <a:t>Mithra</a:t>
            </a:r>
            <a:r>
              <a:rPr lang="de-DE" sz="4000" dirty="0"/>
              <a:t>-</a:t>
            </a:r>
            <a:r>
              <a:rPr lang="de-DE" sz="4000" dirty="0" err="1"/>
              <a:t>Lempo</a:t>
            </a:r>
            <a:r>
              <a:rPr lang="de-DE" sz="4000" dirty="0"/>
              <a:t>-Konj. im GK-Auslaufwinkel der Pluto-</a:t>
            </a:r>
            <a:r>
              <a:rPr lang="de-DE" sz="4000" dirty="0" err="1"/>
              <a:t>Pholus</a:t>
            </a:r>
            <a:r>
              <a:rPr lang="de-DE" sz="4000" dirty="0"/>
              <a:t> </a:t>
            </a:r>
            <a:r>
              <a:rPr lang="de-DE" sz="4000" dirty="0" err="1"/>
              <a:t>Opp</a:t>
            </a:r>
            <a:r>
              <a:rPr lang="de-DE" sz="4000" dirty="0"/>
              <a:t>. Lucifer-Chiron Qua. Jupiter-Saturn-GZ-SK </a:t>
            </a:r>
            <a:r>
              <a:rPr lang="de-DE" sz="4000" dirty="0" err="1"/>
              <a:t>Opp</a:t>
            </a:r>
            <a:r>
              <a:rPr lang="de-DE" sz="4000" dirty="0"/>
              <a:t>. NK</a:t>
            </a:r>
          </a:p>
          <a:p>
            <a:pPr>
              <a:lnSpc>
                <a:spcPct val="110000"/>
              </a:lnSpc>
              <a:spcBef>
                <a:spcPts val="400"/>
              </a:spcBef>
            </a:pPr>
            <a:r>
              <a:rPr lang="de-DE" sz="4000" b="1" dirty="0"/>
              <a:t>Illuminaten</a:t>
            </a:r>
            <a:r>
              <a:rPr lang="de-DE" sz="4000" dirty="0"/>
              <a:t> </a:t>
            </a:r>
            <a:r>
              <a:rPr lang="de-DE" sz="4000" b="1" dirty="0"/>
              <a:t>01.05.1776</a:t>
            </a:r>
            <a:r>
              <a:rPr lang="de-DE" sz="4000" dirty="0"/>
              <a:t>: Gesellschaftsmeister-Rechteck Neptun-Chaos-Orwell </a:t>
            </a:r>
            <a:r>
              <a:rPr lang="de-DE" sz="4000" dirty="0" err="1"/>
              <a:t>Opp</a:t>
            </a:r>
            <a:r>
              <a:rPr lang="de-DE" sz="4000" dirty="0"/>
              <a:t>. Zeus (im entgrenzten T-Qua. Jupiter) Trigon-Sextil </a:t>
            </a:r>
            <a:r>
              <a:rPr lang="de-DE" sz="4000" b="1" dirty="0"/>
              <a:t>Mithra</a:t>
            </a:r>
            <a:r>
              <a:rPr lang="de-DE" sz="4000" dirty="0"/>
              <a:t> </a:t>
            </a:r>
            <a:r>
              <a:rPr lang="de-DE" sz="4000" dirty="0" err="1"/>
              <a:t>Opp</a:t>
            </a:r>
            <a:r>
              <a:rPr lang="de-DE" sz="4000" dirty="0"/>
              <a:t>. </a:t>
            </a:r>
            <a:r>
              <a:rPr lang="de-DE" sz="4000" dirty="0" err="1"/>
              <a:t>Megaira</a:t>
            </a:r>
            <a:r>
              <a:rPr lang="de-DE" sz="4000" dirty="0"/>
              <a:t>; Sonne Qua. Südknoten-Lucifer</a:t>
            </a:r>
          </a:p>
          <a:p>
            <a:pPr>
              <a:lnSpc>
                <a:spcPct val="110000"/>
              </a:lnSpc>
              <a:spcBef>
                <a:spcPts val="400"/>
              </a:spcBef>
            </a:pPr>
            <a:r>
              <a:rPr lang="de-DE" sz="4000" b="1" dirty="0"/>
              <a:t>USA-Horoskop 04.07.1776 </a:t>
            </a:r>
            <a:r>
              <a:rPr lang="de-DE" sz="4000" dirty="0"/>
              <a:t>schnell-/luftstrafend zerstörendes / neuordnendes Uranus-Mithra-</a:t>
            </a:r>
            <a:r>
              <a:rPr lang="de-DE" sz="4000" dirty="0" err="1"/>
              <a:t>Gonggong</a:t>
            </a:r>
            <a:r>
              <a:rPr lang="de-DE" sz="4000" dirty="0"/>
              <a:t> (weltmachtaufsteigend auf den späteren Neptun-Pluto-</a:t>
            </a:r>
            <a:r>
              <a:rPr lang="de-DE" sz="4000" dirty="0" err="1"/>
              <a:t>Konjunktionsgraden</a:t>
            </a:r>
            <a:r>
              <a:rPr lang="de-DE" sz="4000" dirty="0"/>
              <a:t> 1891/1892) T-Qua. Orcus-Typhon </a:t>
            </a:r>
            <a:r>
              <a:rPr lang="de-DE" sz="4000" dirty="0" err="1"/>
              <a:t>Opp</a:t>
            </a:r>
            <a:r>
              <a:rPr lang="de-DE" sz="4000" dirty="0"/>
              <a:t>. Ceres-</a:t>
            </a:r>
            <a:r>
              <a:rPr lang="de-DE" sz="4000" dirty="0" err="1"/>
              <a:t>Nessus</a:t>
            </a:r>
            <a:endParaRPr lang="de-DE" sz="4000" dirty="0"/>
          </a:p>
          <a:p>
            <a:pPr>
              <a:lnSpc>
                <a:spcPct val="110000"/>
              </a:lnSpc>
              <a:spcBef>
                <a:spcPts val="400"/>
              </a:spcBef>
            </a:pPr>
            <a:r>
              <a:rPr lang="de-DE" sz="4000" b="1" dirty="0"/>
              <a:t>Französische Revolution, Erstürmung der Bastille 14.07.1789, </a:t>
            </a:r>
            <a:r>
              <a:rPr lang="de-DE" sz="4000" dirty="0"/>
              <a:t>17 h LMT, Paris: Mithra-Mars Trigon Chaos-MC, Saturn </a:t>
            </a:r>
            <a:r>
              <a:rPr lang="de-DE" sz="4000" dirty="0" err="1"/>
              <a:t>Opp</a:t>
            </a:r>
            <a:r>
              <a:rPr lang="de-DE" sz="4000" dirty="0"/>
              <a:t>. Orcus T-Qua. Chiron, in Trigon/Sextil auf Sonne-Merkur</a:t>
            </a:r>
          </a:p>
          <a:p>
            <a:pPr>
              <a:lnSpc>
                <a:spcPct val="110000"/>
              </a:lnSpc>
              <a:spcBef>
                <a:spcPts val="400"/>
              </a:spcBef>
            </a:pPr>
            <a:r>
              <a:rPr lang="de-DE" sz="4000" b="1" dirty="0"/>
              <a:t>Aleister Crowley 12.10.1875</a:t>
            </a:r>
            <a:r>
              <a:rPr lang="de-DE" sz="4000" dirty="0"/>
              <a:t>, 22:55 LMT, </a:t>
            </a:r>
            <a:r>
              <a:rPr lang="de-DE" sz="4000" dirty="0" err="1"/>
              <a:t>Leamington</a:t>
            </a:r>
            <a:r>
              <a:rPr lang="de-DE" sz="4000" dirty="0"/>
              <a:t>: </a:t>
            </a:r>
            <a:r>
              <a:rPr lang="de-DE" sz="4000" b="1" dirty="0"/>
              <a:t>Mithra</a:t>
            </a:r>
            <a:r>
              <a:rPr lang="de-DE" sz="4000" dirty="0"/>
              <a:t> auf Gesellschaftsmachtgrad seit -576 10° Löwe Konj. </a:t>
            </a:r>
            <a:r>
              <a:rPr lang="de-DE" sz="4000" dirty="0" err="1"/>
              <a:t>Kriminellengöttin</a:t>
            </a:r>
            <a:r>
              <a:rPr lang="de-DE" sz="4000" dirty="0"/>
              <a:t> </a:t>
            </a:r>
            <a:r>
              <a:rPr lang="de-DE" sz="4000" dirty="0" err="1"/>
              <a:t>Laverna</a:t>
            </a:r>
            <a:r>
              <a:rPr lang="de-DE" sz="4000" dirty="0"/>
              <a:t> Qua. Merkur / Jupiter-HS, </a:t>
            </a:r>
            <a:r>
              <a:rPr lang="de-DE" sz="4000" dirty="0" err="1"/>
              <a:t>Qcx</a:t>
            </a:r>
            <a:r>
              <a:rPr lang="de-DE" sz="4000" dirty="0"/>
              <a:t>. Chaos; Saturn-</a:t>
            </a:r>
            <a:r>
              <a:rPr lang="de-DE" sz="4000" dirty="0" err="1"/>
              <a:t>Pholus</a:t>
            </a:r>
            <a:r>
              <a:rPr lang="de-DE" sz="4000" dirty="0"/>
              <a:t> </a:t>
            </a:r>
            <a:r>
              <a:rPr lang="de-DE" sz="4000" dirty="0" err="1"/>
              <a:t>Opp</a:t>
            </a:r>
            <a:r>
              <a:rPr lang="de-DE" sz="4000" dirty="0"/>
              <a:t>. Uranus; Sonne Qua. Orcus</a:t>
            </a:r>
          </a:p>
          <a:p>
            <a:pPr>
              <a:lnSpc>
                <a:spcPct val="110000"/>
              </a:lnSpc>
              <a:spcBef>
                <a:spcPts val="400"/>
              </a:spcBef>
            </a:pPr>
            <a:r>
              <a:rPr lang="de-DE" sz="4000" b="1" dirty="0"/>
              <a:t>Rockefeller General Education Board 15.01.1902 </a:t>
            </a:r>
            <a:r>
              <a:rPr lang="de-DE" sz="4000" dirty="0"/>
              <a:t>Mithra </a:t>
            </a:r>
            <a:r>
              <a:rPr lang="de-DE" sz="4000" dirty="0" err="1"/>
              <a:t>Opp</a:t>
            </a:r>
            <a:r>
              <a:rPr lang="de-DE" sz="4000" dirty="0"/>
              <a:t>. dunkel-knechtender Sauron in enger Sonne-Jupiter / Merkur-Veritas-HS (die HS Sonne-Jupiter / Sauron fokussiert dann noch auf </a:t>
            </a:r>
            <a:r>
              <a:rPr lang="de-DE" sz="4000" dirty="0" err="1"/>
              <a:t>Educatio</a:t>
            </a:r>
            <a:r>
              <a:rPr lang="de-DE" sz="4000" dirty="0"/>
              <a:t>) Qua. Ceres, Saturn Konj. </a:t>
            </a:r>
            <a:r>
              <a:rPr lang="de-DE" sz="4000" dirty="0" err="1"/>
              <a:t>Scientia</a:t>
            </a:r>
            <a:endParaRPr lang="de-DE" sz="4000" dirty="0"/>
          </a:p>
          <a:p>
            <a:pPr>
              <a:lnSpc>
                <a:spcPct val="110000"/>
              </a:lnSpc>
              <a:spcBef>
                <a:spcPts val="400"/>
              </a:spcBef>
            </a:pPr>
            <a:r>
              <a:rPr lang="de-DE" sz="4000" b="1" dirty="0"/>
              <a:t>Oktoberrevolution 08.11.1917 </a:t>
            </a:r>
            <a:r>
              <a:rPr lang="de-DE" sz="4000" dirty="0"/>
              <a:t>Wassergroßtrigon SKO-Sonne-Ceres / FIS-Typhon / KRE-</a:t>
            </a:r>
            <a:r>
              <a:rPr lang="de-DE" sz="4000" b="1" dirty="0"/>
              <a:t>Mithra</a:t>
            </a:r>
            <a:r>
              <a:rPr lang="de-DE" sz="4000" dirty="0"/>
              <a:t>-SIRIUS im Drachen auf STE-</a:t>
            </a:r>
            <a:r>
              <a:rPr lang="de-DE" sz="4000" dirty="0" err="1"/>
              <a:t>Gonggong</a:t>
            </a:r>
            <a:r>
              <a:rPr lang="de-DE" sz="4000" dirty="0"/>
              <a:t> fokussierend (T-Qua. WID-</a:t>
            </a:r>
            <a:r>
              <a:rPr lang="de-DE" sz="4000" dirty="0" err="1"/>
              <a:t>Sedna</a:t>
            </a:r>
            <a:r>
              <a:rPr lang="de-DE" sz="4000" dirty="0"/>
              <a:t>) mit Pluto Konj. Allbeweger </a:t>
            </a:r>
            <a:r>
              <a:rPr lang="de-DE" sz="4000" dirty="0" err="1"/>
              <a:t>Zhulong</a:t>
            </a:r>
            <a:r>
              <a:rPr lang="de-DE" sz="4000" dirty="0"/>
              <a:t> am SK T-Qua. </a:t>
            </a:r>
            <a:r>
              <a:rPr lang="de-DE" sz="4000" dirty="0" err="1"/>
              <a:t>Nessus</a:t>
            </a:r>
            <a:r>
              <a:rPr lang="de-DE" sz="4000" dirty="0"/>
              <a:t> </a:t>
            </a:r>
            <a:r>
              <a:rPr lang="de-DE" sz="4000" dirty="0" err="1"/>
              <a:t>Opp</a:t>
            </a:r>
            <a:r>
              <a:rPr lang="de-DE" sz="4000" dirty="0"/>
              <a:t>. </a:t>
            </a:r>
            <a:r>
              <a:rPr lang="de-DE" sz="4000" dirty="0" err="1"/>
              <a:t>Asbolus</a:t>
            </a:r>
            <a:r>
              <a:rPr lang="de-DE" sz="4000" dirty="0"/>
              <a:t>-Sado; Uranus Konj. Chaos</a:t>
            </a:r>
          </a:p>
          <a:p>
            <a:pPr>
              <a:lnSpc>
                <a:spcPct val="110000"/>
              </a:lnSpc>
              <a:spcBef>
                <a:spcPts val="400"/>
              </a:spcBef>
            </a:pPr>
            <a:r>
              <a:rPr lang="de-DE" sz="4000" b="1" dirty="0" err="1"/>
              <a:t>Rockefellia</a:t>
            </a:r>
            <a:r>
              <a:rPr lang="de-DE" sz="4000" b="1" dirty="0"/>
              <a:t> EH 29.10.1918 </a:t>
            </a:r>
            <a:r>
              <a:rPr lang="de-DE" sz="4000" dirty="0"/>
              <a:t>MC-H. Neptun auf seit 577 v. Chr. gesellschaftsmachtdominanten 10° LÖW Qua. Mithra-Sado auf 9°/11° SKO </a:t>
            </a:r>
          </a:p>
          <a:p>
            <a:pPr>
              <a:lnSpc>
                <a:spcPct val="110000"/>
              </a:lnSpc>
              <a:spcBef>
                <a:spcPts val="400"/>
              </a:spcBef>
            </a:pPr>
            <a:r>
              <a:rPr lang="de-DE" sz="4000" b="1" dirty="0"/>
              <a:t>Council on </a:t>
            </a:r>
            <a:r>
              <a:rPr lang="de-DE" sz="4000" b="1" dirty="0" err="1"/>
              <a:t>Foreign</a:t>
            </a:r>
            <a:r>
              <a:rPr lang="de-DE" sz="4000" b="1" dirty="0"/>
              <a:t> Relations 29.07.1921</a:t>
            </a:r>
            <a:r>
              <a:rPr lang="de-DE" sz="4000" dirty="0"/>
              <a:t>: Mars Konj. </a:t>
            </a:r>
            <a:r>
              <a:rPr lang="de-DE" sz="4000" b="1" dirty="0"/>
              <a:t>Mithra</a:t>
            </a:r>
            <a:r>
              <a:rPr lang="de-DE" sz="4000" dirty="0"/>
              <a:t>-</a:t>
            </a:r>
            <a:r>
              <a:rPr lang="de-DE" sz="4000" dirty="0" err="1"/>
              <a:t>Erynia</a:t>
            </a:r>
            <a:r>
              <a:rPr lang="de-DE" sz="4000" dirty="0"/>
              <a:t>-Pallas Qua. </a:t>
            </a:r>
            <a:r>
              <a:rPr lang="de-DE" sz="4000" dirty="0" err="1"/>
              <a:t>Asbolus</a:t>
            </a:r>
            <a:r>
              <a:rPr lang="de-DE" sz="4000" dirty="0"/>
              <a:t>, Trigon Eris, </a:t>
            </a:r>
            <a:r>
              <a:rPr lang="de-DE" sz="4000" dirty="0" err="1"/>
              <a:t>Qcx</a:t>
            </a:r>
            <a:r>
              <a:rPr lang="de-DE" sz="4000" dirty="0"/>
              <a:t>. Chaos</a:t>
            </a:r>
          </a:p>
          <a:p>
            <a:pPr>
              <a:lnSpc>
                <a:spcPct val="110000"/>
              </a:lnSpc>
              <a:spcBef>
                <a:spcPts val="400"/>
              </a:spcBef>
            </a:pPr>
            <a:r>
              <a:rPr lang="de-DE" sz="4000" b="1" dirty="0"/>
              <a:t>Machtergreifung Hitlers 30.01.1933</a:t>
            </a:r>
            <a:r>
              <a:rPr lang="de-DE" sz="4000" dirty="0"/>
              <a:t>, 11:15 MEZ: </a:t>
            </a:r>
            <a:r>
              <a:rPr lang="de-DE" sz="4000" b="1" dirty="0"/>
              <a:t>Mithra</a:t>
            </a:r>
            <a:r>
              <a:rPr lang="de-DE" sz="4000" dirty="0"/>
              <a:t> in 12 </a:t>
            </a:r>
            <a:r>
              <a:rPr lang="de-DE" sz="4000" dirty="0" err="1"/>
              <a:t>Opp</a:t>
            </a:r>
            <a:r>
              <a:rPr lang="de-DE" sz="4000" dirty="0"/>
              <a:t>. Lucifer in 6 T-Qua. Sonne-Saturn in 10 (im Neptun-Wodan-</a:t>
            </a:r>
            <a:r>
              <a:rPr lang="de-DE" sz="4000" dirty="0" err="1"/>
              <a:t>Yodapex</a:t>
            </a:r>
            <a:r>
              <a:rPr lang="de-DE" sz="4000" dirty="0"/>
              <a:t> + Trigon Karl Marx) in SXT/HSXT auf Stalingrad bzw. Sado hinauslaufend (auf 8,5°-10° ab -576)</a:t>
            </a:r>
          </a:p>
          <a:p>
            <a:pPr>
              <a:lnSpc>
                <a:spcPct val="110000"/>
              </a:lnSpc>
              <a:spcBef>
                <a:spcPts val="400"/>
              </a:spcBef>
            </a:pPr>
            <a:r>
              <a:rPr lang="de-DE" sz="4000" b="1" dirty="0"/>
              <a:t>Anthony Fauci 24.12.1940</a:t>
            </a:r>
            <a:r>
              <a:rPr lang="de-DE" sz="4000" dirty="0"/>
              <a:t>: </a:t>
            </a:r>
            <a:r>
              <a:rPr lang="de-DE" sz="4000" b="1" dirty="0"/>
              <a:t>Mithra</a:t>
            </a:r>
            <a:r>
              <a:rPr lang="de-DE" sz="4000" dirty="0"/>
              <a:t> im sadistisch gottspielenden Großtrigon zu Zeus-Chaos und Pallas-Sado-Priapus, </a:t>
            </a:r>
            <a:r>
              <a:rPr lang="de-DE" sz="4000" b="1" dirty="0"/>
              <a:t>Mithra</a:t>
            </a:r>
            <a:r>
              <a:rPr lang="de-DE" sz="4000" dirty="0"/>
              <a:t> </a:t>
            </a:r>
            <a:r>
              <a:rPr lang="de-DE" sz="4000" dirty="0" err="1"/>
              <a:t>Opp</a:t>
            </a:r>
            <a:r>
              <a:rPr lang="de-DE" sz="4000" dirty="0"/>
              <a:t>. </a:t>
            </a:r>
            <a:r>
              <a:rPr lang="de-DE" sz="4000" dirty="0" err="1"/>
              <a:t>Pholus</a:t>
            </a:r>
            <a:r>
              <a:rPr lang="de-DE" sz="4000" dirty="0"/>
              <a:t> im T-Qua. </a:t>
            </a:r>
            <a:r>
              <a:rPr lang="de-DE" sz="4000" dirty="0" err="1"/>
              <a:t>Varuna</a:t>
            </a:r>
            <a:r>
              <a:rPr lang="de-DE" sz="4000" dirty="0"/>
              <a:t>-Drachen-Apex; Merkur-</a:t>
            </a:r>
            <a:r>
              <a:rPr lang="de-DE" sz="4000" dirty="0" err="1"/>
              <a:t>Megaira</a:t>
            </a:r>
            <a:r>
              <a:rPr lang="de-DE" sz="4000" dirty="0"/>
              <a:t>-</a:t>
            </a:r>
            <a:r>
              <a:rPr lang="de-DE" sz="4000" dirty="0" err="1"/>
              <a:t>Lempo</a:t>
            </a:r>
            <a:r>
              <a:rPr lang="de-DE" sz="4000" dirty="0"/>
              <a:t> </a:t>
            </a:r>
            <a:r>
              <a:rPr lang="de-DE" sz="4000" dirty="0" err="1"/>
              <a:t>Opp</a:t>
            </a:r>
            <a:r>
              <a:rPr lang="de-DE" sz="4000" dirty="0"/>
              <a:t>. Lucifer im dämonischen T-Qua. </a:t>
            </a:r>
            <a:r>
              <a:rPr lang="de-DE" sz="4000" dirty="0" err="1"/>
              <a:t>Fanatica</a:t>
            </a:r>
            <a:r>
              <a:rPr lang="de-DE" sz="4000" dirty="0"/>
              <a:t>, Sonne im ehrgeizigen Qua. Eris</a:t>
            </a:r>
          </a:p>
          <a:p>
            <a:pPr>
              <a:lnSpc>
                <a:spcPct val="110000"/>
              </a:lnSpc>
              <a:spcBef>
                <a:spcPts val="400"/>
              </a:spcBef>
            </a:pPr>
            <a:r>
              <a:rPr lang="de-DE" sz="4000" b="1" dirty="0"/>
              <a:t>Wannsee-Konferenz 20.01.1942, 10h: </a:t>
            </a:r>
            <a:r>
              <a:rPr lang="de-DE" sz="4000" dirty="0"/>
              <a:t>GK </a:t>
            </a:r>
            <a:r>
              <a:rPr lang="de-DE" sz="4000" b="1" dirty="0"/>
              <a:t>Mithra-</a:t>
            </a:r>
            <a:r>
              <a:rPr lang="de-DE" sz="4000" dirty="0"/>
              <a:t>Mond-</a:t>
            </a:r>
            <a:r>
              <a:rPr lang="de-DE" sz="4000" dirty="0" err="1"/>
              <a:t>Megaira</a:t>
            </a:r>
            <a:r>
              <a:rPr lang="de-DE" sz="4000" dirty="0"/>
              <a:t>-SK </a:t>
            </a:r>
            <a:r>
              <a:rPr lang="de-DE" sz="4000" dirty="0" err="1"/>
              <a:t>Opp</a:t>
            </a:r>
            <a:r>
              <a:rPr lang="de-DE" sz="4000" dirty="0"/>
              <a:t>. NK Qua. </a:t>
            </a:r>
            <a:r>
              <a:rPr lang="de-DE" sz="4000" dirty="0" err="1"/>
              <a:t>Fanatica</a:t>
            </a:r>
            <a:r>
              <a:rPr lang="de-DE" sz="4000" dirty="0"/>
              <a:t>-MC-G.A. </a:t>
            </a:r>
            <a:r>
              <a:rPr lang="de-DE" sz="4000" dirty="0" err="1"/>
              <a:t>Opp</a:t>
            </a:r>
            <a:r>
              <a:rPr lang="de-DE" sz="4000" dirty="0"/>
              <a:t>. Jupiter-Orcus-</a:t>
            </a:r>
            <a:r>
              <a:rPr lang="de-DE" sz="4000" dirty="0" err="1"/>
              <a:t>Asbolus</a:t>
            </a:r>
            <a:r>
              <a:rPr lang="de-DE" sz="4000" dirty="0"/>
              <a:t>-IC</a:t>
            </a:r>
          </a:p>
          <a:p>
            <a:pPr>
              <a:lnSpc>
                <a:spcPct val="110000"/>
              </a:lnSpc>
              <a:spcBef>
                <a:spcPts val="400"/>
              </a:spcBef>
            </a:pPr>
            <a:r>
              <a:rPr lang="de-DE" sz="4000" b="1" dirty="0"/>
              <a:t>Stier-Saturn-Uranus-Konj. 03.05.1942</a:t>
            </a:r>
            <a:r>
              <a:rPr lang="de-DE" sz="4000" dirty="0"/>
              <a:t>; Stier-</a:t>
            </a:r>
            <a:r>
              <a:rPr lang="de-DE" sz="4000" b="1" dirty="0"/>
              <a:t>Mithra</a:t>
            </a:r>
            <a:r>
              <a:rPr lang="de-DE" sz="4000" dirty="0"/>
              <a:t>-</a:t>
            </a:r>
            <a:r>
              <a:rPr lang="de-DE" sz="4000" dirty="0" err="1"/>
              <a:t>Nessus</a:t>
            </a:r>
            <a:r>
              <a:rPr lang="de-DE" sz="4000" dirty="0"/>
              <a:t>-</a:t>
            </a:r>
            <a:r>
              <a:rPr lang="de-DE" sz="4000" dirty="0" err="1"/>
              <a:t>Toro</a:t>
            </a:r>
            <a:r>
              <a:rPr lang="de-DE" sz="4000" dirty="0"/>
              <a:t> T-Qua. Pluto </a:t>
            </a:r>
            <a:r>
              <a:rPr lang="de-DE" sz="4000" dirty="0" err="1"/>
              <a:t>Opp</a:t>
            </a:r>
            <a:r>
              <a:rPr lang="de-DE" sz="4000" dirty="0"/>
              <a:t>. Gonggong-Vesta: Städtezerstörung, Vernichtungskrieg, KLs</a:t>
            </a:r>
          </a:p>
          <a:p>
            <a:pPr>
              <a:lnSpc>
                <a:spcPct val="110000"/>
              </a:lnSpc>
              <a:spcBef>
                <a:spcPts val="400"/>
              </a:spcBef>
            </a:pPr>
            <a:r>
              <a:rPr lang="de-DE" sz="4000" b="1" dirty="0"/>
              <a:t>Konferenzen von Teheran 28.11.-01.12.1943 Mithra-</a:t>
            </a:r>
            <a:r>
              <a:rPr lang="de-DE" sz="4000" dirty="0"/>
              <a:t>Ceres (</a:t>
            </a:r>
            <a:r>
              <a:rPr lang="de-DE" sz="4000" dirty="0" err="1"/>
              <a:t>Opp</a:t>
            </a:r>
            <a:r>
              <a:rPr lang="de-DE" sz="4000" dirty="0"/>
              <a:t>. Lucifer/</a:t>
            </a:r>
            <a:r>
              <a:rPr lang="de-DE" sz="4000" dirty="0" err="1"/>
              <a:t>Drakonia</a:t>
            </a:r>
            <a:r>
              <a:rPr lang="de-DE" sz="4000" dirty="0"/>
              <a:t>-HS T-Qua. Eris-Pallas) in HS Uranus / Pluto-NK und </a:t>
            </a:r>
            <a:r>
              <a:rPr lang="de-DE" sz="4000" b="1" dirty="0"/>
              <a:t>Jalta 04.-11.02.1945</a:t>
            </a:r>
            <a:r>
              <a:rPr lang="de-DE" sz="4000" dirty="0"/>
              <a:t>: Sonne Konj. </a:t>
            </a:r>
            <a:r>
              <a:rPr lang="de-DE" sz="4000" b="1" dirty="0"/>
              <a:t>Mithra</a:t>
            </a:r>
          </a:p>
          <a:p>
            <a:pPr>
              <a:lnSpc>
                <a:spcPct val="110000"/>
              </a:lnSpc>
              <a:spcBef>
                <a:spcPts val="400"/>
              </a:spcBef>
            </a:pPr>
            <a:r>
              <a:rPr lang="de-DE" sz="4000" b="1" dirty="0"/>
              <a:t>WHO-Verfassung 22.07.1946 </a:t>
            </a:r>
            <a:r>
              <a:rPr lang="de-DE" sz="4000" dirty="0"/>
              <a:t>Sonne-Lucifer-Saturn-Herero-Nemesis in Sextil-HS </a:t>
            </a:r>
            <a:r>
              <a:rPr lang="de-DE" sz="4000" b="1" dirty="0"/>
              <a:t>Mithra</a:t>
            </a:r>
            <a:r>
              <a:rPr lang="de-DE" sz="4000" dirty="0"/>
              <a:t>-</a:t>
            </a:r>
            <a:r>
              <a:rPr lang="de-DE" sz="4000" dirty="0" err="1"/>
              <a:t>Ino</a:t>
            </a:r>
            <a:r>
              <a:rPr lang="de-DE" sz="4000" dirty="0"/>
              <a:t>-Uranus-Nordknoten-Orcus / Mars-</a:t>
            </a:r>
            <a:r>
              <a:rPr lang="de-DE" sz="4000" dirty="0" err="1"/>
              <a:t>Drakonia</a:t>
            </a:r>
            <a:r>
              <a:rPr lang="de-DE" sz="4000" dirty="0"/>
              <a:t> = angelegte </a:t>
            </a:r>
            <a:r>
              <a:rPr lang="de-DE" sz="4000" dirty="0" err="1"/>
              <a:t>genozidale</a:t>
            </a:r>
            <a:r>
              <a:rPr lang="de-DE" sz="4000" dirty="0"/>
              <a:t> Teufelshauptquartier-Konstellation</a:t>
            </a:r>
          </a:p>
          <a:p>
            <a:endParaRPr lang="de-DE" dirty="0"/>
          </a:p>
          <a:p>
            <a:endParaRPr lang="de-DE" dirty="0"/>
          </a:p>
          <a:p>
            <a:endParaRPr lang="de-DE" dirty="0"/>
          </a:p>
          <a:p>
            <a:endParaRPr lang="de-DE" sz="2800" dirty="0"/>
          </a:p>
          <a:p>
            <a:endParaRPr lang="de-DE" dirty="0"/>
          </a:p>
        </p:txBody>
      </p:sp>
    </p:spTree>
    <p:extLst>
      <p:ext uri="{BB962C8B-B14F-4D97-AF65-F5344CB8AC3E}">
        <p14:creationId xmlns:p14="http://schemas.microsoft.com/office/powerpoint/2010/main" val="368158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0CA32-5DBC-449F-8BA7-69834759FEA5}"/>
              </a:ext>
            </a:extLst>
          </p:cNvPr>
          <p:cNvSpPr>
            <a:spLocks noGrp="1"/>
          </p:cNvSpPr>
          <p:nvPr>
            <p:ph type="title"/>
          </p:nvPr>
        </p:nvSpPr>
        <p:spPr>
          <a:xfrm>
            <a:off x="838200" y="-161253"/>
            <a:ext cx="10515600" cy="587912"/>
          </a:xfrm>
        </p:spPr>
        <p:txBody>
          <a:bodyPr>
            <a:normAutofit/>
          </a:bodyPr>
          <a:lstStyle/>
          <a:p>
            <a:pPr algn="ctr"/>
            <a:r>
              <a:rPr lang="de-DE" sz="3200" b="1" dirty="0">
                <a:latin typeface="+mn-lt"/>
              </a:rPr>
              <a:t>Mithra-Charts II</a:t>
            </a:r>
          </a:p>
        </p:txBody>
      </p:sp>
      <p:sp>
        <p:nvSpPr>
          <p:cNvPr id="3" name="Inhaltsplatzhalter 2">
            <a:extLst>
              <a:ext uri="{FF2B5EF4-FFF2-40B4-BE49-F238E27FC236}">
                <a16:creationId xmlns:a16="http://schemas.microsoft.com/office/drawing/2014/main" id="{5D772EE0-25CD-46BF-A306-C7BFF270C2D8}"/>
              </a:ext>
            </a:extLst>
          </p:cNvPr>
          <p:cNvSpPr>
            <a:spLocks noGrp="1"/>
          </p:cNvSpPr>
          <p:nvPr>
            <p:ph idx="1"/>
          </p:nvPr>
        </p:nvSpPr>
        <p:spPr>
          <a:xfrm>
            <a:off x="0" y="240224"/>
            <a:ext cx="12192000" cy="6377552"/>
          </a:xfrm>
        </p:spPr>
        <p:txBody>
          <a:bodyPr>
            <a:normAutofit fontScale="25000" lnSpcReduction="20000"/>
          </a:bodyPr>
          <a:lstStyle/>
          <a:p>
            <a:pPr>
              <a:lnSpc>
                <a:spcPct val="110000"/>
              </a:lnSpc>
              <a:spcBef>
                <a:spcPts val="400"/>
              </a:spcBef>
            </a:pPr>
            <a:r>
              <a:rPr lang="de-DE" sz="6800" b="1" dirty="0"/>
              <a:t>UNO 26.06.1945 </a:t>
            </a:r>
            <a:r>
              <a:rPr lang="de-DE" sz="6800" dirty="0"/>
              <a:t>Mars-Slaven-</a:t>
            </a:r>
            <a:r>
              <a:rPr lang="de-DE" sz="6800" b="1" dirty="0"/>
              <a:t>Mithra</a:t>
            </a:r>
            <a:r>
              <a:rPr lang="de-DE" sz="6800" dirty="0"/>
              <a:t>-Konj. im Auslauf der drakonischen Elitenherrschafts-</a:t>
            </a:r>
            <a:r>
              <a:rPr lang="de-DE" sz="6800" dirty="0" err="1"/>
              <a:t>Opp</a:t>
            </a:r>
            <a:r>
              <a:rPr lang="de-DE" sz="6800" dirty="0"/>
              <a:t>. Saturn-</a:t>
            </a:r>
            <a:r>
              <a:rPr lang="de-DE" sz="6800" dirty="0" err="1"/>
              <a:t>Drakonia</a:t>
            </a:r>
            <a:r>
              <a:rPr lang="de-DE" sz="6800" dirty="0"/>
              <a:t> zu Zeus</a:t>
            </a:r>
          </a:p>
          <a:p>
            <a:pPr>
              <a:lnSpc>
                <a:spcPct val="110000"/>
              </a:lnSpc>
              <a:spcBef>
                <a:spcPts val="400"/>
              </a:spcBef>
            </a:pPr>
            <a:r>
              <a:rPr lang="de-DE" sz="6800" b="1" dirty="0"/>
              <a:t>Jeffrey Epstein 20.01.1953</a:t>
            </a:r>
            <a:r>
              <a:rPr lang="de-DE" sz="6800" dirty="0"/>
              <a:t>, 06:15 EST, NYC: </a:t>
            </a:r>
            <a:r>
              <a:rPr lang="de-DE" sz="6800" b="1" dirty="0"/>
              <a:t>Mithra</a:t>
            </a:r>
            <a:r>
              <a:rPr lang="de-DE" sz="6800" dirty="0"/>
              <a:t> Qua. Pluto-</a:t>
            </a:r>
            <a:r>
              <a:rPr lang="de-DE" sz="6800" dirty="0" err="1"/>
              <a:t>Haumea</a:t>
            </a:r>
            <a:r>
              <a:rPr lang="de-DE" sz="6800" dirty="0"/>
              <a:t> (Machtzirkel), Trigon Merkur</a:t>
            </a:r>
          </a:p>
          <a:p>
            <a:pPr>
              <a:lnSpc>
                <a:spcPct val="110000"/>
              </a:lnSpc>
              <a:spcBef>
                <a:spcPts val="400"/>
              </a:spcBef>
            </a:pPr>
            <a:r>
              <a:rPr lang="de-DE" sz="6800" b="1" dirty="0"/>
              <a:t>Matt Groening (Simpsons) 15.02.1954</a:t>
            </a:r>
            <a:r>
              <a:rPr lang="de-DE" sz="6800" dirty="0"/>
              <a:t>: </a:t>
            </a:r>
            <a:r>
              <a:rPr lang="de-DE" sz="6800" b="1" dirty="0"/>
              <a:t>Mithra-Polaris </a:t>
            </a:r>
            <a:r>
              <a:rPr lang="de-DE" sz="6800" dirty="0"/>
              <a:t>im </a:t>
            </a:r>
            <a:r>
              <a:rPr lang="de-DE" sz="6800"/>
              <a:t>Häuschen-Asp. </a:t>
            </a:r>
            <a:r>
              <a:rPr lang="de-DE" sz="6800" dirty="0"/>
              <a:t>WASS-Sonne </a:t>
            </a:r>
            <a:r>
              <a:rPr lang="de-DE" sz="6800" dirty="0" err="1"/>
              <a:t>Opp</a:t>
            </a:r>
            <a:r>
              <a:rPr lang="de-DE" sz="6800" dirty="0"/>
              <a:t>. LÖW-Pluto-</a:t>
            </a:r>
            <a:r>
              <a:rPr lang="de-DE" sz="6800" dirty="0" err="1"/>
              <a:t>Haumea</a:t>
            </a:r>
            <a:r>
              <a:rPr lang="de-DE" sz="6800" dirty="0"/>
              <a:t> + Neptun </a:t>
            </a:r>
            <a:r>
              <a:rPr lang="de-DE" sz="6800" dirty="0" err="1"/>
              <a:t>Opp</a:t>
            </a:r>
            <a:r>
              <a:rPr lang="de-DE" sz="6800" dirty="0"/>
              <a:t>. </a:t>
            </a:r>
            <a:r>
              <a:rPr lang="de-DE" sz="6800" dirty="0" err="1"/>
              <a:t>Sedna</a:t>
            </a:r>
            <a:endParaRPr lang="de-DE" sz="6800" b="1" dirty="0"/>
          </a:p>
          <a:p>
            <a:pPr>
              <a:lnSpc>
                <a:spcPct val="110000"/>
              </a:lnSpc>
              <a:spcBef>
                <a:spcPts val="400"/>
              </a:spcBef>
            </a:pPr>
            <a:r>
              <a:rPr lang="de-DE" sz="6800" b="1" dirty="0"/>
              <a:t>Ralph Baric (</a:t>
            </a:r>
            <a:r>
              <a:rPr lang="de-DE" sz="6800" b="1" dirty="0" err="1"/>
              <a:t>Gain</a:t>
            </a:r>
            <a:r>
              <a:rPr lang="de-DE" sz="6800" b="1" dirty="0"/>
              <a:t> </a:t>
            </a:r>
            <a:r>
              <a:rPr lang="de-DE" sz="6800" b="1" dirty="0" err="1"/>
              <a:t>of</a:t>
            </a:r>
            <a:r>
              <a:rPr lang="de-DE" sz="6800" b="1" dirty="0"/>
              <a:t> </a:t>
            </a:r>
            <a:r>
              <a:rPr lang="de-DE" sz="6800" b="1" dirty="0" err="1"/>
              <a:t>Function</a:t>
            </a:r>
            <a:r>
              <a:rPr lang="de-DE" sz="6800" b="1" dirty="0"/>
              <a:t>) 03.04.1954</a:t>
            </a:r>
            <a:r>
              <a:rPr lang="de-DE" sz="6800" dirty="0"/>
              <a:t>: </a:t>
            </a:r>
            <a:r>
              <a:rPr lang="de-DE" sz="6800" b="1" dirty="0"/>
              <a:t>Mithra</a:t>
            </a:r>
            <a:r>
              <a:rPr lang="de-DE" sz="6800" dirty="0"/>
              <a:t> Konj. Orcus </a:t>
            </a:r>
            <a:r>
              <a:rPr lang="de-DE" sz="6800" dirty="0" err="1"/>
              <a:t>Opp</a:t>
            </a:r>
            <a:r>
              <a:rPr lang="de-DE" sz="6800" dirty="0"/>
              <a:t>. Mars-GZ, Sextil Venus, </a:t>
            </a:r>
            <a:r>
              <a:rPr lang="de-DE" sz="6800" dirty="0" err="1"/>
              <a:t>Halbsextil</a:t>
            </a:r>
            <a:r>
              <a:rPr lang="de-DE" sz="6800" dirty="0"/>
              <a:t> </a:t>
            </a:r>
            <a:r>
              <a:rPr lang="de-DE" sz="6800" dirty="0" err="1"/>
              <a:t>Zhulong</a:t>
            </a:r>
            <a:r>
              <a:rPr lang="de-DE" sz="6800" dirty="0"/>
              <a:t>, Trigon Atlantis, </a:t>
            </a:r>
            <a:r>
              <a:rPr lang="de-DE" sz="6800" dirty="0" err="1"/>
              <a:t>Qcx</a:t>
            </a:r>
            <a:r>
              <a:rPr lang="de-DE" sz="6800" dirty="0"/>
              <a:t>. Chiron; Sonne-Heracles-Typhon-Konj. im Widder</a:t>
            </a:r>
          </a:p>
          <a:p>
            <a:pPr>
              <a:lnSpc>
                <a:spcPct val="110000"/>
              </a:lnSpc>
              <a:spcBef>
                <a:spcPts val="400"/>
              </a:spcBef>
            </a:pPr>
            <a:r>
              <a:rPr lang="de-DE" sz="6800" b="1" dirty="0"/>
              <a:t>1. Bilderberg-Konferenz 29.05.1954</a:t>
            </a:r>
            <a:r>
              <a:rPr lang="de-DE" sz="6800" dirty="0"/>
              <a:t>, 10h MEZ, </a:t>
            </a:r>
            <a:r>
              <a:rPr lang="de-DE" sz="6800" dirty="0" err="1"/>
              <a:t>Oosterbeek</a:t>
            </a:r>
            <a:r>
              <a:rPr lang="de-DE" sz="6800" dirty="0"/>
              <a:t>: </a:t>
            </a:r>
            <a:r>
              <a:rPr lang="de-DE" sz="6800" b="1" dirty="0"/>
              <a:t>Mithra</a:t>
            </a:r>
            <a:r>
              <a:rPr lang="de-DE" sz="6800" dirty="0"/>
              <a:t>-</a:t>
            </a:r>
            <a:r>
              <a:rPr lang="de-DE" sz="6800" dirty="0" err="1"/>
              <a:t>Südkn</a:t>
            </a:r>
            <a:r>
              <a:rPr lang="de-DE" sz="6800" dirty="0"/>
              <a:t>. </a:t>
            </a:r>
            <a:r>
              <a:rPr lang="de-DE" sz="6800" dirty="0" err="1"/>
              <a:t>Opp</a:t>
            </a:r>
            <a:r>
              <a:rPr lang="de-DE" sz="6800" dirty="0"/>
              <a:t>. </a:t>
            </a:r>
            <a:r>
              <a:rPr lang="de-DE" sz="6800" dirty="0" err="1"/>
              <a:t>Nordkn</a:t>
            </a:r>
            <a:r>
              <a:rPr lang="de-DE" sz="6800" dirty="0"/>
              <a:t>. T-Qua. Zeus-</a:t>
            </a:r>
            <a:r>
              <a:rPr lang="de-DE" sz="6800" dirty="0" err="1"/>
              <a:t>Masterman</a:t>
            </a:r>
            <a:r>
              <a:rPr lang="de-DE" sz="6800" dirty="0"/>
              <a:t>-Sauron mit </a:t>
            </a:r>
            <a:r>
              <a:rPr lang="de-DE" sz="6800" dirty="0" err="1"/>
              <a:t>internat</a:t>
            </a:r>
            <a:r>
              <a:rPr lang="de-DE" sz="6800" dirty="0"/>
              <a:t>. Machtzirkel-Aspekt Pluto-</a:t>
            </a:r>
            <a:r>
              <a:rPr lang="de-DE" sz="6800" dirty="0" err="1"/>
              <a:t>Haumea</a:t>
            </a:r>
            <a:r>
              <a:rPr lang="de-DE" sz="6800" dirty="0"/>
              <a:t> in SXT/HSXT des Uranus Qua. Neptun-Sado-</a:t>
            </a:r>
            <a:r>
              <a:rPr lang="de-DE" sz="6800" dirty="0" err="1"/>
              <a:t>Int.Lilith</a:t>
            </a:r>
            <a:r>
              <a:rPr lang="de-DE" sz="6800" dirty="0"/>
              <a:t>. Venus </a:t>
            </a:r>
            <a:r>
              <a:rPr lang="de-DE" sz="6800" dirty="0" err="1"/>
              <a:t>Opp</a:t>
            </a:r>
            <a:r>
              <a:rPr lang="de-DE" sz="6800" dirty="0"/>
              <a:t>, Mars T-Qua. Lucifer-</a:t>
            </a:r>
            <a:r>
              <a:rPr lang="de-DE" sz="6800" dirty="0" err="1"/>
              <a:t>Rockefellia</a:t>
            </a:r>
            <a:endParaRPr lang="de-DE" sz="6800" dirty="0"/>
          </a:p>
          <a:p>
            <a:pPr>
              <a:lnSpc>
                <a:spcPct val="110000"/>
              </a:lnSpc>
              <a:spcBef>
                <a:spcPts val="400"/>
              </a:spcBef>
            </a:pPr>
            <a:r>
              <a:rPr lang="de-DE" sz="6800" b="1" dirty="0"/>
              <a:t>Bill Gates 28.10.1955</a:t>
            </a:r>
            <a:r>
              <a:rPr lang="de-DE" sz="6800" dirty="0"/>
              <a:t>: Jupiter-</a:t>
            </a:r>
            <a:r>
              <a:rPr lang="de-DE" sz="6800" dirty="0" err="1"/>
              <a:t>Haumea</a:t>
            </a:r>
            <a:r>
              <a:rPr lang="de-DE" sz="6800" dirty="0"/>
              <a:t>-Pluto Qua. </a:t>
            </a:r>
            <a:r>
              <a:rPr lang="de-DE" sz="6800" b="1" dirty="0"/>
              <a:t>Mithra</a:t>
            </a:r>
            <a:r>
              <a:rPr lang="de-DE" sz="6800" dirty="0"/>
              <a:t>, Sonne </a:t>
            </a:r>
            <a:r>
              <a:rPr lang="de-DE" sz="6800" dirty="0" err="1"/>
              <a:t>Opp</a:t>
            </a:r>
            <a:r>
              <a:rPr lang="de-DE" sz="6800" dirty="0"/>
              <a:t>. </a:t>
            </a:r>
            <a:r>
              <a:rPr lang="de-DE" sz="6800" dirty="0" err="1"/>
              <a:t>Amycus</a:t>
            </a:r>
            <a:r>
              <a:rPr lang="de-DE" sz="6800" dirty="0"/>
              <a:t> Qua. </a:t>
            </a:r>
            <a:r>
              <a:rPr lang="de-DE" sz="6800" dirty="0" err="1"/>
              <a:t>Erynia</a:t>
            </a:r>
            <a:r>
              <a:rPr lang="de-DE" sz="6800" dirty="0"/>
              <a:t>-</a:t>
            </a:r>
            <a:r>
              <a:rPr lang="de-DE" sz="6800" dirty="0" err="1"/>
              <a:t>Zhulong</a:t>
            </a:r>
            <a:r>
              <a:rPr lang="de-DE" sz="6800" dirty="0"/>
              <a:t>-Uranus </a:t>
            </a:r>
            <a:r>
              <a:rPr lang="de-DE" sz="6800" dirty="0" err="1"/>
              <a:t>Opp</a:t>
            </a:r>
            <a:r>
              <a:rPr lang="de-DE" sz="6800" dirty="0"/>
              <a:t>. </a:t>
            </a:r>
            <a:r>
              <a:rPr lang="de-DE" sz="6800" dirty="0" err="1"/>
              <a:t>Pholus</a:t>
            </a:r>
            <a:r>
              <a:rPr lang="de-DE" sz="6800" dirty="0"/>
              <a:t>-</a:t>
            </a:r>
            <a:r>
              <a:rPr lang="de-DE" sz="6800" dirty="0" err="1"/>
              <a:t>Megaira</a:t>
            </a:r>
            <a:r>
              <a:rPr lang="de-DE" sz="6800" dirty="0"/>
              <a:t>-Damocles; </a:t>
            </a:r>
            <a:r>
              <a:rPr lang="de-DE" sz="6800" dirty="0" err="1"/>
              <a:t>vorreiterhafter</a:t>
            </a:r>
            <a:r>
              <a:rPr lang="de-DE" sz="6800" dirty="0"/>
              <a:t> eugenischer </a:t>
            </a:r>
            <a:r>
              <a:rPr lang="de-DE" sz="6800" dirty="0" err="1"/>
              <a:t>Depopulationsunternehmer</a:t>
            </a:r>
            <a:r>
              <a:rPr lang="de-DE" sz="6800" dirty="0"/>
              <a:t> = Merkur </a:t>
            </a:r>
            <a:r>
              <a:rPr lang="de-DE" sz="6800" dirty="0" err="1"/>
              <a:t>Opp</a:t>
            </a:r>
            <a:r>
              <a:rPr lang="de-DE" sz="6800" dirty="0"/>
              <a:t>. Industria T-Qua. Lucifer-</a:t>
            </a:r>
            <a:r>
              <a:rPr lang="de-DE" sz="6800" dirty="0" err="1"/>
              <a:t>Ino</a:t>
            </a:r>
            <a:r>
              <a:rPr lang="de-DE" sz="6800" dirty="0"/>
              <a:t>-Atlantis-</a:t>
            </a:r>
            <a:r>
              <a:rPr lang="de-DE" sz="6800" dirty="0" err="1"/>
              <a:t>Asbolus</a:t>
            </a:r>
            <a:endParaRPr lang="de-DE" sz="6800" dirty="0"/>
          </a:p>
          <a:p>
            <a:pPr>
              <a:lnSpc>
                <a:spcPct val="110000"/>
              </a:lnSpc>
              <a:spcBef>
                <a:spcPts val="400"/>
              </a:spcBef>
            </a:pPr>
            <a:r>
              <a:rPr lang="de-DE" sz="6800" b="1" dirty="0"/>
              <a:t>SoFi 31.07.1962 vor </a:t>
            </a:r>
            <a:r>
              <a:rPr lang="de-DE" sz="6800" b="1" dirty="0" err="1"/>
              <a:t>Lickliders</a:t>
            </a:r>
            <a:r>
              <a:rPr lang="de-DE" sz="6800" b="1" dirty="0"/>
              <a:t> Galactic-Network-Vision: Mithra</a:t>
            </a:r>
            <a:r>
              <a:rPr lang="de-DE" sz="6800" dirty="0"/>
              <a:t> im T-Qua. Pluto </a:t>
            </a:r>
            <a:r>
              <a:rPr lang="de-DE" sz="6800" dirty="0" err="1"/>
              <a:t>Opp</a:t>
            </a:r>
            <a:r>
              <a:rPr lang="de-DE" sz="6800" dirty="0"/>
              <a:t>. Priapus-Chiron-Jupiter im Trigon-Sextil NK-NM-Merkur </a:t>
            </a:r>
            <a:r>
              <a:rPr lang="de-DE" sz="6800" dirty="0" err="1"/>
              <a:t>Opp</a:t>
            </a:r>
            <a:r>
              <a:rPr lang="de-DE" sz="6800" dirty="0"/>
              <a:t>. Saturn (T-Qua. Neptun)</a:t>
            </a:r>
          </a:p>
          <a:p>
            <a:pPr>
              <a:lnSpc>
                <a:spcPct val="110000"/>
              </a:lnSpc>
              <a:spcBef>
                <a:spcPts val="400"/>
              </a:spcBef>
            </a:pPr>
            <a:r>
              <a:rPr lang="de-DE" sz="6800" b="1" dirty="0"/>
              <a:t>Karl Lauterbach 21.02.1963</a:t>
            </a:r>
            <a:r>
              <a:rPr lang="de-DE" sz="6800" dirty="0"/>
              <a:t>: Sonne-Narcissus </a:t>
            </a:r>
            <a:r>
              <a:rPr lang="de-DE" sz="6800" dirty="0" err="1"/>
              <a:t>Opp</a:t>
            </a:r>
            <a:r>
              <a:rPr lang="de-DE" sz="6800" dirty="0"/>
              <a:t>. Uranus-</a:t>
            </a:r>
            <a:r>
              <a:rPr lang="de-DE" sz="6800" dirty="0" err="1"/>
              <a:t>Haumea</a:t>
            </a:r>
            <a:r>
              <a:rPr lang="de-DE" sz="6800" dirty="0"/>
              <a:t> T-Qua. </a:t>
            </a:r>
            <a:r>
              <a:rPr lang="de-DE" sz="6800" b="1" dirty="0"/>
              <a:t>Mithra</a:t>
            </a:r>
            <a:r>
              <a:rPr lang="de-DE" sz="6800" dirty="0"/>
              <a:t>-</a:t>
            </a:r>
            <a:r>
              <a:rPr lang="de-DE" sz="6800" dirty="0" err="1"/>
              <a:t>Nessus</a:t>
            </a:r>
            <a:r>
              <a:rPr lang="de-DE" sz="6800" dirty="0"/>
              <a:t>-</a:t>
            </a:r>
            <a:r>
              <a:rPr lang="de-DE" sz="6800" dirty="0" err="1"/>
              <a:t>Rudra</a:t>
            </a:r>
            <a:r>
              <a:rPr lang="de-DE" sz="6800" dirty="0"/>
              <a:t>(Seuchen); Saturn-</a:t>
            </a:r>
            <a:r>
              <a:rPr lang="de-DE" sz="6800" dirty="0" err="1"/>
              <a:t>Pholus</a:t>
            </a:r>
            <a:r>
              <a:rPr lang="de-DE" sz="6800" dirty="0"/>
              <a:t>-Damocles T-Qua. Neptun-Münchhausen </a:t>
            </a:r>
            <a:r>
              <a:rPr lang="de-DE" sz="6800" dirty="0" err="1"/>
              <a:t>Opp</a:t>
            </a:r>
            <a:r>
              <a:rPr lang="de-DE" sz="6800" dirty="0"/>
              <a:t>. Neverland, Merkur-Hypnos-Industria; Jupiter im Teufelswissenschafts-Qua. </a:t>
            </a:r>
            <a:r>
              <a:rPr lang="de-DE" sz="6800" dirty="0" err="1"/>
              <a:t>Scientia</a:t>
            </a:r>
            <a:r>
              <a:rPr lang="de-DE" sz="6800" dirty="0"/>
              <a:t>-Lucifer</a:t>
            </a:r>
          </a:p>
          <a:p>
            <a:pPr>
              <a:lnSpc>
                <a:spcPct val="110000"/>
              </a:lnSpc>
              <a:spcBef>
                <a:spcPts val="400"/>
              </a:spcBef>
            </a:pPr>
            <a:r>
              <a:rPr lang="de-DE" sz="6800" b="1" dirty="0"/>
              <a:t>WEF</a:t>
            </a:r>
            <a:r>
              <a:rPr lang="de-DE" sz="6800" dirty="0"/>
              <a:t> </a:t>
            </a:r>
            <a:r>
              <a:rPr lang="de-DE" sz="6800" b="1" dirty="0"/>
              <a:t>24.01.1971</a:t>
            </a:r>
            <a:r>
              <a:rPr lang="de-DE" sz="6800" dirty="0"/>
              <a:t> </a:t>
            </a:r>
            <a:r>
              <a:rPr lang="de-DE" sz="6800" b="1" dirty="0"/>
              <a:t>Mithra</a:t>
            </a:r>
            <a:r>
              <a:rPr lang="de-DE" sz="6800" dirty="0"/>
              <a:t>-Mond Qua. Pluto, in Sextil-</a:t>
            </a:r>
            <a:r>
              <a:rPr lang="de-DE" sz="6800" dirty="0" err="1"/>
              <a:t>Halbsextil</a:t>
            </a:r>
            <a:r>
              <a:rPr lang="de-DE" sz="6800" dirty="0"/>
              <a:t>-Auslaufwinkel des Zeus-</a:t>
            </a:r>
            <a:r>
              <a:rPr lang="de-DE" sz="6800" dirty="0" err="1"/>
              <a:t>Pholus</a:t>
            </a:r>
            <a:r>
              <a:rPr lang="de-DE" sz="6800" dirty="0"/>
              <a:t> Qua. Mars-Jupiter-Neptun-Slaven</a:t>
            </a:r>
          </a:p>
          <a:p>
            <a:pPr>
              <a:lnSpc>
                <a:spcPct val="110000"/>
              </a:lnSpc>
              <a:spcBef>
                <a:spcPts val="400"/>
              </a:spcBef>
            </a:pPr>
            <a:r>
              <a:rPr lang="de-DE" sz="6800" b="1" dirty="0"/>
              <a:t>Die Luftepoche rahmende Nordknoten-Löwe-SoFi 10.08.1980 </a:t>
            </a:r>
            <a:r>
              <a:rPr lang="de-DE" sz="6800" dirty="0"/>
              <a:t>auf Mithra-</a:t>
            </a:r>
            <a:r>
              <a:rPr lang="de-DE" sz="6800" dirty="0" err="1"/>
              <a:t>Merak</a:t>
            </a:r>
            <a:r>
              <a:rPr lang="de-DE" sz="6800" dirty="0"/>
              <a:t>-</a:t>
            </a:r>
            <a:r>
              <a:rPr lang="de-DE" sz="6800" dirty="0" err="1"/>
              <a:t>Harari</a:t>
            </a:r>
            <a:r>
              <a:rPr lang="de-DE" sz="6800" dirty="0"/>
              <a:t>-Hypnos </a:t>
            </a:r>
            <a:r>
              <a:rPr lang="de-DE" sz="6800" dirty="0" err="1"/>
              <a:t>Opp</a:t>
            </a:r>
            <a:r>
              <a:rPr lang="de-DE" sz="6800" dirty="0"/>
              <a:t>. </a:t>
            </a:r>
            <a:r>
              <a:rPr lang="de-DE" sz="6800" dirty="0" err="1"/>
              <a:t>Lempo</a:t>
            </a:r>
            <a:r>
              <a:rPr lang="de-DE" sz="6800" dirty="0"/>
              <a:t>/</a:t>
            </a:r>
            <a:r>
              <a:rPr lang="de-DE" sz="6800" dirty="0" err="1"/>
              <a:t>Gonggong</a:t>
            </a:r>
            <a:r>
              <a:rPr lang="de-DE" sz="6800" dirty="0"/>
              <a:t> Qua. Uranus-Laplace </a:t>
            </a:r>
            <a:r>
              <a:rPr lang="de-DE" sz="6800" dirty="0" err="1"/>
              <a:t>Opp</a:t>
            </a:r>
            <a:r>
              <a:rPr lang="de-DE" sz="6800" dirty="0"/>
              <a:t>. Chiron-Typhon. SoFi-Mithra  im Häuschenaspekt des Gesellschaftsmeisterrechtecks Schütze-Neptun </a:t>
            </a:r>
            <a:r>
              <a:rPr lang="de-DE" sz="6800" dirty="0" err="1"/>
              <a:t>Opp</a:t>
            </a:r>
            <a:r>
              <a:rPr lang="de-DE" sz="6800" dirty="0"/>
              <a:t>. Zwillings-Robot und Widder-Shannon-Al </a:t>
            </a:r>
            <a:r>
              <a:rPr lang="de-DE" sz="6800" dirty="0" err="1"/>
              <a:t>Chwarizmi</a:t>
            </a:r>
            <a:r>
              <a:rPr lang="de-DE" sz="6800" dirty="0"/>
              <a:t> </a:t>
            </a:r>
            <a:r>
              <a:rPr lang="de-DE" sz="6800" dirty="0" err="1"/>
              <a:t>Opp</a:t>
            </a:r>
            <a:r>
              <a:rPr lang="de-DE" sz="6800" dirty="0"/>
              <a:t>. Mars-Pluto-</a:t>
            </a:r>
            <a:r>
              <a:rPr lang="de-DE" sz="6800" dirty="0" err="1"/>
              <a:t>Interp.Lilith</a:t>
            </a:r>
            <a:r>
              <a:rPr lang="de-DE" sz="6800" dirty="0"/>
              <a:t>-von Neumann in der Waage: u.a. </a:t>
            </a:r>
            <a:r>
              <a:rPr lang="de-DE" sz="6800" dirty="0" err="1"/>
              <a:t>lilithisch</a:t>
            </a:r>
            <a:r>
              <a:rPr lang="de-DE" sz="6800" dirty="0"/>
              <a:t>-antifemininer </a:t>
            </a:r>
            <a:r>
              <a:rPr lang="de-DE" sz="6800" dirty="0" err="1"/>
              <a:t>Geschlech-terkampf</a:t>
            </a:r>
            <a:r>
              <a:rPr lang="de-DE" sz="6800" dirty="0"/>
              <a:t> der Frau, sowie mit KI-Digitalisierung/Robotik/Wissenschaft drakonisch-sadistisch (gegenüber ‘Gesellschaftsfeinden‘) wie Gott sein wollen: </a:t>
            </a:r>
            <a:r>
              <a:rPr lang="de-DE" sz="6800" dirty="0" err="1"/>
              <a:t>Ilsebill</a:t>
            </a:r>
            <a:r>
              <a:rPr lang="de-DE" sz="6800" dirty="0"/>
              <a:t> HS Jupiter-</a:t>
            </a:r>
            <a:r>
              <a:rPr lang="de-DE" sz="6800" dirty="0" err="1"/>
              <a:t>Drakonia</a:t>
            </a:r>
            <a:r>
              <a:rPr lang="de-DE" sz="6800" dirty="0"/>
              <a:t> / Saturn-Sado (letztere im Qua. </a:t>
            </a:r>
            <a:r>
              <a:rPr lang="de-DE" sz="6800" dirty="0" err="1"/>
              <a:t>Scientia</a:t>
            </a:r>
            <a:r>
              <a:rPr lang="de-DE" sz="6800" dirty="0"/>
              <a:t>), alles in der Jungfrau = die löwe-waage-</a:t>
            </a:r>
            <a:r>
              <a:rPr lang="de-DE" sz="6800" dirty="0" err="1"/>
              <a:t>jungfrauhaft</a:t>
            </a:r>
            <a:r>
              <a:rPr lang="de-DE" sz="6800" dirty="0"/>
              <a:t> digital-herrschende Luftepoche</a:t>
            </a:r>
          </a:p>
          <a:p>
            <a:pPr>
              <a:lnSpc>
                <a:spcPct val="110000"/>
              </a:lnSpc>
              <a:spcBef>
                <a:spcPts val="400"/>
              </a:spcBef>
            </a:pPr>
            <a:r>
              <a:rPr lang="de-DE" sz="6800" b="1" dirty="0"/>
              <a:t>NWO-SoFi</a:t>
            </a:r>
            <a:r>
              <a:rPr lang="de-DE" sz="6800" dirty="0"/>
              <a:t> </a:t>
            </a:r>
            <a:r>
              <a:rPr lang="de-DE" sz="6800" b="1" dirty="0"/>
              <a:t>11.09.1988</a:t>
            </a:r>
            <a:r>
              <a:rPr lang="de-DE" sz="6800" dirty="0"/>
              <a:t> Konj. </a:t>
            </a:r>
            <a:r>
              <a:rPr lang="de-DE" sz="6800" dirty="0" err="1"/>
              <a:t>Nessus</a:t>
            </a:r>
            <a:r>
              <a:rPr lang="de-DE" sz="6800" dirty="0"/>
              <a:t>-Südknoten-</a:t>
            </a:r>
            <a:r>
              <a:rPr lang="de-DE" sz="6800" dirty="0" err="1"/>
              <a:t>Profectio</a:t>
            </a:r>
            <a:r>
              <a:rPr lang="de-DE" sz="6800" dirty="0"/>
              <a:t> Solaris Qua. ZWI-</a:t>
            </a:r>
            <a:r>
              <a:rPr lang="de-DE" sz="6800" b="1" dirty="0"/>
              <a:t>Mithra</a:t>
            </a:r>
            <a:r>
              <a:rPr lang="de-DE" sz="6800" dirty="0"/>
              <a:t> mit GK Pluto/Orcus/</a:t>
            </a:r>
            <a:r>
              <a:rPr lang="de-DE" sz="6800" dirty="0" err="1"/>
              <a:t>Sedna</a:t>
            </a:r>
            <a:r>
              <a:rPr lang="de-DE" sz="6800" dirty="0"/>
              <a:t>/Lucifer-</a:t>
            </a:r>
            <a:r>
              <a:rPr lang="de-DE" sz="6800" dirty="0" err="1"/>
              <a:t>Achristou</a:t>
            </a:r>
            <a:r>
              <a:rPr lang="de-DE" sz="6800" dirty="0"/>
              <a:t> (auf heroischen und herrschsüchtigen CO2-Klima-Aktivismus Arrhenius-Mars-Heracles WID auslaufend)</a:t>
            </a:r>
          </a:p>
          <a:p>
            <a:pPr>
              <a:lnSpc>
                <a:spcPct val="110000"/>
              </a:lnSpc>
              <a:spcBef>
                <a:spcPts val="400"/>
              </a:spcBef>
            </a:pPr>
            <a:r>
              <a:rPr lang="de-DE" sz="6800" b="1" dirty="0" err="1"/>
              <a:t>Scientia</a:t>
            </a:r>
            <a:r>
              <a:rPr lang="de-DE" sz="6800" b="1" dirty="0"/>
              <a:t> EH 27.03.1990 </a:t>
            </a:r>
            <a:r>
              <a:rPr lang="de-DE" sz="6800" dirty="0"/>
              <a:t>(der trojanische, fanatisch / heimlich abgreifende, global human(gen)datensammelnde und </a:t>
            </a:r>
            <a:r>
              <a:rPr lang="de-DE" sz="6800" dirty="0" err="1"/>
              <a:t>hybrishaft</a:t>
            </a:r>
            <a:r>
              <a:rPr lang="de-DE" sz="6800" dirty="0"/>
              <a:t> drakonisch ehrgeizige, KI-computerisierte Wissenschaftsasteroid hat ein GK mit AC-Herrscher Jupiter Konj. </a:t>
            </a:r>
            <a:r>
              <a:rPr lang="de-DE" sz="6800" b="1" dirty="0"/>
              <a:t>Mithra</a:t>
            </a:r>
            <a:r>
              <a:rPr lang="de-DE" sz="6800" dirty="0"/>
              <a:t>-</a:t>
            </a:r>
            <a:r>
              <a:rPr lang="de-DE" sz="6800" dirty="0" err="1"/>
              <a:t>Rumpelstilz</a:t>
            </a:r>
            <a:r>
              <a:rPr lang="de-DE" sz="6800" dirty="0"/>
              <a:t> am DC </a:t>
            </a:r>
            <a:r>
              <a:rPr lang="de-DE" sz="6800" dirty="0" err="1"/>
              <a:t>Opp</a:t>
            </a:r>
            <a:r>
              <a:rPr lang="de-DE" sz="6800" dirty="0"/>
              <a:t>. Jenner-</a:t>
            </a:r>
            <a:r>
              <a:rPr lang="de-DE" sz="6800" dirty="0" err="1"/>
              <a:t>Mathesis</a:t>
            </a:r>
            <a:r>
              <a:rPr lang="de-DE" sz="6800" dirty="0"/>
              <a:t> Qua. </a:t>
            </a:r>
            <a:r>
              <a:rPr lang="de-DE" sz="6800" dirty="0" err="1"/>
              <a:t>Nessus-Sinon-Fanatica</a:t>
            </a:r>
            <a:r>
              <a:rPr lang="de-DE" sz="6800" dirty="0"/>
              <a:t> </a:t>
            </a:r>
            <a:r>
              <a:rPr lang="de-DE" sz="6800" dirty="0" err="1"/>
              <a:t>Opp</a:t>
            </a:r>
            <a:r>
              <a:rPr lang="de-DE" sz="6800" dirty="0"/>
              <a:t>. </a:t>
            </a:r>
            <a:r>
              <a:rPr lang="de-DE" sz="6800" dirty="0" err="1"/>
              <a:t>Delila</a:t>
            </a:r>
            <a:r>
              <a:rPr lang="de-DE" sz="6800" dirty="0"/>
              <a:t> im dunkel-manipulativen </a:t>
            </a:r>
            <a:r>
              <a:rPr lang="de-DE" sz="6800" dirty="0" err="1"/>
              <a:t>Yod</a:t>
            </a:r>
            <a:r>
              <a:rPr lang="de-DE" sz="6800" dirty="0"/>
              <a:t>-Apex von </a:t>
            </a:r>
            <a:r>
              <a:rPr lang="de-DE" sz="6800" dirty="0" err="1"/>
              <a:t>Apophis</a:t>
            </a:r>
            <a:r>
              <a:rPr lang="de-DE" sz="6800" dirty="0"/>
              <a:t> Sextil </a:t>
            </a:r>
            <a:r>
              <a:rPr lang="de-DE" sz="6800" dirty="0" err="1"/>
              <a:t>Taguacipa</a:t>
            </a:r>
            <a:r>
              <a:rPr lang="de-DE" sz="6800" dirty="0"/>
              <a:t> mit entgrenztem transhumanistischen Überwachungsdrachen von Neptun/</a:t>
            </a:r>
            <a:r>
              <a:rPr lang="de-DE" sz="6800" dirty="0" err="1"/>
              <a:t>Lamettrie</a:t>
            </a:r>
            <a:r>
              <a:rPr lang="de-DE" sz="6800" dirty="0"/>
              <a:t>/Chaos auf Orwell fokussierend</a:t>
            </a:r>
          </a:p>
          <a:p>
            <a:pPr marL="0" indent="0">
              <a:lnSpc>
                <a:spcPct val="110000"/>
              </a:lnSpc>
              <a:spcBef>
                <a:spcPts val="400"/>
              </a:spcBef>
              <a:buNone/>
            </a:pPr>
            <a:endParaRPr lang="de-DE" sz="6800" dirty="0"/>
          </a:p>
          <a:p>
            <a:pPr>
              <a:lnSpc>
                <a:spcPct val="110000"/>
              </a:lnSpc>
              <a:spcBef>
                <a:spcPts val="600"/>
              </a:spcBef>
            </a:pPr>
            <a:endParaRPr lang="de-DE" sz="2900" dirty="0"/>
          </a:p>
          <a:p>
            <a:endParaRPr lang="de-DE" dirty="0"/>
          </a:p>
          <a:p>
            <a:endParaRPr lang="de-DE" dirty="0"/>
          </a:p>
        </p:txBody>
      </p:sp>
    </p:spTree>
    <p:extLst>
      <p:ext uri="{BB962C8B-B14F-4D97-AF65-F5344CB8AC3E}">
        <p14:creationId xmlns:p14="http://schemas.microsoft.com/office/powerpoint/2010/main" val="2442136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037980-4124-4EDC-8281-12C8CF66229D}"/>
              </a:ext>
            </a:extLst>
          </p:cNvPr>
          <p:cNvSpPr>
            <a:spLocks noGrp="1"/>
          </p:cNvSpPr>
          <p:nvPr>
            <p:ph type="title"/>
          </p:nvPr>
        </p:nvSpPr>
        <p:spPr>
          <a:xfrm>
            <a:off x="897465" y="-82003"/>
            <a:ext cx="10515600" cy="596572"/>
          </a:xfrm>
        </p:spPr>
        <p:txBody>
          <a:bodyPr>
            <a:normAutofit/>
          </a:bodyPr>
          <a:lstStyle/>
          <a:p>
            <a:pPr algn="ctr"/>
            <a:r>
              <a:rPr lang="de-DE" sz="3200" b="1" dirty="0">
                <a:latin typeface="+mn-lt"/>
              </a:rPr>
              <a:t>Mithra-Charts III</a:t>
            </a:r>
            <a:endParaRPr lang="de-DE" sz="3200" dirty="0"/>
          </a:p>
        </p:txBody>
      </p:sp>
      <p:sp>
        <p:nvSpPr>
          <p:cNvPr id="3" name="Inhaltsplatzhalter 2">
            <a:extLst>
              <a:ext uri="{FF2B5EF4-FFF2-40B4-BE49-F238E27FC236}">
                <a16:creationId xmlns:a16="http://schemas.microsoft.com/office/drawing/2014/main" id="{54B02DDC-FDD5-46E0-9DD3-17F7CE412B4E}"/>
              </a:ext>
            </a:extLst>
          </p:cNvPr>
          <p:cNvSpPr>
            <a:spLocks noGrp="1"/>
          </p:cNvSpPr>
          <p:nvPr>
            <p:ph idx="1"/>
          </p:nvPr>
        </p:nvSpPr>
        <p:spPr>
          <a:xfrm>
            <a:off x="0" y="380098"/>
            <a:ext cx="12310533" cy="6939087"/>
          </a:xfrm>
        </p:spPr>
        <p:txBody>
          <a:bodyPr>
            <a:normAutofit fontScale="40000" lnSpcReduction="20000"/>
          </a:bodyPr>
          <a:lstStyle/>
          <a:p>
            <a:pPr>
              <a:lnSpc>
                <a:spcPct val="110000"/>
              </a:lnSpc>
              <a:spcBef>
                <a:spcPts val="400"/>
              </a:spcBef>
            </a:pPr>
            <a:r>
              <a:rPr lang="de-DE" sz="4300" b="1" dirty="0"/>
              <a:t>WWW 06.08.1991, </a:t>
            </a:r>
            <a:r>
              <a:rPr lang="de-DE" sz="4300" dirty="0"/>
              <a:t>16:56 MEZ/S, Genf: : Saturn-Sado-Ate </a:t>
            </a:r>
            <a:r>
              <a:rPr lang="de-DE" sz="4300" dirty="0" err="1"/>
              <a:t>Opp</a:t>
            </a:r>
            <a:r>
              <a:rPr lang="de-DE" sz="4300" dirty="0"/>
              <a:t>. Chiron Trigon-Sextil IC-Clausewitz </a:t>
            </a:r>
            <a:r>
              <a:rPr lang="de-DE" sz="4300" dirty="0" err="1"/>
              <a:t>Opp</a:t>
            </a:r>
            <a:r>
              <a:rPr lang="de-DE" sz="4300" dirty="0"/>
              <a:t>. Pallas-</a:t>
            </a:r>
            <a:r>
              <a:rPr lang="de-DE" sz="4300" dirty="0" err="1"/>
              <a:t>Megaira</a:t>
            </a:r>
            <a:r>
              <a:rPr lang="de-DE" sz="4300" dirty="0"/>
              <a:t> auf </a:t>
            </a:r>
            <a:r>
              <a:rPr lang="de-DE" sz="4300" b="1" dirty="0"/>
              <a:t>Mithra </a:t>
            </a:r>
            <a:r>
              <a:rPr lang="de-DE" sz="4300" dirty="0"/>
              <a:t>im Häuschenaspekt fokussierend (Qua. HS Lucifer/Venus-Merkur), Sonne-Orcus </a:t>
            </a:r>
            <a:r>
              <a:rPr lang="de-DE" sz="4300" dirty="0" err="1"/>
              <a:t>Opp</a:t>
            </a:r>
            <a:r>
              <a:rPr lang="de-DE" sz="4300" dirty="0"/>
              <a:t>. Münchhausen</a:t>
            </a:r>
          </a:p>
          <a:p>
            <a:pPr>
              <a:lnSpc>
                <a:spcPct val="110000"/>
              </a:lnSpc>
              <a:spcBef>
                <a:spcPts val="400"/>
              </a:spcBef>
            </a:pPr>
            <a:r>
              <a:rPr lang="de-DE" sz="4300" b="1" dirty="0"/>
              <a:t>EU-Maastricht-Unterzeichnung 07.02.1992</a:t>
            </a:r>
            <a:r>
              <a:rPr lang="de-DE" sz="4300" dirty="0"/>
              <a:t>, 17:30 GMT, Maastricht </a:t>
            </a:r>
            <a:r>
              <a:rPr lang="de-DE" sz="4300" b="1" dirty="0"/>
              <a:t>Mithra</a:t>
            </a:r>
            <a:r>
              <a:rPr lang="de-DE" sz="4300" dirty="0"/>
              <a:t>-</a:t>
            </a:r>
            <a:r>
              <a:rPr lang="de-DE" sz="4300" dirty="0" err="1"/>
              <a:t>Toro</a:t>
            </a:r>
            <a:r>
              <a:rPr lang="de-DE" sz="4300" dirty="0"/>
              <a:t>-Chaos-MC Qua. Sonne-Merkur, Trigon Uranus-Neptun</a:t>
            </a:r>
          </a:p>
          <a:p>
            <a:pPr>
              <a:lnSpc>
                <a:spcPct val="110000"/>
              </a:lnSpc>
              <a:spcBef>
                <a:spcPts val="400"/>
              </a:spcBef>
            </a:pPr>
            <a:r>
              <a:rPr lang="de-DE" sz="4300" b="1" dirty="0"/>
              <a:t>Nordknoten-Steinbock-SoFi vor dem international korporatistisch neuordnenden 1. Uranus-Neptun-Zyklus am 24.12.1992 </a:t>
            </a:r>
            <a:r>
              <a:rPr lang="de-DE" sz="4300" dirty="0" err="1"/>
              <a:t>Opp</a:t>
            </a:r>
            <a:r>
              <a:rPr lang="de-DE" sz="4300" dirty="0"/>
              <a:t>. Krebs-</a:t>
            </a:r>
            <a:r>
              <a:rPr lang="de-DE" sz="4300" b="1" dirty="0"/>
              <a:t>Mithra </a:t>
            </a:r>
            <a:r>
              <a:rPr lang="de-DE" sz="4300" dirty="0"/>
              <a:t>T-Qua. </a:t>
            </a:r>
            <a:r>
              <a:rPr lang="de-DE" sz="4300" dirty="0" err="1"/>
              <a:t>Asbolus</a:t>
            </a:r>
            <a:r>
              <a:rPr lang="de-DE" sz="4300" dirty="0"/>
              <a:t>-</a:t>
            </a:r>
            <a:r>
              <a:rPr lang="de-DE" sz="4300" dirty="0" err="1"/>
              <a:t>Haumea</a:t>
            </a:r>
            <a:r>
              <a:rPr lang="de-DE" sz="4300" dirty="0"/>
              <a:t>-SGZ</a:t>
            </a:r>
          </a:p>
          <a:p>
            <a:pPr>
              <a:lnSpc>
                <a:spcPct val="110000"/>
              </a:lnSpc>
              <a:spcBef>
                <a:spcPts val="400"/>
              </a:spcBef>
            </a:pPr>
            <a:r>
              <a:rPr lang="de-DE" sz="4300" b="1" dirty="0"/>
              <a:t>Fixes Terrorepochen-Großkreuz 11.08.1999: </a:t>
            </a:r>
            <a:r>
              <a:rPr lang="de-DE" sz="4300" dirty="0"/>
              <a:t>Mars </a:t>
            </a:r>
            <a:r>
              <a:rPr lang="de-DE" sz="4300" dirty="0" err="1"/>
              <a:t>Opp</a:t>
            </a:r>
            <a:r>
              <a:rPr lang="de-DE" sz="4300" dirty="0"/>
              <a:t>. Saturn-</a:t>
            </a:r>
            <a:r>
              <a:rPr lang="de-DE" sz="4300" dirty="0" err="1"/>
              <a:t>Sedna</a:t>
            </a:r>
            <a:r>
              <a:rPr lang="de-DE" sz="4300" dirty="0"/>
              <a:t> Qua. Neumond-NK </a:t>
            </a:r>
            <a:r>
              <a:rPr lang="de-DE" sz="4300" dirty="0" err="1"/>
              <a:t>Opp</a:t>
            </a:r>
            <a:r>
              <a:rPr lang="de-DE" sz="4300" dirty="0"/>
              <a:t>. Uranus-SK auf </a:t>
            </a:r>
            <a:r>
              <a:rPr lang="de-DE" sz="4300" b="1" dirty="0"/>
              <a:t>Mithra</a:t>
            </a:r>
            <a:r>
              <a:rPr lang="de-DE" sz="4300" dirty="0"/>
              <a:t> im Nebenwinkel als Resultat hinauslaufend</a:t>
            </a:r>
          </a:p>
          <a:p>
            <a:pPr>
              <a:lnSpc>
                <a:spcPct val="110000"/>
              </a:lnSpc>
              <a:spcBef>
                <a:spcPts val="400"/>
              </a:spcBef>
            </a:pPr>
            <a:r>
              <a:rPr lang="de-DE" sz="4300" b="1" dirty="0"/>
              <a:t>Millenniums-Chart 01.01.2000 / 30.12.1999: </a:t>
            </a:r>
            <a:r>
              <a:rPr lang="de-DE" sz="4300" dirty="0"/>
              <a:t>SCH-Chiron-Pluto-</a:t>
            </a:r>
            <a:r>
              <a:rPr lang="de-DE" sz="4300" dirty="0" err="1"/>
              <a:t>Magion</a:t>
            </a:r>
            <a:r>
              <a:rPr lang="de-DE" sz="4300" dirty="0"/>
              <a:t>-Orwell (im eugenisch-zerreibenden </a:t>
            </a:r>
            <a:r>
              <a:rPr lang="de-DE" sz="4300" dirty="0" err="1"/>
              <a:t>Qcx</a:t>
            </a:r>
            <a:r>
              <a:rPr lang="de-DE" sz="4300" dirty="0"/>
              <a:t>. Saturn) im Halbsummen-Fokus des drakonischen, elitenüberwachenden Gesellschaftsmeister-Rechtecks Sonne-Zeus </a:t>
            </a:r>
            <a:r>
              <a:rPr lang="de-DE" sz="4300" dirty="0" err="1"/>
              <a:t>Opp</a:t>
            </a:r>
            <a:r>
              <a:rPr lang="de-DE" sz="4300" dirty="0"/>
              <a:t>. </a:t>
            </a:r>
            <a:r>
              <a:rPr lang="de-DE" sz="4300" dirty="0" err="1"/>
              <a:t>Varuna</a:t>
            </a:r>
            <a:r>
              <a:rPr lang="de-DE" sz="4300" dirty="0"/>
              <a:t> / </a:t>
            </a:r>
            <a:r>
              <a:rPr lang="de-DE" sz="4300" dirty="0" err="1"/>
              <a:t>Drakonia</a:t>
            </a:r>
            <a:r>
              <a:rPr lang="de-DE" sz="4300" dirty="0"/>
              <a:t> </a:t>
            </a:r>
            <a:r>
              <a:rPr lang="de-DE" sz="4300" dirty="0" err="1"/>
              <a:t>Opp</a:t>
            </a:r>
            <a:r>
              <a:rPr lang="de-DE" sz="4300" dirty="0"/>
              <a:t>. Saturn + im Feuer-Großtrigon </a:t>
            </a:r>
            <a:r>
              <a:rPr lang="de-DE" sz="4300" b="1" dirty="0"/>
              <a:t>Mithra</a:t>
            </a:r>
            <a:r>
              <a:rPr lang="de-DE" sz="4300" dirty="0"/>
              <a:t> 10° LÖW/Thais 11° WID, im Nemesis-Qua. FIS-Nemesis-</a:t>
            </a:r>
            <a:r>
              <a:rPr lang="de-DE" sz="4300" dirty="0" err="1"/>
              <a:t>Kaali</a:t>
            </a:r>
            <a:r>
              <a:rPr lang="de-DE" sz="4300" dirty="0"/>
              <a:t>-Israel</a:t>
            </a:r>
          </a:p>
          <a:p>
            <a:pPr>
              <a:lnSpc>
                <a:spcPct val="110000"/>
              </a:lnSpc>
              <a:spcBef>
                <a:spcPts val="400"/>
              </a:spcBef>
            </a:pPr>
            <a:r>
              <a:rPr lang="de-DE" sz="4300" b="1" dirty="0"/>
              <a:t>Ethikrat</a:t>
            </a:r>
            <a:r>
              <a:rPr lang="de-DE" sz="4300" dirty="0"/>
              <a:t> </a:t>
            </a:r>
            <a:r>
              <a:rPr lang="de-DE" sz="4300" b="1" dirty="0"/>
              <a:t>02.05.2001</a:t>
            </a:r>
            <a:r>
              <a:rPr lang="de-DE" sz="4300" dirty="0"/>
              <a:t>: </a:t>
            </a:r>
            <a:r>
              <a:rPr lang="de-DE" sz="4300" b="1" dirty="0"/>
              <a:t>Mithra</a:t>
            </a:r>
            <a:r>
              <a:rPr lang="de-DE" sz="4300" dirty="0"/>
              <a:t> Konj. Sonne Qua. Lucifer, </a:t>
            </a:r>
            <a:r>
              <a:rPr lang="de-DE" sz="4300" dirty="0" err="1"/>
              <a:t>Tri</a:t>
            </a:r>
            <a:r>
              <a:rPr lang="de-DE" sz="4300" dirty="0"/>
              <a:t>. </a:t>
            </a:r>
            <a:r>
              <a:rPr lang="de-DE" sz="4300" dirty="0" err="1"/>
              <a:t>Nessus</a:t>
            </a:r>
            <a:r>
              <a:rPr lang="de-DE" sz="4300" dirty="0"/>
              <a:t>, im </a:t>
            </a:r>
            <a:r>
              <a:rPr lang="de-DE" sz="4300" dirty="0" err="1"/>
              <a:t>Qcx-Halbsextil</a:t>
            </a:r>
            <a:r>
              <a:rPr lang="de-DE" sz="4300" dirty="0"/>
              <a:t> der Jupiter-</a:t>
            </a:r>
            <a:r>
              <a:rPr lang="de-DE" sz="4300" dirty="0" err="1"/>
              <a:t>Ino</a:t>
            </a:r>
            <a:r>
              <a:rPr lang="de-DE" sz="4300" dirty="0"/>
              <a:t>/Pluto-Pallas-</a:t>
            </a:r>
            <a:r>
              <a:rPr lang="de-DE" sz="4300" dirty="0" err="1"/>
              <a:t>Opp</a:t>
            </a:r>
            <a:r>
              <a:rPr lang="de-DE" sz="4300" dirty="0"/>
              <a:t>.</a:t>
            </a:r>
          </a:p>
          <a:p>
            <a:pPr>
              <a:lnSpc>
                <a:spcPct val="110000"/>
              </a:lnSpc>
              <a:spcBef>
                <a:spcPts val="400"/>
              </a:spcBef>
            </a:pPr>
            <a:r>
              <a:rPr lang="de-DE" sz="4300" b="1" dirty="0"/>
              <a:t>WTC-Angriff 11.09.2001</a:t>
            </a:r>
            <a:r>
              <a:rPr lang="de-DE" sz="4300" dirty="0"/>
              <a:t>, 08:46 EDT, NYC</a:t>
            </a:r>
            <a:r>
              <a:rPr lang="de-DE" sz="4300" b="1" dirty="0"/>
              <a:t>: </a:t>
            </a:r>
            <a:r>
              <a:rPr lang="de-DE" sz="4300" dirty="0"/>
              <a:t>Saturn Konj. </a:t>
            </a:r>
            <a:r>
              <a:rPr lang="de-DE" sz="4300" b="1" dirty="0"/>
              <a:t>Mithra</a:t>
            </a:r>
            <a:r>
              <a:rPr lang="de-DE" sz="4300" dirty="0"/>
              <a:t> </a:t>
            </a:r>
            <a:r>
              <a:rPr lang="de-DE" sz="4300" dirty="0" err="1"/>
              <a:t>Opp</a:t>
            </a:r>
            <a:r>
              <a:rPr lang="de-DE" sz="4300" dirty="0"/>
              <a:t>. Pluto-</a:t>
            </a:r>
            <a:r>
              <a:rPr lang="de-DE" sz="4300" dirty="0" err="1"/>
              <a:t>Arawn</a:t>
            </a:r>
            <a:r>
              <a:rPr lang="de-DE" sz="4300" dirty="0"/>
              <a:t> T-Qua. Trojaner </a:t>
            </a:r>
            <a:r>
              <a:rPr lang="de-DE" sz="4300" dirty="0" err="1"/>
              <a:t>Sinon</a:t>
            </a:r>
            <a:r>
              <a:rPr lang="de-DE" sz="4300" dirty="0"/>
              <a:t>, Trigon/Sextil AC-Merkur (Qua. Jupiter-</a:t>
            </a:r>
            <a:r>
              <a:rPr lang="de-DE" sz="4300" dirty="0" err="1"/>
              <a:t>Varuna</a:t>
            </a:r>
            <a:r>
              <a:rPr lang="de-DE" sz="4300" dirty="0"/>
              <a:t>), </a:t>
            </a:r>
            <a:r>
              <a:rPr lang="de-DE" sz="4300" dirty="0" err="1"/>
              <a:t>Didymus</a:t>
            </a:r>
            <a:r>
              <a:rPr lang="de-DE" sz="4300" dirty="0"/>
              <a:t> (Zwilling) Konj. NK</a:t>
            </a:r>
          </a:p>
          <a:p>
            <a:pPr>
              <a:lnSpc>
                <a:spcPct val="110000"/>
              </a:lnSpc>
              <a:spcBef>
                <a:spcPts val="400"/>
              </a:spcBef>
            </a:pPr>
            <a:r>
              <a:rPr lang="de-DE" sz="4300" b="1" dirty="0"/>
              <a:t>NGO-/Klima-/‚Flüchtlings‘-/Corona-/15min-Städte-/Eliten-Megalügenkampagnen-Venus-STE-SoFi 15.01.2010 </a:t>
            </a:r>
            <a:r>
              <a:rPr lang="de-DE" sz="4300" dirty="0"/>
              <a:t>Trigon-Sextil JUN-</a:t>
            </a:r>
            <a:r>
              <a:rPr lang="de-DE" sz="4300" b="1" dirty="0"/>
              <a:t>Mithra-</a:t>
            </a:r>
            <a:r>
              <a:rPr lang="de-DE" sz="4300" dirty="0"/>
              <a:t>Typhon </a:t>
            </a:r>
            <a:r>
              <a:rPr lang="de-DE" sz="4300" dirty="0" err="1"/>
              <a:t>Opp</a:t>
            </a:r>
            <a:r>
              <a:rPr lang="de-DE" sz="4300" dirty="0"/>
              <a:t>. FIS-Sado-Uranus T-Qua. GZ (auf WAS-Neptun-Chiron auslaufend) mit der STE-Merkur-Hypnos-Fanatica-Zeus-Rockefellia-Lancearmstrong-Zeus-Soros Qua. WAA-Saturn, TRI straflagerabgeschottete Vesta-Orcus</a:t>
            </a:r>
          </a:p>
          <a:p>
            <a:pPr>
              <a:lnSpc>
                <a:spcPct val="110000"/>
              </a:lnSpc>
              <a:spcBef>
                <a:spcPts val="400"/>
              </a:spcBef>
            </a:pPr>
            <a:r>
              <a:rPr lang="de-DE" sz="4300" b="1" dirty="0"/>
              <a:t>Arabischer Frühlings-SoFi / Migrations-/ Syrienkrieg-SoFi </a:t>
            </a:r>
            <a:r>
              <a:rPr lang="de-DE" sz="4300" dirty="0"/>
              <a:t>am Tag des Uranus-Jupiter </a:t>
            </a:r>
            <a:r>
              <a:rPr lang="de-DE" sz="4300" b="1" dirty="0"/>
              <a:t>04.01.2011</a:t>
            </a:r>
            <a:r>
              <a:rPr lang="de-DE" sz="4300" dirty="0"/>
              <a:t>: </a:t>
            </a:r>
            <a:r>
              <a:rPr lang="de-DE" sz="4300" b="1" dirty="0"/>
              <a:t>Mithra</a:t>
            </a:r>
            <a:r>
              <a:rPr lang="de-DE" sz="4300" dirty="0"/>
              <a:t>-hunnen-stürmender Attila </a:t>
            </a:r>
            <a:r>
              <a:rPr lang="de-DE" sz="4300" dirty="0" err="1"/>
              <a:t>Opp</a:t>
            </a:r>
            <a:r>
              <a:rPr lang="de-DE" sz="4300" dirty="0"/>
              <a:t>. Saturn-</a:t>
            </a:r>
            <a:r>
              <a:rPr lang="de-DE" sz="4300" dirty="0" err="1"/>
              <a:t>Drakonia</a:t>
            </a:r>
            <a:r>
              <a:rPr lang="de-DE" sz="4300" dirty="0"/>
              <a:t> T-Qua. Sonne-Mond, Trigon draufgängerischer Verbrecher/Mörder </a:t>
            </a:r>
            <a:r>
              <a:rPr lang="de-DE" sz="4300" dirty="0" err="1"/>
              <a:t>Ixion</a:t>
            </a:r>
            <a:endParaRPr lang="de-DE" sz="4300" dirty="0"/>
          </a:p>
          <a:p>
            <a:pPr>
              <a:lnSpc>
                <a:spcPct val="110000"/>
              </a:lnSpc>
              <a:spcBef>
                <a:spcPts val="400"/>
              </a:spcBef>
            </a:pPr>
            <a:r>
              <a:rPr lang="de-DE" sz="4300" b="1" dirty="0"/>
              <a:t>Totalitäre Corona-Ausbruchs- / </a:t>
            </a:r>
            <a:r>
              <a:rPr lang="de-DE" sz="4300" b="1" dirty="0" err="1"/>
              <a:t>Asocial</a:t>
            </a:r>
            <a:r>
              <a:rPr lang="de-DE" sz="4300" b="1" dirty="0"/>
              <a:t> Distancing-</a:t>
            </a:r>
            <a:r>
              <a:rPr lang="de-DE" sz="4300" b="1" dirty="0" err="1"/>
              <a:t>MoFi</a:t>
            </a:r>
            <a:r>
              <a:rPr lang="de-DE" sz="4300" b="1" dirty="0"/>
              <a:t> 16.07.2019</a:t>
            </a:r>
            <a:r>
              <a:rPr lang="de-DE" sz="4300" dirty="0"/>
              <a:t>, Wuhan: Sonne-</a:t>
            </a:r>
            <a:r>
              <a:rPr lang="de-DE" sz="4300" b="1" dirty="0"/>
              <a:t>Mithra</a:t>
            </a:r>
            <a:r>
              <a:rPr lang="de-DE" sz="4300" dirty="0"/>
              <a:t>-DC </a:t>
            </a:r>
            <a:r>
              <a:rPr lang="de-DE" sz="4300" dirty="0" err="1"/>
              <a:t>Opp</a:t>
            </a:r>
            <a:r>
              <a:rPr lang="de-DE" sz="4300" dirty="0"/>
              <a:t>. Mond-Pluto-AC T-Qua. Eris mit lockdownhaft-verwüstenden KRE-Venus-NK-Orwell </a:t>
            </a:r>
            <a:r>
              <a:rPr lang="de-DE" sz="4300" dirty="0" err="1"/>
              <a:t>Opp</a:t>
            </a:r>
            <a:r>
              <a:rPr lang="de-DE" sz="4300" dirty="0"/>
              <a:t>. STE-Saturn-</a:t>
            </a:r>
            <a:r>
              <a:rPr lang="de-DE" sz="4300" dirty="0" err="1"/>
              <a:t>Amycus</a:t>
            </a:r>
            <a:r>
              <a:rPr lang="de-DE" sz="4300" dirty="0"/>
              <a:t>-SK-Koronis T-Qua. WAA-Pallas</a:t>
            </a:r>
          </a:p>
          <a:p>
            <a:pPr>
              <a:lnSpc>
                <a:spcPct val="110000"/>
              </a:lnSpc>
              <a:spcBef>
                <a:spcPts val="400"/>
              </a:spcBef>
            </a:pPr>
            <a:r>
              <a:rPr lang="de-DE" sz="4300" b="1" dirty="0"/>
              <a:t>1.Impfung </a:t>
            </a:r>
            <a:r>
              <a:rPr lang="de-DE" sz="4300" b="1" dirty="0" err="1"/>
              <a:t>Biontech</a:t>
            </a:r>
            <a:r>
              <a:rPr lang="de-DE" sz="4300" b="1" dirty="0"/>
              <a:t> 08.12.2020</a:t>
            </a:r>
            <a:r>
              <a:rPr lang="de-DE" sz="4300" dirty="0"/>
              <a:t>, 06:31 GMT, Coventry</a:t>
            </a:r>
            <a:r>
              <a:rPr lang="de-DE" sz="4300" b="1" dirty="0"/>
              <a:t>: </a:t>
            </a:r>
            <a:r>
              <a:rPr lang="de-DE" sz="4300" dirty="0"/>
              <a:t>STE-Jupiter-Saturn Konj. WAS-Pallas im militärischen, in großen Zahlen impfversklavenden T-Qua. </a:t>
            </a:r>
            <a:r>
              <a:rPr lang="de-DE" sz="4300" b="1" dirty="0"/>
              <a:t>Mithra</a:t>
            </a:r>
            <a:r>
              <a:rPr lang="de-DE" sz="4300" dirty="0"/>
              <a:t>-Int. Lilith-Jenner </a:t>
            </a:r>
            <a:r>
              <a:rPr lang="de-DE" sz="4300" dirty="0" err="1"/>
              <a:t>Opp</a:t>
            </a:r>
            <a:r>
              <a:rPr lang="de-DE" sz="4300" dirty="0"/>
              <a:t>. Slaven-</a:t>
            </a:r>
            <a:r>
              <a:rPr lang="de-DE" sz="4300" dirty="0" err="1"/>
              <a:t>Haumea</a:t>
            </a:r>
            <a:r>
              <a:rPr lang="de-DE" sz="4300" dirty="0"/>
              <a:t> - ein transhumanistisches Exodus-Chart</a:t>
            </a:r>
          </a:p>
          <a:p>
            <a:pPr>
              <a:lnSpc>
                <a:spcPct val="110000"/>
              </a:lnSpc>
              <a:spcBef>
                <a:spcPts val="400"/>
              </a:spcBef>
            </a:pPr>
            <a:r>
              <a:rPr lang="de-DE" sz="4300" b="1" dirty="0"/>
              <a:t>KI-Boom-Venus-</a:t>
            </a:r>
            <a:r>
              <a:rPr lang="de-DE" sz="4300" b="1" dirty="0" err="1"/>
              <a:t>MoFi</a:t>
            </a:r>
            <a:r>
              <a:rPr lang="de-DE" sz="4300" b="1" dirty="0"/>
              <a:t> 05.06.2020 </a:t>
            </a:r>
            <a:r>
              <a:rPr lang="de-DE" sz="4300" dirty="0"/>
              <a:t>ZWI-Sonne </a:t>
            </a:r>
            <a:r>
              <a:rPr lang="de-DE" sz="4300" dirty="0" err="1"/>
              <a:t>Opp</a:t>
            </a:r>
            <a:r>
              <a:rPr lang="de-DE" sz="4300" dirty="0"/>
              <a:t>. Schütze-Mond Qua. Robot </a:t>
            </a:r>
            <a:r>
              <a:rPr lang="de-DE" sz="4300" dirty="0" err="1"/>
              <a:t>Opp</a:t>
            </a:r>
            <a:r>
              <a:rPr lang="de-DE" sz="4300" dirty="0"/>
              <a:t>. Mars-</a:t>
            </a:r>
            <a:r>
              <a:rPr lang="de-DE" sz="4300" dirty="0" err="1"/>
              <a:t>Nessus</a:t>
            </a:r>
            <a:r>
              <a:rPr lang="de-DE" sz="4300" dirty="0"/>
              <a:t>, Saturn </a:t>
            </a:r>
            <a:r>
              <a:rPr lang="de-DE" sz="4300" dirty="0" err="1"/>
              <a:t>Opp</a:t>
            </a:r>
            <a:r>
              <a:rPr lang="de-DE" sz="4300" dirty="0"/>
              <a:t>. </a:t>
            </a:r>
            <a:r>
              <a:rPr lang="de-DE" sz="4300" dirty="0" err="1"/>
              <a:t>Varuna</a:t>
            </a:r>
            <a:r>
              <a:rPr lang="de-DE" sz="4300" dirty="0"/>
              <a:t> Qua. Stier-Mithra </a:t>
            </a:r>
            <a:r>
              <a:rPr lang="de-DE" sz="4300" dirty="0" err="1"/>
              <a:t>Opp</a:t>
            </a:r>
            <a:r>
              <a:rPr lang="de-DE" sz="4300" dirty="0"/>
              <a:t>. SKO-</a:t>
            </a:r>
            <a:r>
              <a:rPr lang="de-DE" sz="4300" dirty="0" err="1"/>
              <a:t>Zhulong</a:t>
            </a:r>
            <a:r>
              <a:rPr lang="de-DE" sz="4300" dirty="0"/>
              <a:t>, Shannon T-Qua. Neptun-</a:t>
            </a:r>
            <a:r>
              <a:rPr lang="de-DE" sz="4300" dirty="0" err="1"/>
              <a:t>Sinon</a:t>
            </a:r>
            <a:r>
              <a:rPr lang="de-DE" sz="4300" dirty="0"/>
              <a:t>-Laplace </a:t>
            </a:r>
            <a:r>
              <a:rPr lang="de-DE" sz="4300" dirty="0" err="1"/>
              <a:t>Opp</a:t>
            </a:r>
            <a:r>
              <a:rPr lang="de-DE" sz="4300" dirty="0"/>
              <a:t>. </a:t>
            </a:r>
            <a:r>
              <a:rPr lang="de-DE" sz="4300" dirty="0" err="1"/>
              <a:t>Fanatica</a:t>
            </a:r>
            <a:r>
              <a:rPr lang="de-DE" sz="4300" dirty="0"/>
              <a:t>, </a:t>
            </a:r>
            <a:r>
              <a:rPr lang="de-DE" sz="4300" dirty="0" err="1"/>
              <a:t>Qcx</a:t>
            </a:r>
            <a:r>
              <a:rPr lang="de-DE" sz="4300" dirty="0"/>
              <a:t>. Pluto-Zeus-von Neumann-</a:t>
            </a:r>
            <a:r>
              <a:rPr lang="de-DE" sz="4300" dirty="0" err="1"/>
              <a:t>Arawn</a:t>
            </a:r>
            <a:r>
              <a:rPr lang="de-DE" sz="4300" dirty="0"/>
              <a:t> (letztere in Qua. Eris)</a:t>
            </a:r>
          </a:p>
          <a:p>
            <a:pPr>
              <a:lnSpc>
                <a:spcPct val="110000"/>
              </a:lnSpc>
              <a:spcBef>
                <a:spcPts val="400"/>
              </a:spcBef>
            </a:pPr>
            <a:r>
              <a:rPr lang="de-DE" sz="4300" b="1" dirty="0"/>
              <a:t>Jupiter-Saturn-Konj. 21.12.2020 </a:t>
            </a:r>
            <a:r>
              <a:rPr lang="de-DE" sz="4300" dirty="0"/>
              <a:t>T-Qua. Widder-</a:t>
            </a:r>
            <a:r>
              <a:rPr lang="de-DE" sz="4300" b="1" dirty="0"/>
              <a:t>Mithra</a:t>
            </a:r>
            <a:r>
              <a:rPr lang="de-DE" sz="4300" dirty="0"/>
              <a:t>/Stier-</a:t>
            </a:r>
            <a:r>
              <a:rPr lang="de-DE" sz="4300" dirty="0" err="1"/>
              <a:t>Int.Lilith</a:t>
            </a:r>
            <a:r>
              <a:rPr lang="de-DE" sz="4300" dirty="0"/>
              <a:t>-Academia-Jenner </a:t>
            </a:r>
            <a:r>
              <a:rPr lang="de-DE" sz="4300" dirty="0" err="1"/>
              <a:t>Opp</a:t>
            </a:r>
            <a:r>
              <a:rPr lang="de-DE" sz="4300" dirty="0"/>
              <a:t>. Sado-</a:t>
            </a:r>
            <a:r>
              <a:rPr lang="de-DE" sz="4300" dirty="0" err="1"/>
              <a:t>Haumea</a:t>
            </a:r>
            <a:r>
              <a:rPr lang="de-DE" sz="4300" dirty="0"/>
              <a:t>-</a:t>
            </a:r>
            <a:r>
              <a:rPr lang="de-DE" sz="4300" dirty="0" err="1"/>
              <a:t>Solidarity</a:t>
            </a:r>
            <a:endParaRPr lang="de-DE" sz="4300" dirty="0"/>
          </a:p>
          <a:p>
            <a:endParaRPr lang="de-DE" dirty="0"/>
          </a:p>
        </p:txBody>
      </p:sp>
    </p:spTree>
    <p:extLst>
      <p:ext uri="{BB962C8B-B14F-4D97-AF65-F5344CB8AC3E}">
        <p14:creationId xmlns:p14="http://schemas.microsoft.com/office/powerpoint/2010/main" val="806751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2C543F-1CFD-4C67-BA40-B34440DD8806}"/>
              </a:ext>
            </a:extLst>
          </p:cNvPr>
          <p:cNvSpPr>
            <a:spLocks noGrp="1"/>
          </p:cNvSpPr>
          <p:nvPr>
            <p:ph type="title"/>
          </p:nvPr>
        </p:nvSpPr>
        <p:spPr>
          <a:xfrm>
            <a:off x="445581" y="149238"/>
            <a:ext cx="11607800" cy="729682"/>
          </a:xfrm>
        </p:spPr>
        <p:txBody>
          <a:bodyPr>
            <a:normAutofit fontScale="90000"/>
          </a:bodyPr>
          <a:lstStyle/>
          <a:p>
            <a:pPr algn="ctr"/>
            <a:r>
              <a:rPr lang="de-DE" sz="4400" b="1" dirty="0">
                <a:latin typeface="Arial Nova" panose="020B0504020202020204" pitchFamily="34" charset="0"/>
                <a:ea typeface="MS Gothic" panose="020B0609070205080204" pitchFamily="49" charset="-128"/>
                <a:cs typeface="Times New Roman" panose="02020603050405020304" pitchFamily="18" charset="0"/>
              </a:rPr>
              <a:t> </a:t>
            </a:r>
            <a:r>
              <a:rPr lang="de-DE" sz="3600" b="1" dirty="0">
                <a:latin typeface="+mn-lt"/>
              </a:rPr>
              <a:t>Mithra 4486 22.09.1987, 23:54 UT, </a:t>
            </a:r>
            <a:r>
              <a:rPr lang="de-DE" sz="3600" b="1" dirty="0" err="1">
                <a:latin typeface="+mn-lt"/>
              </a:rPr>
              <a:t>Smolyan</a:t>
            </a:r>
            <a:r>
              <a:rPr lang="de-DE" sz="3600" b="1" dirty="0">
                <a:latin typeface="+mn-lt"/>
              </a:rPr>
              <a:t>, BUL </a:t>
            </a:r>
            <a:br>
              <a:rPr lang="de-DE" altLang="de-DE" b="1" dirty="0">
                <a:solidFill>
                  <a:srgbClr val="000000"/>
                </a:solidFill>
                <a:latin typeface="Arial Nova" panose="020B0504020202020204" pitchFamily="34" charset="0"/>
                <a:ea typeface="MS Gothic" panose="020B0609070205080204" pitchFamily="49" charset="-128"/>
                <a:cs typeface="Times New Roman" panose="02020603050405020304" pitchFamily="18" charset="0"/>
              </a:rPr>
            </a:br>
            <a:endParaRPr lang="de-DE" dirty="0"/>
          </a:p>
        </p:txBody>
      </p:sp>
      <p:sp>
        <p:nvSpPr>
          <p:cNvPr id="3" name="Inhaltsplatzhalter 2">
            <a:extLst>
              <a:ext uri="{FF2B5EF4-FFF2-40B4-BE49-F238E27FC236}">
                <a16:creationId xmlns:a16="http://schemas.microsoft.com/office/drawing/2014/main" id="{C35989A7-EDDD-48C8-BEF5-CC105821F9F0}"/>
              </a:ext>
            </a:extLst>
          </p:cNvPr>
          <p:cNvSpPr>
            <a:spLocks noGrp="1"/>
          </p:cNvSpPr>
          <p:nvPr>
            <p:ph idx="1"/>
          </p:nvPr>
        </p:nvSpPr>
        <p:spPr>
          <a:xfrm>
            <a:off x="28258" y="1336663"/>
            <a:ext cx="12135484" cy="6249285"/>
          </a:xfrm>
        </p:spPr>
        <p:txBody>
          <a:bodyPr>
            <a:normAutofit fontScale="40000" lnSpcReduction="20000"/>
          </a:bodyPr>
          <a:lstStyle/>
          <a:p>
            <a:pPr marL="0" lvl="0" indent="0" algn="just" eaLnBrk="0" fontAlgn="base" hangingPunct="0">
              <a:lnSpc>
                <a:spcPct val="110000"/>
              </a:lnSpc>
              <a:spcBef>
                <a:spcPct val="0"/>
              </a:spcBef>
              <a:spcAft>
                <a:spcPct val="0"/>
              </a:spcAft>
              <a:buNone/>
            </a:pP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Benannt nach dem aus einem Fels geschaffenen, über den Himmel ziehenden persischen Licht- / Sonnengott, allüberwachender Gott der sozialen und großen kosmischen Ordnung, des Rechts, der Jahreszeiten, der Eide und Verträge, brachte die Dinge wieder in Ordnung und als wahrheitsliebender Wohltäter den Segen der gerechten Ordnung, regelte die Verbindung zur Götterwelt, strafte die Ungerechten. </a:t>
            </a:r>
            <a:r>
              <a:rPr lang="de-DE" altLang="de-DE" sz="4500" dirty="0">
                <a:latin typeface="MS Reference Sans Serif" panose="020B0604030504040204" pitchFamily="34" charset="0"/>
                <a:ea typeface="Times New Roman" panose="02020603050405020304" pitchFamily="18" charset="0"/>
                <a:cs typeface="Times New Roman" panose="02020603050405020304" pitchFamily="18" charset="0"/>
              </a:rPr>
              <a:t>Er schoss einen Pfeil in den Himmelsfels, was Regen brachte / eine Quelle des ewigen Lebens entspringen ließ. </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Gottheit für Männer mit Autorität. Begleitet von 2 Göttern der Gerechtigkeit (wurden römisch zu </a:t>
            </a:r>
            <a:r>
              <a:rPr kumimoji="0" lang="de-DE" altLang="de-DE" sz="45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Cautes</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für Sonnenaufgang/Frühling und </a:t>
            </a:r>
            <a:r>
              <a:rPr kumimoji="0" lang="de-DE" altLang="de-DE" sz="45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Cautopates</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für Sonnenuntergang/Herbst).</a:t>
            </a:r>
          </a:p>
          <a:p>
            <a:pPr marL="0" marR="0" lvl="0" indent="0" algn="just" defTabSz="914400" rtl="0" eaLnBrk="0" fontAlgn="base" latinLnBrk="0" hangingPunct="0">
              <a:lnSpc>
                <a:spcPct val="110000"/>
              </a:lnSpc>
              <a:spcBef>
                <a:spcPct val="0"/>
              </a:spcBef>
              <a:spcAft>
                <a:spcPct val="0"/>
              </a:spcAft>
              <a:buClrTx/>
              <a:buSzTx/>
              <a:buFontTx/>
              <a:buNone/>
              <a:tabLst/>
            </a:pPr>
            <a:endParaRPr kumimoji="0" lang="de-DE" altLang="de-DE" sz="4500" b="0" i="0" u="none" strike="noStrike" cap="none" normalizeH="0" baseline="0" dirty="0">
              <a:ln>
                <a:noFill/>
              </a:ln>
              <a:solidFill>
                <a:schemeClr val="tx1"/>
              </a:solidFill>
              <a:effectLst/>
            </a:endParaRPr>
          </a:p>
          <a:p>
            <a:pPr marL="0" marR="0" lvl="0" indent="0" algn="just" defTabSz="914400" rtl="0" eaLnBrk="0" fontAlgn="base" latinLnBrk="0" hangingPunct="0">
              <a:lnSpc>
                <a:spcPct val="110000"/>
              </a:lnSpc>
              <a:spcBef>
                <a:spcPct val="0"/>
              </a:spcBef>
              <a:spcAft>
                <a:spcPct val="0"/>
              </a:spcAft>
              <a:buClrTx/>
              <a:buSzTx/>
              <a:buFontTx/>
              <a:buNone/>
              <a:tabLst/>
            </a:pP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Auch im EH ablesbar: die Macht-Geheimbünde des abweichenden römischen Mithras-Mysterienkults in unterirdischen, den Kosmos symbolisierenden Höhlen mit Stiertötungsbild (</a:t>
            </a:r>
            <a:r>
              <a:rPr kumimoji="0" lang="de-DE" altLang="de-DE" sz="45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Tauroktonie</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zur Erneuerung der Welt / des Lebens. Männlich initiierende, transformative, magische Übergangsrituale v.a. zur Wintersonnenwende - Kampf Licht vs. Finsternis - als Sol Invictus-Sonnenkult verehrt inkl. 7-schrittige Einweihungen (mit Durchhalteprüfungen, Todessimulationen und Neugeburt, betonte Todesmut, Disziplin, loyale Kameradschaft, Verschwiegenheit) gemäß der Planeten mit Saturn als höchster Stufe: </a:t>
            </a:r>
            <a:r>
              <a:rPr kumimoji="0" lang="de-DE" altLang="de-DE" sz="45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initiatischer</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Saturn-Sonne-Asteroid. Höhlengleichnishaft befreiende (im Stirb und Wer-de) vs. schwarzmagisch bindende </a:t>
            </a:r>
            <a:r>
              <a:rPr kumimoji="0" lang="de-DE" altLang="de-DE" sz="45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initiatische</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Dunkelschwellen-Rituale. Geheimbünde / -initiationen. Kosmische Umbrüche zur Neuordnung / zum </a:t>
            </a:r>
            <a:r>
              <a:rPr kumimoji="0" lang="de-DE" altLang="de-DE" sz="45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luciferischen</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Hierarchie-Aufstieg nutzen. Hohe neue Licht-ordnung und das zuerst lichtmeidende Pendeln ins Dunkel / ins Karma. Wenn das neue Licht kommt werden die Dunkelkräfte panisch und nutzen ihre gebündelten Verdunklungschancen. Steht oft stark bei kollektiven, auch schwierigen Neuordnungsumbruchs-Charts (04.07.1776/14.07.1789/30.01.1933/ 01.01.2000, 11.09.2001, 04.01.2011), bei </a:t>
            </a:r>
            <a:r>
              <a:rPr kumimoji="0" lang="de-DE" altLang="de-DE" sz="4500" b="0" i="0" u="none" strike="noStrike" cap="none" normalizeH="0" baseline="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Welt-Organisationen </a:t>
            </a:r>
            <a:r>
              <a:rPr lang="de-DE" altLang="de-DE" sz="4500">
                <a:latin typeface="MS Reference Sans Serif" panose="020B0604030504040204" pitchFamily="34" charset="0"/>
                <a:ea typeface="Times New Roman" panose="02020603050405020304" pitchFamily="18" charset="0"/>
                <a:cs typeface="Times New Roman" panose="02020603050405020304" pitchFamily="18" charset="0"/>
              </a:rPr>
              <a:t>und</a:t>
            </a:r>
            <a:r>
              <a:rPr kumimoji="0" lang="de-DE" altLang="de-DE" sz="4500" b="0" i="0" u="none" strike="noStrike" cap="none" normalizeH="0" baseline="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r>
              <a:rPr kumimoji="0" lang="de-DE" altLang="de-DE" sz="45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Geheimbünden. Das EH hat viele problematische Seiten, die ab 1987 in der Neuen Weltordnung der Globalisten umgesetzt wurden.</a:t>
            </a:r>
          </a:p>
          <a:p>
            <a:pPr marL="0" marR="0" lvl="0" indent="0" algn="just" defTabSz="914400" rtl="0" eaLnBrk="0" fontAlgn="base" latinLnBrk="0" hangingPunct="0">
              <a:lnSpc>
                <a:spcPct val="110000"/>
              </a:lnSpc>
              <a:spcBef>
                <a:spcPct val="0"/>
              </a:spcBef>
              <a:spcAft>
                <a:spcPct val="0"/>
              </a:spcAft>
              <a:buClrTx/>
              <a:buSzTx/>
              <a:buFontTx/>
              <a:buNone/>
              <a:tabLst/>
            </a:pPr>
            <a:endParaRPr kumimoji="0" lang="de-DE" altLang="de-DE" sz="3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de-DE" altLang="de-DE" sz="2000" b="0" i="0" u="none" strike="noStrike" cap="none" normalizeH="0" baseline="0" dirty="0">
              <a:ln>
                <a:noFill/>
              </a:ln>
              <a:solidFill>
                <a:schemeClr val="tx1"/>
              </a:solidFill>
              <a:effectLst/>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28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sym typeface="Wingdings" panose="05000000000000000000" pitchFamily="2" charset="2"/>
            </a:endParaRPr>
          </a:p>
          <a:p>
            <a:endParaRPr lang="de-DE" dirty="0"/>
          </a:p>
        </p:txBody>
      </p:sp>
      <p:pic>
        <p:nvPicPr>
          <p:cNvPr id="2052" name="Grafik 84427530">
            <a:extLst>
              <a:ext uri="{FF2B5EF4-FFF2-40B4-BE49-F238E27FC236}">
                <a16:creationId xmlns:a16="http://schemas.microsoft.com/office/drawing/2014/main" id="{26735ACE-1F96-47FB-A215-A5CC1B60B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006" y="305338"/>
            <a:ext cx="1233853" cy="6300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CAFF5297-B3DD-4A02-B6A4-AF786EB6DFC5}"/>
              </a:ext>
            </a:extLst>
          </p:cNvPr>
          <p:cNvSpPr>
            <a:spLocks noChangeArrowheads="1"/>
          </p:cNvSpPr>
          <p:nvPr/>
        </p:nvSpPr>
        <p:spPr bwMode="auto">
          <a:xfrm>
            <a:off x="2339378" y="53466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03136" rIns="17457" bIns="126960" numCol="1" anchor="ctr" anchorCtr="0" compatLnSpc="1">
            <a:prstTxWarp prst="textNoShape">
              <a:avLst/>
            </a:prstTxWarp>
            <a:spAutoFit/>
          </a:bodyPr>
          <a:lstStyle/>
          <a:p>
            <a:endParaRPr lang="de-DE"/>
          </a:p>
        </p:txBody>
      </p:sp>
      <p:sp>
        <p:nvSpPr>
          <p:cNvPr id="6" name="Rectangle 6">
            <a:extLst>
              <a:ext uri="{FF2B5EF4-FFF2-40B4-BE49-F238E27FC236}">
                <a16:creationId xmlns:a16="http://schemas.microsoft.com/office/drawing/2014/main" id="{F76CB5FA-C924-488A-BC44-C3FF855EE8B7}"/>
              </a:ext>
            </a:extLst>
          </p:cNvPr>
          <p:cNvSpPr>
            <a:spLocks noChangeArrowheads="1"/>
          </p:cNvSpPr>
          <p:nvPr/>
        </p:nvSpPr>
        <p:spPr bwMode="auto">
          <a:xfrm>
            <a:off x="2135032" y="290989"/>
            <a:ext cx="7806751" cy="1364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03136" rIns="17457" bIns="1269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Symbolvorschlag: Stierhörner bzw. der Weg unten herum ins neue Leben</a:t>
            </a:r>
            <a:endParaRPr kumimoji="0" lang="de-DE" altLang="de-DE" sz="1200" b="0" i="0" u="none" strike="noStrike" cap="none" normalizeH="0" baseline="0" dirty="0">
              <a:ln>
                <a:noFill/>
              </a:ln>
              <a:solidFill>
                <a:schemeClr val="tx1"/>
              </a:solidFill>
              <a:effectLst/>
            </a:endParaRPr>
          </a:p>
          <a:p>
            <a:pPr eaLnBrk="0" fontAlgn="base" hangingPunct="0">
              <a:spcBef>
                <a:spcPct val="0"/>
              </a:spcBef>
              <a:spcAft>
                <a:spcPct val="0"/>
              </a:spcAft>
            </a:pP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AP-S/3,27J/3,0°/0,66/1,8km </a:t>
            </a:r>
            <a:r>
              <a:rPr kumimoji="0" lang="de-DE" altLang="de-DE" sz="14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exz.</a:t>
            </a: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a:t>
            </a:r>
            <a:r>
              <a:rPr lang="de-DE" altLang="de-DE" sz="1200" dirty="0">
                <a:latin typeface="MS Reference Sans Serif" panose="020B0604030504040204" pitchFamily="34" charset="0"/>
                <a:ea typeface="Times New Roman" panose="02020603050405020304" pitchFamily="18" charset="0"/>
                <a:cs typeface="MS Reference Sans Serif" panose="020B0604030504040204" pitchFamily="34" charset="0"/>
              </a:rPr>
              <a:t> </a:t>
            </a:r>
            <a:r>
              <a:rPr lang="de-DE" altLang="de-DE" sz="1400" dirty="0" err="1">
                <a:latin typeface="MS Reference Sans Serif" panose="020B0604030504040204" pitchFamily="34" charset="0"/>
                <a:ea typeface="Times New Roman" panose="02020603050405020304" pitchFamily="18" charset="0"/>
                <a:cs typeface="MS Reference Sans Serif" panose="020B0604030504040204" pitchFamily="34" charset="0"/>
              </a:rPr>
              <a:t>Venus</a:t>
            </a:r>
            <a:r>
              <a:rPr lang="de-DE" altLang="de-DE" sz="1400" dirty="0" err="1">
                <a:latin typeface="MS Reference Sans Serif" panose="020B0604030504040204" pitchFamily="34" charset="0"/>
                <a:ea typeface="Times New Roman" panose="02020603050405020304" pitchFamily="18" charset="0"/>
                <a:cs typeface="MS Reference Sans Serif" panose="020B0604030504040204" pitchFamily="34" charset="0"/>
                <a:sym typeface="Wingdings" panose="05000000000000000000" pitchFamily="2" charset="2"/>
              </a:rPr>
              <a:t></a:t>
            </a:r>
            <a:r>
              <a:rPr lang="de-DE" altLang="de-DE" sz="1400" dirty="0" err="1">
                <a:latin typeface="MS Reference Sans Serif" panose="020B0604030504040204" pitchFamily="34" charset="0"/>
                <a:ea typeface="Times New Roman" panose="02020603050405020304" pitchFamily="18" charset="0"/>
                <a:cs typeface="MS Reference Sans Serif" panose="020B0604030504040204" pitchFamily="34" charset="0"/>
              </a:rPr>
              <a:t>,Mars</a:t>
            </a:r>
            <a:r>
              <a:rPr lang="de-DE" altLang="de-DE" sz="1400" dirty="0">
                <a:latin typeface="MS Reference Sans Serif" panose="020B0604030504040204" pitchFamily="34" charset="0"/>
                <a:ea typeface="Times New Roman" panose="02020603050405020304" pitchFamily="18" charset="0"/>
                <a:cs typeface="MS Reference Sans Serif" panose="020B0604030504040204" pitchFamily="34" charset="0"/>
                <a:sym typeface="Wingdings" panose="05000000000000000000" pitchFamily="2" charset="2"/>
              </a:rPr>
              <a:t></a:t>
            </a:r>
            <a:r>
              <a:rPr lang="de-DE" altLang="de-DE" sz="1400" dirty="0">
                <a:latin typeface="MS Reference Sans Serif" panose="020B0604030504040204" pitchFamily="34" charset="0"/>
                <a:ea typeface="Times New Roman" panose="02020603050405020304" pitchFamily="18" charset="0"/>
                <a:cs typeface="Wingdings" panose="05000000000000000000" pitchFamily="2" charset="2"/>
              </a:rPr>
              <a:t> weit </a:t>
            </a:r>
            <a:r>
              <a:rPr lang="de-DE" altLang="de-DE" sz="1400" dirty="0">
                <a:latin typeface="MS Reference Sans Serif" panose="020B0604030504040204" pitchFamily="34" charset="0"/>
                <a:ea typeface="Times New Roman" panose="02020603050405020304" pitchFamily="18" charset="0"/>
                <a:cs typeface="Calibri" panose="020F0502020204030204" pitchFamily="34" charset="0"/>
              </a:rPr>
              <a:t>in Richtung Jupiter</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sehr langsam rotierend 67 h stärkster </a:t>
            </a:r>
            <a:r>
              <a:rPr kumimoji="0" lang="de-DE" altLang="de-DE" sz="14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bifurkierter</a:t>
            </a: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Asteroid (Stierhörner)</a:t>
            </a:r>
            <a:b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b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EH 22.09.1987, 23h54, </a:t>
            </a:r>
            <a:r>
              <a:rPr kumimoji="0" lang="de-DE" altLang="de-DE" sz="14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Smolyan</a:t>
            </a: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BUL, Entdeckungsgrad: 07°17 Widder </a:t>
            </a:r>
            <a:r>
              <a:rPr kumimoji="0" lang="de-DE" altLang="de-DE" sz="1400" b="0" i="0" u="none" strike="noStrike" cap="none" normalizeH="0" baseline="0" dirty="0" err="1">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Opp</a:t>
            </a:r>
            <a:r>
              <a:rPr kumimoji="0" lang="de-DE" altLang="de-DE" sz="14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Venus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100" b="0" i="0" u="none" strike="noStrike" cap="none" normalizeH="0" baseline="0" dirty="0">
              <a:ln>
                <a:noFill/>
              </a:ln>
              <a:solidFill>
                <a:schemeClr val="tx1"/>
              </a:solidFill>
              <a:effectLst/>
            </a:endParaRPr>
          </a:p>
        </p:txBody>
      </p:sp>
      <p:sp>
        <p:nvSpPr>
          <p:cNvPr id="9" name="Rectangle 9">
            <a:extLst>
              <a:ext uri="{FF2B5EF4-FFF2-40B4-BE49-F238E27FC236}">
                <a16:creationId xmlns:a16="http://schemas.microsoft.com/office/drawing/2014/main" id="{72CF6A1C-EE4D-4593-8124-32347739AF9B}"/>
              </a:ext>
            </a:extLst>
          </p:cNvPr>
          <p:cNvSpPr>
            <a:spLocks noChangeArrowheads="1"/>
          </p:cNvSpPr>
          <p:nvPr/>
        </p:nvSpPr>
        <p:spPr bwMode="auto">
          <a:xfrm>
            <a:off x="5952968" y="6066633"/>
            <a:ext cx="229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br>
            <a:r>
              <a:rPr kumimoji="0" lang="de-DE" altLang="de-DE" sz="10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cxnSp>
        <p:nvCxnSpPr>
          <p:cNvPr id="13" name="Gerader Verbinder 12">
            <a:extLst>
              <a:ext uri="{FF2B5EF4-FFF2-40B4-BE49-F238E27FC236}">
                <a16:creationId xmlns:a16="http://schemas.microsoft.com/office/drawing/2014/main" id="{F259CA4D-0DEA-4B98-8957-9BB85852DAD4}"/>
              </a:ext>
            </a:extLst>
          </p:cNvPr>
          <p:cNvCxnSpPr/>
          <p:nvPr/>
        </p:nvCxnSpPr>
        <p:spPr>
          <a:xfrm>
            <a:off x="569595" y="7778538"/>
            <a:ext cx="5526405" cy="0"/>
          </a:xfrm>
          <a:prstGeom prst="line">
            <a:avLst/>
          </a:prstGeom>
          <a:noFill/>
          <a:ln w="34925" cap="sq" cmpd="thickThin" algn="ctr">
            <a:solidFill>
              <a:sysClr val="window" lastClr="FFFFFF">
                <a:lumMod val="85000"/>
              </a:sysClr>
            </a:solidFill>
            <a:prstDash val="solid"/>
          </a:ln>
          <a:effectLst/>
        </p:spPr>
      </p:cxnSp>
      <p:sp>
        <p:nvSpPr>
          <p:cNvPr id="10" name="Rectangle 14">
            <a:extLst>
              <a:ext uri="{FF2B5EF4-FFF2-40B4-BE49-F238E27FC236}">
                <a16:creationId xmlns:a16="http://schemas.microsoft.com/office/drawing/2014/main" id="{42ED6528-132B-46C3-B4CF-5363ABB454AB}"/>
              </a:ext>
            </a:extLst>
          </p:cNvPr>
          <p:cNvSpPr>
            <a:spLocks noChangeArrowheads="1"/>
          </p:cNvSpPr>
          <p:nvPr/>
        </p:nvSpPr>
        <p:spPr bwMode="auto">
          <a:xfrm>
            <a:off x="-445275" y="139074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03136" rIns="17457" bIns="126960" numCol="1" anchor="ctr" anchorCtr="0" compatLnSpc="1">
            <a:prstTxWarp prst="textNoShape">
              <a:avLst/>
            </a:prstTxWarp>
            <a:spAutoFit/>
          </a:bodyPr>
          <a:lstStyle/>
          <a:p>
            <a:endParaRPr lang="de-DE"/>
          </a:p>
        </p:txBody>
      </p:sp>
      <p:sp>
        <p:nvSpPr>
          <p:cNvPr id="15" name="Rectangle 18">
            <a:extLst>
              <a:ext uri="{FF2B5EF4-FFF2-40B4-BE49-F238E27FC236}">
                <a16:creationId xmlns:a16="http://schemas.microsoft.com/office/drawing/2014/main" id="{E5BD25C7-585A-4595-B772-7A0BA063F441}"/>
              </a:ext>
            </a:extLst>
          </p:cNvPr>
          <p:cNvSpPr>
            <a:spLocks noChangeArrowheads="1"/>
          </p:cNvSpPr>
          <p:nvPr/>
        </p:nvSpPr>
        <p:spPr bwMode="auto">
          <a:xfrm>
            <a:off x="5924710" y="1050180"/>
            <a:ext cx="229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br>
              <a:rPr kumimoji="0" lang="de-DE" altLang="de-DE" sz="10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br>
            <a:r>
              <a:rPr kumimoji="0" lang="de-DE" altLang="de-DE" sz="1000" b="0" i="0" u="none" strike="noStrike" cap="none" normalizeH="0" baseline="0" dirty="0">
                <a:ln>
                  <a:noFill/>
                </a:ln>
                <a:solidFill>
                  <a:schemeClr val="tx1"/>
                </a:solidFill>
                <a:effectLst/>
                <a:latin typeface="MS Reference Sans Serif" panose="020B0604030504040204" pitchFamily="34" charset="0"/>
                <a:ea typeface="Times New Roman" panose="02020603050405020304" pitchFamily="18" charset="0"/>
                <a:cs typeface="Times New Roman" panose="02020603050405020304" pitchFamily="18"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1689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1F4EC8-88F9-43AA-82C3-EF786127B77B}"/>
              </a:ext>
            </a:extLst>
          </p:cNvPr>
          <p:cNvSpPr>
            <a:spLocks noGrp="1"/>
          </p:cNvSpPr>
          <p:nvPr>
            <p:ph type="title"/>
          </p:nvPr>
        </p:nvSpPr>
        <p:spPr>
          <a:xfrm>
            <a:off x="1569997" y="-95270"/>
            <a:ext cx="8435662" cy="573111"/>
          </a:xfrm>
        </p:spPr>
        <p:txBody>
          <a:bodyPr>
            <a:noAutofit/>
          </a:bodyPr>
          <a:lstStyle/>
          <a:p>
            <a:pPr algn="ctr"/>
            <a:r>
              <a:rPr lang="de-DE" sz="3200" dirty="0" err="1">
                <a:latin typeface="+mn-lt"/>
              </a:rPr>
              <a:t>Tauroktonie</a:t>
            </a:r>
            <a:r>
              <a:rPr lang="de-DE" sz="3200" dirty="0">
                <a:latin typeface="+mn-lt"/>
              </a:rPr>
              <a:t> als kosmisches Jahresbild</a:t>
            </a:r>
          </a:p>
        </p:txBody>
      </p:sp>
      <p:sp>
        <p:nvSpPr>
          <p:cNvPr id="3" name="Inhaltsplatzhalter 2">
            <a:extLst>
              <a:ext uri="{FF2B5EF4-FFF2-40B4-BE49-F238E27FC236}">
                <a16:creationId xmlns:a16="http://schemas.microsoft.com/office/drawing/2014/main" id="{9479C942-4EF8-45E2-A68A-73AB99E3761C}"/>
              </a:ext>
            </a:extLst>
          </p:cNvPr>
          <p:cNvSpPr>
            <a:spLocks noGrp="1"/>
          </p:cNvSpPr>
          <p:nvPr>
            <p:ph idx="1"/>
          </p:nvPr>
        </p:nvSpPr>
        <p:spPr>
          <a:xfrm>
            <a:off x="0" y="448812"/>
            <a:ext cx="12192000" cy="2528310"/>
          </a:xfrm>
        </p:spPr>
        <p:txBody>
          <a:bodyPr>
            <a:normAutofit/>
          </a:bodyPr>
          <a:lstStyle/>
          <a:p>
            <a:pPr marL="0" indent="0">
              <a:buNone/>
            </a:pPr>
            <a:r>
              <a:rPr lang="de-DE" sz="1600" b="1" dirty="0"/>
              <a:t>Mithras mit dem Sternenumhang tötete mit abgewendeten Gesicht den Ur-Stier als symbolischen Neustart des Lebens, daneben stehen der Hund, die Schlange, die das Blut trinken. Der Skorpion als Symbol der bösen Kräfte greift die Hoden, die Lebenskraft an. Weitere abgebildete Sternbilder sind Löwe und Rabe. ‚In der persischen Mythologie (</a:t>
            </a:r>
            <a:r>
              <a:rPr lang="de-DE" sz="1600" b="1" dirty="0" err="1">
                <a:hlinkClick r:id="rId2" tooltip="Yasht"/>
              </a:rPr>
              <a:t>Mihr</a:t>
            </a:r>
            <a:r>
              <a:rPr lang="de-DE" sz="1600" b="1" dirty="0">
                <a:hlinkClick r:id="rId2" tooltip="Yasht"/>
              </a:rPr>
              <a:t> </a:t>
            </a:r>
            <a:r>
              <a:rPr lang="de-DE" sz="1600" b="1" dirty="0" err="1">
                <a:hlinkClick r:id="rId2" tooltip="Yasht"/>
              </a:rPr>
              <a:t>yašt</a:t>
            </a:r>
            <a:r>
              <a:rPr lang="de-DE" sz="1600" b="1" dirty="0"/>
              <a:t>) wird Mithra auf seinem Weg über den Himmel von </a:t>
            </a:r>
            <a:r>
              <a:rPr lang="de-DE" sz="1600" b="1" dirty="0">
                <a:hlinkClick r:id="rId3" tooltip="Rashnu (Gott) (Seite nicht vorhanden)"/>
              </a:rPr>
              <a:t>Rašnu</a:t>
            </a:r>
            <a:r>
              <a:rPr lang="de-DE" sz="1600" b="1" dirty="0"/>
              <a:t> und </a:t>
            </a:r>
            <a:r>
              <a:rPr lang="de-DE" sz="1600" b="1" dirty="0" err="1">
                <a:hlinkClick r:id="rId4" tooltip="Sraosha (Seite nicht vorhanden)"/>
              </a:rPr>
              <a:t>Sraoša</a:t>
            </a:r>
            <a:r>
              <a:rPr lang="de-DE" sz="1600" b="1" dirty="0"/>
              <a:t>, den Göttern der Gerechtigkeit, begleitet. Am Tage und in der Nacht wechseln sie dabei ihre Positionen‘ (WIKI)</a:t>
            </a:r>
            <a:r>
              <a:rPr lang="de-DE" sz="1100" b="1" dirty="0"/>
              <a:t>. </a:t>
            </a:r>
            <a:r>
              <a:rPr lang="de-DE" sz="1600" b="1" dirty="0"/>
              <a:t>Die im römischen Kult mit überkreuzten Beinen stehenden </a:t>
            </a:r>
            <a:r>
              <a:rPr lang="de-DE" sz="1600" b="1" dirty="0" err="1"/>
              <a:t>Cautes</a:t>
            </a:r>
            <a:r>
              <a:rPr lang="de-DE" sz="1600" b="1" dirty="0"/>
              <a:t> mit erhobener Fackel und warmen sommerlichen und </a:t>
            </a:r>
            <a:r>
              <a:rPr lang="de-DE" sz="1600" b="1" dirty="0" err="1"/>
              <a:t>Cautopates</a:t>
            </a:r>
            <a:r>
              <a:rPr lang="de-DE" sz="1600" b="1" dirty="0"/>
              <a:t> mit gesenkter Fackel in kalten winterlichen Farben symbolisierten nach </a:t>
            </a:r>
            <a:r>
              <a:rPr lang="de-DE" sz="1600" b="1" dirty="0" err="1"/>
              <a:t>Ulansey</a:t>
            </a:r>
            <a:r>
              <a:rPr lang="de-DE" sz="1600" b="1" dirty="0"/>
              <a:t> den Jahresverlauf und die kreuzende Ekliptik und den Äquator, auch symbolisch die aufgehende Sonne, den Osten, den Tag, das Licht, die Hoffnung und das Leben. </a:t>
            </a:r>
            <a:r>
              <a:rPr lang="de-DE" sz="1600" b="1" dirty="0" err="1"/>
              <a:t>Cautes</a:t>
            </a:r>
            <a:r>
              <a:rPr lang="de-DE" sz="1600" b="1" dirty="0"/>
              <a:t> ‚wird dem Aldebaran, ein Stern im Sternbild des Stieres, zugeordnet, durch dessen Überwindung der Frühling zurückkehrt. Dieses Sternbild wurde in der Antike dem Sommer zugerechnet. </a:t>
            </a:r>
            <a:r>
              <a:rPr lang="de-DE" sz="1600" b="1" dirty="0" err="1"/>
              <a:t>Cautopates</a:t>
            </a:r>
            <a:r>
              <a:rPr lang="de-DE" sz="1600" b="1" dirty="0"/>
              <a:t> hingegen symbolisiert dann die untergehende Sonne, den Westen, die Nacht, Leiden und Tod. Er wird mit dem Antares im Sternbild des Skorpions in Zusammenhang gebracht, der in der Antike den Beginn des Winters anzeigte‘ (WIKI)</a:t>
            </a:r>
            <a:r>
              <a:rPr lang="de-DE" sz="1100" b="1" dirty="0"/>
              <a:t>. </a:t>
            </a:r>
            <a:endParaRPr lang="de-DE" sz="1600" b="1" dirty="0"/>
          </a:p>
        </p:txBody>
      </p:sp>
      <p:pic>
        <p:nvPicPr>
          <p:cNvPr id="5" name="Grafik 4">
            <a:extLst>
              <a:ext uri="{FF2B5EF4-FFF2-40B4-BE49-F238E27FC236}">
                <a16:creationId xmlns:a16="http://schemas.microsoft.com/office/drawing/2014/main" id="{3BF59544-AC99-4D90-8E65-620A7D490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470" y="2674956"/>
            <a:ext cx="6245292" cy="4183044"/>
          </a:xfrm>
          <a:prstGeom prst="rect">
            <a:avLst/>
          </a:prstGeom>
        </p:spPr>
      </p:pic>
      <p:pic>
        <p:nvPicPr>
          <p:cNvPr id="7" name="Grafik 6">
            <a:extLst>
              <a:ext uri="{FF2B5EF4-FFF2-40B4-BE49-F238E27FC236}">
                <a16:creationId xmlns:a16="http://schemas.microsoft.com/office/drawing/2014/main" id="{5B724395-53A1-4717-85FE-CAA09D3596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1762" y="2670465"/>
            <a:ext cx="4361953" cy="4183045"/>
          </a:xfrm>
          <a:prstGeom prst="rect">
            <a:avLst/>
          </a:prstGeom>
        </p:spPr>
      </p:pic>
    </p:spTree>
    <p:extLst>
      <p:ext uri="{BB962C8B-B14F-4D97-AF65-F5344CB8AC3E}">
        <p14:creationId xmlns:p14="http://schemas.microsoft.com/office/powerpoint/2010/main" val="814271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2B2611-4E50-485D-A438-9B1684B9A0FD}"/>
              </a:ext>
            </a:extLst>
          </p:cNvPr>
          <p:cNvSpPr>
            <a:spLocks noGrp="1"/>
          </p:cNvSpPr>
          <p:nvPr>
            <p:ph type="title"/>
          </p:nvPr>
        </p:nvSpPr>
        <p:spPr>
          <a:xfrm>
            <a:off x="1212773" y="166822"/>
            <a:ext cx="10515600" cy="240803"/>
          </a:xfrm>
        </p:spPr>
        <p:txBody>
          <a:bodyPr>
            <a:normAutofit fontScale="90000"/>
          </a:bodyPr>
          <a:lstStyle/>
          <a:p>
            <a:r>
              <a:rPr lang="de-DE" b="1" dirty="0">
                <a:latin typeface="+mn-lt"/>
              </a:rPr>
              <a:t>Initiationen des römischen Mithras-Kults</a:t>
            </a:r>
          </a:p>
        </p:txBody>
      </p:sp>
      <p:sp>
        <p:nvSpPr>
          <p:cNvPr id="3" name="Inhaltsplatzhalter 2">
            <a:extLst>
              <a:ext uri="{FF2B5EF4-FFF2-40B4-BE49-F238E27FC236}">
                <a16:creationId xmlns:a16="http://schemas.microsoft.com/office/drawing/2014/main" id="{36C56635-FDAA-4956-B0D0-BDF89670AB16}"/>
              </a:ext>
            </a:extLst>
          </p:cNvPr>
          <p:cNvSpPr>
            <a:spLocks noGrp="1"/>
          </p:cNvSpPr>
          <p:nvPr>
            <p:ph idx="1"/>
          </p:nvPr>
        </p:nvSpPr>
        <p:spPr>
          <a:xfrm>
            <a:off x="0" y="661012"/>
            <a:ext cx="12192000" cy="6741535"/>
          </a:xfrm>
        </p:spPr>
        <p:txBody>
          <a:bodyPr>
            <a:normAutofit fontScale="32500" lnSpcReduction="20000"/>
          </a:bodyPr>
          <a:lstStyle/>
          <a:p>
            <a:pPr marL="0" indent="0">
              <a:buNone/>
            </a:pPr>
            <a:r>
              <a:rPr lang="de-DE" sz="4900" dirty="0">
                <a:solidFill>
                  <a:srgbClr val="000000"/>
                </a:solidFill>
              </a:rPr>
              <a:t>Allgemeine Merkmale der Rituale: Die Einweihungsrituale des Mithraismus waren streng geheim und durften nicht aufgeschrieben werden. </a:t>
            </a:r>
          </a:p>
          <a:p>
            <a:pPr marL="0" indent="0" rtl="0">
              <a:buNone/>
            </a:pPr>
            <a:r>
              <a:rPr lang="de-DE" sz="4900" dirty="0">
                <a:solidFill>
                  <a:srgbClr val="000000"/>
                </a:solidFill>
              </a:rPr>
              <a:t>Die Einweihung fand in unterirdischen Mithräen statt (symbolisch als Höhle der Welt) über 680 wurden über Mittel-Süd-Ost-West-Europa, Nordafrika und Kleinasien verteilt gefunden.</a:t>
            </a:r>
            <a:r>
              <a:rPr lang="de-DE" sz="4900" dirty="0">
                <a:solidFill>
                  <a:srgbClr val="000000"/>
                </a:solidFill>
                <a:effectLst/>
                <a:latin typeface="Arial" panose="020B0604020202020204" pitchFamily="34" charset="0"/>
              </a:rPr>
              <a:t>,</a:t>
            </a:r>
          </a:p>
          <a:p>
            <a:pPr marL="0" indent="0" rtl="0">
              <a:buNone/>
            </a:pPr>
            <a:r>
              <a:rPr lang="de-DE" sz="4900" dirty="0">
                <a:solidFill>
                  <a:srgbClr val="000000"/>
                </a:solidFill>
              </a:rPr>
              <a:t>Jede Stufe war mit Vorbereitung (Fasten, Reinigung, sexuelle Enthaltsamkeit), Prüfungen, Eid der Treue und Verschwiegenheit</a:t>
            </a:r>
            <a:r>
              <a:rPr lang="de-DE" sz="4900" dirty="0">
                <a:solidFill>
                  <a:srgbClr val="000000"/>
                </a:solidFill>
                <a:latin typeface="Arial" panose="020B0604020202020204" pitchFamily="34" charset="0"/>
              </a:rPr>
              <a:t>, </a:t>
            </a:r>
            <a:r>
              <a:rPr lang="de-DE" sz="4900" dirty="0">
                <a:solidFill>
                  <a:srgbClr val="000000"/>
                </a:solidFill>
              </a:rPr>
              <a:t>symbolischem Tod und Wiedergeburt, und einem gemeinsamen sakralen Mahl verbunden.</a:t>
            </a:r>
            <a:r>
              <a:rPr lang="de-DE" sz="5400" dirty="0">
                <a:solidFill>
                  <a:srgbClr val="000000"/>
                </a:solidFill>
                <a:latin typeface="Arial" panose="020B0604020202020204" pitchFamily="34" charset="0"/>
              </a:rPr>
              <a:t> </a:t>
            </a:r>
            <a:r>
              <a:rPr lang="de-DE" sz="4900" dirty="0">
                <a:solidFill>
                  <a:srgbClr val="000000"/>
                </a:solidFill>
              </a:rPr>
              <a:t>Die Aufnahme in die neue Stufe verlief über neuen Namen, neue Kleidung, neue Insignien.</a:t>
            </a:r>
          </a:p>
          <a:p>
            <a:pPr marL="0" indent="0">
              <a:buNone/>
            </a:pPr>
            <a:r>
              <a:rPr lang="de-DE" sz="4900" dirty="0">
                <a:solidFill>
                  <a:srgbClr val="000000"/>
                </a:solidFill>
              </a:rPr>
              <a:t>Die Rituale waren sehr dramatisch und emotional intensiv. Es gab körperliche und psychische Prüfungen (Kälte, Hitze, lange Dunkelheit, Angst, Führung mit verbundenen Augen und Fesselung), Feuerrituale und Reinigungsrituale mit Wasser.</a:t>
            </a:r>
            <a:r>
              <a:rPr lang="de-DE" sz="4000" dirty="0">
                <a:solidFill>
                  <a:srgbClr val="000000"/>
                </a:solidFill>
                <a:effectLst/>
                <a:latin typeface="Arial" panose="020B0604020202020204" pitchFamily="34" charset="0"/>
              </a:rPr>
              <a:t> </a:t>
            </a:r>
          </a:p>
          <a:p>
            <a:pPr marL="0" indent="0">
              <a:buNone/>
            </a:pPr>
            <a:r>
              <a:rPr lang="de-DE" sz="4900" dirty="0">
                <a:solidFill>
                  <a:srgbClr val="000000"/>
                </a:solidFill>
              </a:rPr>
              <a:t>Zentrale Themen: Überwindung der niederen Natur, Aufstieg der Seele durch die Planetensphären, Treue zu Mithras.</a:t>
            </a:r>
          </a:p>
          <a:p>
            <a:r>
              <a:rPr lang="de-DE" sz="4900" b="1" dirty="0"/>
              <a:t>Die im genaueren mysteriös gebliebenen 7 Schritte der Einweihung im unterirdischen römischen Mithraskult waren:</a:t>
            </a:r>
          </a:p>
          <a:p>
            <a:r>
              <a:rPr lang="de-DE" sz="4900" b="1" dirty="0"/>
              <a:t>1. der Rabe / Corax</a:t>
            </a:r>
            <a:r>
              <a:rPr lang="de-DE" sz="4900" dirty="0"/>
              <a:t>, galt als Bote des Mithras und war die unterste Einweihung entsprach dem Merkur: </a:t>
            </a:r>
            <a:r>
              <a:rPr lang="de-DE" sz="4900" dirty="0">
                <a:solidFill>
                  <a:srgbClr val="000000"/>
                </a:solidFill>
              </a:rPr>
              <a:t>Prüfung: Gehorsam und Demut, Aufgabe: </a:t>
            </a:r>
            <a:r>
              <a:rPr lang="de-DE" sz="4900" dirty="0"/>
              <a:t>die Eingeweihten mussten bei Kulthandlungen und beim Essenreichen dienen, ein Beobachten und Lernen.</a:t>
            </a:r>
          </a:p>
          <a:p>
            <a:r>
              <a:rPr lang="de-DE" sz="4900" b="1" dirty="0"/>
              <a:t>2. der Bräutigam / </a:t>
            </a:r>
            <a:r>
              <a:rPr lang="de-DE" sz="4900" b="1" dirty="0" err="1"/>
              <a:t>Nymphus</a:t>
            </a:r>
            <a:r>
              <a:rPr lang="de-DE" sz="4900" b="1" dirty="0"/>
              <a:t> </a:t>
            </a:r>
            <a:r>
              <a:rPr lang="de-DE" sz="4900" dirty="0"/>
              <a:t>entsprach der Venus. Dieser Grad stand für die Aufnahme in die Gemeinschaft. </a:t>
            </a:r>
            <a:r>
              <a:rPr lang="de-DE" sz="4900" dirty="0">
                <a:solidFill>
                  <a:srgbClr val="000000"/>
                </a:solidFill>
              </a:rPr>
              <a:t>Der Initiand wird symbolisch mit Mithras „verheiratet“ Trägt einen Schleier (wie eine Braut). Symbolisiert die spirituelle Vermählung mit dem Gott </a:t>
            </a:r>
            <a:r>
              <a:rPr lang="de-DE" sz="4900" dirty="0"/>
              <a:t>oft symbolisiert durch ein Reinigungsritual, bei dem sich die Mitglieder wie Bräute dem Gott hingaben</a:t>
            </a:r>
          </a:p>
          <a:p>
            <a:r>
              <a:rPr lang="de-DE" sz="4900" b="1" dirty="0"/>
              <a:t>3. der Soldat (Miles)</a:t>
            </a:r>
            <a:r>
              <a:rPr lang="de-DE" sz="4900" b="1" dirty="0">
                <a:solidFill>
                  <a:srgbClr val="000000"/>
                </a:solidFill>
                <a:effectLst/>
              </a:rPr>
              <a:t> </a:t>
            </a:r>
            <a:r>
              <a:rPr lang="de-DE" sz="4900" dirty="0">
                <a:solidFill>
                  <a:srgbClr val="000000"/>
                </a:solidFill>
                <a:effectLst/>
              </a:rPr>
              <a:t>Kriegerweihe. Der Initiand erhält ein Schwert und einen Kranz, er muss den Kranz ablehnen mit den Worten: „Mithras ist mein Kranz“. Symbolisiert den Kampf gegen das </a:t>
            </a:r>
            <a:r>
              <a:rPr lang="de-DE" sz="4900" dirty="0">
                <a:solidFill>
                  <a:srgbClr val="000000"/>
                </a:solidFill>
              </a:rPr>
              <a:t>Böse und absolute Treue. Disziplin,</a:t>
            </a:r>
            <a:r>
              <a:rPr lang="de-DE" sz="4900" dirty="0">
                <a:solidFill>
                  <a:srgbClr val="000000"/>
                </a:solidFill>
                <a:effectLst/>
              </a:rPr>
              <a:t> Todesmut und Durchhalteübungen </a:t>
            </a:r>
          </a:p>
          <a:p>
            <a:r>
              <a:rPr lang="de-DE" sz="4900" b="1" dirty="0"/>
              <a:t>4. Löwe (Leo) </a:t>
            </a:r>
            <a:r>
              <a:rPr lang="de-DE" sz="4900" dirty="0"/>
              <a:t>dem Jupiter zugeordnet. </a:t>
            </a:r>
            <a:r>
              <a:rPr lang="de-DE" sz="4900" dirty="0">
                <a:solidFill>
                  <a:srgbClr val="000000"/>
                </a:solidFill>
              </a:rPr>
              <a:t>Feuerweihe: Der Initiand wird mit Feuer gereinigt. Er darf Honig auf die Hände und Zunge bekommen </a:t>
            </a:r>
            <a:r>
              <a:rPr lang="de-DE" sz="4900" b="0" u="none" strike="noStrike" dirty="0">
                <a:effectLst/>
              </a:rPr>
              <a:t>Ein wichtiges Ritual dieser Stufe war die Reinigung von Zunge und Händen mit Honig, was symbolisierte, dass der Novize die Wahrheit empfing und bewahrte.</a:t>
            </a:r>
          </a:p>
          <a:p>
            <a:r>
              <a:rPr lang="de-DE" sz="4900" b="1" dirty="0"/>
              <a:t>5. Perser (Perses)</a:t>
            </a:r>
            <a:r>
              <a:rPr lang="de-DE" sz="4900" b="1" dirty="0">
                <a:solidFill>
                  <a:srgbClr val="000000"/>
                </a:solidFill>
              </a:rPr>
              <a:t> </a:t>
            </a:r>
            <a:r>
              <a:rPr lang="de-DE" sz="4900" dirty="0">
                <a:solidFill>
                  <a:srgbClr val="000000"/>
                </a:solidFill>
              </a:rPr>
              <a:t>entsprach dem Mond: Mystische Stufe Symbol: Sichel (Sichel des Mondes) und die phrygische Mütze Verbindung zum persischen Ursprung des Kultes</a:t>
            </a:r>
          </a:p>
          <a:p>
            <a:r>
              <a:rPr kumimoji="0" lang="de-DE" altLang="de-DE" sz="4900" b="1" i="0" u="none" strike="noStrike" cap="none" normalizeH="0" baseline="0" dirty="0">
                <a:ln>
                  <a:noFill/>
                </a:ln>
                <a:solidFill>
                  <a:schemeClr val="tx1"/>
                </a:solidFill>
                <a:effectLst/>
              </a:rPr>
              <a:t>6. Sonnenbote (</a:t>
            </a:r>
            <a:r>
              <a:rPr kumimoji="0" lang="de-DE" altLang="de-DE" sz="4900" b="1" i="0" u="none" strike="noStrike" cap="none" normalizeH="0" baseline="0" dirty="0" err="1">
                <a:ln>
                  <a:noFill/>
                </a:ln>
                <a:solidFill>
                  <a:schemeClr val="tx1"/>
                </a:solidFill>
                <a:effectLst/>
              </a:rPr>
              <a:t>Heliodromus</a:t>
            </a:r>
            <a:r>
              <a:rPr kumimoji="0" lang="de-DE" altLang="de-DE" sz="4900" b="1" i="0" u="none" strike="noStrike" cap="none" normalizeH="0" baseline="0" dirty="0">
                <a:ln>
                  <a:noFill/>
                </a:ln>
                <a:solidFill>
                  <a:schemeClr val="tx1"/>
                </a:solidFill>
                <a:effectLst/>
              </a:rPr>
              <a:t>):</a:t>
            </a:r>
            <a:r>
              <a:rPr kumimoji="0" lang="de-DE" altLang="de-DE" sz="4900" b="0" i="0" u="none" strike="noStrike" cap="none" normalizeH="0" baseline="0" dirty="0">
                <a:ln>
                  <a:noFill/>
                </a:ln>
                <a:solidFill>
                  <a:schemeClr val="tx1"/>
                </a:solidFill>
                <a:effectLst/>
              </a:rPr>
              <a:t> Der Sonne (Sol) zugeordnet. Dieser Grad vertrat den Sonnengott auf Erden und trug während der Zeremonien </a:t>
            </a:r>
            <a:r>
              <a:rPr lang="de-DE" sz="4900" dirty="0">
                <a:solidFill>
                  <a:srgbClr val="000000"/>
                </a:solidFill>
              </a:rPr>
              <a:t>die Attribute der aufgehenden Sonne, </a:t>
            </a:r>
            <a:r>
              <a:rPr kumimoji="0" lang="de-DE" altLang="de-DE" sz="4900" b="0" i="0" u="none" strike="noStrike" cap="none" normalizeH="0" baseline="0" dirty="0">
                <a:ln>
                  <a:noFill/>
                </a:ln>
                <a:solidFill>
                  <a:schemeClr val="tx1"/>
                </a:solidFill>
                <a:effectLst/>
              </a:rPr>
              <a:t>oft eine strahlende Krone.</a:t>
            </a:r>
            <a:r>
              <a:rPr lang="de-DE" sz="4900" dirty="0">
                <a:solidFill>
                  <a:srgbClr val="000000"/>
                </a:solidFill>
              </a:rPr>
              <a:t> Symbolisiert die enge Verbindung zu Mithras als Sonnengott (Sol Invictus),</a:t>
            </a:r>
          </a:p>
          <a:p>
            <a:r>
              <a:rPr kumimoji="0" lang="de-DE" altLang="de-DE" sz="4900" b="1" i="0" u="none" strike="noStrike" cap="none" normalizeH="0" baseline="0" dirty="0">
                <a:ln>
                  <a:noFill/>
                </a:ln>
                <a:solidFill>
                  <a:schemeClr val="tx1"/>
                </a:solidFill>
                <a:effectLst/>
              </a:rPr>
              <a:t>7. Vater (Pater):</a:t>
            </a:r>
            <a:r>
              <a:rPr kumimoji="0" lang="de-DE" altLang="de-DE" sz="4900" b="0" i="0" u="none" strike="noStrike" cap="none" normalizeH="0" baseline="0" dirty="0">
                <a:ln>
                  <a:noFill/>
                </a:ln>
                <a:solidFill>
                  <a:schemeClr val="tx1"/>
                </a:solidFill>
                <a:effectLst/>
              </a:rPr>
              <a:t> Dem Saturn zugeordnet. Die höchste Stufe. Der </a:t>
            </a:r>
            <a:r>
              <a:rPr kumimoji="0" lang="de-DE" altLang="de-DE" sz="4900" b="0" i="1" u="none" strike="noStrike" cap="none" normalizeH="0" baseline="0" dirty="0">
                <a:ln>
                  <a:noFill/>
                </a:ln>
                <a:solidFill>
                  <a:schemeClr val="tx1"/>
                </a:solidFill>
                <a:effectLst/>
              </a:rPr>
              <a:t>Pater</a:t>
            </a:r>
            <a:r>
              <a:rPr kumimoji="0" lang="de-DE" altLang="de-DE" sz="4900" b="0" i="0" u="none" strike="noStrike" cap="none" normalizeH="0" baseline="0" dirty="0">
                <a:ln>
                  <a:noFill/>
                </a:ln>
                <a:solidFill>
                  <a:schemeClr val="tx1"/>
                </a:solidFill>
                <a:effectLst/>
              </a:rPr>
              <a:t> leitete die Gemeinde, das Mithräum, fungierte als Priester und nahm die Einweihungen </a:t>
            </a:r>
            <a:r>
              <a:rPr lang="de-DE" altLang="de-DE" sz="4900" dirty="0"/>
              <a:t>der niederen Grade vor</a:t>
            </a:r>
            <a:r>
              <a:rPr lang="de-DE" sz="4900" dirty="0">
                <a:solidFill>
                  <a:srgbClr val="000000"/>
                </a:solidFill>
              </a:rPr>
              <a:t>. Trägt eine phrygische Mütze, einen Stab und den Ring. Er repräsentiert Mithras selbst auf Erden Saturn-Stufe (Vollendung, höchste Weisheit</a:t>
            </a:r>
          </a:p>
          <a:p>
            <a:endParaRPr lang="de-DE" dirty="0"/>
          </a:p>
          <a:p>
            <a:pPr marL="0" indent="0">
              <a:buNone/>
            </a:pPr>
            <a:endParaRPr lang="de-DE" dirty="0"/>
          </a:p>
        </p:txBody>
      </p:sp>
      <p:sp>
        <p:nvSpPr>
          <p:cNvPr id="6" name="Rectangle 3">
            <a:extLst>
              <a:ext uri="{FF2B5EF4-FFF2-40B4-BE49-F238E27FC236}">
                <a16:creationId xmlns:a16="http://schemas.microsoft.com/office/drawing/2014/main" id="{B1B395A5-F0CE-4C11-931C-FA5A1D0A9ACF}"/>
              </a:ext>
            </a:extLst>
          </p:cNvPr>
          <p:cNvSpPr>
            <a:spLocks noChangeArrowheads="1"/>
          </p:cNvSpPr>
          <p:nvPr/>
        </p:nvSpPr>
        <p:spPr bwMode="auto">
          <a:xfrm>
            <a:off x="1057619" y="5733491"/>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6262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84328A-8456-4216-BDCE-0C513F6B8A77}"/>
              </a:ext>
            </a:extLst>
          </p:cNvPr>
          <p:cNvSpPr>
            <a:spLocks noGrp="1"/>
          </p:cNvSpPr>
          <p:nvPr>
            <p:ph type="title"/>
          </p:nvPr>
        </p:nvSpPr>
        <p:spPr>
          <a:xfrm>
            <a:off x="0" y="0"/>
            <a:ext cx="12191999" cy="519289"/>
          </a:xfrm>
        </p:spPr>
        <p:txBody>
          <a:bodyPr>
            <a:normAutofit fontScale="90000"/>
          </a:bodyPr>
          <a:lstStyle/>
          <a:p>
            <a:r>
              <a:rPr lang="de-DE" sz="3200" b="1" dirty="0">
                <a:latin typeface="+mn-lt"/>
              </a:rPr>
              <a:t>Verdichtete Übergangsriten des EHs - persisch-römisch-astrologisch</a:t>
            </a:r>
          </a:p>
        </p:txBody>
      </p:sp>
      <p:sp>
        <p:nvSpPr>
          <p:cNvPr id="3" name="Inhaltsplatzhalter 2">
            <a:extLst>
              <a:ext uri="{FF2B5EF4-FFF2-40B4-BE49-F238E27FC236}">
                <a16:creationId xmlns:a16="http://schemas.microsoft.com/office/drawing/2014/main" id="{26E3D6AA-5910-4886-9D8A-BF828C0F103E}"/>
              </a:ext>
            </a:extLst>
          </p:cNvPr>
          <p:cNvSpPr>
            <a:spLocks noGrp="1"/>
          </p:cNvSpPr>
          <p:nvPr>
            <p:ph idx="1"/>
          </p:nvPr>
        </p:nvSpPr>
        <p:spPr>
          <a:xfrm>
            <a:off x="0" y="519289"/>
            <a:ext cx="12192000" cy="6598356"/>
          </a:xfrm>
        </p:spPr>
        <p:txBody>
          <a:bodyPr>
            <a:normAutofit fontScale="25000" lnSpcReduction="20000"/>
          </a:bodyPr>
          <a:lstStyle/>
          <a:p>
            <a:pPr>
              <a:lnSpc>
                <a:spcPct val="100000"/>
              </a:lnSpc>
              <a:spcBef>
                <a:spcPts val="700"/>
              </a:spcBef>
            </a:pPr>
            <a:r>
              <a:rPr lang="de-DE" sz="6800" dirty="0"/>
              <a:t>Von der </a:t>
            </a:r>
            <a:r>
              <a:rPr lang="de-DE" sz="6800" b="1" dirty="0"/>
              <a:t>großen</a:t>
            </a:r>
            <a:r>
              <a:rPr lang="de-DE" sz="6800" dirty="0"/>
              <a:t> </a:t>
            </a:r>
            <a:r>
              <a:rPr lang="de-DE" sz="6800" b="1" dirty="0"/>
              <a:t>Dunkelphase in Mithras neues Licht der Gerechtigkeit</a:t>
            </a:r>
          </a:p>
          <a:p>
            <a:pPr>
              <a:lnSpc>
                <a:spcPct val="100000"/>
              </a:lnSpc>
              <a:spcBef>
                <a:spcPts val="700"/>
              </a:spcBef>
            </a:pPr>
            <a:r>
              <a:rPr lang="de-DE" sz="6800" dirty="0"/>
              <a:t>Von der verwertenden/beziehungsängstlichen/ansteckungsängstlichen </a:t>
            </a:r>
            <a:r>
              <a:rPr lang="de-DE" sz="6800" b="1" dirty="0"/>
              <a:t>Jungfrau</a:t>
            </a:r>
            <a:r>
              <a:rPr lang="de-DE" sz="6800" dirty="0"/>
              <a:t> in die </a:t>
            </a:r>
            <a:r>
              <a:rPr lang="de-DE" sz="6800" b="1" dirty="0"/>
              <a:t>Waage</a:t>
            </a:r>
          </a:p>
          <a:p>
            <a:pPr>
              <a:lnSpc>
                <a:spcPct val="100000"/>
              </a:lnSpc>
              <a:spcBef>
                <a:spcPts val="700"/>
              </a:spcBef>
            </a:pPr>
            <a:r>
              <a:rPr lang="de-DE" sz="6800" dirty="0"/>
              <a:t>Vom Kleinen, Nahem ins behütet Globale des </a:t>
            </a:r>
            <a:r>
              <a:rPr lang="de-DE" sz="6800" b="1" dirty="0"/>
              <a:t>Galaktischen Zentrum </a:t>
            </a:r>
            <a:r>
              <a:rPr lang="de-DE" sz="6800" dirty="0"/>
              <a:t>Sonne-Mond Qua. GZ-Ceres</a:t>
            </a:r>
          </a:p>
          <a:p>
            <a:pPr>
              <a:lnSpc>
                <a:spcPct val="100000"/>
              </a:lnSpc>
              <a:spcBef>
                <a:spcPts val="700"/>
              </a:spcBef>
            </a:pPr>
            <a:r>
              <a:rPr lang="de-DE" sz="6800" dirty="0"/>
              <a:t>Entfaltung des </a:t>
            </a:r>
            <a:r>
              <a:rPr lang="de-DE" sz="6800" dirty="0" err="1"/>
              <a:t>jungfrauhaften</a:t>
            </a:r>
            <a:r>
              <a:rPr lang="de-DE" sz="6800" dirty="0"/>
              <a:t> Geldverdienens / Revieraufbaus / gemeinsamer Übergang von der Feigheit zum </a:t>
            </a:r>
            <a:r>
              <a:rPr lang="de-DE" sz="6800" dirty="0" err="1"/>
              <a:t>individ</a:t>
            </a:r>
            <a:r>
              <a:rPr lang="de-DE" sz="6800" dirty="0"/>
              <a:t>. Mut bei </a:t>
            </a:r>
            <a:r>
              <a:rPr lang="de-DE" sz="6800" dirty="0" err="1"/>
              <a:t>Karmakonfrontationen</a:t>
            </a:r>
            <a:r>
              <a:rPr lang="de-DE" sz="6800" dirty="0"/>
              <a:t>: </a:t>
            </a:r>
            <a:r>
              <a:rPr lang="de-DE" sz="6800" b="1" dirty="0"/>
              <a:t>Venus-Mars-Sonne-Mond-Konjunktion im NM </a:t>
            </a:r>
            <a:r>
              <a:rPr lang="de-DE" sz="6800" dirty="0">
                <a:sym typeface="Wingdings" panose="05000000000000000000" pitchFamily="2" charset="2"/>
              </a:rPr>
              <a:t> </a:t>
            </a:r>
            <a:r>
              <a:rPr lang="de-DE" sz="6800" dirty="0"/>
              <a:t>zur Halbsumme Mond-Sonne = Venus / Mars im EH</a:t>
            </a:r>
          </a:p>
          <a:p>
            <a:pPr>
              <a:lnSpc>
                <a:spcPct val="100000"/>
              </a:lnSpc>
              <a:spcBef>
                <a:spcPts val="700"/>
              </a:spcBef>
            </a:pPr>
            <a:r>
              <a:rPr lang="de-DE" sz="6800" dirty="0"/>
              <a:t>Von der äquatornahen plutonischen Persönlichkeitskrise (</a:t>
            </a:r>
            <a:r>
              <a:rPr lang="de-DE" sz="6800" dirty="0" err="1"/>
              <a:t>erdmittelpunktsbezogen</a:t>
            </a:r>
            <a:r>
              <a:rPr lang="de-DE" sz="6800" dirty="0"/>
              <a:t> = chthonisch untenherum in die Neugeburt des Lebens) mittels der </a:t>
            </a:r>
            <a:r>
              <a:rPr lang="de-DE" sz="6800" b="1" dirty="0"/>
              <a:t>Deklinationskaskade Sonne / Mond = Pluto </a:t>
            </a:r>
            <a:r>
              <a:rPr lang="de-DE" sz="6800" b="1" dirty="0">
                <a:sym typeface="Wingdings" panose="05000000000000000000" pitchFamily="2" charset="2"/>
              </a:rPr>
              <a:t> Mond / Pluto = Nordknoten</a:t>
            </a:r>
            <a:endParaRPr lang="de-DE" sz="6800" b="1" dirty="0"/>
          </a:p>
          <a:p>
            <a:pPr>
              <a:lnSpc>
                <a:spcPct val="100000"/>
              </a:lnSpc>
              <a:spcBef>
                <a:spcPts val="700"/>
              </a:spcBef>
            </a:pPr>
            <a:r>
              <a:rPr lang="de-DE" sz="6800" dirty="0"/>
              <a:t>Vom </a:t>
            </a:r>
            <a:r>
              <a:rPr lang="de-DE" sz="6800" b="1" dirty="0"/>
              <a:t>1. Jungfrau-Neumondthema </a:t>
            </a:r>
            <a:r>
              <a:rPr lang="de-DE" sz="6800" dirty="0"/>
              <a:t>auflösend zum neuen </a:t>
            </a:r>
            <a:r>
              <a:rPr lang="de-DE" sz="6800" b="1" dirty="0" err="1"/>
              <a:t>finsternishaften</a:t>
            </a:r>
            <a:r>
              <a:rPr lang="de-DE" sz="6800" b="1" dirty="0"/>
              <a:t> 2. Jungfrau-Neumondthema</a:t>
            </a:r>
          </a:p>
          <a:p>
            <a:pPr>
              <a:lnSpc>
                <a:spcPct val="100000"/>
              </a:lnSpc>
              <a:spcBef>
                <a:spcPts val="700"/>
              </a:spcBef>
            </a:pPr>
            <a:r>
              <a:rPr lang="de-DE" sz="6800" dirty="0"/>
              <a:t>Von vor der </a:t>
            </a:r>
            <a:r>
              <a:rPr lang="de-DE" sz="6800" b="1" dirty="0"/>
              <a:t>SoFi (Saros 134) durch den </a:t>
            </a:r>
            <a:r>
              <a:rPr lang="de-DE" sz="6800" b="1" dirty="0" err="1"/>
              <a:t>erinnyenentfesselten</a:t>
            </a:r>
            <a:r>
              <a:rPr lang="de-DE" sz="6800" b="1" dirty="0"/>
              <a:t> Feuerkreis bis nach der SoFi</a:t>
            </a:r>
            <a:r>
              <a:rPr lang="de-DE" sz="6800" dirty="0"/>
              <a:t> - analog der unbesiegbaren Sonne Sol-Invictus. </a:t>
            </a:r>
          </a:p>
          <a:p>
            <a:pPr marL="0" indent="0">
              <a:lnSpc>
                <a:spcPct val="100000"/>
              </a:lnSpc>
              <a:spcBef>
                <a:spcPts val="700"/>
              </a:spcBef>
              <a:buNone/>
            </a:pPr>
            <a:r>
              <a:rPr lang="de-DE" sz="6800" b="1" dirty="0"/>
              <a:t>Diese SoFi ist der halbjährlich ereignisrahmende </a:t>
            </a:r>
            <a:r>
              <a:rPr lang="de-DE" sz="6800" b="1" dirty="0" err="1"/>
              <a:t>Globalisierungsstartschuß</a:t>
            </a:r>
            <a:r>
              <a:rPr lang="de-DE" sz="6800" b="1" dirty="0"/>
              <a:t> für durchlebte vs. gewaltsam projizierte Übergänge</a:t>
            </a:r>
            <a:r>
              <a:rPr lang="de-DE" sz="6800" dirty="0"/>
              <a:t>:</a:t>
            </a:r>
          </a:p>
          <a:p>
            <a:pPr>
              <a:lnSpc>
                <a:spcPct val="100000"/>
              </a:lnSpc>
              <a:spcBef>
                <a:spcPts val="700"/>
              </a:spcBef>
            </a:pPr>
            <a:r>
              <a:rPr lang="de-DE" sz="6800" dirty="0"/>
              <a:t>Vom Abstieg des </a:t>
            </a:r>
            <a:r>
              <a:rPr lang="de-DE" sz="6800" b="1" dirty="0"/>
              <a:t>Pluto erdbemächtigend über den Äquator 1. am 12.11.1987 </a:t>
            </a:r>
            <a:r>
              <a:rPr lang="de-DE" sz="6800" dirty="0"/>
              <a:t>nach unten einbindend in die irdischen Gemeinschaft</a:t>
            </a:r>
          </a:p>
          <a:p>
            <a:pPr>
              <a:lnSpc>
                <a:spcPct val="100000"/>
              </a:lnSpc>
              <a:spcBef>
                <a:spcPts val="700"/>
              </a:spcBef>
            </a:pPr>
            <a:r>
              <a:rPr lang="de-DE" sz="6800" dirty="0"/>
              <a:t>Vom Wurzeln/Städte zerstörenden/neuaufbauenden </a:t>
            </a:r>
            <a:r>
              <a:rPr lang="de-DE" sz="6800" b="1" dirty="0"/>
              <a:t>Stier-Saturn-Uranus ab 1942 </a:t>
            </a:r>
            <a:r>
              <a:rPr lang="de-DE" sz="6800" dirty="0">
                <a:sym typeface="Wingdings" panose="05000000000000000000" pitchFamily="2" charset="2"/>
              </a:rPr>
              <a:t></a:t>
            </a:r>
            <a:r>
              <a:rPr lang="de-DE" sz="6800" dirty="0"/>
              <a:t> globalen </a:t>
            </a:r>
            <a:r>
              <a:rPr lang="de-DE" sz="6800" b="1" dirty="0"/>
              <a:t>1.Schütze-Saturn-Uranus 13.02.1988</a:t>
            </a:r>
          </a:p>
          <a:p>
            <a:pPr>
              <a:lnSpc>
                <a:spcPct val="100000"/>
              </a:lnSpc>
              <a:spcBef>
                <a:spcPts val="700"/>
              </a:spcBef>
            </a:pPr>
            <a:r>
              <a:rPr lang="de-DE" sz="6800" dirty="0"/>
              <a:t>Vom neototalitären </a:t>
            </a:r>
            <a:r>
              <a:rPr lang="de-DE" sz="6800" dirty="0" err="1"/>
              <a:t>kz</a:t>
            </a:r>
            <a:r>
              <a:rPr lang="de-DE" sz="6800" dirty="0"/>
              <a:t>-mäßig einsperrenden, bestrafenden </a:t>
            </a:r>
            <a:r>
              <a:rPr lang="de-DE" sz="6800" b="1" dirty="0"/>
              <a:t>Steinbock-Uranus-Ingress ab 20.12.1904 </a:t>
            </a:r>
            <a:r>
              <a:rPr lang="de-DE" sz="6800" dirty="0"/>
              <a:t>(mit teuflisch-karmischen Gesellschaftsmeisterrechteck WAS-</a:t>
            </a:r>
            <a:r>
              <a:rPr lang="de-DE" sz="6800" dirty="0" err="1"/>
              <a:t>Ino</a:t>
            </a:r>
            <a:r>
              <a:rPr lang="de-DE" sz="6800" dirty="0"/>
              <a:t>-Saturn-Lucifer </a:t>
            </a:r>
            <a:r>
              <a:rPr lang="de-DE" sz="6800" dirty="0" err="1"/>
              <a:t>Opp</a:t>
            </a:r>
            <a:r>
              <a:rPr lang="de-DE" sz="6800" dirty="0"/>
              <a:t>. LÖW-Israel-Aschera T-Qua. SKO-Levy – wg. Massenmord ausgestoßene Leviten in Trigon/Sextil zu WAA-Mars </a:t>
            </a:r>
            <a:r>
              <a:rPr lang="de-DE" sz="6800" dirty="0" err="1"/>
              <a:t>Opp</a:t>
            </a:r>
            <a:r>
              <a:rPr lang="de-DE" sz="6800" dirty="0"/>
              <a:t>. WID-Jupiter, incl. Neptun-</a:t>
            </a:r>
            <a:r>
              <a:rPr lang="de-DE" sz="6800" dirty="0" err="1"/>
              <a:t>Jakoba</a:t>
            </a:r>
            <a:r>
              <a:rPr lang="de-DE" sz="6800" dirty="0"/>
              <a:t>-Magdalena und </a:t>
            </a:r>
            <a:r>
              <a:rPr lang="de-DE" sz="6800" dirty="0" err="1"/>
              <a:t>lilithische</a:t>
            </a:r>
            <a:r>
              <a:rPr lang="de-DE" sz="6800" dirty="0"/>
              <a:t> Schatten (Frauenrechte, auch den in einer Bedrohungssituation von ihm intrauterin erlebten Abtreibungsversuch) zu Jesus zurückbringenden Merkur-</a:t>
            </a:r>
            <a:r>
              <a:rPr lang="de-DE" sz="6800" dirty="0" err="1"/>
              <a:t>Yehushua</a:t>
            </a:r>
            <a:r>
              <a:rPr lang="de-DE" sz="6800" dirty="0"/>
              <a:t>-Ceres </a:t>
            </a:r>
            <a:r>
              <a:rPr lang="de-DE" sz="6800" dirty="0" err="1"/>
              <a:t>Opp</a:t>
            </a:r>
            <a:r>
              <a:rPr lang="de-DE" sz="6800" dirty="0"/>
              <a:t>. </a:t>
            </a:r>
            <a:r>
              <a:rPr lang="de-DE" sz="6800" dirty="0" err="1"/>
              <a:t>Int.Lilith</a:t>
            </a:r>
            <a:r>
              <a:rPr lang="de-DE" sz="6800" dirty="0"/>
              <a:t> T-Qua. Maria) </a:t>
            </a:r>
            <a:r>
              <a:rPr lang="de-DE" sz="6800" dirty="0">
                <a:sym typeface="Wingdings" panose="05000000000000000000" pitchFamily="2" charset="2"/>
              </a:rPr>
              <a:t> zum </a:t>
            </a:r>
            <a:r>
              <a:rPr lang="de-DE" sz="6800" dirty="0"/>
              <a:t>weltneuordnenden, Gewaltkarma durch nazijagende Medizin-Pharma-Mossad-Antifa-Gewalt beantwortenden (Wiesenthal-Mars </a:t>
            </a:r>
            <a:r>
              <a:rPr lang="de-DE" sz="6800" dirty="0" err="1"/>
              <a:t>Opp</a:t>
            </a:r>
            <a:r>
              <a:rPr lang="de-DE" sz="6800" dirty="0"/>
              <a:t>. Chiron Qua. Mondknoten) </a:t>
            </a:r>
            <a:r>
              <a:rPr lang="de-DE" sz="6800" b="1" dirty="0"/>
              <a:t>1.Ingress 15.02.1988</a:t>
            </a:r>
          </a:p>
          <a:p>
            <a:pPr>
              <a:lnSpc>
                <a:spcPct val="100000"/>
              </a:lnSpc>
              <a:spcBef>
                <a:spcPts val="700"/>
              </a:spcBef>
            </a:pPr>
            <a:r>
              <a:rPr lang="de-DE" sz="6800" dirty="0"/>
              <a:t>10° fix </a:t>
            </a:r>
            <a:r>
              <a:rPr lang="de-DE" sz="6800" b="1" dirty="0"/>
              <a:t>Äquator-Pluto/Lucifer/</a:t>
            </a:r>
            <a:r>
              <a:rPr lang="de-DE" sz="6800" b="1" dirty="0" err="1"/>
              <a:t>Sedna</a:t>
            </a:r>
            <a:r>
              <a:rPr lang="de-DE" sz="6800" b="1" dirty="0"/>
              <a:t>/Orcus-AC </a:t>
            </a:r>
            <a:r>
              <a:rPr lang="de-DE" sz="6800" dirty="0"/>
              <a:t>plus </a:t>
            </a:r>
            <a:r>
              <a:rPr lang="de-DE" sz="6800" b="1" dirty="0"/>
              <a:t>Saturn-G.A.-Angstdurchgang durch alles zurückkehrende Karma </a:t>
            </a:r>
            <a:r>
              <a:rPr lang="de-DE" sz="6800" dirty="0"/>
              <a:t>mit Todeserfahrungen und </a:t>
            </a:r>
            <a:r>
              <a:rPr lang="de-DE" sz="6800" dirty="0" err="1"/>
              <a:t>Gerichtetwerden</a:t>
            </a:r>
            <a:r>
              <a:rPr lang="de-DE" sz="6800" dirty="0"/>
              <a:t> zum lichteren aufrechten Aufbau. Die plutonisch-</a:t>
            </a:r>
            <a:r>
              <a:rPr lang="de-DE" sz="6800" dirty="0" err="1"/>
              <a:t>luciferisch</a:t>
            </a:r>
            <a:r>
              <a:rPr lang="de-DE" sz="6800" dirty="0"/>
              <a:t>-</a:t>
            </a:r>
            <a:r>
              <a:rPr lang="de-DE" sz="6800" dirty="0" err="1"/>
              <a:t>orcisch-sednahafte</a:t>
            </a:r>
            <a:r>
              <a:rPr lang="de-DE" sz="6800" dirty="0"/>
              <a:t> </a:t>
            </a:r>
            <a:r>
              <a:rPr lang="de-DE" sz="6800" b="1" dirty="0"/>
              <a:t>gesamtkulturelle Selbstmordphase / Gesamt-</a:t>
            </a:r>
            <a:r>
              <a:rPr lang="de-DE" sz="6800" b="1" dirty="0" err="1"/>
              <a:t>Karmabeleuchtungs</a:t>
            </a:r>
            <a:r>
              <a:rPr lang="de-DE" sz="6800" b="1" dirty="0"/>
              <a:t> / -</a:t>
            </a:r>
            <a:r>
              <a:rPr lang="de-DE" sz="6800" b="1" dirty="0" err="1"/>
              <a:t>durcharbeitungsphase</a:t>
            </a:r>
            <a:r>
              <a:rPr lang="de-DE" sz="6800" b="1" dirty="0"/>
              <a:t> der Hochkultur- / Religionsgründungen nach dem Uranus-Neptun-Pluto-</a:t>
            </a:r>
            <a:r>
              <a:rPr lang="de-DE" sz="6800" b="1" dirty="0" err="1"/>
              <a:t>Stellium</a:t>
            </a:r>
            <a:r>
              <a:rPr lang="de-DE" sz="6800" b="1" dirty="0"/>
              <a:t> 9-10° Stier </a:t>
            </a:r>
            <a:r>
              <a:rPr lang="de-DE" sz="6800" b="1" dirty="0" err="1"/>
              <a:t>Opp</a:t>
            </a:r>
            <a:r>
              <a:rPr lang="de-DE" sz="6800" b="1" dirty="0"/>
              <a:t>. SKO-Saturn T-Qua. WAS-Jupiter 577 v. Chr. </a:t>
            </a:r>
            <a:r>
              <a:rPr lang="de-DE" sz="6800" dirty="0"/>
              <a:t>+ der Konj. zum Äquator-Pluto 10° SKO auf dem MC in Davos (Qua. Mars) im </a:t>
            </a:r>
            <a:r>
              <a:rPr lang="de-DE" sz="6800" b="1" dirty="0" err="1"/>
              <a:t>Sarosstart</a:t>
            </a:r>
            <a:r>
              <a:rPr lang="de-DE" sz="6800" b="1" dirty="0"/>
              <a:t> 134 ab 22.06.1248 </a:t>
            </a:r>
            <a:r>
              <a:rPr lang="de-DE" sz="6800" dirty="0"/>
              <a:t>im Großtrigon </a:t>
            </a:r>
            <a:r>
              <a:rPr lang="de-DE" sz="6800" dirty="0" err="1"/>
              <a:t>Drakonia</a:t>
            </a:r>
            <a:r>
              <a:rPr lang="de-DE" sz="6800" dirty="0"/>
              <a:t> und Sonne-Mond-DC </a:t>
            </a:r>
            <a:r>
              <a:rPr lang="de-DE" sz="6800" dirty="0" err="1"/>
              <a:t>Opp</a:t>
            </a:r>
            <a:r>
              <a:rPr lang="de-DE" sz="6800" dirty="0"/>
              <a:t>. Aschera-geldgetriebener </a:t>
            </a:r>
            <a:r>
              <a:rPr lang="de-DE" sz="6800" dirty="0" err="1"/>
              <a:t>Jakoba</a:t>
            </a:r>
            <a:r>
              <a:rPr lang="de-DE" sz="6800" dirty="0"/>
              <a:t>-AC im Drachen-Apex im T-Qua. Epstein</a:t>
            </a:r>
          </a:p>
          <a:p>
            <a:endParaRPr lang="de-DE" dirty="0"/>
          </a:p>
        </p:txBody>
      </p:sp>
    </p:spTree>
    <p:extLst>
      <p:ext uri="{BB962C8B-B14F-4D97-AF65-F5344CB8AC3E}">
        <p14:creationId xmlns:p14="http://schemas.microsoft.com/office/powerpoint/2010/main" val="5719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B9DDDF-6BF5-4763-BD71-F0CF28DC6344}"/>
              </a:ext>
            </a:extLst>
          </p:cNvPr>
          <p:cNvSpPr>
            <a:spLocks noGrp="1"/>
          </p:cNvSpPr>
          <p:nvPr>
            <p:ph type="title"/>
          </p:nvPr>
        </p:nvSpPr>
        <p:spPr>
          <a:xfrm>
            <a:off x="838200" y="-1"/>
            <a:ext cx="10515600" cy="635431"/>
          </a:xfrm>
        </p:spPr>
        <p:txBody>
          <a:bodyPr>
            <a:normAutofit/>
          </a:bodyPr>
          <a:lstStyle/>
          <a:p>
            <a:pPr algn="ctr"/>
            <a:r>
              <a:rPr lang="de-DE" sz="3200" b="1" dirty="0">
                <a:latin typeface="+mn-lt"/>
              </a:rPr>
              <a:t>Welche Initiation, wo und wie?</a:t>
            </a:r>
          </a:p>
        </p:txBody>
      </p:sp>
      <p:sp>
        <p:nvSpPr>
          <p:cNvPr id="3" name="Inhaltsplatzhalter 2">
            <a:extLst>
              <a:ext uri="{FF2B5EF4-FFF2-40B4-BE49-F238E27FC236}">
                <a16:creationId xmlns:a16="http://schemas.microsoft.com/office/drawing/2014/main" id="{F9F76F40-237E-48BC-AEDA-7EF21C318BCF}"/>
              </a:ext>
            </a:extLst>
          </p:cNvPr>
          <p:cNvSpPr>
            <a:spLocks noGrp="1"/>
          </p:cNvSpPr>
          <p:nvPr>
            <p:ph idx="1"/>
          </p:nvPr>
        </p:nvSpPr>
        <p:spPr>
          <a:xfrm>
            <a:off x="0" y="635431"/>
            <a:ext cx="12192000" cy="6222569"/>
          </a:xfrm>
        </p:spPr>
        <p:txBody>
          <a:bodyPr>
            <a:normAutofit fontScale="77500" lnSpcReduction="20000"/>
          </a:bodyPr>
          <a:lstStyle/>
          <a:p>
            <a:r>
              <a:rPr lang="de-DE" dirty="0"/>
              <a:t>von wem lässt man sich initiieren, von wem lässt man sich in welcher Weise führen?: </a:t>
            </a:r>
          </a:p>
          <a:p>
            <a:r>
              <a:rPr lang="de-DE" dirty="0"/>
              <a:t>von der (Pandemie- u.a. )Angst und deren dämonisch schädigenden massenmedial propagierten Angstminimierungshandlungen</a:t>
            </a:r>
          </a:p>
          <a:p>
            <a:r>
              <a:rPr lang="de-DE" dirty="0"/>
              <a:t>von der Wissenschaft (der erhellenden oder der dunkel knechtenden?)</a:t>
            </a:r>
          </a:p>
          <a:p>
            <a:r>
              <a:rPr lang="de-DE" dirty="0"/>
              <a:t>vom Licht auch in seiner Abwesenheit, todesmutig Mithras in </a:t>
            </a:r>
            <a:r>
              <a:rPr lang="de-DE" dirty="0" err="1"/>
              <a:t>initiatischen</a:t>
            </a:r>
            <a:r>
              <a:rPr lang="de-DE" dirty="0"/>
              <a:t> gemeinschaftlichen Stirb und Werde-Geheimritualen den entschiedenen Schwellen durchschreitenden Handlungen folgend (Widder-Mithra in 9)</a:t>
            </a:r>
          </a:p>
          <a:p>
            <a:r>
              <a:rPr lang="de-DE" dirty="0"/>
              <a:t>von welchen Clubs, von welchen Geheimgesellschaften, von dem Dunklen verfallenen (schon von jeher </a:t>
            </a:r>
            <a:r>
              <a:rPr lang="de-DE" dirty="0" err="1"/>
              <a:t>luciferisch</a:t>
            </a:r>
            <a:r>
              <a:rPr lang="de-DE" dirty="0"/>
              <a:t> durchdrungenen Charts) digitalen globalen Institutionen (United Nations-</a:t>
            </a:r>
            <a:r>
              <a:rPr lang="de-DE" dirty="0" err="1"/>
              <a:t>Sedna</a:t>
            </a:r>
            <a:r>
              <a:rPr lang="de-DE" dirty="0"/>
              <a:t>-Harmonia auf 10° Stier </a:t>
            </a:r>
            <a:r>
              <a:rPr lang="de-DE" dirty="0" err="1"/>
              <a:t>Opp</a:t>
            </a:r>
            <a:r>
              <a:rPr lang="de-DE" dirty="0"/>
              <a:t>. Pluto-Lucifer auf 10° Skorpion Qua. AC-Orcus </a:t>
            </a:r>
            <a:r>
              <a:rPr lang="de-DE" dirty="0" err="1"/>
              <a:t>Opp</a:t>
            </a:r>
            <a:r>
              <a:rPr lang="de-DE" dirty="0"/>
              <a:t>. Hertz </a:t>
            </a:r>
          </a:p>
          <a:p>
            <a:r>
              <a:rPr lang="de-DE" dirty="0"/>
              <a:t>von den mit dem CO2-Preis gesellschaftsumbauenden Klimakampagnenmachern (Steinbock-Arrhenius in 6 im T-Quadrat Südknotenherrscher Venus </a:t>
            </a:r>
            <a:r>
              <a:rPr lang="de-DE" dirty="0" err="1"/>
              <a:t>Opp</a:t>
            </a:r>
            <a:r>
              <a:rPr lang="de-DE" dirty="0"/>
              <a:t>. Mithra</a:t>
            </a:r>
          </a:p>
          <a:p>
            <a:pPr marL="0" indent="0">
              <a:buNone/>
            </a:pPr>
            <a:r>
              <a:rPr lang="de-DE" dirty="0"/>
              <a:t>   oder von Jesus (Steinbock-</a:t>
            </a:r>
            <a:r>
              <a:rPr lang="de-DE" dirty="0" err="1"/>
              <a:t>Yeshuhua</a:t>
            </a:r>
            <a:r>
              <a:rPr lang="de-DE" dirty="0"/>
              <a:t> in 6 im T-Quadrat SK-Herrscher Venus </a:t>
            </a:r>
            <a:r>
              <a:rPr lang="de-DE" dirty="0" err="1"/>
              <a:t>Opp</a:t>
            </a:r>
            <a:r>
              <a:rPr lang="de-DE" dirty="0"/>
              <a:t>. Mithra</a:t>
            </a:r>
          </a:p>
          <a:p>
            <a:r>
              <a:rPr lang="de-DE" dirty="0"/>
              <a:t>Mithras als Sonne-Saturn-Asteroid führt in die neue väterlich verantwortete göttliche Ordnung der irdischen Realität (dunkle Kräfte nutzen auf niederen Ebenen die damit verbundenen, schattenhaften Chart-Konstellation). Jesus führt (in einer Vision erfasst durch </a:t>
            </a:r>
            <a:r>
              <a:rPr lang="de-DE" dirty="0" err="1"/>
              <a:t>luciferisch</a:t>
            </a:r>
            <a:r>
              <a:rPr lang="de-DE" dirty="0"/>
              <a:t> initiierte intrauterine Fundamentalablehnungen irdisch vater- und mutterlos vom Heiligen Geist Gottes im Mutterleib gerettet (die heilige Trinität ist nicht anderes als die Anbetung der Heiligkeit der göttlichen intrauterinen Errettung von Jesus ohne schützen könnende / wollende irdische Familie) über das Märtyrer-Kreuzigungsschicksal in den Himmel, was aber dann über das größte aller Opfer eine christliche Religionsgemeinschaft / Gesellschaft auf Erden aufbaut. </a:t>
            </a:r>
          </a:p>
        </p:txBody>
      </p:sp>
    </p:spTree>
    <p:extLst>
      <p:ext uri="{BB962C8B-B14F-4D97-AF65-F5344CB8AC3E}">
        <p14:creationId xmlns:p14="http://schemas.microsoft.com/office/powerpoint/2010/main" val="1141009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6F4E6-0373-4C89-8A51-47A6758B3395}"/>
              </a:ext>
            </a:extLst>
          </p:cNvPr>
          <p:cNvSpPr>
            <a:spLocks noGrp="1"/>
          </p:cNvSpPr>
          <p:nvPr>
            <p:ph type="title"/>
          </p:nvPr>
        </p:nvSpPr>
        <p:spPr>
          <a:xfrm>
            <a:off x="-1" y="256635"/>
            <a:ext cx="12191999" cy="549275"/>
          </a:xfrm>
        </p:spPr>
        <p:txBody>
          <a:bodyPr>
            <a:normAutofit fontScale="90000"/>
          </a:bodyPr>
          <a:lstStyle/>
          <a:p>
            <a:r>
              <a:rPr lang="de-DE" sz="3200" b="1" dirty="0">
                <a:latin typeface="+mn-lt"/>
              </a:rPr>
              <a:t>Mithras verdichtete Dunkelphasen / Übergänge zum Gesamtübergang</a:t>
            </a:r>
            <a:br>
              <a:rPr lang="de-DE" dirty="0"/>
            </a:br>
            <a:endParaRPr lang="de-DE" dirty="0"/>
          </a:p>
        </p:txBody>
      </p:sp>
      <p:sp>
        <p:nvSpPr>
          <p:cNvPr id="3" name="Inhaltsplatzhalter 2">
            <a:extLst>
              <a:ext uri="{FF2B5EF4-FFF2-40B4-BE49-F238E27FC236}">
                <a16:creationId xmlns:a16="http://schemas.microsoft.com/office/drawing/2014/main" id="{6C81E45F-FED2-4ED2-A0BB-8EFFB4000D52}"/>
              </a:ext>
            </a:extLst>
          </p:cNvPr>
          <p:cNvSpPr>
            <a:spLocks noGrp="1"/>
          </p:cNvSpPr>
          <p:nvPr>
            <p:ph idx="1"/>
          </p:nvPr>
        </p:nvSpPr>
        <p:spPr>
          <a:xfrm>
            <a:off x="-2" y="531273"/>
            <a:ext cx="12192000" cy="6326727"/>
          </a:xfrm>
        </p:spPr>
        <p:txBody>
          <a:bodyPr>
            <a:normAutofit fontScale="92500" lnSpcReduction="20000"/>
          </a:bodyPr>
          <a:lstStyle/>
          <a:p>
            <a:pPr>
              <a:lnSpc>
                <a:spcPct val="110000"/>
              </a:lnSpc>
              <a:spcBef>
                <a:spcPts val="300"/>
              </a:spcBef>
            </a:pPr>
            <a:r>
              <a:rPr lang="de-DE" sz="2000" dirty="0"/>
              <a:t>20 Min vor Beginn einer So-</a:t>
            </a:r>
            <a:r>
              <a:rPr lang="de-DE" sz="2000" dirty="0" err="1"/>
              <a:t>Fi</a:t>
            </a:r>
            <a:r>
              <a:rPr lang="de-DE" sz="2000" dirty="0"/>
              <a:t> im Qua. zum GZ, die in der folgenden halbjährlichen Akutphase die neue plutonisch erdbemächtigende Weltordnung von Plutos 1. Überlauf über den Äquator am 12.11.1987, der Saturn-Uranus-</a:t>
            </a:r>
            <a:r>
              <a:rPr lang="de-DE" sz="2000" dirty="0" err="1"/>
              <a:t>Konjunk</a:t>
            </a:r>
            <a:r>
              <a:rPr lang="de-DE" sz="2000" dirty="0"/>
              <a:t>-</a:t>
            </a:r>
            <a:r>
              <a:rPr lang="de-DE" sz="2000" dirty="0" err="1"/>
              <a:t>tion</a:t>
            </a:r>
            <a:r>
              <a:rPr lang="de-DE" sz="2000" dirty="0"/>
              <a:t> auf 29°55 am 13.02.1988 mit den deren ersten Ingressen auf 0° Steinbock 14./15.02 Februar 1988 rahmt = die grundsätzliche, China durchlaufende Rahmungsfinsternis der Globalisierung, der elitengesteuerten Neuen Weltordnung.</a:t>
            </a:r>
          </a:p>
          <a:p>
            <a:pPr>
              <a:lnSpc>
                <a:spcPct val="110000"/>
              </a:lnSpc>
              <a:spcBef>
                <a:spcPts val="300"/>
              </a:spcBef>
            </a:pPr>
            <a:r>
              <a:rPr lang="de-DE" sz="2000" dirty="0"/>
              <a:t>Es ist eine ringförmige, </a:t>
            </a:r>
            <a:r>
              <a:rPr lang="de-DE" sz="2000" dirty="0" err="1"/>
              <a:t>erinnyenhafte</a:t>
            </a:r>
            <a:r>
              <a:rPr lang="de-DE" sz="2000" dirty="0"/>
              <a:t> Sonnenfinsternis, sozusagen der brennende Reifen durch den man springen muss. Das Licht des Lichtgotts als äußerer Ringrahmen sowie die wohltäterhafte Gerechtigkeit des persischen Mithra und die </a:t>
            </a:r>
            <a:r>
              <a:rPr lang="de-DE" sz="2000" dirty="0" err="1"/>
              <a:t>umhütende</a:t>
            </a:r>
            <a:r>
              <a:rPr lang="de-DE" sz="2000" dirty="0"/>
              <a:t> Ceres auf dem GZ rahmen das Übergangsritual, in dem in der Mitte der Sonne die Seelenschatten, die dunklen Gefühle, das Karma konvergiert – das Schlimmste tritt hervor mit </a:t>
            </a:r>
            <a:r>
              <a:rPr lang="de-DE" sz="2000" dirty="0" err="1"/>
              <a:t>erinnyenhaften</a:t>
            </a:r>
            <a:r>
              <a:rPr lang="de-DE" sz="2000" dirty="0"/>
              <a:t> Höllenöffnungen (</a:t>
            </a:r>
            <a:r>
              <a:rPr lang="de-DE" sz="2000" dirty="0" err="1"/>
              <a:t>Megaira</a:t>
            </a:r>
            <a:r>
              <a:rPr lang="de-DE" sz="2000" dirty="0"/>
              <a:t>-Tisiphone, </a:t>
            </a:r>
            <a:r>
              <a:rPr lang="de-DE" sz="2000" dirty="0" err="1"/>
              <a:t>Finsternisherrscher</a:t>
            </a:r>
            <a:r>
              <a:rPr lang="de-DE" sz="2000" dirty="0"/>
              <a:t> Merkur-</a:t>
            </a:r>
            <a:r>
              <a:rPr lang="de-DE" sz="2000" dirty="0" err="1"/>
              <a:t>Erynia</a:t>
            </a:r>
            <a:r>
              <a:rPr lang="de-DE" sz="2000" dirty="0"/>
              <a:t> </a:t>
            </a:r>
            <a:r>
              <a:rPr lang="de-DE" sz="2000" dirty="0" err="1"/>
              <a:t>Opp</a:t>
            </a:r>
            <a:r>
              <a:rPr lang="de-DE" sz="2000" dirty="0"/>
              <a:t>. </a:t>
            </a:r>
            <a:r>
              <a:rPr lang="de-DE" sz="2000" dirty="0" err="1"/>
              <a:t>Lameia</a:t>
            </a:r>
            <a:r>
              <a:rPr lang="de-DE" sz="2000" dirty="0"/>
              <a:t> T-Qua. Alekto-</a:t>
            </a:r>
            <a:r>
              <a:rPr lang="de-DE" sz="2000" dirty="0" err="1"/>
              <a:t>Ino</a:t>
            </a:r>
            <a:r>
              <a:rPr lang="de-DE" sz="2000" dirty="0"/>
              <a:t>, Trigon </a:t>
            </a:r>
            <a:r>
              <a:rPr lang="de-DE" sz="2000" dirty="0" err="1"/>
              <a:t>Gonggong</a:t>
            </a:r>
            <a:r>
              <a:rPr lang="de-DE" sz="2000" dirty="0"/>
              <a:t>). Das Übergangsritual / der Dunkeldurchgang wird vom römischen Mithras begleitet / angeleitet.</a:t>
            </a:r>
          </a:p>
          <a:p>
            <a:pPr>
              <a:lnSpc>
                <a:spcPct val="110000"/>
              </a:lnSpc>
              <a:spcBef>
                <a:spcPts val="300"/>
              </a:spcBef>
            </a:pPr>
            <a:r>
              <a:rPr lang="de-DE" sz="2000" dirty="0"/>
              <a:t>Mond/Sonne im EH auf 27°/29° Qua. GZ und die SoFi auf 29° Jungfrau in der Angstschwelle kurz vor dem Begegnungs-zeichen Waage bringt die Angst der Verwerter-Egoisten vor der Gerechtigkeit, vor Umverteilungsideen mit fairem Teilen und v.a. einer Begegnungsangst vor anderen Menschen - als Ansteckungsangst vor Pandemien im nun global geöffneten Raum, die man dann teuflisch clever als </a:t>
            </a:r>
            <a:r>
              <a:rPr lang="de-DE" sz="2000" dirty="0" err="1"/>
              <a:t>Gain</a:t>
            </a:r>
            <a:r>
              <a:rPr lang="de-DE" sz="2000" dirty="0"/>
              <a:t> </a:t>
            </a:r>
            <a:r>
              <a:rPr lang="de-DE" sz="2000" dirty="0" err="1"/>
              <a:t>of</a:t>
            </a:r>
            <a:r>
              <a:rPr lang="de-DE" sz="2000" dirty="0"/>
              <a:t> </a:t>
            </a:r>
            <a:r>
              <a:rPr lang="de-DE" sz="2000" dirty="0" err="1"/>
              <a:t>Function</a:t>
            </a:r>
            <a:r>
              <a:rPr lang="de-DE" sz="2000" dirty="0"/>
              <a:t>-</a:t>
            </a:r>
            <a:r>
              <a:rPr lang="de-DE" sz="2000" dirty="0" err="1"/>
              <a:t>Plandemie</a:t>
            </a:r>
            <a:r>
              <a:rPr lang="de-DE" sz="2000" dirty="0"/>
              <a:t>-Freisetzung selbst der Welt verkauft.</a:t>
            </a:r>
          </a:p>
          <a:p>
            <a:pPr>
              <a:lnSpc>
                <a:spcPct val="110000"/>
              </a:lnSpc>
              <a:spcBef>
                <a:spcPts val="300"/>
              </a:spcBef>
            </a:pPr>
            <a:r>
              <a:rPr lang="de-DE" sz="2000" dirty="0"/>
              <a:t>Die Blindführungsrituale des Mithraismus verweisen auch auf den Jungfrau-Waage-Übergang auf ein Vertrauen in das Du, das einen wie ein initiierender Meister durch die Dunkelschwelle führt.</a:t>
            </a:r>
          </a:p>
          <a:p>
            <a:pPr>
              <a:lnSpc>
                <a:spcPct val="110000"/>
              </a:lnSpc>
              <a:spcBef>
                <a:spcPts val="300"/>
              </a:spcBef>
            </a:pPr>
            <a:r>
              <a:rPr lang="de-DE" sz="2000" dirty="0"/>
              <a:t>Die Schattenseiten: bindende bzw. strafende Toten- / Unterweltsgötter sind aufgereiht: Orcus auf AC T-Qua. </a:t>
            </a:r>
            <a:r>
              <a:rPr lang="de-DE" sz="2000" dirty="0" err="1"/>
              <a:t>Sedna</a:t>
            </a:r>
            <a:r>
              <a:rPr lang="de-DE" sz="2000" dirty="0"/>
              <a:t> </a:t>
            </a:r>
            <a:r>
              <a:rPr lang="de-DE" sz="2000" dirty="0" err="1"/>
              <a:t>Opp</a:t>
            </a:r>
            <a:r>
              <a:rPr lang="de-DE" sz="2000" dirty="0"/>
              <a:t>. Pluto, Pan auf NK, Sauron auf MC, Saturn auf G.A., </a:t>
            </a:r>
            <a:r>
              <a:rPr lang="de-DE" sz="2000" dirty="0" err="1"/>
              <a:t>Arawn</a:t>
            </a:r>
            <a:r>
              <a:rPr lang="de-DE" sz="2000" dirty="0"/>
              <a:t> steht auf </a:t>
            </a:r>
            <a:r>
              <a:rPr lang="de-DE" sz="2000" dirty="0" err="1"/>
              <a:t>Ixion</a:t>
            </a:r>
            <a:r>
              <a:rPr lang="de-DE" sz="2000" dirty="0"/>
              <a:t> </a:t>
            </a:r>
            <a:r>
              <a:rPr lang="de-DE" sz="2000" dirty="0" err="1"/>
              <a:t>Opp</a:t>
            </a:r>
            <a:r>
              <a:rPr lang="de-DE" sz="2000" dirty="0"/>
              <a:t>. Sado T-Qua. Hygeia-</a:t>
            </a:r>
            <a:r>
              <a:rPr lang="de-DE" sz="2000" dirty="0" err="1"/>
              <a:t>Merak</a:t>
            </a:r>
            <a:r>
              <a:rPr lang="de-DE" sz="2000" dirty="0"/>
              <a:t> auf wissen-</a:t>
            </a:r>
            <a:r>
              <a:rPr lang="de-DE" sz="2000" dirty="0" err="1"/>
              <a:t>schaftlich</a:t>
            </a:r>
            <a:r>
              <a:rPr lang="de-DE" sz="2000" dirty="0"/>
              <a:t> profitorientierten MC- / NK-Herrscher Jungfrau-Mars auf </a:t>
            </a:r>
            <a:r>
              <a:rPr lang="de-DE" sz="2000" dirty="0" err="1"/>
              <a:t>genozidalen</a:t>
            </a:r>
            <a:r>
              <a:rPr lang="de-DE" sz="2000" dirty="0"/>
              <a:t> Herero / Israel / </a:t>
            </a:r>
            <a:r>
              <a:rPr lang="de-DE" sz="2000" dirty="0" err="1"/>
              <a:t>Subamara</a:t>
            </a:r>
            <a:r>
              <a:rPr lang="de-DE" sz="2000" dirty="0"/>
              <a:t> / </a:t>
            </a:r>
            <a:r>
              <a:rPr lang="de-DE" sz="2000" dirty="0" err="1"/>
              <a:t>Rockefellia</a:t>
            </a:r>
            <a:r>
              <a:rPr lang="de-DE" sz="2000" dirty="0"/>
              <a:t> auslaufend, Ziel: wissenschaftlich / verwertend begangener Genozid in einer richtenden, teuflisch Todeskarma-Wiederkehrangst missbrauchenden, induzierten Massenselbstmordwelle: Orcus-Flood T-Qua. </a:t>
            </a:r>
            <a:r>
              <a:rPr lang="de-DE" sz="2000" dirty="0" err="1"/>
              <a:t>Sedna</a:t>
            </a:r>
            <a:r>
              <a:rPr lang="de-DE" sz="2000" dirty="0"/>
              <a:t> </a:t>
            </a:r>
            <a:r>
              <a:rPr lang="de-DE" sz="2000" dirty="0" err="1"/>
              <a:t>Opp</a:t>
            </a:r>
            <a:r>
              <a:rPr lang="de-DE" sz="2000" dirty="0"/>
              <a:t>. Pluto-Lucifer.</a:t>
            </a:r>
          </a:p>
          <a:p>
            <a:pPr>
              <a:lnSpc>
                <a:spcPct val="110000"/>
              </a:lnSpc>
              <a:spcBef>
                <a:spcPts val="300"/>
              </a:spcBef>
            </a:pPr>
            <a:r>
              <a:rPr lang="de-DE" sz="2000" dirty="0"/>
              <a:t>exakte Deklinationshalbsummen-Kaskade am Äquator des unteren, chthonischen Durchgangs Sonne / Mond = Pluto</a:t>
            </a:r>
            <a:r>
              <a:rPr lang="de-DE" sz="2000" dirty="0">
                <a:sym typeface="Wingdings" panose="05000000000000000000" pitchFamily="2" charset="2"/>
              </a:rPr>
              <a:t> Mond / Pluto = Nordknoten , mit der schützenden, wiedergebärenden, unsterblich machenden Ceres auf dem GZ.</a:t>
            </a:r>
            <a:endParaRPr lang="de-DE" sz="2000" dirty="0"/>
          </a:p>
        </p:txBody>
      </p:sp>
    </p:spTree>
    <p:extLst>
      <p:ext uri="{BB962C8B-B14F-4D97-AF65-F5344CB8AC3E}">
        <p14:creationId xmlns:p14="http://schemas.microsoft.com/office/powerpoint/2010/main" val="2334641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47EC72-CEAD-4F0F-98F5-D1639225238D}"/>
              </a:ext>
            </a:extLst>
          </p:cNvPr>
          <p:cNvSpPr>
            <a:spLocks noGrp="1"/>
          </p:cNvSpPr>
          <p:nvPr>
            <p:ph type="title"/>
          </p:nvPr>
        </p:nvSpPr>
        <p:spPr>
          <a:xfrm>
            <a:off x="0" y="252021"/>
            <a:ext cx="12192000" cy="96322"/>
          </a:xfrm>
        </p:spPr>
        <p:txBody>
          <a:bodyPr>
            <a:normAutofit fontScale="90000"/>
          </a:bodyPr>
          <a:lstStyle/>
          <a:p>
            <a:pPr algn="ctr"/>
            <a:br>
              <a:rPr lang="de-DE" dirty="0"/>
            </a:br>
            <a:r>
              <a:rPr lang="de-DE" sz="3600" b="1" dirty="0">
                <a:latin typeface="+mn-lt"/>
              </a:rPr>
              <a:t>angstüberkompensierende, pandemievorbereitende, schwarzmagisch-transhumanistisch knechtende Genozid-Wissenschaft</a:t>
            </a:r>
            <a:br>
              <a:rPr lang="de-DE" sz="3600" b="1" dirty="0">
                <a:latin typeface="+mn-lt"/>
              </a:rPr>
            </a:br>
            <a:endParaRPr lang="de-DE" sz="3200" b="1" dirty="0">
              <a:latin typeface="+mn-lt"/>
            </a:endParaRPr>
          </a:p>
        </p:txBody>
      </p:sp>
      <p:sp>
        <p:nvSpPr>
          <p:cNvPr id="3" name="Inhaltsplatzhalter 2">
            <a:extLst>
              <a:ext uri="{FF2B5EF4-FFF2-40B4-BE49-F238E27FC236}">
                <a16:creationId xmlns:a16="http://schemas.microsoft.com/office/drawing/2014/main" id="{A566833C-FC78-4E52-9BC8-70FB645AD32E}"/>
              </a:ext>
            </a:extLst>
          </p:cNvPr>
          <p:cNvSpPr>
            <a:spLocks noGrp="1"/>
          </p:cNvSpPr>
          <p:nvPr>
            <p:ph idx="1"/>
          </p:nvPr>
        </p:nvSpPr>
        <p:spPr>
          <a:xfrm>
            <a:off x="-50800" y="696685"/>
            <a:ext cx="12293600" cy="6161315"/>
          </a:xfrm>
        </p:spPr>
        <p:txBody>
          <a:bodyPr>
            <a:noAutofit/>
          </a:bodyPr>
          <a:lstStyle/>
          <a:p>
            <a:pPr marL="0" indent="0">
              <a:spcBef>
                <a:spcPts val="0"/>
              </a:spcBef>
              <a:spcAft>
                <a:spcPts val="400"/>
              </a:spcAft>
              <a:buNone/>
            </a:pPr>
            <a:r>
              <a:rPr lang="de-DE" sz="1500" b="1" dirty="0"/>
              <a:t>Erstmals ab der </a:t>
            </a:r>
            <a:r>
              <a:rPr lang="de-DE" sz="1500" b="1" dirty="0" err="1"/>
              <a:t>genozidal</a:t>
            </a:r>
            <a:r>
              <a:rPr lang="de-DE" sz="1500" b="1" dirty="0"/>
              <a:t>-gottspielenden Chiron </a:t>
            </a:r>
            <a:r>
              <a:rPr lang="de-DE" sz="1500" b="1" dirty="0" err="1"/>
              <a:t>Opp</a:t>
            </a:r>
            <a:r>
              <a:rPr lang="de-DE" sz="1500" b="1" dirty="0"/>
              <a:t>. Pluto T-Qua. Orcus-Zeus - </a:t>
            </a:r>
            <a:r>
              <a:rPr lang="de-DE" sz="1500" b="1" dirty="0" err="1"/>
              <a:t>Centenniums</a:t>
            </a:r>
            <a:r>
              <a:rPr lang="de-DE" sz="1500" b="1" dirty="0"/>
              <a:t>-SoFi 03.12.1899 (vor doppelndem, lichtvoll-erkennendem </a:t>
            </a:r>
            <a:r>
              <a:rPr lang="de-DE" sz="1500" b="1" dirty="0" err="1"/>
              <a:t>Mathesis</a:t>
            </a:r>
            <a:r>
              <a:rPr lang="de-DE" sz="1500" b="1" dirty="0"/>
              <a:t>-EH 28.03.1900, 23:44 UT, Heidelberg mit </a:t>
            </a:r>
            <a:r>
              <a:rPr lang="de-DE" sz="1500" b="1" dirty="0" err="1"/>
              <a:t>naturwissensch</a:t>
            </a:r>
            <a:r>
              <a:rPr lang="de-DE" sz="1500" b="1" dirty="0"/>
              <a:t>. Massenvernichtungsschatten mit Atom, Gas, Waffen: Jupiter-Uranus-NK-G.A.-AC </a:t>
            </a:r>
            <a:r>
              <a:rPr lang="de-DE" sz="1500" b="1" dirty="0" err="1"/>
              <a:t>Opp</a:t>
            </a:r>
            <a:r>
              <a:rPr lang="de-DE" sz="1500" b="1" dirty="0"/>
              <a:t>. Pluto-SK-DC T-Qua. Orcus/</a:t>
            </a:r>
            <a:r>
              <a:rPr lang="de-DE" sz="1500" b="1" dirty="0" err="1"/>
              <a:t>Nessus</a:t>
            </a:r>
            <a:r>
              <a:rPr lang="de-DE" sz="1500" b="1" dirty="0"/>
              <a:t> + globales Neptun-</a:t>
            </a:r>
            <a:r>
              <a:rPr lang="de-DE" sz="1500" b="1" dirty="0" err="1"/>
              <a:t>Zhulong</a:t>
            </a:r>
            <a:r>
              <a:rPr lang="de-DE" sz="1500" b="1" dirty="0"/>
              <a:t> </a:t>
            </a:r>
            <a:r>
              <a:rPr lang="de-DE" sz="1500" b="1" dirty="0" err="1"/>
              <a:t>Opp</a:t>
            </a:r>
            <a:r>
              <a:rPr lang="de-DE" sz="1500" b="1" dirty="0"/>
              <a:t>. Chiron-</a:t>
            </a:r>
            <a:r>
              <a:rPr lang="de-DE" sz="1500" b="1" dirty="0" err="1"/>
              <a:t>Gonggong</a:t>
            </a:r>
            <a:r>
              <a:rPr lang="de-DE" sz="1500" b="1" dirty="0"/>
              <a:t> T-Qua. Lucifer-GZ), v.a. </a:t>
            </a:r>
            <a:r>
              <a:rPr lang="de-DE" sz="1500" b="1" dirty="0">
                <a:latin typeface="+mn-lt"/>
              </a:rPr>
              <a:t>seit den Uranus-Pluto-Konj</a:t>
            </a:r>
            <a:r>
              <a:rPr lang="de-DE" sz="1500" b="1" dirty="0"/>
              <a:t>. 1965/1966 in JUN SXT Krebs-Orcus plus dem </a:t>
            </a:r>
            <a:r>
              <a:rPr lang="de-DE" sz="1500" b="1" dirty="0" err="1"/>
              <a:t>orcisch-luciferischen</a:t>
            </a:r>
            <a:r>
              <a:rPr lang="de-DE" sz="1500" b="1" dirty="0"/>
              <a:t> Kometen-EHs </a:t>
            </a:r>
            <a:r>
              <a:rPr lang="de-DE" sz="1500" b="1" dirty="0" err="1"/>
              <a:t>Ikeya-Seki</a:t>
            </a:r>
            <a:r>
              <a:rPr lang="de-DE" sz="1500" b="1" dirty="0"/>
              <a:t> vom 18.09.1965 ist </a:t>
            </a:r>
            <a:r>
              <a:rPr lang="de-DE" sz="1500" b="1" dirty="0">
                <a:latin typeface="+mn-lt"/>
              </a:rPr>
              <a:t>Wissenschaft zunehmend anpassungserzwingend </a:t>
            </a:r>
            <a:r>
              <a:rPr lang="de-DE" sz="1500" b="1" dirty="0"/>
              <a:t>in ei-</a:t>
            </a:r>
            <a:r>
              <a:rPr lang="de-DE" sz="1500" b="1" dirty="0" err="1"/>
              <a:t>nem</a:t>
            </a:r>
            <a:r>
              <a:rPr lang="de-DE" sz="1500" b="1" dirty="0"/>
              <a:t> radikal verwertenden angstbetont-suizidalen, autoritären, </a:t>
            </a:r>
            <a:r>
              <a:rPr lang="de-DE" sz="1500" b="1" dirty="0">
                <a:latin typeface="+mn-lt"/>
              </a:rPr>
              <a:t>faschistischen Abwärtssog. Darauf folgte </a:t>
            </a:r>
            <a:r>
              <a:rPr lang="de-DE" sz="1500" b="1" dirty="0"/>
              <a:t>der </a:t>
            </a:r>
            <a:r>
              <a:rPr lang="de-DE" sz="1500" b="1" dirty="0" err="1"/>
              <a:t>orwellianische</a:t>
            </a:r>
            <a:r>
              <a:rPr lang="de-DE" sz="1500" b="1" dirty="0"/>
              <a:t>, cancelnde, eugenisch </a:t>
            </a:r>
            <a:r>
              <a:rPr lang="de-DE" sz="1500" b="1" dirty="0">
                <a:latin typeface="+mn-lt"/>
              </a:rPr>
              <a:t>krank-machende bis ausmerzende Millenniumszyklus vo</a:t>
            </a:r>
            <a:r>
              <a:rPr lang="de-DE" sz="1500" b="1" dirty="0"/>
              <a:t>m 30.12.1999 mit Chiron-Pluto-Orwell-</a:t>
            </a:r>
            <a:r>
              <a:rPr lang="de-DE" sz="1500" b="1" dirty="0" err="1"/>
              <a:t>Magion</a:t>
            </a:r>
            <a:r>
              <a:rPr lang="de-DE" sz="1500" b="1" dirty="0"/>
              <a:t>-Konj. </a:t>
            </a:r>
            <a:r>
              <a:rPr lang="de-DE" sz="1500" b="1" dirty="0" err="1"/>
              <a:t>Qcx</a:t>
            </a:r>
            <a:r>
              <a:rPr lang="de-DE" sz="1500" b="1" dirty="0"/>
              <a:t> Saturn, T-Qua. Walpurga </a:t>
            </a:r>
            <a:r>
              <a:rPr lang="de-DE" sz="1500" b="1" dirty="0" err="1"/>
              <a:t>Opp</a:t>
            </a:r>
            <a:r>
              <a:rPr lang="de-DE" sz="1500" b="1" dirty="0"/>
              <a:t>. Israel-Nemesis (einer Holocaust-Nemesis, auch da teils umkehrend der Holocaust-Zyklus vom Chiron-Pluto ab 19.07.1941 abgelöst wurde). Mit der virologisch-</a:t>
            </a:r>
            <a:r>
              <a:rPr lang="de-DE" sz="1500" b="1" dirty="0" err="1"/>
              <a:t>autoritä</a:t>
            </a:r>
            <a:r>
              <a:rPr lang="de-DE" sz="1500" b="1" dirty="0"/>
              <a:t>-</a:t>
            </a:r>
            <a:r>
              <a:rPr lang="de-DE" sz="1500" b="1" dirty="0" err="1"/>
              <a:t>ren</a:t>
            </a:r>
            <a:r>
              <a:rPr lang="de-DE" sz="1500" b="1" dirty="0"/>
              <a:t> Corona-Ausbruchs- / </a:t>
            </a:r>
            <a:r>
              <a:rPr lang="de-DE" sz="1500" b="1" dirty="0" err="1"/>
              <a:t>Asocial</a:t>
            </a:r>
            <a:r>
              <a:rPr lang="de-DE" sz="1500" b="1" dirty="0"/>
              <a:t> Distancing-Deklinations-</a:t>
            </a:r>
            <a:r>
              <a:rPr lang="de-DE" sz="1500" b="1" dirty="0" err="1"/>
              <a:t>MoFi</a:t>
            </a:r>
            <a:r>
              <a:rPr lang="de-DE" sz="1500" b="1" dirty="0"/>
              <a:t> vom 16.07.2019, wo Jupiter-Saturn-Pluto-MK-Sonne-Mond-Venus erdbemächtigend im nahezu gleichen Abstand zum Äquator standen und ein Jupiter-Neptun-Lucifer T-Qua. die Uranus-Pluto-Grade entgrenzt </a:t>
            </a:r>
            <a:r>
              <a:rPr lang="de-DE" sz="1500" b="1" dirty="0" err="1"/>
              <a:t>luciferisch</a:t>
            </a:r>
            <a:r>
              <a:rPr lang="de-DE" sz="1500" b="1" dirty="0"/>
              <a:t> globalisierte, ist es vollends umgekippt. Die Dopplung Mithra-EH / 1. NWO-SoFi 22./ 23.09.1987 ist ein weiterer, </a:t>
            </a:r>
            <a:r>
              <a:rPr lang="de-DE" sz="1500" b="1" dirty="0" err="1"/>
              <a:t>geheimbündegeprägter</a:t>
            </a:r>
            <a:r>
              <a:rPr lang="de-DE" sz="1500" b="1" dirty="0"/>
              <a:t> Wissenschaftsklimax, was v.a. zur Corona / Genimpfzeit </a:t>
            </a:r>
            <a:r>
              <a:rPr lang="de-DE" sz="1500" b="1" dirty="0" err="1"/>
              <a:t>jungfrau</a:t>
            </a:r>
            <a:r>
              <a:rPr lang="de-DE" sz="1500" b="1" dirty="0"/>
              <a:t>-totalitär entgleiste, aber auch im immer stärker digital-kontrollierten Transhumanismus in die dunkle Knechtung führt:</a:t>
            </a:r>
          </a:p>
          <a:p>
            <a:pPr>
              <a:spcBef>
                <a:spcPts val="0"/>
              </a:spcBef>
              <a:spcAft>
                <a:spcPts val="400"/>
              </a:spcAft>
            </a:pPr>
            <a:r>
              <a:rPr lang="de-DE" sz="1500" dirty="0"/>
              <a:t>1. Jungfrau Neumond 24.08.1987 in </a:t>
            </a:r>
            <a:r>
              <a:rPr lang="de-DE" sz="1500" dirty="0" err="1"/>
              <a:t>Karmaverdichtungs</a:t>
            </a:r>
            <a:r>
              <a:rPr lang="de-DE" sz="1500" dirty="0"/>
              <a:t>-Konjunktion Südknotenherrscher Venus / Nordknotenherrscher Mars, alle auf 0° nahe Regulus Qua. der Glaubenskrise / dem Glaubensbekenntnis Credo oder aber dem Digitalisierungs- / Transhumanismus-Sog. EH mit Mond-Sonne in der Jungfrau im karmischen </a:t>
            </a:r>
            <a:r>
              <a:rPr lang="de-DE" sz="1500" dirty="0" err="1"/>
              <a:t>Qcx</a:t>
            </a:r>
            <a:r>
              <a:rPr lang="de-DE" sz="1500" dirty="0"/>
              <a:t>. zum Widder-MC-Jupiter und global ausdehnend Qua. GZ</a:t>
            </a:r>
          </a:p>
          <a:p>
            <a:pPr>
              <a:spcBef>
                <a:spcPts val="0"/>
              </a:spcBef>
              <a:spcAft>
                <a:spcPts val="400"/>
              </a:spcAft>
            </a:pPr>
            <a:r>
              <a:rPr lang="de-DE" sz="1500" dirty="0"/>
              <a:t>2. Jungfrau-Neumond, eine feuerringförmige SoFi (letzter Grad) 20 Min. später der </a:t>
            </a:r>
            <a:r>
              <a:rPr lang="de-DE" sz="1500" dirty="0" err="1"/>
              <a:t>erinnyenhafte</a:t>
            </a:r>
            <a:r>
              <a:rPr lang="de-DE" sz="1500" dirty="0"/>
              <a:t> </a:t>
            </a:r>
            <a:r>
              <a:rPr lang="de-DE" sz="1500" dirty="0" err="1"/>
              <a:t>karmakonfrontierende</a:t>
            </a:r>
            <a:r>
              <a:rPr lang="de-DE" sz="1500" dirty="0"/>
              <a:t> Dunkelheitsdurchgang</a:t>
            </a:r>
          </a:p>
          <a:p>
            <a:pPr>
              <a:spcBef>
                <a:spcPts val="0"/>
              </a:spcBef>
              <a:spcAft>
                <a:spcPts val="400"/>
              </a:spcAft>
            </a:pPr>
            <a:r>
              <a:rPr lang="de-DE" sz="1500" dirty="0"/>
              <a:t>AC-, H2-, H12 in Jungfrau (Sonne, Mond) plus MC- und Nordknoten-Herrscher Mars-Herero in der Jungfrau =  Anlageentfaltungs- und öffentliche wie auch ganzheitliche Berufungsresultate und die Zukunftswege der Nordknotenherrschers sind alle </a:t>
            </a:r>
            <a:r>
              <a:rPr lang="de-DE" sz="1500" dirty="0" err="1"/>
              <a:t>jungfrauhaft</a:t>
            </a:r>
            <a:r>
              <a:rPr lang="de-DE" sz="1500" dirty="0"/>
              <a:t>: Jungfrau-Angst-Wissenschaftshöhepunkt. </a:t>
            </a:r>
          </a:p>
          <a:p>
            <a:pPr>
              <a:spcBef>
                <a:spcPts val="0"/>
              </a:spcBef>
              <a:spcAft>
                <a:spcPts val="400"/>
              </a:spcAft>
            </a:pPr>
            <a:r>
              <a:rPr lang="de-DE" sz="1500" dirty="0"/>
              <a:t>Herrschendes Resultat am MC: reflexiv, aber im Großen Stil (R-Widder-Jupiter) unsterblichkeitsanstrebend (Athanasia) transhumanistisch (</a:t>
            </a:r>
            <a:r>
              <a:rPr lang="de-DE" sz="1500" dirty="0" err="1"/>
              <a:t>Lamettrie</a:t>
            </a:r>
            <a:r>
              <a:rPr lang="de-DE" sz="1500" dirty="0"/>
              <a:t>), hemmungslos all-eindringend durchschauend und knechtend (Sauron) wissenschaftlich (</a:t>
            </a:r>
            <a:r>
              <a:rPr lang="de-DE" sz="1500" dirty="0" err="1"/>
              <a:t>Scientia</a:t>
            </a:r>
            <a:r>
              <a:rPr lang="de-DE" sz="1500" dirty="0"/>
              <a:t>). Angstschürend mit Panik, </a:t>
            </a:r>
            <a:r>
              <a:rPr lang="de-DE" sz="1500" dirty="0" err="1"/>
              <a:t>Panikdemie</a:t>
            </a:r>
            <a:r>
              <a:rPr lang="de-DE" sz="1500" dirty="0"/>
              <a:t>, </a:t>
            </a:r>
            <a:r>
              <a:rPr lang="de-DE" sz="1500" dirty="0" err="1"/>
              <a:t>Plandemie</a:t>
            </a:r>
            <a:r>
              <a:rPr lang="de-DE" sz="1500" dirty="0"/>
              <a:t> durch: Orcus auf dem AC Qua. Pluto-Lucifer, der 3 Tage später entdeckte Pan () und Spartacus (Versklavung, Sklavenaufstand) auf dem Nordknoten.</a:t>
            </a:r>
          </a:p>
          <a:p>
            <a:pPr>
              <a:spcBef>
                <a:spcPts val="0"/>
              </a:spcBef>
              <a:spcAft>
                <a:spcPts val="400"/>
              </a:spcAft>
            </a:pPr>
            <a:r>
              <a:rPr lang="de-DE" sz="1500" dirty="0"/>
              <a:t>Angstschwellen bei der </a:t>
            </a:r>
            <a:r>
              <a:rPr lang="de-DE" sz="1500" dirty="0" err="1"/>
              <a:t>Karmakonfrontation</a:t>
            </a:r>
            <a:r>
              <a:rPr lang="de-DE" sz="1500" dirty="0"/>
              <a:t> mit tiefsten Schatten und Projektion: Orcus auf dem AC Qua. Pluto-Lucifer, </a:t>
            </a:r>
            <a:r>
              <a:rPr lang="de-DE" sz="1500" dirty="0" err="1"/>
              <a:t>Aakashshah</a:t>
            </a:r>
            <a:r>
              <a:rPr lang="de-DE" sz="1500" dirty="0"/>
              <a:t> Trigon Sonne-Mond, Feuer-Großtrigon Karma/Eris/</a:t>
            </a:r>
            <a:r>
              <a:rPr lang="de-DE" sz="1500" dirty="0" err="1"/>
              <a:t>soghaft</a:t>
            </a:r>
            <a:r>
              <a:rPr lang="de-DE" sz="1500" dirty="0"/>
              <a:t> mit Karma konfrontierender Saturn-G.A., </a:t>
            </a:r>
            <a:r>
              <a:rPr lang="de-DE" sz="1500" dirty="0" err="1"/>
              <a:t>Finsternisherrscher</a:t>
            </a:r>
            <a:r>
              <a:rPr lang="de-DE" sz="1500" dirty="0"/>
              <a:t> Merkur geht ins Südknotenzeichen</a:t>
            </a:r>
          </a:p>
          <a:p>
            <a:pPr>
              <a:spcBef>
                <a:spcPts val="0"/>
              </a:spcBef>
              <a:spcAft>
                <a:spcPts val="400"/>
              </a:spcAft>
            </a:pPr>
            <a:r>
              <a:rPr lang="de-DE" sz="1500" dirty="0"/>
              <a:t>Jungfrau: Feinanalysen, differenzierte Wissenschaftsentdeckungen, die Ängste der Jungfrau vor Ansteckung in der großen weiten, </a:t>
            </a:r>
            <a:r>
              <a:rPr lang="de-DE" sz="1500" dirty="0" err="1"/>
              <a:t>nannyhaft</a:t>
            </a:r>
            <a:r>
              <a:rPr lang="de-DE" sz="1500" dirty="0"/>
              <a:t> behüteten Welt (Qua. GZ-Ceres) mit wissenschaftlicher Kontrolle, Digitalisierung und Etablierung einer Gesundheitsdiktatur kurz vor Ende der 1861/62er Macht-periode, Verwertung, vor allem auch der Sexualität. MC-NK-Herrscher Mars in 2 = Geld-Revieraufbau mit Genozid Herero-</a:t>
            </a:r>
            <a:r>
              <a:rPr lang="de-DE" sz="1500" dirty="0" err="1"/>
              <a:t>Rockefellia</a:t>
            </a:r>
            <a:r>
              <a:rPr lang="de-DE" sz="1500" dirty="0"/>
              <a:t>-Israel-</a:t>
            </a:r>
            <a:r>
              <a:rPr lang="de-DE" sz="1500" dirty="0" err="1"/>
              <a:t>Subamara</a:t>
            </a:r>
            <a:endParaRPr lang="de-DE" sz="1500" dirty="0"/>
          </a:p>
          <a:p>
            <a:pPr>
              <a:spcBef>
                <a:spcPts val="0"/>
              </a:spcBef>
              <a:spcAft>
                <a:spcPts val="400"/>
              </a:spcAft>
            </a:pPr>
            <a:r>
              <a:rPr lang="de-DE" sz="1500" dirty="0"/>
              <a:t>Wahrheitssuche, Richten und Bestrafen: Truth-Orcus Konj. AC, </a:t>
            </a:r>
            <a:r>
              <a:rPr lang="de-DE" sz="1500" dirty="0" err="1"/>
              <a:t>Justia</a:t>
            </a:r>
            <a:r>
              <a:rPr lang="de-DE" sz="1500" dirty="0"/>
              <a:t> Konj. Mond-Sonne </a:t>
            </a:r>
            <a:r>
              <a:rPr lang="de-DE" sz="1500" dirty="0" err="1"/>
              <a:t>Opp</a:t>
            </a:r>
            <a:r>
              <a:rPr lang="de-DE" sz="1500" dirty="0"/>
              <a:t>. Veritas-Gaea, </a:t>
            </a:r>
            <a:r>
              <a:rPr lang="de-DE" sz="1500" dirty="0" err="1"/>
              <a:t>Aletheia</a:t>
            </a:r>
            <a:r>
              <a:rPr lang="de-DE" sz="1500" dirty="0"/>
              <a:t>-Damocles </a:t>
            </a:r>
            <a:r>
              <a:rPr lang="de-DE" sz="1500" dirty="0" err="1"/>
              <a:t>Opp</a:t>
            </a:r>
            <a:r>
              <a:rPr lang="de-DE" sz="1500" dirty="0"/>
              <a:t>. </a:t>
            </a:r>
            <a:r>
              <a:rPr lang="de-DE" sz="1500" dirty="0" err="1"/>
              <a:t>Nessus-Asbolus</a:t>
            </a:r>
            <a:r>
              <a:rPr lang="de-DE" sz="1500" dirty="0"/>
              <a:t> in Trigon/Sextil der Pluto-Lucifer </a:t>
            </a:r>
            <a:r>
              <a:rPr lang="de-DE" sz="1500" dirty="0" err="1"/>
              <a:t>Opp</a:t>
            </a:r>
            <a:r>
              <a:rPr lang="de-DE" sz="1500" dirty="0"/>
              <a:t>. </a:t>
            </a:r>
            <a:r>
              <a:rPr lang="de-DE" sz="1500" dirty="0" err="1"/>
              <a:t>Sedna</a:t>
            </a:r>
            <a:r>
              <a:rPr lang="de-DE" sz="1500" dirty="0"/>
              <a:t>-Harmonia, </a:t>
            </a:r>
            <a:r>
              <a:rPr lang="de-DE" sz="1500" dirty="0" err="1"/>
              <a:t>Karmakonfrontation</a:t>
            </a:r>
            <a:r>
              <a:rPr lang="de-DE" sz="1500" dirty="0"/>
              <a:t> durch Saturn auf dem Konvergenzsog des G.A.</a:t>
            </a:r>
          </a:p>
          <a:p>
            <a:pPr>
              <a:spcBef>
                <a:spcPts val="0"/>
              </a:spcBef>
              <a:spcAft>
                <a:spcPts val="400"/>
              </a:spcAft>
            </a:pPr>
            <a:r>
              <a:rPr lang="de-DE" sz="1500" dirty="0"/>
              <a:t>Die </a:t>
            </a:r>
            <a:r>
              <a:rPr lang="de-DE" sz="1500" dirty="0" err="1"/>
              <a:t>computationale</a:t>
            </a:r>
            <a:r>
              <a:rPr lang="de-DE" sz="1500" dirty="0"/>
              <a:t> KI (</a:t>
            </a:r>
            <a:r>
              <a:rPr lang="de-DE" sz="1500" dirty="0" err="1"/>
              <a:t>Yannlecun</a:t>
            </a:r>
            <a:r>
              <a:rPr lang="de-DE" sz="1500" dirty="0"/>
              <a:t>) steht dazu noch in der weiten Uranus-Pluto-Halbsumme, Mond steht in enger HS Shannon (KI-Vorreiter) / Sonne</a:t>
            </a:r>
          </a:p>
        </p:txBody>
      </p:sp>
    </p:spTree>
    <p:extLst>
      <p:ext uri="{BB962C8B-B14F-4D97-AF65-F5344CB8AC3E}">
        <p14:creationId xmlns:p14="http://schemas.microsoft.com/office/powerpoint/2010/main" val="1716339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nhaltsplatzhalter 17">
            <a:extLst>
              <a:ext uri="{FF2B5EF4-FFF2-40B4-BE49-F238E27FC236}">
                <a16:creationId xmlns:a16="http://schemas.microsoft.com/office/drawing/2014/main" id="{599D88ED-BDA1-4900-8457-1B298F02D0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9853" y="0"/>
            <a:ext cx="10485496" cy="6854261"/>
          </a:xfrm>
        </p:spPr>
      </p:pic>
      <p:sp>
        <p:nvSpPr>
          <p:cNvPr id="3" name="Textfeld 2">
            <a:extLst>
              <a:ext uri="{FF2B5EF4-FFF2-40B4-BE49-F238E27FC236}">
                <a16:creationId xmlns:a16="http://schemas.microsoft.com/office/drawing/2014/main" id="{4E48CFF7-1A85-47DA-9CC6-5B05B9140815}"/>
              </a:ext>
            </a:extLst>
          </p:cNvPr>
          <p:cNvSpPr txBox="1"/>
          <p:nvPr/>
        </p:nvSpPr>
        <p:spPr>
          <a:xfrm>
            <a:off x="7894749" y="435280"/>
            <a:ext cx="4297251" cy="3139321"/>
          </a:xfrm>
          <a:prstGeom prst="rect">
            <a:avLst/>
          </a:prstGeom>
          <a:noFill/>
        </p:spPr>
        <p:txBody>
          <a:bodyPr wrap="square" rtlCol="0">
            <a:spAutoFit/>
          </a:bodyPr>
          <a:lstStyle/>
          <a:p>
            <a:pPr algn="r"/>
            <a:r>
              <a:rPr lang="de-DE" b="1" dirty="0">
                <a:solidFill>
                  <a:srgbClr val="710D46"/>
                </a:solidFill>
              </a:rPr>
              <a:t>Beharrend fixierende Charaktere halten bis zum Ende des Zeichens an der Gewohnheit der lange angesammelten Zeichenenergie</a:t>
            </a:r>
          </a:p>
          <a:p>
            <a:pPr algn="r"/>
            <a:r>
              <a:rPr lang="de-DE" b="1" dirty="0">
                <a:solidFill>
                  <a:srgbClr val="710D46"/>
                </a:solidFill>
              </a:rPr>
              <a:t>fest, auch wenn an sich keine neue bzw. expansive Dynamik mehr  </a:t>
            </a:r>
          </a:p>
          <a:p>
            <a:pPr algn="r"/>
            <a:r>
              <a:rPr lang="de-DE" b="1" dirty="0">
                <a:solidFill>
                  <a:srgbClr val="710D46"/>
                </a:solidFill>
              </a:rPr>
              <a:t>darin ist, radikale </a:t>
            </a:r>
            <a:r>
              <a:rPr lang="de-DE" b="1" dirty="0" err="1">
                <a:solidFill>
                  <a:srgbClr val="710D46"/>
                </a:solidFill>
              </a:rPr>
              <a:t>Charak</a:t>
            </a:r>
            <a:r>
              <a:rPr lang="de-DE" b="1" dirty="0">
                <a:solidFill>
                  <a:srgbClr val="710D46"/>
                </a:solidFill>
              </a:rPr>
              <a:t>-</a:t>
            </a:r>
          </a:p>
          <a:p>
            <a:pPr algn="r"/>
            <a:r>
              <a:rPr lang="de-DE" b="1" dirty="0">
                <a:solidFill>
                  <a:srgbClr val="710D46"/>
                </a:solidFill>
              </a:rPr>
              <a:t>-</a:t>
            </a:r>
            <a:r>
              <a:rPr lang="de-DE" b="1" dirty="0" err="1">
                <a:solidFill>
                  <a:srgbClr val="710D46"/>
                </a:solidFill>
              </a:rPr>
              <a:t>tere</a:t>
            </a:r>
            <a:r>
              <a:rPr lang="de-DE" b="1" dirty="0">
                <a:solidFill>
                  <a:srgbClr val="710D46"/>
                </a:solidFill>
              </a:rPr>
              <a:t> gehen dann in den  </a:t>
            </a:r>
          </a:p>
          <a:p>
            <a:pPr algn="r"/>
            <a:r>
              <a:rPr lang="de-DE" b="1" dirty="0">
                <a:solidFill>
                  <a:srgbClr val="710D46"/>
                </a:solidFill>
              </a:rPr>
              <a:t>angstschürenden End-</a:t>
            </a:r>
          </a:p>
          <a:p>
            <a:pPr algn="r"/>
            <a:r>
              <a:rPr lang="de-DE" b="1" dirty="0" err="1">
                <a:solidFill>
                  <a:srgbClr val="710D46"/>
                </a:solidFill>
              </a:rPr>
              <a:t>krisengewinnler</a:t>
            </a:r>
            <a:r>
              <a:rPr lang="de-DE" b="1" dirty="0">
                <a:solidFill>
                  <a:srgbClr val="710D46"/>
                </a:solidFill>
              </a:rPr>
              <a:t>-</a:t>
            </a:r>
          </a:p>
          <a:p>
            <a:pPr algn="r"/>
            <a:r>
              <a:rPr lang="de-DE" b="1">
                <a:solidFill>
                  <a:srgbClr val="710D46"/>
                </a:solidFill>
              </a:rPr>
              <a:t>Raubmodus über. </a:t>
            </a:r>
            <a:endParaRPr lang="de-DE" b="1" dirty="0">
              <a:solidFill>
                <a:srgbClr val="710D46"/>
              </a:solidFill>
            </a:endParaRPr>
          </a:p>
          <a:p>
            <a:pPr algn="r"/>
            <a:endParaRPr lang="de-DE" b="1" dirty="0">
              <a:solidFill>
                <a:srgbClr val="BA064B"/>
              </a:solidFill>
            </a:endParaRPr>
          </a:p>
        </p:txBody>
      </p:sp>
    </p:spTree>
    <p:extLst>
      <p:ext uri="{BB962C8B-B14F-4D97-AF65-F5344CB8AC3E}">
        <p14:creationId xmlns:p14="http://schemas.microsoft.com/office/powerpoint/2010/main" val="424300635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5780</Words>
  <Application>Microsoft Office PowerPoint</Application>
  <PresentationFormat>Breitbild</PresentationFormat>
  <Paragraphs>175</Paragraphs>
  <Slides>18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Arial</vt:lpstr>
      <vt:lpstr>Arial Nova</vt:lpstr>
      <vt:lpstr>Calibri</vt:lpstr>
      <vt:lpstr>Calibri Light</vt:lpstr>
      <vt:lpstr>MS Reference Sans Serif</vt:lpstr>
      <vt:lpstr>Office</vt:lpstr>
      <vt:lpstr>KOSMOS &amp; PSYCHE  Mithra – Mega-Schlüsselasteroid der neuen Weltordnung  Dunkelheitsdurchgang und Licht</vt:lpstr>
      <vt:lpstr> Mithra 4486 22.09.1987, 23:54 UT, Smolyan, BUL  </vt:lpstr>
      <vt:lpstr>Tauroktonie als kosmisches Jahresbild</vt:lpstr>
      <vt:lpstr>Initiationen des römischen Mithras-Kults</vt:lpstr>
      <vt:lpstr>Verdichtete Übergangsriten des EHs - persisch-römisch-astrologisch</vt:lpstr>
      <vt:lpstr>Welche Initiation, wo und wie?</vt:lpstr>
      <vt:lpstr>Mithras verdichtete Dunkelphasen / Übergänge zum Gesamtübergang </vt:lpstr>
      <vt:lpstr> angstüberkompensierende, pandemievorbereitende, schwarzmagisch-transhumanistisch knechtende Genozid-Wissenschaft </vt:lpstr>
      <vt:lpstr>PowerPoint-Präsentation</vt:lpstr>
      <vt:lpstr>Mithra 4486, 22.09.1987, 23:54 UT, Smolyan, BUL - initiatisch 20 Min. vor dem Beginn der                                                                                                                                  rahmenden Globalisierungs-SoFi </vt:lpstr>
      <vt:lpstr>Mithra 4486 EH, 22.09.1987, 23:54 UT, Smolyan, BUL:   10°-15°-20° Aspektfiguren</vt:lpstr>
      <vt:lpstr>Finsternisverlauf der 1. NWO-SoFi 23.09.1987</vt:lpstr>
      <vt:lpstr>Die Einbindungen / Schatten der jungfrauhaften Globalisierungs-SoFis</vt:lpstr>
      <vt:lpstr>Global angestoßene Karmabearbeitung und deren Abwehrmechanismen</vt:lpstr>
      <vt:lpstr>Plutos Äquator-Touchdowns plus Aktivierung des Kultur-/Welt-religionsgründungs-Konjunktionsgrads Uranus-Neptun-Pluto 10° Stier</vt:lpstr>
      <vt:lpstr>Mithra-Charts I</vt:lpstr>
      <vt:lpstr>Mithra-Charts II</vt:lpstr>
      <vt:lpstr>Mithra-Charts 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Mithra und Yeshuhua Der Kampf zwischen Licht und Dunkelheit</dc:title>
  <dc:creator>Werner</dc:creator>
  <cp:lastModifiedBy>Werner Held</cp:lastModifiedBy>
  <cp:revision>333</cp:revision>
  <dcterms:created xsi:type="dcterms:W3CDTF">2026-07-12T06:24:24Z</dcterms:created>
  <dcterms:modified xsi:type="dcterms:W3CDTF">2026-08-02T23:04:03Z</dcterms:modified>
</cp:coreProperties>
</file>