
<file path=[Content_Types].xml><?xml version="1.0" encoding="utf-8"?>
<Types xmlns="http://schemas.openxmlformats.org/package/2006/content-types">
  <Default Extension="bin" ContentType="image/unknown"/>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jpeg"/>
  <Override PartName="/ppt/media/image4.jpg" ContentType="image/jpeg"/>
  <Override PartName="/ppt/media/image6.jpg" ContentType="image/jpeg"/>
  <Override PartName="/ppt/media/image7.jpg" ContentType="image/jpeg"/>
  <Override PartName="/ppt/media/image9.jpg" ContentType="image/jpeg"/>
  <Override PartName="/ppt/media/image11.jpg" ContentType="image/jpeg"/>
  <Override PartName="/ppt/media/image1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319" r:id="rId4"/>
    <p:sldId id="268" r:id="rId5"/>
    <p:sldId id="257" r:id="rId6"/>
    <p:sldId id="321" r:id="rId7"/>
    <p:sldId id="327" r:id="rId8"/>
    <p:sldId id="303" r:id="rId9"/>
    <p:sldId id="328" r:id="rId10"/>
    <p:sldId id="323" r:id="rId11"/>
    <p:sldId id="326" r:id="rId12"/>
    <p:sldId id="324" r:id="rId13"/>
    <p:sldId id="330" r:id="rId14"/>
    <p:sldId id="329" r:id="rId15"/>
    <p:sldId id="312" r:id="rId16"/>
    <p:sldId id="273" r:id="rId17"/>
    <p:sldId id="313" r:id="rId18"/>
    <p:sldId id="309" r:id="rId19"/>
    <p:sldId id="304" r:id="rId20"/>
    <p:sldId id="310" r:id="rId21"/>
    <p:sldId id="305" r:id="rId22"/>
    <p:sldId id="314" r:id="rId23"/>
    <p:sldId id="315" r:id="rId24"/>
    <p:sldId id="307" r:id="rId25"/>
    <p:sldId id="317" r:id="rId26"/>
    <p:sldId id="316" r:id="rId27"/>
    <p:sldId id="318" r:id="rId28"/>
    <p:sldId id="265" r:id="rId29"/>
    <p:sldId id="259" r:id="rId30"/>
    <p:sldId id="258" r:id="rId31"/>
    <p:sldId id="260" r:id="rId32"/>
    <p:sldId id="264" r:id="rId33"/>
    <p:sldId id="262" r:id="rId34"/>
    <p:sldId id="271" r:id="rId35"/>
    <p:sldId id="266" r:id="rId36"/>
    <p:sldId id="267" r:id="rId37"/>
    <p:sldId id="270" r:id="rId38"/>
    <p:sldId id="296" r:id="rId39"/>
    <p:sldId id="302" r:id="rId40"/>
    <p:sldId id="281" r:id="rId41"/>
    <p:sldId id="272" r:id="rId42"/>
    <p:sldId id="274" r:id="rId43"/>
    <p:sldId id="275" r:id="rId44"/>
    <p:sldId id="261" r:id="rId45"/>
    <p:sldId id="263"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7750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8" autoAdjust="0"/>
    <p:restoredTop sz="94660"/>
  </p:normalViewPr>
  <p:slideViewPr>
    <p:cSldViewPr snapToGrid="0">
      <p:cViewPr varScale="1">
        <p:scale>
          <a:sx n="99" d="100"/>
          <a:sy n="99" d="100"/>
        </p:scale>
        <p:origin x="90"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185855-F9BE-48E8-9DAB-6AE15C97F72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0EBD7DF-C7D7-41BE-9466-CA12783E8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96A1481-E0C6-4459-BB41-522C67C75792}"/>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5" name="Fußzeilenplatzhalter 4">
            <a:extLst>
              <a:ext uri="{FF2B5EF4-FFF2-40B4-BE49-F238E27FC236}">
                <a16:creationId xmlns:a16="http://schemas.microsoft.com/office/drawing/2014/main" id="{4A45206E-C9B5-4933-9BF0-36F3F21E0A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46FD8AE-5A4E-4458-8CC9-8F84E7322801}"/>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222258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4F798-E2EF-4585-89B1-7DF47DD1C22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A0A5801-1A88-4DEA-B9CE-BB9BB06350B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DA4BEAA-9693-4333-A75C-5FC256C42F2C}"/>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5" name="Fußzeilenplatzhalter 4">
            <a:extLst>
              <a:ext uri="{FF2B5EF4-FFF2-40B4-BE49-F238E27FC236}">
                <a16:creationId xmlns:a16="http://schemas.microsoft.com/office/drawing/2014/main" id="{9BDA2E45-5852-486F-A5B4-EBACA474383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881274E-0EC2-4E82-90E2-1E06E782F39E}"/>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255210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FB41B98-7814-4DB4-A92C-4FCFC56600B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E51553A-50F9-48E1-ACF6-38A5F832911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C99E2DB-F3CC-40F8-B037-E2BFD840AEE6}"/>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5" name="Fußzeilenplatzhalter 4">
            <a:extLst>
              <a:ext uri="{FF2B5EF4-FFF2-40B4-BE49-F238E27FC236}">
                <a16:creationId xmlns:a16="http://schemas.microsoft.com/office/drawing/2014/main" id="{739EE9E6-B23C-4B2D-A250-E63CD9E8BEF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53C84C9-B09D-45D1-9DC5-9B406B76125E}"/>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290591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CD61E-FD16-4493-B6EB-BC181593FA6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2EB447A-C301-4CDF-8AB5-F5D0BEB69F5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DAD486-3938-437D-8E08-982194FBF7BE}"/>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5" name="Fußzeilenplatzhalter 4">
            <a:extLst>
              <a:ext uri="{FF2B5EF4-FFF2-40B4-BE49-F238E27FC236}">
                <a16:creationId xmlns:a16="http://schemas.microsoft.com/office/drawing/2014/main" id="{9DB76F92-B26C-43DD-86DA-257ABC7479E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DC910FA-1705-465B-973D-4738D710B2AF}"/>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43616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1F953C-C117-4983-829B-E131F425378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D5D027C-7A21-4FAC-86D4-0FF637D95C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3B32C9C-C17A-42F4-AB7F-B3AB29CC18EE}"/>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5" name="Fußzeilenplatzhalter 4">
            <a:extLst>
              <a:ext uri="{FF2B5EF4-FFF2-40B4-BE49-F238E27FC236}">
                <a16:creationId xmlns:a16="http://schemas.microsoft.com/office/drawing/2014/main" id="{B96E512C-238A-4596-9A62-58EAA154FF4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013BEB-0E97-4205-86BF-653CB55A49AD}"/>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426374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AB6F17-27C1-41F8-A331-C2B781AA354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399E4C9-555C-4A86-9E35-83B05A20792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281B6B4-642F-47CD-8282-A95055C1A55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6302373-B4CD-44BB-96AD-3A2929897E90}"/>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6" name="Fußzeilenplatzhalter 5">
            <a:extLst>
              <a:ext uri="{FF2B5EF4-FFF2-40B4-BE49-F238E27FC236}">
                <a16:creationId xmlns:a16="http://schemas.microsoft.com/office/drawing/2014/main" id="{D068AF90-6CD4-4185-8035-6E3E99DA2DB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43AD90D-EB62-49D7-98F9-A0418C5AFB2B}"/>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236192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E68DA-AFB2-44C3-A39F-D0D8E1B39A1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FD2B6DC-27AD-4F90-B686-E32920DE7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A176DA4-3914-4DBE-A9A2-3E04CB0D3FF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75A5469-0937-4783-812C-F6C300692E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28E4176-E8E2-4F6E-A840-50D9DC3C34F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A48CE86-9951-4242-BCAC-2F479B752DEA}"/>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8" name="Fußzeilenplatzhalter 7">
            <a:extLst>
              <a:ext uri="{FF2B5EF4-FFF2-40B4-BE49-F238E27FC236}">
                <a16:creationId xmlns:a16="http://schemas.microsoft.com/office/drawing/2014/main" id="{ADCAD5CF-5F49-4008-8BFC-DA74D53459A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5F07ADB-0DC1-4BF2-88F7-0DC599C18121}"/>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308976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468728-0405-42AA-B6B7-FA952AEF05C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C2D45ED-28BA-4C97-BD15-43F1DA139CEF}"/>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4" name="Fußzeilenplatzhalter 3">
            <a:extLst>
              <a:ext uri="{FF2B5EF4-FFF2-40B4-BE49-F238E27FC236}">
                <a16:creationId xmlns:a16="http://schemas.microsoft.com/office/drawing/2014/main" id="{8B95C387-5116-4F0C-B3D9-CC205ADE4B4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0248FB6-FCCA-4D7C-8130-ADA20BC7DF4D}"/>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53806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CB83BF-EA37-40F4-BC86-BA95E806675F}"/>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3" name="Fußzeilenplatzhalter 2">
            <a:extLst>
              <a:ext uri="{FF2B5EF4-FFF2-40B4-BE49-F238E27FC236}">
                <a16:creationId xmlns:a16="http://schemas.microsoft.com/office/drawing/2014/main" id="{D1DD04BF-BB8E-4780-B07F-8E4766EEFEE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5B644CB-1139-4AF1-A348-1978622EC480}"/>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150612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B6C89-3224-4E82-9EA0-4DB0FF1F981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936CF48-9A13-4CC3-ABE5-4C98A1A6A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E4DC7C8-0B9D-4CD8-A4D9-15301030D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EFA8D77-68E0-4F87-AA56-C36370F02835}"/>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6" name="Fußzeilenplatzhalter 5">
            <a:extLst>
              <a:ext uri="{FF2B5EF4-FFF2-40B4-BE49-F238E27FC236}">
                <a16:creationId xmlns:a16="http://schemas.microsoft.com/office/drawing/2014/main" id="{6A8AA7E5-1E97-45C8-A9B4-3CBF85957D3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E4C87E3-7272-48AC-93DF-337BD662A449}"/>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354927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C5B83-EFBE-47C5-9848-66143C52797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F19489A-54DA-4E9D-8C19-4A9F0E2B3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853A9CA-2D1F-4241-89E7-43DA6E046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0CF7273-6454-45A1-9248-BBE16C8141C7}"/>
              </a:ext>
            </a:extLst>
          </p:cNvPr>
          <p:cNvSpPr>
            <a:spLocks noGrp="1"/>
          </p:cNvSpPr>
          <p:nvPr>
            <p:ph type="dt" sz="half" idx="10"/>
          </p:nvPr>
        </p:nvSpPr>
        <p:spPr/>
        <p:txBody>
          <a:bodyPr/>
          <a:lstStyle/>
          <a:p>
            <a:fld id="{BCB9D290-49A4-4712-8A30-7F28EFD22F70}" type="datetimeFigureOut">
              <a:rPr lang="de-DE" smtClean="0"/>
              <a:t>18.03.2026</a:t>
            </a:fld>
            <a:endParaRPr lang="de-DE"/>
          </a:p>
        </p:txBody>
      </p:sp>
      <p:sp>
        <p:nvSpPr>
          <p:cNvPr id="6" name="Fußzeilenplatzhalter 5">
            <a:extLst>
              <a:ext uri="{FF2B5EF4-FFF2-40B4-BE49-F238E27FC236}">
                <a16:creationId xmlns:a16="http://schemas.microsoft.com/office/drawing/2014/main" id="{B76B240D-5EA1-420A-BAE5-C7F2B16BCF0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92665A2-16CD-4A92-9777-9743E0A1CF94}"/>
              </a:ext>
            </a:extLst>
          </p:cNvPr>
          <p:cNvSpPr>
            <a:spLocks noGrp="1"/>
          </p:cNvSpPr>
          <p:nvPr>
            <p:ph type="sldNum" sz="quarter" idx="12"/>
          </p:nvPr>
        </p:nvSpPr>
        <p:spPr/>
        <p:txBody>
          <a:bodyPr/>
          <a:lstStyle/>
          <a:p>
            <a:fld id="{8DB70A67-329D-4777-89CF-570B9824CF2C}" type="slidenum">
              <a:rPr lang="de-DE" smtClean="0"/>
              <a:t>‹Nr.›</a:t>
            </a:fld>
            <a:endParaRPr lang="de-DE"/>
          </a:p>
        </p:txBody>
      </p:sp>
    </p:spTree>
    <p:extLst>
      <p:ext uri="{BB962C8B-B14F-4D97-AF65-F5344CB8AC3E}">
        <p14:creationId xmlns:p14="http://schemas.microsoft.com/office/powerpoint/2010/main" val="84864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6AE6B6D-8B72-4716-BF1A-EEB485A98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842D59F-73FA-47B3-9D8C-D0B38DABF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C183DB9-7F79-4C56-9C61-CE7DCBF924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9D290-49A4-4712-8A30-7F28EFD22F70}" type="datetimeFigureOut">
              <a:rPr lang="de-DE" smtClean="0"/>
              <a:t>18.03.2026</a:t>
            </a:fld>
            <a:endParaRPr lang="de-DE"/>
          </a:p>
        </p:txBody>
      </p:sp>
      <p:sp>
        <p:nvSpPr>
          <p:cNvPr id="5" name="Fußzeilenplatzhalter 4">
            <a:extLst>
              <a:ext uri="{FF2B5EF4-FFF2-40B4-BE49-F238E27FC236}">
                <a16:creationId xmlns:a16="http://schemas.microsoft.com/office/drawing/2014/main" id="{1BD4738D-EDAF-4F8D-B06C-12B7C6DAE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3E0DDD-7798-410D-ACF3-EA53410AE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70A67-329D-4777-89CF-570B9824CF2C}" type="slidenum">
              <a:rPr lang="de-DE" smtClean="0"/>
              <a:t>‹Nr.›</a:t>
            </a:fld>
            <a:endParaRPr lang="de-DE"/>
          </a:p>
        </p:txBody>
      </p:sp>
    </p:spTree>
    <p:extLst>
      <p:ext uri="{BB962C8B-B14F-4D97-AF65-F5344CB8AC3E}">
        <p14:creationId xmlns:p14="http://schemas.microsoft.com/office/powerpoint/2010/main" val="1777408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de.wikipedia.org/wiki/Apsis_(Astronomie)" TargetMode="External"/><Relationship Id="rId13" Type="http://schemas.openxmlformats.org/officeDocument/2006/relationships/hyperlink" Target="https://de.wikipedia.org/wiki/Winkel" TargetMode="External"/><Relationship Id="rId3" Type="http://schemas.openxmlformats.org/officeDocument/2006/relationships/hyperlink" Target="https://de.wikipedia.org/wiki/Epoche_(Astronomie)" TargetMode="External"/><Relationship Id="rId7" Type="http://schemas.openxmlformats.org/officeDocument/2006/relationships/hyperlink" Target="https://de.wikipedia.org/wiki/Astronomische_Einheit" TargetMode="External"/><Relationship Id="rId12" Type="http://schemas.openxmlformats.org/officeDocument/2006/relationships/hyperlink" Target="https://de.wikipedia.org/wiki/Bahnneigung" TargetMode="External"/><Relationship Id="rId2" Type="http://schemas.openxmlformats.org/officeDocument/2006/relationships/image" Target="../media/image3.jpg"/><Relationship Id="rId16"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de.wikipedia.org/wiki/Exzentrizit%C3%A4t_(Astronomie)" TargetMode="External"/><Relationship Id="rId11" Type="http://schemas.openxmlformats.org/officeDocument/2006/relationships/hyperlink" Target="https://de.wikipedia.org/wiki/Jahr" TargetMode="External"/><Relationship Id="rId5" Type="http://schemas.openxmlformats.org/officeDocument/2006/relationships/hyperlink" Target="https://de.wikipedia.org/wiki/Komet#Kometenbahnen" TargetMode="External"/><Relationship Id="rId15" Type="http://schemas.openxmlformats.org/officeDocument/2006/relationships/hyperlink" Target="https://de.wikipedia.org/wiki/Benennung_von_Asteroiden_und_Kometen" TargetMode="External"/><Relationship Id="rId10" Type="http://schemas.openxmlformats.org/officeDocument/2006/relationships/hyperlink" Target="https://de.wikipedia.org/wiki/Siderische_Periode" TargetMode="External"/><Relationship Id="rId4" Type="http://schemas.openxmlformats.org/officeDocument/2006/relationships/hyperlink" Target="https://de.wikipedia.org/wiki/Julianisches_Datum" TargetMode="External"/><Relationship Id="rId9" Type="http://schemas.openxmlformats.org/officeDocument/2006/relationships/hyperlink" Target="https://de.wikipedia.org/wiki/Halbachsen_der_Ellipse" TargetMode="External"/><Relationship Id="rId14" Type="http://schemas.openxmlformats.org/officeDocument/2006/relationships/hyperlink" Target="https://de.wikipedia.org/wiki/Bahngeschwindigkeit_(Astronomi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de.wikipedia.org/wiki/Komet#Kometenbahnen" TargetMode="External"/><Relationship Id="rId13" Type="http://schemas.openxmlformats.org/officeDocument/2006/relationships/hyperlink" Target="https://de.wikipedia.org/wiki/Siderische_Periode" TargetMode="External"/><Relationship Id="rId18" Type="http://schemas.openxmlformats.org/officeDocument/2006/relationships/hyperlink" Target="https://de.wikipedia.org/wiki/Benennung_von_Asteroiden_und_Kometen" TargetMode="External"/><Relationship Id="rId3" Type="http://schemas.openxmlformats.org/officeDocument/2006/relationships/hyperlink" Target="https://de.wikipedia.org/wiki/Bahnelement" TargetMode="External"/><Relationship Id="rId7" Type="http://schemas.openxmlformats.org/officeDocument/2006/relationships/hyperlink" Target="https://de.wikipedia.org/wiki/Julianisches_Datum" TargetMode="External"/><Relationship Id="rId12" Type="http://schemas.openxmlformats.org/officeDocument/2006/relationships/hyperlink" Target="https://de.wikipedia.org/wiki/Halbachsen_der_Ellipse" TargetMode="External"/><Relationship Id="rId17" Type="http://schemas.openxmlformats.org/officeDocument/2006/relationships/hyperlink" Target="https://de.wikipedia.org/wiki/Bahngeschwindigkeit_(Astronomie)" TargetMode="External"/><Relationship Id="rId2" Type="http://schemas.openxmlformats.org/officeDocument/2006/relationships/image" Target="../media/image6.jpg"/><Relationship Id="rId16" Type="http://schemas.openxmlformats.org/officeDocument/2006/relationships/hyperlink" Target="https://de.wikipedia.org/wiki/Winkel" TargetMode="External"/><Relationship Id="rId1" Type="http://schemas.openxmlformats.org/officeDocument/2006/relationships/slideLayout" Target="../slideLayouts/slideLayout2.xml"/><Relationship Id="rId6" Type="http://schemas.openxmlformats.org/officeDocument/2006/relationships/hyperlink" Target="https://de.wikipedia.org/wiki/Epoche_(Astronomie)" TargetMode="External"/><Relationship Id="rId11" Type="http://schemas.openxmlformats.org/officeDocument/2006/relationships/hyperlink" Target="https://de.wikipedia.org/wiki/Astronomische_Einheit" TargetMode="External"/><Relationship Id="rId5" Type="http://schemas.openxmlformats.org/officeDocument/2006/relationships/hyperlink" Target="https://ssd.jpl.nasa.gov/tools/sbdb_lookup.html#/?sstr=1861J1&amp;view=VOPDA" TargetMode="External"/><Relationship Id="rId15" Type="http://schemas.openxmlformats.org/officeDocument/2006/relationships/hyperlink" Target="https://de.wikipedia.org/wiki/Bahnneigung" TargetMode="External"/><Relationship Id="rId10" Type="http://schemas.openxmlformats.org/officeDocument/2006/relationships/hyperlink" Target="https://de.wikipedia.org/wiki/Apsis_(Astronomie)" TargetMode="External"/><Relationship Id="rId4" Type="http://schemas.openxmlformats.org/officeDocument/2006/relationships/hyperlink" Target="https://de.wikipedia.org/wiki/Umlaufbahn" TargetMode="External"/><Relationship Id="rId9" Type="http://schemas.openxmlformats.org/officeDocument/2006/relationships/hyperlink" Target="https://de.wikipedia.org/wiki/Exzentrizit%C3%A4t_(Astronomie)" TargetMode="External"/><Relationship Id="rId14" Type="http://schemas.openxmlformats.org/officeDocument/2006/relationships/hyperlink" Target="https://de.wikipedia.org/wiki/Jahr"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upload.wikimedia.org/wikipedia/commons/3/34/Great_Comet_of_1882.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de.wikipedia.org/wiki/Jahr" TargetMode="External"/><Relationship Id="rId13" Type="http://schemas.openxmlformats.org/officeDocument/2006/relationships/hyperlink" Target="https://de.wikipedia.org/wiki/C/2020_F3_(NEOWISE)#cite_note-drahus-1" TargetMode="External"/><Relationship Id="rId3" Type="http://schemas.openxmlformats.org/officeDocument/2006/relationships/hyperlink" Target="https://de.wikipedia.org/wiki/Exzentrizit%C3%A4t_(Astronomie)" TargetMode="External"/><Relationship Id="rId7" Type="http://schemas.openxmlformats.org/officeDocument/2006/relationships/hyperlink" Target="https://de.wikipedia.org/wiki/Siderische_Periode" TargetMode="External"/><Relationship Id="rId12" Type="http://schemas.openxmlformats.org/officeDocument/2006/relationships/hyperlink" Target="https://de.wikipedia.org/wiki/Stunde" TargetMode="External"/><Relationship Id="rId2" Type="http://schemas.openxmlformats.org/officeDocument/2006/relationships/hyperlink" Target="https://de.wikipedia.org/wiki/Komet#Kometenbahnen" TargetMode="External"/><Relationship Id="rId1" Type="http://schemas.openxmlformats.org/officeDocument/2006/relationships/slideLayout" Target="../slideLayouts/slideLayout2.xml"/><Relationship Id="rId6" Type="http://schemas.openxmlformats.org/officeDocument/2006/relationships/hyperlink" Target="https://de.wikipedia.org/wiki/Halbachsen_der_Ellipse" TargetMode="External"/><Relationship Id="rId11" Type="http://schemas.openxmlformats.org/officeDocument/2006/relationships/hyperlink" Target="https://de.wikipedia.org/wiki/Bahngeschwindigkeit_(Astronomie)" TargetMode="External"/><Relationship Id="rId5" Type="http://schemas.openxmlformats.org/officeDocument/2006/relationships/hyperlink" Target="https://de.wikipedia.org/wiki/Astronomische_Einheit" TargetMode="External"/><Relationship Id="rId10" Type="http://schemas.openxmlformats.org/officeDocument/2006/relationships/hyperlink" Target="https://de.wikipedia.org/wiki/Winkel" TargetMode="External"/><Relationship Id="rId4" Type="http://schemas.openxmlformats.org/officeDocument/2006/relationships/hyperlink" Target="https://de.wikipedia.org/wiki/Apsis_(Astronomie)" TargetMode="External"/><Relationship Id="rId9" Type="http://schemas.openxmlformats.org/officeDocument/2006/relationships/hyperlink" Target="https://de.wikipedia.org/wiki/Bahnneigung" TargetMode="External"/><Relationship Id="rId14" Type="http://schemas.openxmlformats.org/officeDocument/2006/relationships/hyperlink" Target="https://de.wikipedia.org/wiki/Wide-Field_Infrared_Survey_Explorer"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werner-held.de/pdf/vorgeburtlich.pptx"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DBA8E59-D8C2-41CE-B78C-56D3B9585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570" y="0"/>
            <a:ext cx="8146859" cy="6858000"/>
          </a:xfrm>
          <a:prstGeom prst="rect">
            <a:avLst/>
          </a:prstGeom>
        </p:spPr>
      </p:pic>
      <p:sp>
        <p:nvSpPr>
          <p:cNvPr id="2" name="Titel 1">
            <a:extLst>
              <a:ext uri="{FF2B5EF4-FFF2-40B4-BE49-F238E27FC236}">
                <a16:creationId xmlns:a16="http://schemas.microsoft.com/office/drawing/2014/main" id="{1D899894-4DB5-4EED-A5A5-A8DE8F003C5B}"/>
              </a:ext>
            </a:extLst>
          </p:cNvPr>
          <p:cNvSpPr>
            <a:spLocks noGrp="1"/>
          </p:cNvSpPr>
          <p:nvPr>
            <p:ph type="ctrTitle"/>
          </p:nvPr>
        </p:nvSpPr>
        <p:spPr>
          <a:xfrm>
            <a:off x="1524000" y="382530"/>
            <a:ext cx="9144000" cy="993820"/>
          </a:xfrm>
        </p:spPr>
        <p:txBody>
          <a:bodyPr>
            <a:normAutofit/>
          </a:bodyPr>
          <a:lstStyle/>
          <a:p>
            <a:r>
              <a:rPr lang="de-DE" sz="4800" b="1" dirty="0">
                <a:solidFill>
                  <a:srgbClr val="00FFFF"/>
                </a:solidFill>
                <a:effectLst>
                  <a:outerShdw blurRad="38100" dist="38100" dir="2700000" algn="tl">
                    <a:srgbClr val="000000">
                      <a:alpha val="43137"/>
                    </a:srgbClr>
                  </a:outerShdw>
                </a:effectLst>
                <a:latin typeface="+mn-lt"/>
              </a:rPr>
              <a:t>KOSMOS &amp; PSYCHE</a:t>
            </a:r>
          </a:p>
        </p:txBody>
      </p:sp>
      <p:sp>
        <p:nvSpPr>
          <p:cNvPr id="3" name="Untertitel 2">
            <a:extLst>
              <a:ext uri="{FF2B5EF4-FFF2-40B4-BE49-F238E27FC236}">
                <a16:creationId xmlns:a16="http://schemas.microsoft.com/office/drawing/2014/main" id="{A57BD1C7-C71C-4DA3-AA3E-C00F54ACB2BA}"/>
              </a:ext>
            </a:extLst>
          </p:cNvPr>
          <p:cNvSpPr>
            <a:spLocks noGrp="1"/>
          </p:cNvSpPr>
          <p:nvPr>
            <p:ph type="subTitle" idx="1"/>
          </p:nvPr>
        </p:nvSpPr>
        <p:spPr>
          <a:xfrm>
            <a:off x="0" y="2690949"/>
            <a:ext cx="12192000" cy="4167051"/>
          </a:xfrm>
        </p:spPr>
        <p:txBody>
          <a:bodyPr>
            <a:normAutofit/>
          </a:bodyPr>
          <a:lstStyle/>
          <a:p>
            <a:r>
              <a:rPr lang="de-DE" sz="4600" b="1" dirty="0">
                <a:solidFill>
                  <a:srgbClr val="FF0000"/>
                </a:solidFill>
                <a:effectLst>
                  <a:outerShdw blurRad="38100" dist="38100" dir="2700000" algn="tl">
                    <a:srgbClr val="000000">
                      <a:alpha val="43137"/>
                    </a:srgbClr>
                  </a:outerShdw>
                </a:effectLst>
              </a:rPr>
              <a:t>REVOLUTIONEN IN DER ASTRO-</a:t>
            </a:r>
          </a:p>
          <a:p>
            <a:r>
              <a:rPr lang="de-DE" sz="4600" b="1" dirty="0">
                <a:solidFill>
                  <a:srgbClr val="FF0000"/>
                </a:solidFill>
                <a:effectLst>
                  <a:outerShdw blurRad="38100" dist="38100" dir="2700000" algn="tl">
                    <a:srgbClr val="000000">
                      <a:alpha val="43137"/>
                    </a:srgbClr>
                  </a:outerShdw>
                </a:effectLst>
              </a:rPr>
              <a:t>PSYCHOLOGISCHEN PERSPEKTIVE</a:t>
            </a:r>
          </a:p>
          <a:p>
            <a:endParaRPr lang="de-DE" sz="4700" b="1" dirty="0">
              <a:solidFill>
                <a:srgbClr val="FF0000"/>
              </a:solidFill>
              <a:effectLst>
                <a:outerShdw blurRad="38100" dist="38100" dir="2700000" algn="tl">
                  <a:srgbClr val="000000">
                    <a:alpha val="43137"/>
                  </a:srgbClr>
                </a:outerShdw>
              </a:effectLst>
            </a:endParaRPr>
          </a:p>
          <a:p>
            <a:r>
              <a:rPr lang="de-DE" sz="4600" b="1" dirty="0">
                <a:solidFill>
                  <a:srgbClr val="00FFFF"/>
                </a:solidFill>
                <a:effectLst>
                  <a:outerShdw blurRad="38100" dist="38100" dir="2700000" algn="tl">
                    <a:srgbClr val="000000">
                      <a:alpha val="43137"/>
                    </a:srgbClr>
                  </a:outerShdw>
                </a:effectLst>
              </a:rPr>
              <a:t>ÜBER DIE KOMETEN- UND ASTEROIDENREVOLUTION</a:t>
            </a:r>
          </a:p>
        </p:txBody>
      </p:sp>
    </p:spTree>
    <p:extLst>
      <p:ext uri="{BB962C8B-B14F-4D97-AF65-F5344CB8AC3E}">
        <p14:creationId xmlns:p14="http://schemas.microsoft.com/office/powerpoint/2010/main" val="233286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3918F-4567-4B44-99EE-385A3AF5439D}"/>
              </a:ext>
            </a:extLst>
          </p:cNvPr>
          <p:cNvSpPr>
            <a:spLocks noGrp="1"/>
          </p:cNvSpPr>
          <p:nvPr>
            <p:ph type="title"/>
          </p:nvPr>
        </p:nvSpPr>
        <p:spPr>
          <a:xfrm>
            <a:off x="838200" y="0"/>
            <a:ext cx="10515600" cy="431800"/>
          </a:xfrm>
        </p:spPr>
        <p:txBody>
          <a:bodyPr>
            <a:noAutofit/>
          </a:bodyPr>
          <a:lstStyle/>
          <a:p>
            <a:pPr algn="ctr"/>
            <a:r>
              <a:rPr lang="de-DE" sz="3600" b="1" dirty="0">
                <a:latin typeface="+mn-lt"/>
              </a:rPr>
              <a:t>Kometen – Irrlichter oder Lichter ? I</a:t>
            </a:r>
          </a:p>
        </p:txBody>
      </p:sp>
      <p:sp>
        <p:nvSpPr>
          <p:cNvPr id="3" name="Inhaltsplatzhalter 2">
            <a:extLst>
              <a:ext uri="{FF2B5EF4-FFF2-40B4-BE49-F238E27FC236}">
                <a16:creationId xmlns:a16="http://schemas.microsoft.com/office/drawing/2014/main" id="{F17E8291-0D1F-40BA-AA1A-C505873D6C79}"/>
              </a:ext>
            </a:extLst>
          </p:cNvPr>
          <p:cNvSpPr>
            <a:spLocks noGrp="1"/>
          </p:cNvSpPr>
          <p:nvPr>
            <p:ph idx="1"/>
          </p:nvPr>
        </p:nvSpPr>
        <p:spPr>
          <a:xfrm>
            <a:off x="-77638" y="708891"/>
            <a:ext cx="12269638" cy="6426200"/>
          </a:xfrm>
        </p:spPr>
        <p:txBody>
          <a:bodyPr>
            <a:normAutofit fontScale="32500" lnSpcReduction="20000"/>
          </a:bodyPr>
          <a:lstStyle/>
          <a:p>
            <a:pPr>
              <a:lnSpc>
                <a:spcPct val="100000"/>
              </a:lnSpc>
              <a:spcBef>
                <a:spcPts val="300"/>
              </a:spcBef>
            </a:pPr>
            <a:r>
              <a:rPr lang="de-DE" sz="6400" dirty="0"/>
              <a:t>machen Licht im Dunkel, tauchen plötzlich aus dem Unbekannten auf und können als </a:t>
            </a:r>
            <a:r>
              <a:rPr lang="de-DE" sz="6400" b="1" dirty="0"/>
              <a:t>Schicksalsboten des Zeitenwandels </a:t>
            </a:r>
            <a:r>
              <a:rPr lang="de-DE" sz="6400" dirty="0"/>
              <a:t>wirken, v.a. wenn sie mit multiplen Epochenübergängen verbunden / </a:t>
            </a:r>
            <a:r>
              <a:rPr lang="de-DE" sz="6400" dirty="0" err="1"/>
              <a:t>interaspektiert</a:t>
            </a:r>
            <a:r>
              <a:rPr lang="de-DE" sz="6400" dirty="0"/>
              <a:t> sind. Sie gelten klassisch als reisende Unglücksboten mit unguten Wirkungen (</a:t>
            </a:r>
            <a:r>
              <a:rPr lang="de-DE" sz="6400" dirty="0" err="1"/>
              <a:t>Massenarousal</a:t>
            </a:r>
            <a:r>
              <a:rPr lang="de-DE" sz="6400" dirty="0"/>
              <a:t>, irrlichternde Raserei).</a:t>
            </a:r>
          </a:p>
          <a:p>
            <a:pPr>
              <a:lnSpc>
                <a:spcPct val="100000"/>
              </a:lnSpc>
              <a:spcBef>
                <a:spcPts val="300"/>
              </a:spcBef>
            </a:pPr>
            <a:r>
              <a:rPr lang="de-DE" sz="6400" dirty="0"/>
              <a:t>werden als </a:t>
            </a:r>
            <a:r>
              <a:rPr lang="de-DE" sz="6400" b="1" dirty="0"/>
              <a:t>göttliche, schicksalhafte bzw. faszinierende Licht-Zeichen eines Umbruchs bzw. eines Aufbruchs in eine Richtung </a:t>
            </a:r>
            <a:r>
              <a:rPr lang="de-DE" sz="6400" dirty="0"/>
              <a:t>verstanden - eine Reise mit Schweif, der die Seelen gemäß der sichtbaren Form als Vorbild bzw. den Chartinhalten folgen - </a:t>
            </a:r>
            <a:r>
              <a:rPr lang="de-DE" sz="6400" b="1" dirty="0"/>
              <a:t>Folge dem Stern! </a:t>
            </a:r>
            <a:r>
              <a:rPr lang="de-DE" sz="6400" dirty="0"/>
              <a:t>Wer sich dagegen stellt, kann oft von Massenbewegungen bzw. dem Zeitgeist überrollt werden, v.a. wenn die Charts entsprechende aufrüttelnde Inhalte haben.</a:t>
            </a:r>
          </a:p>
          <a:p>
            <a:pPr>
              <a:lnSpc>
                <a:spcPct val="100000"/>
              </a:lnSpc>
              <a:spcBef>
                <a:spcPts val="300"/>
              </a:spcBef>
            </a:pPr>
            <a:r>
              <a:rPr lang="de-DE" sz="6400" dirty="0" err="1"/>
              <a:t>Sonnenstreifer</a:t>
            </a:r>
            <a:r>
              <a:rPr lang="de-DE" sz="6400" dirty="0"/>
              <a:t> führen zur Sonne, sie inspirieren, machen mutig, radikal narzisstisch und nicht </a:t>
            </a:r>
            <a:r>
              <a:rPr lang="de-DE" sz="6400" dirty="0" err="1"/>
              <a:t>stoppbar</a:t>
            </a:r>
            <a:r>
              <a:rPr lang="de-DE" sz="6400" dirty="0"/>
              <a:t>. Sie hinterlassen auf ihrer Reise einen Schweif (der Zerstörung bzw. der Anhänger), sie bringen ihren gesamten Schatten / ihre kosmischen Weitdraußen-Erfahrungen ihrer immensen Bahnreichweite zur Sonne mit, oft zerbrechen sie am Perihel und nehmen die Sonnenlichtenergie auf zu ihrer dann folgenden langen Rückreise ins ferne Kosmische. Kometen können sich als Kosmos-Reisende lange auf den sonnennahen Lichtdurchgang mit vollem Leuchteffekt vorbereiten, stoßen aus dem Dunkel unbedingt, unaufhaltsam zum hellsten Licht (Dichotomie Dunkelheit &amp; Setzen aufs maximale Licht). </a:t>
            </a:r>
            <a:r>
              <a:rPr lang="de-DE" sz="6400" b="1" dirty="0"/>
              <a:t>Sie lassen den Herzschlag aufgeregt erhöhen, dabei kommt eine aufgeregt kollektiv entwurzelnde, das kindlich Verwurzelte schädigende Raserei in Richtung Sonne gemäß den spezifischen EH-Inhalten zustande</a:t>
            </a:r>
            <a:r>
              <a:rPr lang="de-DE" sz="6400" dirty="0"/>
              <a:t>, sie sorgen dafür, dass man sich von Unnötigem trennt, dass man seine Substanz (real: Eis/Staub/Steine) für sein Licht freisetzend verbrennt.</a:t>
            </a:r>
          </a:p>
          <a:p>
            <a:pPr>
              <a:lnSpc>
                <a:spcPct val="100000"/>
              </a:lnSpc>
              <a:spcBef>
                <a:spcPts val="300"/>
              </a:spcBef>
            </a:pPr>
            <a:r>
              <a:rPr lang="de-DE" sz="6400" dirty="0"/>
              <a:t>sie können bei Betroffenen </a:t>
            </a:r>
            <a:r>
              <a:rPr lang="de-DE" sz="6400" b="1" dirty="0"/>
              <a:t>kometenhafte Aufstiege von hemmungslosen ‚Propheten‘ und Leitideen des ungehaltenen Wandels mit Schweifen von Anhängern und von verbrannter Erde </a:t>
            </a:r>
            <a:r>
              <a:rPr lang="de-DE" sz="6400" dirty="0"/>
              <a:t>hervorbringen und sorgen dann oft wieder für deren </a:t>
            </a:r>
            <a:r>
              <a:rPr lang="de-DE" sz="6400" b="1" dirty="0"/>
              <a:t>Fall nach dem irdisch ungesunden Höhenflug mit Verheizen, Zerbrechen mit </a:t>
            </a:r>
            <a:r>
              <a:rPr lang="de-DE" sz="6400" b="1" dirty="0" err="1"/>
              <a:t>pandorahaften</a:t>
            </a:r>
            <a:r>
              <a:rPr lang="de-DE" sz="6400" b="1" dirty="0"/>
              <a:t> Büchsenausschüttungen und Verschwinden ins Dunkle</a:t>
            </a:r>
            <a:r>
              <a:rPr lang="de-DE" sz="6400" dirty="0"/>
              <a:t>. Trotz des schnellen Entfernens können die Kometen aber gerade als stärkster Faktor den ganzen begonnenen Zyklus lang wirken, sich langsam aufbauen und in Endkrisenzeiten den Kernirrsinn freisetzen</a:t>
            </a:r>
          </a:p>
          <a:p>
            <a:endParaRPr lang="de-DE" dirty="0"/>
          </a:p>
        </p:txBody>
      </p:sp>
    </p:spTree>
    <p:extLst>
      <p:ext uri="{BB962C8B-B14F-4D97-AF65-F5344CB8AC3E}">
        <p14:creationId xmlns:p14="http://schemas.microsoft.com/office/powerpoint/2010/main" val="412295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B8978-DDF8-43B3-BEDA-E2369F93BD7D}"/>
              </a:ext>
            </a:extLst>
          </p:cNvPr>
          <p:cNvSpPr>
            <a:spLocks noGrp="1"/>
          </p:cNvSpPr>
          <p:nvPr>
            <p:ph type="title"/>
          </p:nvPr>
        </p:nvSpPr>
        <p:spPr>
          <a:xfrm>
            <a:off x="838200" y="8219"/>
            <a:ext cx="10515600" cy="592138"/>
          </a:xfrm>
        </p:spPr>
        <p:txBody>
          <a:bodyPr>
            <a:noAutofit/>
          </a:bodyPr>
          <a:lstStyle/>
          <a:p>
            <a:pPr algn="ctr"/>
            <a:r>
              <a:rPr lang="de-DE" sz="3600" b="1" dirty="0">
                <a:latin typeface="+mn-lt"/>
              </a:rPr>
              <a:t>Kometen – Irrlichter oder Lichter ? II</a:t>
            </a:r>
            <a:endParaRPr lang="de-DE" sz="3600" dirty="0"/>
          </a:p>
        </p:txBody>
      </p:sp>
      <p:sp>
        <p:nvSpPr>
          <p:cNvPr id="3" name="Inhaltsplatzhalter 2">
            <a:extLst>
              <a:ext uri="{FF2B5EF4-FFF2-40B4-BE49-F238E27FC236}">
                <a16:creationId xmlns:a16="http://schemas.microsoft.com/office/drawing/2014/main" id="{6691AA89-3D78-4D54-B116-08B612DA2DA9}"/>
              </a:ext>
            </a:extLst>
          </p:cNvPr>
          <p:cNvSpPr>
            <a:spLocks noGrp="1"/>
          </p:cNvSpPr>
          <p:nvPr>
            <p:ph idx="1"/>
          </p:nvPr>
        </p:nvSpPr>
        <p:spPr>
          <a:xfrm>
            <a:off x="0" y="681039"/>
            <a:ext cx="12280900" cy="6276352"/>
          </a:xfrm>
        </p:spPr>
        <p:txBody>
          <a:bodyPr>
            <a:normAutofit fontScale="70000" lnSpcReduction="20000"/>
          </a:bodyPr>
          <a:lstStyle/>
          <a:p>
            <a:pPr>
              <a:lnSpc>
                <a:spcPct val="100000"/>
              </a:lnSpc>
              <a:spcBef>
                <a:spcPts val="300"/>
              </a:spcBef>
            </a:pPr>
            <a:r>
              <a:rPr lang="de-DE" sz="2800" dirty="0"/>
              <a:t>sie vermitteln je nach Erscheinungsform &amp; Inhalt der Zeitqualität </a:t>
            </a:r>
            <a:r>
              <a:rPr lang="de-DE" sz="2800" b="1" dirty="0"/>
              <a:t>inspirierende, erleuchtende, aber v.a. auch entwurzelnde, verstrahlende Wirkungen</a:t>
            </a:r>
            <a:r>
              <a:rPr lang="de-DE" sz="2800" dirty="0"/>
              <a:t>, setzen aber v.a. durch die </a:t>
            </a:r>
            <a:r>
              <a:rPr lang="de-DE" sz="2800" dirty="0" err="1"/>
              <a:t>pandorahaft</a:t>
            </a:r>
            <a:r>
              <a:rPr lang="de-DE" sz="2800" dirty="0"/>
              <a:t> alles Gebende, zerstörerische, sich verheizende Eigenart kosmische Traumata in Kraft, die höchst effektiv über das Unbewusste weiterwirken. Sie können aber auch </a:t>
            </a:r>
            <a:r>
              <a:rPr lang="de-DE" sz="2800" b="1" dirty="0"/>
              <a:t>große </a:t>
            </a:r>
            <a:r>
              <a:rPr lang="de-DE" sz="2800" b="1" dirty="0" err="1"/>
              <a:t>Bewusstmacher</a:t>
            </a:r>
            <a:r>
              <a:rPr lang="de-DE" sz="2800" b="1" dirty="0"/>
              <a:t> von Schattenthemen und von Karma sein</a:t>
            </a:r>
            <a:r>
              <a:rPr lang="de-DE" sz="2800" dirty="0"/>
              <a:t>.</a:t>
            </a:r>
          </a:p>
          <a:p>
            <a:pPr>
              <a:lnSpc>
                <a:spcPct val="100000"/>
              </a:lnSpc>
              <a:spcBef>
                <a:spcPts val="300"/>
              </a:spcBef>
            </a:pPr>
            <a:r>
              <a:rPr lang="de-DE" sz="2800" dirty="0"/>
              <a:t>sie setzen </a:t>
            </a:r>
            <a:r>
              <a:rPr lang="de-DE" sz="2800" b="1" dirty="0"/>
              <a:t>am unwiderstehlichsten als zentrale, lange wirksame, fulminante, disruptive, lichtvolle </a:t>
            </a:r>
            <a:r>
              <a:rPr lang="de-DE" sz="2800" b="1" dirty="0" err="1"/>
              <a:t>Übergangspusher</a:t>
            </a:r>
            <a:r>
              <a:rPr lang="de-DE" sz="2800" dirty="0"/>
              <a:t> und Widerstandsbrecher damit verknüpfte Großzyklen im Sinne einer Lichtpersönlichkeit oder aber eines kometennachziehenden, </a:t>
            </a:r>
            <a:r>
              <a:rPr lang="de-DE" sz="2800" dirty="0" err="1"/>
              <a:t>pandorahaft</a:t>
            </a:r>
            <a:r>
              <a:rPr lang="de-DE" sz="2800" dirty="0"/>
              <a:t> alles gebenden Irrlichts um, oft in mehreren zyklisch ausgelösten Stufen bzw. Wellen. </a:t>
            </a:r>
            <a:r>
              <a:rPr lang="de-DE" sz="2800" b="1" dirty="0"/>
              <a:t>Wichtig ist die sublimierte, von der traumatisierten Raserei wieder entkoppelnde Verinnerlichung hin zu seiner Mitte – eine zentrierte Schau auf die tatsächlich von Gott damit vermittelten Visionen ohne äußere Raserei.</a:t>
            </a:r>
          </a:p>
          <a:p>
            <a:pPr>
              <a:lnSpc>
                <a:spcPct val="100000"/>
              </a:lnSpc>
              <a:spcBef>
                <a:spcPts val="300"/>
              </a:spcBef>
            </a:pPr>
            <a:r>
              <a:rPr lang="de-DE" sz="2800" b="1" dirty="0"/>
              <a:t>Wie folgt man dem Kometen zur Sonne nach? 1882 &amp; 1965 u.a. als wissenschaftliche Erforscher / Entdecker: </a:t>
            </a:r>
            <a:r>
              <a:rPr lang="de-DE" sz="2800" dirty="0"/>
              <a:t>die JUN-Sonne als Ziel und auch Herrscher beider im Löwen entdeckten Kometen-EHs.</a:t>
            </a:r>
            <a:r>
              <a:rPr lang="de-DE" sz="2800" b="1" dirty="0"/>
              <a:t> </a:t>
            </a:r>
            <a:r>
              <a:rPr lang="de-DE" sz="2800" dirty="0"/>
              <a:t>Die Inhalte sind sehr unterschiedlich, hängen aber auch zusammen: </a:t>
            </a:r>
            <a:r>
              <a:rPr lang="de-DE" sz="2800" b="1" dirty="0"/>
              <a:t>zuerst die stählern kindsmissbrauchend zu Krieg und </a:t>
            </a:r>
            <a:r>
              <a:rPr lang="de-DE" b="1" dirty="0"/>
              <a:t>Genozid </a:t>
            </a:r>
            <a:r>
              <a:rPr lang="de-DE" sz="2800" b="1" dirty="0"/>
              <a:t>drillende, verheizende </a:t>
            </a:r>
            <a:r>
              <a:rPr lang="de-DE" b="1" dirty="0"/>
              <a:t>Erziehungsrahmung (Merkur-Steel-Saturn-Ganymed-Herero + Saturn-Chiron-Pluto-</a:t>
            </a:r>
            <a:r>
              <a:rPr lang="de-DE" b="1" dirty="0" err="1"/>
              <a:t>Ino</a:t>
            </a:r>
            <a:r>
              <a:rPr lang="de-DE" b="1" dirty="0"/>
              <a:t>) &amp; </a:t>
            </a:r>
            <a:r>
              <a:rPr lang="de-DE" sz="2800" b="1" dirty="0"/>
              <a:t>dann deren schadensfürchtende, differenzierte, angstangepasste, optimierte, bewusstmachende, allerdings oft </a:t>
            </a:r>
            <a:r>
              <a:rPr lang="de-DE" sz="2800" b="1" dirty="0" err="1"/>
              <a:t>orcisch</a:t>
            </a:r>
            <a:r>
              <a:rPr lang="de-DE" sz="2800" b="1" dirty="0"/>
              <a:t>-</a:t>
            </a:r>
            <a:r>
              <a:rPr lang="de-DE" sz="2800" b="1" dirty="0" err="1"/>
              <a:t>luciferisch</a:t>
            </a:r>
            <a:r>
              <a:rPr lang="de-DE" sz="2800" b="1" dirty="0"/>
              <a:t>-schattenhafte, im Extremfall menschheitsselbstmörderische wissenschaftliche Nachfolge. </a:t>
            </a:r>
          </a:p>
          <a:p>
            <a:pPr>
              <a:lnSpc>
                <a:spcPct val="100000"/>
              </a:lnSpc>
              <a:spcBef>
                <a:spcPts val="300"/>
              </a:spcBef>
            </a:pPr>
            <a:r>
              <a:rPr lang="de-DE" sz="2800" b="1" dirty="0"/>
              <a:t>Jede andere Themen-Ballung 1965 erzeugte weitere, oft schlimm </a:t>
            </a:r>
            <a:r>
              <a:rPr lang="de-DE" sz="2800" b="1" dirty="0" err="1"/>
              <a:t>luciferisch</a:t>
            </a:r>
            <a:r>
              <a:rPr lang="de-DE" sz="2800" b="1" dirty="0"/>
              <a:t> entgleiste Lebenswege: </a:t>
            </a:r>
          </a:p>
          <a:p>
            <a:pPr>
              <a:lnSpc>
                <a:spcPct val="100000"/>
              </a:lnSpc>
              <a:spcBef>
                <a:spcPts val="300"/>
              </a:spcBef>
              <a:buFont typeface="Symbol" panose="05050102010706020507" pitchFamily="18" charset="2"/>
              <a:buChar char="-"/>
            </a:pPr>
            <a:r>
              <a:rPr lang="de-DE" sz="2800" b="1" dirty="0" err="1"/>
              <a:t>Kriegsvernichter</a:t>
            </a:r>
            <a:r>
              <a:rPr lang="de-DE" sz="2800" b="1" dirty="0"/>
              <a:t>, Selbstmordattentäter, Islammigrant, </a:t>
            </a:r>
            <a:r>
              <a:rPr lang="de-DE" sz="2800" b="1" dirty="0" err="1"/>
              <a:t>ixionischer</a:t>
            </a:r>
            <a:r>
              <a:rPr lang="de-DE" sz="2800" b="1" dirty="0"/>
              <a:t> Vergewaltiger, Verbrecher, Mörder, Virus-Biowaffenmörder, Entertainment- / Musikkulturproduzenten / -</a:t>
            </a:r>
            <a:r>
              <a:rPr lang="de-DE" sz="2800" b="1" dirty="0" err="1"/>
              <a:t>konsumenten</a:t>
            </a:r>
            <a:r>
              <a:rPr lang="de-DE" b="1" dirty="0"/>
              <a:t>, sexuelle Befreier und dann Verwerter, </a:t>
            </a:r>
            <a:r>
              <a:rPr lang="de-DE" b="1" dirty="0" err="1"/>
              <a:t>traffickende</a:t>
            </a:r>
            <a:r>
              <a:rPr lang="de-DE" b="1" dirty="0"/>
              <a:t>, kindsopfernde </a:t>
            </a:r>
            <a:r>
              <a:rPr lang="de-DE" sz="2800" b="1" dirty="0"/>
              <a:t>/ -essende, vampirhafte Eliten / Actors / </a:t>
            </a:r>
            <a:r>
              <a:rPr lang="de-DE" sz="2800" b="1" dirty="0" err="1"/>
              <a:t>Celebs</a:t>
            </a:r>
            <a:r>
              <a:rPr lang="de-DE" sz="2800" b="1" dirty="0"/>
              <a:t>, LGTBQ- &amp; betrügerische Klimaaktivisten, anhängerstarke eugenische + ökosozialistische industrielle Globalisten / China-Expansionisten, vernetzende </a:t>
            </a:r>
            <a:r>
              <a:rPr lang="de-DE" sz="2800" b="1" dirty="0" err="1"/>
              <a:t>Comtech</a:t>
            </a:r>
            <a:r>
              <a:rPr lang="de-DE" sz="2800" b="1" dirty="0"/>
              <a:t>- und KI-Technologen, Dienstleister / angepasste </a:t>
            </a:r>
            <a:r>
              <a:rPr lang="de-DE" sz="2800" b="1" dirty="0" err="1"/>
              <a:t>Kontrollierer</a:t>
            </a:r>
            <a:r>
              <a:rPr lang="de-DE" sz="2800" b="1" dirty="0"/>
              <a:t> und Selbstoptimierer, trojanische Hacker und Angst-PR-Manipulatoren / </a:t>
            </a:r>
            <a:r>
              <a:rPr lang="de-DE" sz="2800" b="1" dirty="0" err="1"/>
              <a:t>Orwellianer</a:t>
            </a:r>
            <a:r>
              <a:rPr lang="de-DE" sz="2800" b="1" dirty="0"/>
              <a:t> u.v.a. von Gott und der galaktischen Zukunft (</a:t>
            </a:r>
            <a:r>
              <a:rPr lang="de-DE" sz="2800" b="1" dirty="0" err="1"/>
              <a:t>Directio</a:t>
            </a:r>
            <a:r>
              <a:rPr lang="de-DE" sz="2800" b="1" dirty="0"/>
              <a:t> Solaris) diametral entgegengesetzt weg </a:t>
            </a:r>
            <a:r>
              <a:rPr lang="de-DE" sz="2800" b="1" dirty="0" err="1"/>
              <a:t>luciferisch</a:t>
            </a:r>
            <a:r>
              <a:rPr lang="de-DE" sz="2800" b="1" dirty="0"/>
              <a:t> </a:t>
            </a:r>
            <a:r>
              <a:rPr lang="de-DE" sz="2800" b="1" dirty="0" err="1"/>
              <a:t>lemmingehaft</a:t>
            </a:r>
            <a:r>
              <a:rPr lang="de-DE" sz="2800" b="1" dirty="0"/>
              <a:t> suizidal Angstwahngesteuerte.</a:t>
            </a:r>
          </a:p>
          <a:p>
            <a:endParaRPr lang="de-DE" dirty="0"/>
          </a:p>
        </p:txBody>
      </p:sp>
    </p:spTree>
    <p:extLst>
      <p:ext uri="{BB962C8B-B14F-4D97-AF65-F5344CB8AC3E}">
        <p14:creationId xmlns:p14="http://schemas.microsoft.com/office/powerpoint/2010/main" val="1953175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3B302-8FC6-4626-9D15-EBD2430F1FC9}"/>
              </a:ext>
            </a:extLst>
          </p:cNvPr>
          <p:cNvSpPr>
            <a:spLocks noGrp="1"/>
          </p:cNvSpPr>
          <p:nvPr>
            <p:ph type="title"/>
          </p:nvPr>
        </p:nvSpPr>
        <p:spPr>
          <a:xfrm>
            <a:off x="838200" y="111126"/>
            <a:ext cx="10515600" cy="437132"/>
          </a:xfrm>
        </p:spPr>
        <p:txBody>
          <a:bodyPr>
            <a:noAutofit/>
          </a:bodyPr>
          <a:lstStyle/>
          <a:p>
            <a:pPr algn="ctr"/>
            <a:r>
              <a:rPr lang="de-DE" sz="3200" b="1" dirty="0">
                <a:latin typeface="+mn-lt"/>
              </a:rPr>
              <a:t>Deutung der Kometen</a:t>
            </a:r>
          </a:p>
        </p:txBody>
      </p:sp>
      <p:sp>
        <p:nvSpPr>
          <p:cNvPr id="3" name="Inhaltsplatzhalter 2">
            <a:extLst>
              <a:ext uri="{FF2B5EF4-FFF2-40B4-BE49-F238E27FC236}">
                <a16:creationId xmlns:a16="http://schemas.microsoft.com/office/drawing/2014/main" id="{39B3B88D-893E-4F86-8CF1-645CF0CCAEF0}"/>
              </a:ext>
            </a:extLst>
          </p:cNvPr>
          <p:cNvSpPr>
            <a:spLocks noGrp="1"/>
          </p:cNvSpPr>
          <p:nvPr>
            <p:ph idx="1"/>
          </p:nvPr>
        </p:nvSpPr>
        <p:spPr>
          <a:xfrm>
            <a:off x="1" y="650240"/>
            <a:ext cx="12192000" cy="6309360"/>
          </a:xfrm>
        </p:spPr>
        <p:txBody>
          <a:bodyPr>
            <a:normAutofit fontScale="62500" lnSpcReduction="20000"/>
          </a:bodyPr>
          <a:lstStyle/>
          <a:p>
            <a:pPr>
              <a:lnSpc>
                <a:spcPct val="100000"/>
              </a:lnSpc>
            </a:pPr>
            <a:r>
              <a:rPr lang="de-DE" b="1" dirty="0"/>
              <a:t>1. Umfassende Deutung nach Bahneigenschaften und nach Phänomenologie – Bild am Himmel wird zum Vorbild </a:t>
            </a:r>
            <a:r>
              <a:rPr lang="de-DE" dirty="0"/>
              <a:t>(hier interessieren vorerst nur die lichtstarken Großen Kometen und </a:t>
            </a:r>
            <a:r>
              <a:rPr lang="de-DE" dirty="0" err="1"/>
              <a:t>Sonnenstreifer</a:t>
            </a:r>
            <a:r>
              <a:rPr lang="de-DE" dirty="0"/>
              <a:t> 1882 und 1965, sowie der Große </a:t>
            </a:r>
            <a:r>
              <a:rPr lang="de-DE" dirty="0" err="1"/>
              <a:t>Erdbemächtiger</a:t>
            </a:r>
            <a:r>
              <a:rPr lang="de-DE" dirty="0"/>
              <a:t> 1861 zu resonanten </a:t>
            </a:r>
            <a:r>
              <a:rPr lang="de-DE" dirty="0" err="1"/>
              <a:t>Großzyklenübergängen</a:t>
            </a:r>
            <a:r>
              <a:rPr lang="de-DE" dirty="0"/>
              <a:t>) </a:t>
            </a:r>
            <a:r>
              <a:rPr lang="de-DE" b="1" dirty="0"/>
              <a:t>und vor allem nach dem 1. Entdeckungshoroskop, deren v.a. auch durch Asteroiden betonte Themen und deren gebündelten zyklischen Höhepunkte / Umbrüche </a:t>
            </a:r>
            <a:r>
              <a:rPr lang="de-DE" dirty="0"/>
              <a:t>(für welche Inhalte, Ver-</a:t>
            </a:r>
            <a:r>
              <a:rPr lang="de-DE" dirty="0" err="1"/>
              <a:t>änderungswirkungen</a:t>
            </a:r>
            <a:r>
              <a:rPr lang="de-DE" dirty="0"/>
              <a:t>, für welche Zyklusdauern steht der Komet, worauf läuft seine angestoßene Entwicklung hinaus?).</a:t>
            </a:r>
          </a:p>
          <a:p>
            <a:pPr>
              <a:lnSpc>
                <a:spcPct val="100000"/>
              </a:lnSpc>
            </a:pPr>
            <a:r>
              <a:rPr lang="de-DE" b="1" dirty="0"/>
              <a:t>2. Deutung gemäß der Maximalwirkung des Kometen auf die Erde </a:t>
            </a:r>
            <a:r>
              <a:rPr lang="de-DE" dirty="0"/>
              <a:t>mittels des Perigäums (maximale Erdnähe)</a:t>
            </a:r>
          </a:p>
          <a:p>
            <a:pPr>
              <a:lnSpc>
                <a:spcPct val="100000"/>
              </a:lnSpc>
            </a:pPr>
            <a:r>
              <a:rPr lang="de-DE" b="1" dirty="0"/>
              <a:t>3. Deutung gemäß des Maximaleinflusses am Perihel auf die Sonne </a:t>
            </a:r>
            <a:r>
              <a:rPr lang="de-DE" dirty="0"/>
              <a:t>(quasi die Sonnenvereinigung, das Lichtziel des Kometen) und damit wiederum auf seine Lichtwirkung und Sonnenentwicklungswege auf Erden</a:t>
            </a:r>
          </a:p>
          <a:p>
            <a:pPr>
              <a:lnSpc>
                <a:spcPct val="100000"/>
              </a:lnSpc>
            </a:pPr>
            <a:r>
              <a:rPr lang="de-DE" b="1" dirty="0"/>
              <a:t>4. Verlaufsbeobachtung während seiner Sichtbarkeitsphase und danach: </a:t>
            </a:r>
          </a:p>
          <a:p>
            <a:pPr>
              <a:lnSpc>
                <a:spcPct val="100000"/>
              </a:lnSpc>
              <a:buFontTx/>
              <a:buChar char="-"/>
            </a:pPr>
            <a:r>
              <a:rPr lang="de-DE" dirty="0"/>
              <a:t>wann wirkt er gradmäßig auf die damit verbundenen Zyklus-Starts &amp; ganze -Dauern, rahmende Neumonde &amp; Finsternisse ein?</a:t>
            </a:r>
          </a:p>
          <a:p>
            <a:pPr>
              <a:lnSpc>
                <a:spcPct val="100000"/>
              </a:lnSpc>
              <a:buFontTx/>
              <a:buChar char="-"/>
            </a:pPr>
            <a:r>
              <a:rPr lang="de-DE" b="1" dirty="0"/>
              <a:t>1882 war es das </a:t>
            </a:r>
            <a:r>
              <a:rPr lang="de-DE" b="1" dirty="0" err="1"/>
              <a:t>Stellium</a:t>
            </a:r>
            <a:r>
              <a:rPr lang="de-DE" b="1" dirty="0"/>
              <a:t> Saturn-Chiron-Pluto Ende Stier / Anfang Zwilling</a:t>
            </a:r>
            <a:r>
              <a:rPr lang="de-DE" dirty="0"/>
              <a:t>, </a:t>
            </a:r>
            <a:r>
              <a:rPr lang="de-DE" b="1" dirty="0"/>
              <a:t>1965 deren Archetypen-Wiederholung in </a:t>
            </a:r>
            <a:r>
              <a:rPr lang="de-DE" b="1" dirty="0" err="1"/>
              <a:t>Opp</a:t>
            </a:r>
            <a:r>
              <a:rPr lang="de-DE" b="1" dirty="0"/>
              <a:t>.: die 1.Uranus-Pluto-Konj. auf </a:t>
            </a:r>
            <a:r>
              <a:rPr lang="de-DE" b="1" dirty="0" err="1"/>
              <a:t>Profectio</a:t>
            </a:r>
            <a:r>
              <a:rPr lang="de-DE" b="1" dirty="0"/>
              <a:t> Solaris 16° Jungfrau </a:t>
            </a:r>
            <a:r>
              <a:rPr lang="de-DE" b="1" dirty="0" err="1"/>
              <a:t>Opp</a:t>
            </a:r>
            <a:r>
              <a:rPr lang="de-DE" b="1" dirty="0"/>
              <a:t>. </a:t>
            </a:r>
            <a:r>
              <a:rPr lang="de-DE" b="1" dirty="0" err="1"/>
              <a:t>Directio</a:t>
            </a:r>
            <a:r>
              <a:rPr lang="de-DE" b="1" dirty="0"/>
              <a:t> Solaris in der HS Saturn / Chiron im Wasser-Groß-trigon Orcus &amp; Neptun, eine Wissenschaftsneuordnung mit breit und differenziert aufdeckenden bis heilenden Lichtblitzen </a:t>
            </a:r>
          </a:p>
          <a:p>
            <a:pPr>
              <a:lnSpc>
                <a:spcPct val="100000"/>
              </a:lnSpc>
              <a:buFontTx/>
              <a:buChar char="-"/>
            </a:pPr>
            <a:r>
              <a:rPr lang="de-DE" dirty="0"/>
              <a:t>oder beim in der Breitenfächerung hellsten Kometen, den am 13.05.1861 entdeckten </a:t>
            </a:r>
            <a:r>
              <a:rPr lang="de-DE" b="1" dirty="0"/>
              <a:t>C/1861 J1 - Tebbutt mit Widder-Neptun / Fische-</a:t>
            </a:r>
            <a:r>
              <a:rPr lang="de-DE" b="1" dirty="0" err="1"/>
              <a:t>Sedna</a:t>
            </a:r>
            <a:r>
              <a:rPr lang="de-DE" b="1" dirty="0"/>
              <a:t> im 0° Übergang zum Widder mit Merkur am AC T-Qua. </a:t>
            </a:r>
            <a:r>
              <a:rPr lang="de-DE" b="1" dirty="0" err="1"/>
              <a:t>Ixion</a:t>
            </a:r>
            <a:r>
              <a:rPr lang="de-DE" b="1" dirty="0"/>
              <a:t> </a:t>
            </a:r>
            <a:r>
              <a:rPr lang="de-DE" b="1" dirty="0" err="1"/>
              <a:t>Opp</a:t>
            </a:r>
            <a:r>
              <a:rPr lang="de-DE" b="1" dirty="0"/>
              <a:t>. Chaos-</a:t>
            </a:r>
            <a:r>
              <a:rPr lang="de-DE" b="1" dirty="0" err="1"/>
              <a:t>Varuna</a:t>
            </a:r>
            <a:r>
              <a:rPr lang="de-DE" b="1" dirty="0"/>
              <a:t>-MC </a:t>
            </a:r>
            <a:r>
              <a:rPr lang="de-DE" dirty="0"/>
              <a:t>zum Start des sich um die Sklavenbefreiung drehenden amerikanischen Bürgerkriegs in Fort Sumter ab 12.04.1861, der Komet steht dabei exakt auf dem Südknoten-Herrscher Mond 15°45 Stier T-Qua. Jupiter </a:t>
            </a:r>
            <a:r>
              <a:rPr lang="de-DE" dirty="0" err="1"/>
              <a:t>Opp</a:t>
            </a:r>
            <a:r>
              <a:rPr lang="de-DE" dirty="0"/>
              <a:t>. Slaven beim Ausbruch um 4h30 morgens!). Dieser Komet pushte die neuaufsteigenden Widderzyklen von Neptun und </a:t>
            </a:r>
            <a:r>
              <a:rPr lang="de-DE" dirty="0" err="1"/>
              <a:t>Sedna</a:t>
            </a:r>
            <a:r>
              <a:rPr lang="de-DE" dirty="0"/>
              <a:t> (in Krisen eine Kriegstreiberei bis hin zur Weltführung in WK I und II, Industrialisierung, Chemie-, Öl-, Pharmaindustrie in </a:t>
            </a:r>
            <a:r>
              <a:rPr lang="de-DE" dirty="0" err="1"/>
              <a:t>hybrishafter</a:t>
            </a:r>
            <a:r>
              <a:rPr lang="de-DE" dirty="0"/>
              <a:t>, chaotisch neuschöpferischer, trustförmiger, globaler Konkurrenz ab 1861 / 1862) und die kollektiv entgrenzte, heimliche Erdbemächtigung durch Äquator-Neptun &amp; -Pluto</a:t>
            </a:r>
          </a:p>
          <a:p>
            <a:pPr>
              <a:lnSpc>
                <a:spcPct val="100000"/>
              </a:lnSpc>
              <a:buFontTx/>
              <a:buChar char="-"/>
            </a:pPr>
            <a:r>
              <a:rPr lang="de-DE" dirty="0"/>
              <a:t>wo ist bei ganz steilen exzentrischen Bahnen der beiden zur Kreuz-Familie zählenden, wohl 1106 auseinandergebrochenen </a:t>
            </a:r>
            <a:r>
              <a:rPr lang="de-DE" dirty="0" err="1"/>
              <a:t>Sonnenstreifer</a:t>
            </a:r>
            <a:r>
              <a:rPr lang="de-DE" dirty="0"/>
              <a:t> (fast bei 1 = wie ein Damoklesschwert bzw. ein Aufstieg nach oben in den Überblick über das Sonnensystem) der Gradbereich seiner jahrhundertelangen </a:t>
            </a:r>
            <a:r>
              <a:rPr lang="de-DE" dirty="0" err="1"/>
              <a:t>Bahnlage</a:t>
            </a:r>
            <a:r>
              <a:rPr lang="de-DE" dirty="0"/>
              <a:t>? </a:t>
            </a:r>
            <a:r>
              <a:rPr lang="de-DE" b="1" dirty="0"/>
              <a:t>C/1882 R1 – Großer Septemberkomet pendelt zwischen 12-14° Krebs, </a:t>
            </a:r>
            <a:r>
              <a:rPr lang="de-DE" b="1" dirty="0" err="1"/>
              <a:t>Ikeya-Seki</a:t>
            </a:r>
            <a:r>
              <a:rPr lang="de-DE" b="1" dirty="0"/>
              <a:t> C/1965 S1 </a:t>
            </a:r>
            <a:r>
              <a:rPr lang="de-DE" dirty="0"/>
              <a:t>zwischen 11-14° Krebs beim Einweihungs-Fixstern Sirius (s. zentral bei Jesus Jupiter-Saturn-Konj. 7 v. Chr.)</a:t>
            </a:r>
          </a:p>
        </p:txBody>
      </p:sp>
    </p:spTree>
    <p:extLst>
      <p:ext uri="{BB962C8B-B14F-4D97-AF65-F5344CB8AC3E}">
        <p14:creationId xmlns:p14="http://schemas.microsoft.com/office/powerpoint/2010/main" val="50630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6FAAEE-2721-4E3B-9E80-BF68CB7AF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761" y="3429000"/>
            <a:ext cx="1775012" cy="2754818"/>
          </a:xfrm>
          <a:prstGeom prst="rect">
            <a:avLst/>
          </a:prstGeom>
        </p:spPr>
      </p:pic>
      <p:sp>
        <p:nvSpPr>
          <p:cNvPr id="2" name="Titel 1">
            <a:extLst>
              <a:ext uri="{FF2B5EF4-FFF2-40B4-BE49-F238E27FC236}">
                <a16:creationId xmlns:a16="http://schemas.microsoft.com/office/drawing/2014/main" id="{ACF5F04A-FB46-41EB-B342-331886FAF172}"/>
              </a:ext>
            </a:extLst>
          </p:cNvPr>
          <p:cNvSpPr>
            <a:spLocks noGrp="1"/>
          </p:cNvSpPr>
          <p:nvPr>
            <p:ph type="title"/>
          </p:nvPr>
        </p:nvSpPr>
        <p:spPr>
          <a:xfrm>
            <a:off x="0" y="0"/>
            <a:ext cx="12114786" cy="683746"/>
          </a:xfrm>
        </p:spPr>
        <p:txBody>
          <a:bodyPr>
            <a:noAutofit/>
          </a:bodyPr>
          <a:lstStyle/>
          <a:p>
            <a:r>
              <a:rPr lang="de-DE" sz="2800" b="1" dirty="0">
                <a:latin typeface="+mn-lt"/>
              </a:rPr>
              <a:t>C/1858 L1 Donati ‚ital.‘ Komet des elektrisch-fernverbindenden (Meucci aus Flo-</a:t>
            </a:r>
            <a:r>
              <a:rPr lang="de-DE" sz="2800" b="1" dirty="0" err="1">
                <a:latin typeface="+mn-lt"/>
              </a:rPr>
              <a:t>renz</a:t>
            </a:r>
            <a:r>
              <a:rPr lang="de-DE" sz="2800" b="1" dirty="0">
                <a:latin typeface="+mn-lt"/>
              </a:rPr>
              <a:t> + Reis: Telefon, Telegraf), fortschrittsdynamischen Uranus-Ingresses in ZWI) </a:t>
            </a:r>
            <a:endParaRPr lang="de-DE" sz="2800" dirty="0"/>
          </a:p>
        </p:txBody>
      </p:sp>
      <p:graphicFrame>
        <p:nvGraphicFramePr>
          <p:cNvPr id="4" name="Inhaltsplatzhalter 3">
            <a:extLst>
              <a:ext uri="{FF2B5EF4-FFF2-40B4-BE49-F238E27FC236}">
                <a16:creationId xmlns:a16="http://schemas.microsoft.com/office/drawing/2014/main" id="{25357639-7450-4FC7-9E9F-D110983A9C9C}"/>
              </a:ext>
            </a:extLst>
          </p:cNvPr>
          <p:cNvGraphicFramePr>
            <a:graphicFrameLocks noGrp="1"/>
          </p:cNvGraphicFramePr>
          <p:nvPr>
            <p:ph idx="1"/>
            <p:extLst>
              <p:ext uri="{D42A27DB-BD31-4B8C-83A1-F6EECF244321}">
                <p14:modId xmlns:p14="http://schemas.microsoft.com/office/powerpoint/2010/main" val="2118225771"/>
              </p:ext>
            </p:extLst>
          </p:nvPr>
        </p:nvGraphicFramePr>
        <p:xfrm>
          <a:off x="7361773" y="930110"/>
          <a:ext cx="5057814" cy="5800130"/>
        </p:xfrm>
        <a:graphic>
          <a:graphicData uri="http://schemas.openxmlformats.org/drawingml/2006/table">
            <a:tbl>
              <a:tblPr/>
              <a:tblGrid>
                <a:gridCol w="2528907">
                  <a:extLst>
                    <a:ext uri="{9D8B030D-6E8A-4147-A177-3AD203B41FA5}">
                      <a16:colId xmlns:a16="http://schemas.microsoft.com/office/drawing/2014/main" val="1576262500"/>
                    </a:ext>
                  </a:extLst>
                </a:gridCol>
                <a:gridCol w="2528907">
                  <a:extLst>
                    <a:ext uri="{9D8B030D-6E8A-4147-A177-3AD203B41FA5}">
                      <a16:colId xmlns:a16="http://schemas.microsoft.com/office/drawing/2014/main" val="2557691639"/>
                    </a:ext>
                  </a:extLst>
                </a:gridCol>
              </a:tblGrid>
              <a:tr h="264455">
                <a:tc gridSpan="2">
                  <a:txBody>
                    <a:bodyPr/>
                    <a:lstStyle/>
                    <a:p>
                      <a:r>
                        <a:rPr lang="de-DE" sz="1500" dirty="0">
                          <a:effectLst/>
                          <a:hlinkClick r:id="rId3" tooltip="Epoche (Astronomie)"/>
                        </a:rPr>
                        <a:t>Epoche:</a:t>
                      </a:r>
                      <a:r>
                        <a:rPr lang="de-DE" sz="1500" dirty="0">
                          <a:effectLst/>
                        </a:rPr>
                        <a:t> 8. Oktober 1858 (</a:t>
                      </a:r>
                      <a:r>
                        <a:rPr lang="de-DE" sz="1500" dirty="0">
                          <a:effectLst/>
                          <a:hlinkClick r:id="rId4" tooltip="Julianisches Datum"/>
                        </a:rPr>
                        <a:t>JD</a:t>
                      </a:r>
                      <a:r>
                        <a:rPr lang="de-DE" sz="1500" dirty="0">
                          <a:effectLst/>
                        </a:rPr>
                        <a:t> 2.399.960,5) </a:t>
                      </a:r>
                    </a:p>
                  </a:txBody>
                  <a:tcPr marL="77702" marR="77702" marT="38851" marB="38851" anchor="ctr">
                    <a:lnL>
                      <a:noFill/>
                    </a:lnL>
                    <a:lnR>
                      <a:noFill/>
                    </a:lnR>
                    <a:lnT>
                      <a:noFill/>
                    </a:lnT>
                    <a:lnB>
                      <a:noFill/>
                    </a:lnB>
                  </a:tcPr>
                </a:tc>
                <a:tc hMerge="1">
                  <a:txBody>
                    <a:bodyPr/>
                    <a:lstStyle/>
                    <a:p>
                      <a:endParaRPr lang="de-DE"/>
                    </a:p>
                  </a:txBody>
                  <a:tcPr/>
                </a:tc>
                <a:extLst>
                  <a:ext uri="{0D108BD9-81ED-4DB2-BD59-A6C34878D82A}">
                    <a16:rowId xmlns:a16="http://schemas.microsoft.com/office/drawing/2014/main" val="352790301"/>
                  </a:ext>
                </a:extLst>
              </a:tr>
              <a:tr h="315877">
                <a:tc>
                  <a:txBody>
                    <a:bodyPr/>
                    <a:lstStyle/>
                    <a:p>
                      <a:r>
                        <a:rPr lang="de-DE" sz="1500">
                          <a:effectLst/>
                          <a:hlinkClick r:id="rId5" tooltip="Komet"/>
                        </a:rPr>
                        <a:t>Orbittyp</a:t>
                      </a:r>
                      <a:r>
                        <a:rPr lang="de-DE" sz="1500">
                          <a:effectLst/>
                        </a:rPr>
                        <a:t> </a:t>
                      </a:r>
                    </a:p>
                  </a:txBody>
                  <a:tcPr marL="77702" marR="77702" marT="38851" marB="38851" anchor="ctr">
                    <a:lnL>
                      <a:noFill/>
                    </a:lnL>
                    <a:lnR>
                      <a:noFill/>
                    </a:lnR>
                    <a:lnT>
                      <a:noFill/>
                    </a:lnT>
                    <a:lnB>
                      <a:noFill/>
                    </a:lnB>
                  </a:tcPr>
                </a:tc>
                <a:tc>
                  <a:txBody>
                    <a:bodyPr/>
                    <a:lstStyle/>
                    <a:p>
                      <a:r>
                        <a:rPr lang="de-DE" sz="1500"/>
                        <a:t>langperiodisch (&gt; 200 Jahre) </a:t>
                      </a:r>
                    </a:p>
                  </a:txBody>
                  <a:tcPr marL="77702" marR="77702" marT="38851" marB="38851" anchor="ctr">
                    <a:lnL>
                      <a:noFill/>
                    </a:lnL>
                    <a:lnR>
                      <a:noFill/>
                    </a:lnR>
                    <a:lnT>
                      <a:noFill/>
                    </a:lnT>
                    <a:lnB>
                      <a:noFill/>
                    </a:lnB>
                  </a:tcPr>
                </a:tc>
                <a:extLst>
                  <a:ext uri="{0D108BD9-81ED-4DB2-BD59-A6C34878D82A}">
                    <a16:rowId xmlns:a16="http://schemas.microsoft.com/office/drawing/2014/main" val="1688476257"/>
                  </a:ext>
                </a:extLst>
              </a:tr>
              <a:tr h="315877">
                <a:tc>
                  <a:txBody>
                    <a:bodyPr/>
                    <a:lstStyle/>
                    <a:p>
                      <a:r>
                        <a:rPr lang="de-DE" sz="1500">
                          <a:hlinkClick r:id="rId6" tooltip="Exzentrizität (Astronomie)"/>
                        </a:rPr>
                        <a:t>Numerische Exzentrizität</a:t>
                      </a:r>
                      <a:r>
                        <a:rPr lang="de-DE" sz="1500"/>
                        <a:t> </a:t>
                      </a:r>
                    </a:p>
                  </a:txBody>
                  <a:tcPr marL="77702" marR="77702" marT="38851" marB="38851" anchor="ctr">
                    <a:lnL>
                      <a:noFill/>
                    </a:lnL>
                    <a:lnR>
                      <a:noFill/>
                    </a:lnR>
                    <a:lnT>
                      <a:noFill/>
                    </a:lnT>
                    <a:lnB>
                      <a:noFill/>
                    </a:lnB>
                  </a:tcPr>
                </a:tc>
                <a:tc>
                  <a:txBody>
                    <a:bodyPr/>
                    <a:lstStyle/>
                    <a:p>
                      <a:r>
                        <a:rPr lang="de-DE" sz="1500" dirty="0"/>
                        <a:t>0,9963 </a:t>
                      </a:r>
                    </a:p>
                  </a:txBody>
                  <a:tcPr marL="77702" marR="77702" marT="38851" marB="38851" anchor="ctr">
                    <a:lnL>
                      <a:noFill/>
                    </a:lnL>
                    <a:lnR>
                      <a:noFill/>
                    </a:lnR>
                    <a:lnT>
                      <a:noFill/>
                    </a:lnT>
                    <a:lnB>
                      <a:noFill/>
                    </a:lnB>
                  </a:tcPr>
                </a:tc>
                <a:extLst>
                  <a:ext uri="{0D108BD9-81ED-4DB2-BD59-A6C34878D82A}">
                    <a16:rowId xmlns:a16="http://schemas.microsoft.com/office/drawing/2014/main" val="2288692667"/>
                  </a:ext>
                </a:extLst>
              </a:tr>
              <a:tr h="676033">
                <a:tc>
                  <a:txBody>
                    <a:bodyPr/>
                    <a:lstStyle/>
                    <a:p>
                      <a:r>
                        <a:rPr lang="de-DE" sz="1500" b="1" dirty="0"/>
                        <a:t>Perihel zwischen Merkur und Venus</a:t>
                      </a:r>
                    </a:p>
                  </a:txBody>
                  <a:tcPr marL="77702" marR="77702" marT="38851" marB="38851" anchor="ctr">
                    <a:lnL>
                      <a:noFill/>
                    </a:lnL>
                    <a:lnR>
                      <a:noFill/>
                    </a:lnR>
                    <a:lnT>
                      <a:noFill/>
                    </a:lnT>
                    <a:lnB>
                      <a:noFill/>
                    </a:lnB>
                  </a:tcPr>
                </a:tc>
                <a:tc>
                  <a:txBody>
                    <a:bodyPr/>
                    <a:lstStyle/>
                    <a:p>
                      <a:r>
                        <a:rPr lang="de-DE" sz="1500" b="1" dirty="0"/>
                        <a:t>0,578 </a:t>
                      </a:r>
                      <a:r>
                        <a:rPr lang="de-DE" sz="1500" b="1" dirty="0">
                          <a:hlinkClick r:id="rId7" tooltip="Astronomische Einheit"/>
                        </a:rPr>
                        <a:t>AE</a:t>
                      </a:r>
                      <a:r>
                        <a:rPr lang="de-DE" sz="1500" b="1" dirty="0"/>
                        <a:t> </a:t>
                      </a:r>
                    </a:p>
                  </a:txBody>
                  <a:tcPr marL="77702" marR="77702" marT="38851" marB="38851" anchor="ctr">
                    <a:lnL>
                      <a:noFill/>
                    </a:lnL>
                    <a:lnR>
                      <a:noFill/>
                    </a:lnR>
                    <a:lnT>
                      <a:noFill/>
                    </a:lnT>
                    <a:lnB>
                      <a:noFill/>
                    </a:lnB>
                  </a:tcPr>
                </a:tc>
                <a:extLst>
                  <a:ext uri="{0D108BD9-81ED-4DB2-BD59-A6C34878D82A}">
                    <a16:rowId xmlns:a16="http://schemas.microsoft.com/office/drawing/2014/main" val="775344714"/>
                  </a:ext>
                </a:extLst>
              </a:tr>
              <a:tr h="315877">
                <a:tc>
                  <a:txBody>
                    <a:bodyPr/>
                    <a:lstStyle/>
                    <a:p>
                      <a:r>
                        <a:rPr lang="de-DE" sz="1500" dirty="0">
                          <a:hlinkClick r:id="rId8" tooltip="Apsis (Astronomie)"/>
                        </a:rPr>
                        <a:t>Aphel</a:t>
                      </a:r>
                      <a:r>
                        <a:rPr lang="de-DE" sz="1500" dirty="0"/>
                        <a:t> </a:t>
                      </a:r>
                    </a:p>
                  </a:txBody>
                  <a:tcPr marL="77702" marR="77702" marT="38851" marB="38851" anchor="ctr">
                    <a:lnL>
                      <a:noFill/>
                    </a:lnL>
                    <a:lnR>
                      <a:noFill/>
                    </a:lnR>
                    <a:lnT>
                      <a:noFill/>
                    </a:lnT>
                    <a:lnB>
                      <a:noFill/>
                    </a:lnB>
                  </a:tcPr>
                </a:tc>
                <a:tc>
                  <a:txBody>
                    <a:bodyPr/>
                    <a:lstStyle/>
                    <a:p>
                      <a:r>
                        <a:rPr lang="de-DE" sz="1500" dirty="0"/>
                        <a:t>311,7 AE </a:t>
                      </a:r>
                    </a:p>
                  </a:txBody>
                  <a:tcPr marL="77702" marR="77702" marT="38851" marB="38851" anchor="ctr">
                    <a:lnL>
                      <a:noFill/>
                    </a:lnL>
                    <a:lnR>
                      <a:noFill/>
                    </a:lnR>
                    <a:lnT>
                      <a:noFill/>
                    </a:lnT>
                    <a:lnB>
                      <a:noFill/>
                    </a:lnB>
                  </a:tcPr>
                </a:tc>
                <a:extLst>
                  <a:ext uri="{0D108BD9-81ED-4DB2-BD59-A6C34878D82A}">
                    <a16:rowId xmlns:a16="http://schemas.microsoft.com/office/drawing/2014/main" val="3748049768"/>
                  </a:ext>
                </a:extLst>
              </a:tr>
              <a:tr h="334051">
                <a:tc>
                  <a:txBody>
                    <a:bodyPr/>
                    <a:lstStyle/>
                    <a:p>
                      <a:r>
                        <a:rPr lang="de-DE" sz="1500" dirty="0">
                          <a:hlinkClick r:id="rId9" tooltip="Halbachsen der Ellipse"/>
                        </a:rPr>
                        <a:t>Große Halbachse</a:t>
                      </a:r>
                      <a:r>
                        <a:rPr lang="de-DE" sz="1500" dirty="0"/>
                        <a:t> </a:t>
                      </a:r>
                    </a:p>
                  </a:txBody>
                  <a:tcPr marL="77702" marR="77702" marT="38851" marB="38851" anchor="ctr">
                    <a:lnL>
                      <a:noFill/>
                    </a:lnL>
                    <a:lnR>
                      <a:noFill/>
                    </a:lnR>
                    <a:lnT>
                      <a:noFill/>
                    </a:lnT>
                    <a:lnB>
                      <a:noFill/>
                    </a:lnB>
                  </a:tcPr>
                </a:tc>
                <a:tc>
                  <a:txBody>
                    <a:bodyPr/>
                    <a:lstStyle/>
                    <a:p>
                      <a:r>
                        <a:rPr lang="de-DE" sz="1500" dirty="0"/>
                        <a:t>156,1 AE </a:t>
                      </a:r>
                    </a:p>
                  </a:txBody>
                  <a:tcPr marL="77702" marR="77702" marT="38851" marB="38851" anchor="ctr">
                    <a:lnL>
                      <a:noFill/>
                    </a:lnL>
                    <a:lnR>
                      <a:noFill/>
                    </a:lnR>
                    <a:lnT>
                      <a:noFill/>
                    </a:lnT>
                    <a:lnB>
                      <a:noFill/>
                    </a:lnB>
                  </a:tcPr>
                </a:tc>
                <a:extLst>
                  <a:ext uri="{0D108BD9-81ED-4DB2-BD59-A6C34878D82A}">
                    <a16:rowId xmlns:a16="http://schemas.microsoft.com/office/drawing/2014/main" val="3206532346"/>
                  </a:ext>
                </a:extLst>
              </a:tr>
              <a:tr h="315877">
                <a:tc>
                  <a:txBody>
                    <a:bodyPr/>
                    <a:lstStyle/>
                    <a:p>
                      <a:r>
                        <a:rPr lang="de-DE" sz="1500" dirty="0">
                          <a:hlinkClick r:id="rId10" tooltip="Siderische Periode"/>
                        </a:rPr>
                        <a:t>Siderische Umlaufzeit</a:t>
                      </a:r>
                      <a:r>
                        <a:rPr lang="de-DE" sz="1500" dirty="0"/>
                        <a:t> </a:t>
                      </a:r>
                    </a:p>
                  </a:txBody>
                  <a:tcPr marL="77702" marR="77702" marT="38851" marB="38851" anchor="ctr">
                    <a:lnL>
                      <a:noFill/>
                    </a:lnL>
                    <a:lnR>
                      <a:noFill/>
                    </a:lnR>
                    <a:lnT>
                      <a:noFill/>
                    </a:lnT>
                    <a:lnB>
                      <a:noFill/>
                    </a:lnB>
                  </a:tcPr>
                </a:tc>
                <a:tc>
                  <a:txBody>
                    <a:bodyPr/>
                    <a:lstStyle/>
                    <a:p>
                      <a:r>
                        <a:rPr lang="de-DE" sz="1500" dirty="0"/>
                        <a:t>~1951 </a:t>
                      </a:r>
                      <a:r>
                        <a:rPr lang="de-DE" sz="1500" dirty="0">
                          <a:hlinkClick r:id="rId11" tooltip="Jahr"/>
                        </a:rPr>
                        <a:t>a</a:t>
                      </a:r>
                      <a:r>
                        <a:rPr lang="de-DE" sz="1500" dirty="0"/>
                        <a:t> </a:t>
                      </a:r>
                    </a:p>
                  </a:txBody>
                  <a:tcPr marL="77702" marR="77702" marT="38851" marB="38851" anchor="ctr">
                    <a:lnL>
                      <a:noFill/>
                    </a:lnL>
                    <a:lnR>
                      <a:noFill/>
                    </a:lnR>
                    <a:lnT>
                      <a:noFill/>
                    </a:lnT>
                    <a:lnB>
                      <a:noFill/>
                    </a:lnB>
                  </a:tcPr>
                </a:tc>
                <a:extLst>
                  <a:ext uri="{0D108BD9-81ED-4DB2-BD59-A6C34878D82A}">
                    <a16:rowId xmlns:a16="http://schemas.microsoft.com/office/drawing/2014/main" val="289517509"/>
                  </a:ext>
                </a:extLst>
              </a:tr>
              <a:tr h="315877">
                <a:tc>
                  <a:txBody>
                    <a:bodyPr/>
                    <a:lstStyle/>
                    <a:p>
                      <a:r>
                        <a:rPr lang="de-DE" sz="1500">
                          <a:hlinkClick r:id="rId12" tooltip="Bahnneigung"/>
                        </a:rPr>
                        <a:t>Neigung der Bahnebene</a:t>
                      </a:r>
                      <a:r>
                        <a:rPr lang="de-DE" sz="1500"/>
                        <a:t> </a:t>
                      </a:r>
                    </a:p>
                  </a:txBody>
                  <a:tcPr marL="77702" marR="77702" marT="38851" marB="38851" anchor="ctr">
                    <a:lnL>
                      <a:noFill/>
                    </a:lnL>
                    <a:lnR>
                      <a:noFill/>
                    </a:lnR>
                    <a:lnT>
                      <a:noFill/>
                    </a:lnT>
                    <a:lnB>
                      <a:noFill/>
                    </a:lnB>
                  </a:tcPr>
                </a:tc>
                <a:tc>
                  <a:txBody>
                    <a:bodyPr/>
                    <a:lstStyle/>
                    <a:p>
                      <a:r>
                        <a:rPr lang="de-DE" sz="1500"/>
                        <a:t>117,0</a:t>
                      </a:r>
                      <a:r>
                        <a:rPr lang="de-DE" sz="1500">
                          <a:hlinkClick r:id="rId13" tooltip="Winkel"/>
                        </a:rPr>
                        <a:t>°</a:t>
                      </a:r>
                      <a:r>
                        <a:rPr lang="de-DE" sz="1500"/>
                        <a:t> </a:t>
                      </a:r>
                    </a:p>
                  </a:txBody>
                  <a:tcPr marL="77702" marR="77702" marT="38851" marB="38851" anchor="ctr">
                    <a:lnL>
                      <a:noFill/>
                    </a:lnL>
                    <a:lnR>
                      <a:noFill/>
                    </a:lnR>
                    <a:lnT>
                      <a:noFill/>
                    </a:lnT>
                    <a:lnB>
                      <a:noFill/>
                    </a:lnB>
                  </a:tcPr>
                </a:tc>
                <a:extLst>
                  <a:ext uri="{0D108BD9-81ED-4DB2-BD59-A6C34878D82A}">
                    <a16:rowId xmlns:a16="http://schemas.microsoft.com/office/drawing/2014/main" val="3338508011"/>
                  </a:ext>
                </a:extLst>
              </a:tr>
              <a:tr h="315877">
                <a:tc>
                  <a:txBody>
                    <a:bodyPr/>
                    <a:lstStyle/>
                    <a:p>
                      <a:r>
                        <a:rPr lang="de-DE" sz="1500" b="1"/>
                        <a:t>Periheldurchgang </a:t>
                      </a:r>
                    </a:p>
                  </a:txBody>
                  <a:tcPr marL="77702" marR="77702" marT="38851" marB="38851" anchor="ctr">
                    <a:lnL>
                      <a:noFill/>
                    </a:lnL>
                    <a:lnR>
                      <a:noFill/>
                    </a:lnR>
                    <a:lnT>
                      <a:noFill/>
                    </a:lnT>
                    <a:lnB>
                      <a:noFill/>
                    </a:lnB>
                  </a:tcPr>
                </a:tc>
                <a:tc>
                  <a:txBody>
                    <a:bodyPr/>
                    <a:lstStyle/>
                    <a:p>
                      <a:r>
                        <a:rPr lang="de-DE" sz="1500" b="1" dirty="0"/>
                        <a:t>30. September 1858 </a:t>
                      </a:r>
                    </a:p>
                  </a:txBody>
                  <a:tcPr marL="77702" marR="77702" marT="38851" marB="38851" anchor="ctr">
                    <a:lnL>
                      <a:noFill/>
                    </a:lnL>
                    <a:lnR>
                      <a:noFill/>
                    </a:lnR>
                    <a:lnT>
                      <a:noFill/>
                    </a:lnT>
                    <a:lnB>
                      <a:noFill/>
                    </a:lnB>
                  </a:tcPr>
                </a:tc>
                <a:extLst>
                  <a:ext uri="{0D108BD9-81ED-4DB2-BD59-A6C34878D82A}">
                    <a16:rowId xmlns:a16="http://schemas.microsoft.com/office/drawing/2014/main" val="387995644"/>
                  </a:ext>
                </a:extLst>
              </a:tr>
              <a:tr h="461824">
                <a:tc>
                  <a:txBody>
                    <a:bodyPr/>
                    <a:lstStyle/>
                    <a:p>
                      <a:r>
                        <a:rPr lang="de-DE" sz="1500" b="1" dirty="0" err="1"/>
                        <a:t>Perigäumsdurchgang</a:t>
                      </a:r>
                      <a:r>
                        <a:rPr lang="de-DE" sz="1500" b="1" dirty="0"/>
                        <a:t> 0,54 AE =  80 </a:t>
                      </a:r>
                      <a:r>
                        <a:rPr lang="de-DE" sz="1500" b="1" dirty="0" err="1"/>
                        <a:t>Mio</a:t>
                      </a:r>
                      <a:r>
                        <a:rPr lang="de-DE" sz="1500" b="1" dirty="0"/>
                        <a:t> km</a:t>
                      </a:r>
                    </a:p>
                  </a:txBody>
                  <a:tcPr marL="77702" marR="77702" marT="38851" marB="38851" anchor="ctr">
                    <a:lnL>
                      <a:noFill/>
                    </a:lnL>
                    <a:lnR>
                      <a:noFill/>
                    </a:lnR>
                    <a:lnT>
                      <a:noFill/>
                    </a:lnT>
                    <a:lnB>
                      <a:noFill/>
                    </a:lnB>
                  </a:tcPr>
                </a:tc>
                <a:tc>
                  <a:txBody>
                    <a:bodyPr/>
                    <a:lstStyle/>
                    <a:p>
                      <a:r>
                        <a:rPr lang="de-DE" sz="1500" b="1" dirty="0"/>
                        <a:t>10. Oktober 1858</a:t>
                      </a:r>
                    </a:p>
                  </a:txBody>
                  <a:tcPr marL="77702" marR="77702" marT="38851" marB="38851" anchor="ctr">
                    <a:lnL>
                      <a:noFill/>
                    </a:lnL>
                    <a:lnR>
                      <a:noFill/>
                    </a:lnR>
                    <a:lnT>
                      <a:noFill/>
                    </a:lnT>
                    <a:lnB>
                      <a:noFill/>
                    </a:lnB>
                  </a:tcPr>
                </a:tc>
                <a:extLst>
                  <a:ext uri="{0D108BD9-81ED-4DB2-BD59-A6C34878D82A}">
                    <a16:rowId xmlns:a16="http://schemas.microsoft.com/office/drawing/2014/main" val="4107896869"/>
                  </a:ext>
                </a:extLst>
              </a:tr>
              <a:tr h="315877">
                <a:tc>
                  <a:txBody>
                    <a:bodyPr/>
                    <a:lstStyle/>
                    <a:p>
                      <a:r>
                        <a:rPr lang="de-DE" sz="1500">
                          <a:hlinkClick r:id="rId14" tooltip="Bahngeschwindigkeit (Astronomie)"/>
                        </a:rPr>
                        <a:t>Bahngeschwindigkeit</a:t>
                      </a:r>
                      <a:r>
                        <a:rPr lang="de-DE" sz="1500"/>
                        <a:t> im Perihel </a:t>
                      </a:r>
                    </a:p>
                  </a:txBody>
                  <a:tcPr marL="77702" marR="77702" marT="38851" marB="38851" anchor="ctr">
                    <a:lnL>
                      <a:noFill/>
                    </a:lnL>
                    <a:lnR>
                      <a:noFill/>
                    </a:lnR>
                    <a:lnT>
                      <a:noFill/>
                    </a:lnT>
                    <a:lnB>
                      <a:noFill/>
                    </a:lnB>
                  </a:tcPr>
                </a:tc>
                <a:tc>
                  <a:txBody>
                    <a:bodyPr/>
                    <a:lstStyle/>
                    <a:p>
                      <a:r>
                        <a:rPr lang="de-DE" sz="1500" dirty="0"/>
                        <a:t>55,3 km/s </a:t>
                      </a:r>
                    </a:p>
                  </a:txBody>
                  <a:tcPr marL="77702" marR="77702" marT="38851" marB="38851" anchor="ctr">
                    <a:lnL>
                      <a:noFill/>
                    </a:lnL>
                    <a:lnR>
                      <a:noFill/>
                    </a:lnR>
                    <a:lnT>
                      <a:noFill/>
                    </a:lnT>
                  </a:tcPr>
                </a:tc>
                <a:extLst>
                  <a:ext uri="{0D108BD9-81ED-4DB2-BD59-A6C34878D82A}">
                    <a16:rowId xmlns:a16="http://schemas.microsoft.com/office/drawing/2014/main" val="679898770"/>
                  </a:ext>
                </a:extLst>
              </a:tr>
              <a:tr h="315877">
                <a:tc>
                  <a:txBody>
                    <a:bodyPr/>
                    <a:lstStyle/>
                    <a:p>
                      <a:r>
                        <a:rPr lang="de-DE" sz="1500" dirty="0"/>
                        <a:t>Entdecker</a:t>
                      </a:r>
                    </a:p>
                  </a:txBody>
                  <a:tcPr marL="77702" marR="77702" marT="38851" marB="38851" anchor="ctr">
                    <a:lnL>
                      <a:noFill/>
                    </a:lnL>
                    <a:lnR>
                      <a:noFill/>
                    </a:lnR>
                    <a:lnT>
                      <a:noFill/>
                    </a:lnT>
                    <a:lnB>
                      <a:noFill/>
                    </a:lnB>
                  </a:tcPr>
                </a:tc>
                <a:tc>
                  <a:txBody>
                    <a:bodyPr/>
                    <a:lstStyle/>
                    <a:p>
                      <a:r>
                        <a:rPr lang="de-DE" sz="1500" dirty="0"/>
                        <a:t>Giambattista Donati </a:t>
                      </a:r>
                    </a:p>
                  </a:txBody>
                  <a:tcPr marL="77702" marR="77702" marT="38851" marB="38851" anchor="ctr">
                    <a:lnL>
                      <a:noFill/>
                    </a:lnL>
                  </a:tcPr>
                </a:tc>
                <a:extLst>
                  <a:ext uri="{0D108BD9-81ED-4DB2-BD59-A6C34878D82A}">
                    <a16:rowId xmlns:a16="http://schemas.microsoft.com/office/drawing/2014/main" val="3104612281"/>
                  </a:ext>
                </a:extLst>
              </a:tr>
              <a:tr h="461824">
                <a:tc>
                  <a:txBody>
                    <a:bodyPr/>
                    <a:lstStyle/>
                    <a:p>
                      <a:r>
                        <a:rPr lang="de-DE" sz="1500" b="1" dirty="0"/>
                        <a:t>Datum der Entdeckung </a:t>
                      </a:r>
                    </a:p>
                  </a:txBody>
                  <a:tcPr marL="77702" marR="77702" marT="38851" marB="38851" anchor="ctr">
                    <a:lnL>
                      <a:noFill/>
                    </a:lnL>
                    <a:lnR>
                      <a:noFill/>
                    </a:lnR>
                    <a:lnT>
                      <a:noFill/>
                    </a:lnT>
                    <a:lnB>
                      <a:noFill/>
                    </a:lnB>
                  </a:tcPr>
                </a:tc>
                <a:tc>
                  <a:txBody>
                    <a:bodyPr/>
                    <a:lstStyle/>
                    <a:p>
                      <a:r>
                        <a:rPr lang="de-DE" sz="1500" b="1" dirty="0"/>
                        <a:t>2. Juni 1858, 22:00 LMT (21:15 UT) Florenz</a:t>
                      </a:r>
                    </a:p>
                  </a:txBody>
                  <a:tcPr marL="77702" marR="77702" marT="38851" marB="38851" anchor="ctr">
                    <a:lnL>
                      <a:noFill/>
                    </a:lnL>
                    <a:lnR>
                      <a:noFill/>
                    </a:lnR>
                    <a:lnB>
                      <a:noFill/>
                    </a:lnB>
                  </a:tcPr>
                </a:tc>
                <a:extLst>
                  <a:ext uri="{0D108BD9-81ED-4DB2-BD59-A6C34878D82A}">
                    <a16:rowId xmlns:a16="http://schemas.microsoft.com/office/drawing/2014/main" val="272355087"/>
                  </a:ext>
                </a:extLst>
              </a:tr>
              <a:tr h="315877">
                <a:tc>
                  <a:txBody>
                    <a:bodyPr/>
                    <a:lstStyle/>
                    <a:p>
                      <a:r>
                        <a:rPr lang="de-DE" sz="1500" dirty="0">
                          <a:hlinkClick r:id="rId15" tooltip="Benennung von Asteroiden und Kometen"/>
                        </a:rPr>
                        <a:t>Ältere Bezeichnung</a:t>
                      </a:r>
                      <a:r>
                        <a:rPr lang="de-DE" sz="1500" dirty="0"/>
                        <a:t> </a:t>
                      </a:r>
                    </a:p>
                  </a:txBody>
                  <a:tcPr marL="77702" marR="77702" marT="38851" marB="38851" anchor="ctr">
                    <a:lnL>
                      <a:noFill/>
                    </a:lnL>
                    <a:lnR>
                      <a:noFill/>
                    </a:lnR>
                    <a:lnT>
                      <a:noFill/>
                    </a:lnT>
                    <a:lnB>
                      <a:noFill/>
                    </a:lnB>
                  </a:tcPr>
                </a:tc>
                <a:tc>
                  <a:txBody>
                    <a:bodyPr/>
                    <a:lstStyle/>
                    <a:p>
                      <a:r>
                        <a:rPr lang="de-DE" sz="1500" dirty="0"/>
                        <a:t>1858 VI </a:t>
                      </a:r>
                    </a:p>
                  </a:txBody>
                  <a:tcPr marL="77702" marR="77702" marT="38851" marB="38851" anchor="ctr">
                    <a:lnL>
                      <a:noFill/>
                    </a:lnL>
                    <a:lnR>
                      <a:noFill/>
                    </a:lnR>
                    <a:lnT>
                      <a:noFill/>
                    </a:lnT>
                    <a:lnB>
                      <a:noFill/>
                    </a:lnB>
                  </a:tcPr>
                </a:tc>
                <a:extLst>
                  <a:ext uri="{0D108BD9-81ED-4DB2-BD59-A6C34878D82A}">
                    <a16:rowId xmlns:a16="http://schemas.microsoft.com/office/drawing/2014/main" val="1381786813"/>
                  </a:ext>
                </a:extLst>
              </a:tr>
              <a:tr h="315877">
                <a:tc>
                  <a:txBody>
                    <a:bodyPr/>
                    <a:lstStyle/>
                    <a:p>
                      <a:endParaRPr lang="de-DE"/>
                    </a:p>
                  </a:txBody>
                  <a:tcPr marL="77702" marR="77702" marT="38851" marB="38851" anchor="ctr">
                    <a:lnL>
                      <a:noFill/>
                    </a:lnL>
                    <a:lnR>
                      <a:noFill/>
                    </a:lnR>
                    <a:lnT>
                      <a:noFill/>
                    </a:lnT>
                    <a:lnB>
                      <a:noFill/>
                    </a:lnB>
                  </a:tcPr>
                </a:tc>
                <a:tc>
                  <a:txBody>
                    <a:bodyPr/>
                    <a:lstStyle/>
                    <a:p>
                      <a:endParaRPr lang="de-DE" dirty="0"/>
                    </a:p>
                  </a:txBody>
                  <a:tcPr marL="77702" marR="77702" marT="38851" marB="38851" anchor="ctr">
                    <a:lnL>
                      <a:noFill/>
                    </a:lnL>
                    <a:lnR>
                      <a:noFill/>
                    </a:lnR>
                    <a:lnT>
                      <a:noFill/>
                    </a:lnT>
                    <a:lnB>
                      <a:noFill/>
                    </a:lnB>
                  </a:tcPr>
                </a:tc>
                <a:extLst>
                  <a:ext uri="{0D108BD9-81ED-4DB2-BD59-A6C34878D82A}">
                    <a16:rowId xmlns:a16="http://schemas.microsoft.com/office/drawing/2014/main" val="4107319065"/>
                  </a:ext>
                </a:extLst>
              </a:tr>
            </a:tbl>
          </a:graphicData>
        </a:graphic>
      </p:graphicFrame>
      <p:pic>
        <p:nvPicPr>
          <p:cNvPr id="6" name="Grafik 5">
            <a:extLst>
              <a:ext uri="{FF2B5EF4-FFF2-40B4-BE49-F238E27FC236}">
                <a16:creationId xmlns:a16="http://schemas.microsoft.com/office/drawing/2014/main" id="{D9C529E3-D2D4-49A3-92E5-0016E7F72F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067747"/>
            <a:ext cx="5255394" cy="3790253"/>
          </a:xfrm>
          <a:prstGeom prst="rect">
            <a:avLst/>
          </a:prstGeom>
        </p:spPr>
      </p:pic>
      <p:sp>
        <p:nvSpPr>
          <p:cNvPr id="9" name="Textfeld 8">
            <a:extLst>
              <a:ext uri="{FF2B5EF4-FFF2-40B4-BE49-F238E27FC236}">
                <a16:creationId xmlns:a16="http://schemas.microsoft.com/office/drawing/2014/main" id="{77714A68-6CCF-417A-99E4-FB5969EAB20A}"/>
              </a:ext>
            </a:extLst>
          </p:cNvPr>
          <p:cNvSpPr txBox="1"/>
          <p:nvPr/>
        </p:nvSpPr>
        <p:spPr>
          <a:xfrm>
            <a:off x="0" y="635891"/>
            <a:ext cx="7555832" cy="2923877"/>
          </a:xfrm>
          <a:prstGeom prst="rect">
            <a:avLst/>
          </a:prstGeom>
          <a:noFill/>
        </p:spPr>
        <p:txBody>
          <a:bodyPr wrap="square" rtlCol="0">
            <a:spAutoFit/>
          </a:bodyPr>
          <a:lstStyle/>
          <a:p>
            <a:r>
              <a:rPr lang="de-DE" sz="1600" b="1" dirty="0"/>
              <a:t>(</a:t>
            </a:r>
            <a:r>
              <a:rPr lang="de-DE" sz="1400" b="1" dirty="0">
                <a:latin typeface="+mn-lt"/>
              </a:rPr>
              <a:t>hypnotisierende, dynamische ZWI-Sonne </a:t>
            </a:r>
            <a:r>
              <a:rPr lang="de-DE" sz="1400" b="1" dirty="0" err="1">
                <a:latin typeface="+mn-lt"/>
              </a:rPr>
              <a:t>Opp</a:t>
            </a:r>
            <a:r>
              <a:rPr lang="de-DE" sz="1400" b="1" dirty="0">
                <a:latin typeface="+mn-lt"/>
              </a:rPr>
              <a:t>. </a:t>
            </a:r>
            <a:r>
              <a:rPr lang="de-DE" sz="1400" b="1" dirty="0" err="1"/>
              <a:t>soghafter</a:t>
            </a:r>
            <a:r>
              <a:rPr lang="de-DE" sz="1400" b="1" dirty="0"/>
              <a:t> G</a:t>
            </a:r>
            <a:r>
              <a:rPr lang="de-DE" sz="1400" b="1" dirty="0">
                <a:latin typeface="+mn-lt"/>
              </a:rPr>
              <a:t>.A. Qua. JUN-Meucci-Hypnos-SK </a:t>
            </a:r>
            <a:r>
              <a:rPr lang="de-DE" sz="1400" b="1" dirty="0" err="1">
                <a:latin typeface="+mn-lt"/>
              </a:rPr>
              <a:t>Opp</a:t>
            </a:r>
            <a:r>
              <a:rPr lang="de-DE" sz="1400" b="1" dirty="0">
                <a:latin typeface="+mn-lt"/>
              </a:rPr>
              <a:t>. FIS-NK, GK Mond-Freud-Chiron </a:t>
            </a:r>
            <a:r>
              <a:rPr lang="de-DE" sz="1400" b="1" dirty="0" err="1">
                <a:latin typeface="+mn-lt"/>
              </a:rPr>
              <a:t>Opp</a:t>
            </a:r>
            <a:r>
              <a:rPr lang="de-DE" sz="1400" b="1" dirty="0">
                <a:latin typeface="+mn-lt"/>
              </a:rPr>
              <a:t>. </a:t>
            </a:r>
            <a:r>
              <a:rPr lang="de-DE" sz="1400" b="1" dirty="0" err="1">
                <a:latin typeface="+mn-lt"/>
              </a:rPr>
              <a:t>Fanatica</a:t>
            </a:r>
            <a:r>
              <a:rPr lang="de-DE" sz="1400" b="1" dirty="0">
                <a:latin typeface="+mn-lt"/>
              </a:rPr>
              <a:t> Qua. Merkur-</a:t>
            </a:r>
            <a:r>
              <a:rPr lang="de-DE" sz="1400" b="1" dirty="0" err="1">
                <a:latin typeface="+mn-lt"/>
              </a:rPr>
              <a:t>Asbolus</a:t>
            </a:r>
            <a:r>
              <a:rPr lang="de-DE" sz="1400" b="1" dirty="0">
                <a:latin typeface="+mn-lt"/>
              </a:rPr>
              <a:t>-</a:t>
            </a:r>
            <a:r>
              <a:rPr lang="de-DE" sz="1400" b="1" dirty="0" err="1">
                <a:latin typeface="+mn-lt"/>
              </a:rPr>
              <a:t>Arawn</a:t>
            </a:r>
            <a:r>
              <a:rPr lang="de-DE" sz="1400" b="1" dirty="0">
                <a:latin typeface="+mn-lt"/>
              </a:rPr>
              <a:t> </a:t>
            </a:r>
            <a:r>
              <a:rPr lang="de-DE" sz="1400" b="1" dirty="0" err="1">
                <a:latin typeface="+mn-lt"/>
              </a:rPr>
              <a:t>Opp</a:t>
            </a:r>
            <a:r>
              <a:rPr lang="de-DE" sz="1400" b="1" dirty="0">
                <a:latin typeface="+mn-lt"/>
              </a:rPr>
              <a:t>. Mars-Charcot). Das Bild ist kongenial: der dynamisierende, fernverbindende </a:t>
            </a:r>
            <a:r>
              <a:rPr lang="de-DE" sz="1400" b="1" dirty="0"/>
              <a:t>Cut mit dem Stier-Uranus</a:t>
            </a:r>
            <a:r>
              <a:rPr lang="de-DE" sz="1400" b="1" dirty="0">
                <a:latin typeface="+mn-lt"/>
              </a:rPr>
              <a:t>, zu schnellen antilopenhaften Hörnern verlängert, o.a. elektrisch-spannungsreiche (Jakobsleiter) bzw. Teufels-Hörner (Donati Konj. Lucifer, auch die sabotierende, saturnal fehltretende </a:t>
            </a:r>
            <a:r>
              <a:rPr lang="de-DE" sz="1400" b="1" dirty="0" err="1">
                <a:latin typeface="+mn-lt"/>
              </a:rPr>
              <a:t>Pholus</a:t>
            </a:r>
            <a:r>
              <a:rPr lang="de-DE" sz="1400" b="1" dirty="0">
                <a:latin typeface="+mn-lt"/>
              </a:rPr>
              <a:t> </a:t>
            </a:r>
            <a:r>
              <a:rPr lang="de-DE" sz="1400" b="1" dirty="0" err="1">
                <a:latin typeface="+mn-lt"/>
              </a:rPr>
              <a:t>Opp</a:t>
            </a:r>
            <a:r>
              <a:rPr lang="de-DE" sz="1400" b="1" dirty="0">
                <a:latin typeface="+mn-lt"/>
              </a:rPr>
              <a:t>. Saturn) und die entzweiende vs. </a:t>
            </a:r>
            <a:r>
              <a:rPr lang="de-DE" sz="1400" b="1" dirty="0" err="1">
                <a:latin typeface="+mn-lt"/>
              </a:rPr>
              <a:t>uranisch</a:t>
            </a:r>
            <a:r>
              <a:rPr lang="de-DE" sz="1400" b="1" dirty="0">
                <a:latin typeface="+mn-lt"/>
              </a:rPr>
              <a:t> verbindende 2er-Zwillings-Natur</a:t>
            </a:r>
            <a:r>
              <a:rPr lang="de-DE" sz="1400" b="1" dirty="0"/>
              <a:t>. Jules Vernes utopisches Radix 08.02. 1828, Lincolns Haus-Geteilt-Rede 16.06.1858, Meuccis Radix 13.04.1808, J.P. Reis Radix 07.01.1834, die 1</a:t>
            </a:r>
            <a:r>
              <a:rPr lang="de-DE" sz="1400" b="1" dirty="0">
                <a:latin typeface="+mn-lt"/>
              </a:rPr>
              <a:t>. Vorstellung des Telegraphen 04.09.1837, das 1. </a:t>
            </a:r>
            <a:r>
              <a:rPr lang="de-DE" sz="1400" b="1" dirty="0"/>
              <a:t>Telegramm 24.05.1844 über 64 km (Morse), utopischer H.G. Wells, auch v.a. der Italien-Einiger Garibaldi 04.07.1807 + Guiseppe Mazzini 22.06.1805 und Luigi Galvani 09.09.1737 (in Italien entdeckt!) </a:t>
            </a:r>
            <a:r>
              <a:rPr lang="de-DE" sz="1400" b="1" dirty="0">
                <a:latin typeface="+mn-lt"/>
              </a:rPr>
              <a:t>zeigen sehr starke (Verne, Lincol</a:t>
            </a:r>
            <a:r>
              <a:rPr lang="de-DE" sz="1400" b="1" dirty="0"/>
              <a:t>n-Rede zur Sklaverei - s. Pluto Qua. MC Kriegsausbruchsort Fort Sumter</a:t>
            </a:r>
            <a:r>
              <a:rPr lang="de-DE" sz="1400" b="1" dirty="0">
                <a:latin typeface="+mn-lt"/>
              </a:rPr>
              <a:t>), bis starke Interaspekte zum </a:t>
            </a:r>
          </a:p>
          <a:p>
            <a:r>
              <a:rPr lang="de-DE" sz="1400" b="1" dirty="0"/>
              <a:t>                                                                                                                                   MER-VEN-URA-Kometen.                                                    </a:t>
            </a:r>
            <a:endParaRPr lang="de-DE" sz="1400" b="1" dirty="0">
              <a:latin typeface="+mn-lt"/>
            </a:endParaRPr>
          </a:p>
          <a:p>
            <a:r>
              <a:rPr lang="de-DE" sz="1400" b="1" dirty="0"/>
              <a:t>                                                                                                                                   </a:t>
            </a:r>
            <a:endParaRPr lang="de-DE" dirty="0"/>
          </a:p>
        </p:txBody>
      </p:sp>
    </p:spTree>
    <p:extLst>
      <p:ext uri="{BB962C8B-B14F-4D97-AF65-F5344CB8AC3E}">
        <p14:creationId xmlns:p14="http://schemas.microsoft.com/office/powerpoint/2010/main" val="2303768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FEA1A04-A45F-4974-9BC4-19E2B795D2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4518" y="962887"/>
            <a:ext cx="5927482" cy="5753322"/>
          </a:xfrm>
        </p:spPr>
      </p:pic>
      <p:sp>
        <p:nvSpPr>
          <p:cNvPr id="2" name="Titel 1">
            <a:extLst>
              <a:ext uri="{FF2B5EF4-FFF2-40B4-BE49-F238E27FC236}">
                <a16:creationId xmlns:a16="http://schemas.microsoft.com/office/drawing/2014/main" id="{1E33FF70-09C0-4050-BBF7-092A576E08D7}"/>
              </a:ext>
            </a:extLst>
          </p:cNvPr>
          <p:cNvSpPr>
            <a:spLocks noGrp="1"/>
          </p:cNvSpPr>
          <p:nvPr>
            <p:ph type="title"/>
          </p:nvPr>
        </p:nvSpPr>
        <p:spPr>
          <a:xfrm>
            <a:off x="0" y="-44862"/>
            <a:ext cx="12192000" cy="512956"/>
          </a:xfrm>
        </p:spPr>
        <p:txBody>
          <a:bodyPr>
            <a:noAutofit/>
          </a:bodyPr>
          <a:lstStyle/>
          <a:p>
            <a:r>
              <a:rPr lang="de-DE" sz="3200" b="1" dirty="0">
                <a:latin typeface="+mn-lt"/>
              </a:rPr>
              <a:t>Fortschrittskomet C/1858 L1 Donati 02.06.1858, </a:t>
            </a:r>
            <a:r>
              <a:rPr lang="de-DE" sz="2400" b="1" dirty="0">
                <a:latin typeface="+mn-lt"/>
              </a:rPr>
              <a:t>21:15 UT, Florenz (22h LMT)</a:t>
            </a:r>
            <a:endParaRPr lang="de-DE" sz="3200" b="1" dirty="0">
              <a:latin typeface="+mn-lt"/>
            </a:endParaRPr>
          </a:p>
        </p:txBody>
      </p:sp>
      <p:sp>
        <p:nvSpPr>
          <p:cNvPr id="9" name="Textfeld 8">
            <a:extLst>
              <a:ext uri="{FF2B5EF4-FFF2-40B4-BE49-F238E27FC236}">
                <a16:creationId xmlns:a16="http://schemas.microsoft.com/office/drawing/2014/main" id="{49495176-0AD9-4383-944E-1CCEB228518E}"/>
              </a:ext>
            </a:extLst>
          </p:cNvPr>
          <p:cNvSpPr txBox="1"/>
          <p:nvPr/>
        </p:nvSpPr>
        <p:spPr>
          <a:xfrm>
            <a:off x="0" y="333177"/>
            <a:ext cx="11663916" cy="6463308"/>
          </a:xfrm>
          <a:prstGeom prst="rect">
            <a:avLst/>
          </a:prstGeom>
          <a:noFill/>
        </p:spPr>
        <p:txBody>
          <a:bodyPr wrap="square" rtlCol="0">
            <a:spAutoFit/>
          </a:bodyPr>
          <a:lstStyle/>
          <a:p>
            <a:r>
              <a:rPr lang="de-DE" sz="1800" b="1" dirty="0">
                <a:latin typeface="+mn-lt"/>
              </a:rPr>
              <a:t>Komet mit einem drakonischen, aber instabil leistungsangetriebenen bzw. teuflisch (Lucifer Konj. Komet Donati) fehltretenden, bis väterlich bzw. </a:t>
            </a:r>
            <a:r>
              <a:rPr lang="de-DE" b="1" dirty="0"/>
              <a:t>von dominanten Autoritäten </a:t>
            </a:r>
            <a:r>
              <a:rPr lang="de-DE" sz="1800" b="1" dirty="0">
                <a:latin typeface="+mn-lt"/>
              </a:rPr>
              <a:t>sabotierenden </a:t>
            </a:r>
            <a:r>
              <a:rPr lang="de-DE" sz="1800" b="1" dirty="0" err="1">
                <a:latin typeface="+mn-lt"/>
              </a:rPr>
              <a:t>Pholus</a:t>
            </a:r>
            <a:r>
              <a:rPr lang="de-DE" sz="1800" b="1" dirty="0">
                <a:latin typeface="+mn-lt"/>
              </a:rPr>
              <a:t> </a:t>
            </a:r>
            <a:r>
              <a:rPr lang="de-DE" sz="1800" b="1" dirty="0" err="1">
                <a:latin typeface="+mn-lt"/>
              </a:rPr>
              <a:t>Opp</a:t>
            </a:r>
            <a:r>
              <a:rPr lang="de-DE" sz="1800" b="1" dirty="0">
                <a:latin typeface="+mn-lt"/>
              </a:rPr>
              <a:t>. Saturn (siehe auch </a:t>
            </a:r>
          </a:p>
          <a:p>
            <a:r>
              <a:rPr lang="de-DE" sz="1800" b="1" dirty="0">
                <a:latin typeface="+mn-lt"/>
              </a:rPr>
              <a:t>das ni</a:t>
            </a:r>
            <a:r>
              <a:rPr lang="de-DE" b="1" dirty="0"/>
              <a:t>chts hergebende </a:t>
            </a:r>
            <a:r>
              <a:rPr lang="de-DE" sz="1800" b="1" dirty="0">
                <a:latin typeface="+mn-lt"/>
              </a:rPr>
              <a:t>Vater-</a:t>
            </a:r>
            <a:r>
              <a:rPr lang="de-DE" sz="1800" b="1" dirty="0" err="1">
                <a:latin typeface="+mn-lt"/>
              </a:rPr>
              <a:t>Patriarchenrevier</a:t>
            </a:r>
            <a:r>
              <a:rPr lang="de-DE" sz="1800" b="1" dirty="0">
                <a:latin typeface="+mn-lt"/>
              </a:rPr>
              <a:t>-Regime 1.1.1800 – 1.1.1900) Fortschritts-</a:t>
            </a:r>
          </a:p>
          <a:p>
            <a:r>
              <a:rPr lang="de-DE" sz="1800" b="1" dirty="0">
                <a:latin typeface="+mn-lt"/>
              </a:rPr>
              <a:t>Startschuss-EH des elektrisch fernverbindenden Zwillinge-Uranus-Ingresses am </a:t>
            </a:r>
          </a:p>
          <a:p>
            <a:r>
              <a:rPr lang="de-DE" sz="1800" b="1" dirty="0">
                <a:latin typeface="+mn-lt"/>
              </a:rPr>
              <a:t>selben Tag!; des Telefons (Meucci, Reis); der 1. Atlantik-Telegrafenverbindung </a:t>
            </a:r>
          </a:p>
          <a:p>
            <a:r>
              <a:rPr lang="de-DE" sz="1800" b="1" dirty="0">
                <a:latin typeface="+mn-lt"/>
              </a:rPr>
              <a:t>auf dem Weg zum Film (Sonne Qua. Meucci-Hypnos-Südknoten, </a:t>
            </a:r>
            <a:r>
              <a:rPr lang="de-DE" sz="1800" b="1" dirty="0" err="1">
                <a:latin typeface="+mn-lt"/>
              </a:rPr>
              <a:t>Opp</a:t>
            </a:r>
            <a:r>
              <a:rPr lang="de-DE" sz="1800" b="1" dirty="0">
                <a:latin typeface="+mn-lt"/>
              </a:rPr>
              <a:t>. </a:t>
            </a:r>
          </a:p>
          <a:p>
            <a:r>
              <a:rPr lang="de-DE" sz="1800" b="1" dirty="0">
                <a:latin typeface="+mn-lt"/>
              </a:rPr>
              <a:t>Lumiere G.A., Qua</a:t>
            </a:r>
            <a:r>
              <a:rPr lang="de-DE" b="1" dirty="0"/>
              <a:t>. Selene-</a:t>
            </a:r>
            <a:r>
              <a:rPr lang="de-DE" b="1" dirty="0" err="1"/>
              <a:t>Edisona</a:t>
            </a:r>
            <a:r>
              <a:rPr lang="de-DE" b="1" dirty="0"/>
              <a:t>-Nordknoten), </a:t>
            </a:r>
            <a:r>
              <a:rPr lang="de-DE" sz="1800" b="1" dirty="0">
                <a:latin typeface="+mn-lt"/>
              </a:rPr>
              <a:t>der Sklavenbefreiungs-</a:t>
            </a:r>
          </a:p>
          <a:p>
            <a:r>
              <a:rPr lang="de-DE" sz="1800" b="1" dirty="0">
                <a:latin typeface="+mn-lt"/>
              </a:rPr>
              <a:t>krieg (GK Saturn-Bellona-</a:t>
            </a:r>
            <a:r>
              <a:rPr lang="de-DE" sz="1800" b="1" dirty="0" err="1">
                <a:latin typeface="+mn-lt"/>
              </a:rPr>
              <a:t>Drakonia</a:t>
            </a:r>
            <a:r>
              <a:rPr lang="de-DE" sz="1800" b="1" dirty="0">
                <a:latin typeface="+mn-lt"/>
              </a:rPr>
              <a:t>, </a:t>
            </a:r>
            <a:r>
              <a:rPr lang="de-DE" sz="1800" b="1" dirty="0" err="1">
                <a:latin typeface="+mn-lt"/>
              </a:rPr>
              <a:t>Pholus</a:t>
            </a:r>
            <a:r>
              <a:rPr lang="de-DE" sz="1800" b="1" dirty="0">
                <a:latin typeface="+mn-lt"/>
              </a:rPr>
              <a:t>, Slaven, Vesta) bzw. des </a:t>
            </a:r>
          </a:p>
          <a:p>
            <a:r>
              <a:rPr lang="de-DE" sz="1800" b="1" dirty="0">
                <a:latin typeface="+mn-lt"/>
              </a:rPr>
              <a:t>Wegs zum amerikanischen Bürgerkrieg (2x Auslösung mit Komet </a:t>
            </a:r>
          </a:p>
          <a:p>
            <a:r>
              <a:rPr lang="de-DE" sz="1800" b="1" dirty="0">
                <a:latin typeface="+mn-lt"/>
              </a:rPr>
              <a:t>Tebbutt </a:t>
            </a:r>
            <a:r>
              <a:rPr lang="de-DE" b="1" dirty="0"/>
              <a:t>1861, Lincoln </a:t>
            </a:r>
            <a:r>
              <a:rPr lang="de-DE" b="1" dirty="0" err="1"/>
              <a:t>Opp</a:t>
            </a:r>
            <a:r>
              <a:rPr lang="de-DE" b="1" dirty="0"/>
              <a:t>. Neptun-</a:t>
            </a:r>
            <a:r>
              <a:rPr lang="de-DE" b="1" dirty="0" err="1"/>
              <a:t>Lebon</a:t>
            </a:r>
            <a:r>
              <a:rPr lang="de-DE" b="1" dirty="0"/>
              <a:t> T-Qua. Chaos-</a:t>
            </a:r>
            <a:r>
              <a:rPr lang="de-DE" b="1" dirty="0" err="1"/>
              <a:t>Varuna</a:t>
            </a:r>
            <a:r>
              <a:rPr lang="de-DE" b="1" dirty="0"/>
              <a:t>-</a:t>
            </a:r>
          </a:p>
          <a:p>
            <a:r>
              <a:rPr lang="de-DE" b="1" dirty="0" err="1"/>
              <a:t>Int.Lilith</a:t>
            </a:r>
            <a:r>
              <a:rPr lang="de-DE" b="1" dirty="0"/>
              <a:t>) </a:t>
            </a:r>
            <a:r>
              <a:rPr lang="de-DE" sz="1800" b="1" dirty="0">
                <a:latin typeface="+mn-lt"/>
              </a:rPr>
              <a:t>und des Aufkommens der Psychotherapie (fixes Großkreuz </a:t>
            </a:r>
          </a:p>
          <a:p>
            <a:r>
              <a:rPr lang="de-DE" b="1" dirty="0"/>
              <a:t>Mond-Freud-Chiron </a:t>
            </a:r>
            <a:r>
              <a:rPr lang="de-DE" b="1" dirty="0" err="1"/>
              <a:t>Opp</a:t>
            </a:r>
            <a:r>
              <a:rPr lang="de-DE" b="1" dirty="0"/>
              <a:t>. </a:t>
            </a:r>
            <a:r>
              <a:rPr lang="de-DE" b="1" dirty="0" err="1"/>
              <a:t>Fanatica</a:t>
            </a:r>
            <a:r>
              <a:rPr lang="de-DE" b="1" dirty="0"/>
              <a:t> Qua. Merkur-</a:t>
            </a:r>
            <a:r>
              <a:rPr lang="de-DE" b="1" dirty="0" err="1"/>
              <a:t>Asbolus</a:t>
            </a:r>
            <a:r>
              <a:rPr lang="de-DE" b="1" dirty="0"/>
              <a:t>-</a:t>
            </a:r>
            <a:r>
              <a:rPr lang="de-DE" b="1" dirty="0" err="1"/>
              <a:t>Arawn</a:t>
            </a:r>
            <a:r>
              <a:rPr lang="de-DE" b="1" dirty="0"/>
              <a:t> </a:t>
            </a:r>
            <a:r>
              <a:rPr lang="de-DE" b="1" dirty="0" err="1"/>
              <a:t>Opp</a:t>
            </a:r>
            <a:r>
              <a:rPr lang="de-DE" b="1" dirty="0"/>
              <a:t>. </a:t>
            </a:r>
          </a:p>
          <a:p>
            <a:r>
              <a:rPr lang="de-DE" b="1" dirty="0"/>
              <a:t>Mars-Charcot-Hippokrates, v</a:t>
            </a:r>
            <a:r>
              <a:rPr lang="de-DE" sz="1800" b="1" dirty="0">
                <a:latin typeface="+mn-lt"/>
              </a:rPr>
              <a:t>.a. mit starkem Psychologiethema der </a:t>
            </a:r>
          </a:p>
          <a:p>
            <a:r>
              <a:rPr lang="de-DE" sz="1800" b="1" dirty="0">
                <a:latin typeface="+mn-lt"/>
              </a:rPr>
              <a:t>SoFi 15.03.1858 zuvor) - ein geglücktes </a:t>
            </a:r>
            <a:r>
              <a:rPr lang="de-DE" b="1" dirty="0"/>
              <a:t>Fortschrittshoroskop (mit </a:t>
            </a:r>
          </a:p>
          <a:p>
            <a:r>
              <a:rPr lang="de-DE" b="1" dirty="0" err="1"/>
              <a:t>kentaurisch-luciferischen-phaetonischen</a:t>
            </a:r>
            <a:r>
              <a:rPr lang="de-DE" b="1" dirty="0"/>
              <a:t> Haken): Großkreuz-ZWI-</a:t>
            </a:r>
            <a:r>
              <a:rPr lang="de-DE" b="1" dirty="0" err="1"/>
              <a:t>Ura</a:t>
            </a:r>
            <a:r>
              <a:rPr lang="de-DE" b="1" dirty="0"/>
              <a:t>-</a:t>
            </a:r>
          </a:p>
          <a:p>
            <a:r>
              <a:rPr lang="de-DE" b="1" dirty="0" err="1"/>
              <a:t>nus</a:t>
            </a:r>
            <a:r>
              <a:rPr lang="de-DE" b="1" dirty="0"/>
              <a:t>-Jupiter / STI- Phaethon von eugenischen (</a:t>
            </a:r>
            <a:r>
              <a:rPr lang="de-DE" b="1" dirty="0" err="1"/>
              <a:t>Opp</a:t>
            </a:r>
            <a:r>
              <a:rPr lang="de-DE" b="1" dirty="0"/>
              <a:t>. </a:t>
            </a:r>
            <a:r>
              <a:rPr lang="de-DE" b="1" dirty="0" err="1"/>
              <a:t>Ino</a:t>
            </a:r>
            <a:r>
              <a:rPr lang="de-DE" b="1" dirty="0"/>
              <a:t>) bzw. geduldigen </a:t>
            </a:r>
          </a:p>
          <a:p>
            <a:r>
              <a:rPr lang="de-DE" b="1" dirty="0"/>
              <a:t>Erfindern Qua. Eureka-</a:t>
            </a:r>
            <a:r>
              <a:rPr lang="de-DE" b="1" dirty="0" err="1"/>
              <a:t>Patientia</a:t>
            </a:r>
            <a:r>
              <a:rPr lang="de-DE" b="1" dirty="0"/>
              <a:t>-antichristlicher </a:t>
            </a:r>
            <a:r>
              <a:rPr lang="de-DE" b="1" dirty="0" err="1"/>
              <a:t>Achristou</a:t>
            </a:r>
            <a:r>
              <a:rPr lang="de-DE" b="1" dirty="0"/>
              <a:t> auf Regulus </a:t>
            </a:r>
          </a:p>
          <a:p>
            <a:r>
              <a:rPr lang="de-DE" b="1" dirty="0" err="1"/>
              <a:t>Opp</a:t>
            </a:r>
            <a:r>
              <a:rPr lang="de-DE" b="1" dirty="0"/>
              <a:t>. Jenner-Nut-Logos, dieses Großkreuz läuft aber dann auf weitere </a:t>
            </a:r>
          </a:p>
          <a:p>
            <a:r>
              <a:rPr lang="de-DE" b="1" dirty="0"/>
              <a:t>prometheische Machtkampfextreme aus: </a:t>
            </a:r>
            <a:r>
              <a:rPr lang="de-DE" b="1" dirty="0" err="1"/>
              <a:t>Ixion-Megaira</a:t>
            </a:r>
            <a:r>
              <a:rPr lang="de-DE" b="1" dirty="0"/>
              <a:t> &amp; Prometheus-</a:t>
            </a:r>
          </a:p>
          <a:p>
            <a:r>
              <a:rPr lang="de-DE" b="1" dirty="0" err="1"/>
              <a:t>Gonggong</a:t>
            </a:r>
            <a:r>
              <a:rPr lang="de-DE" b="1" dirty="0"/>
              <a:t> </a:t>
            </a:r>
            <a:r>
              <a:rPr lang="de-DE" b="1" dirty="0" err="1"/>
              <a:t>Opp</a:t>
            </a:r>
            <a:r>
              <a:rPr lang="de-DE" b="1" dirty="0"/>
              <a:t>. </a:t>
            </a:r>
            <a:r>
              <a:rPr lang="de-DE" b="1" dirty="0" err="1"/>
              <a:t>Sedna</a:t>
            </a:r>
            <a:r>
              <a:rPr lang="de-DE" b="1" dirty="0"/>
              <a:t> (Kämpfe um gesellschaftlichen Aufstieg)</a:t>
            </a:r>
            <a:r>
              <a:rPr lang="de-DE" sz="1800" b="1" dirty="0">
                <a:latin typeface="+mn-lt"/>
              </a:rPr>
              <a:t>. Hat auch </a:t>
            </a:r>
          </a:p>
          <a:p>
            <a:r>
              <a:rPr lang="de-DE" sz="1800" b="1" dirty="0">
                <a:latin typeface="+mn-lt"/>
              </a:rPr>
              <a:t>ein Utopie- / Friedensthema: Frieden auf AC </a:t>
            </a:r>
            <a:r>
              <a:rPr lang="de-DE" sz="1800" b="1" dirty="0" err="1">
                <a:latin typeface="+mn-lt"/>
              </a:rPr>
              <a:t>Opp</a:t>
            </a:r>
            <a:r>
              <a:rPr lang="de-DE" sz="1800" b="1" dirty="0">
                <a:latin typeface="+mn-lt"/>
              </a:rPr>
              <a:t>. Utopia-</a:t>
            </a:r>
            <a:r>
              <a:rPr lang="de-DE" sz="1800" b="1" dirty="0" err="1">
                <a:latin typeface="+mn-lt"/>
              </a:rPr>
              <a:t>Nessus</a:t>
            </a:r>
            <a:r>
              <a:rPr lang="de-DE" sz="1800" b="1" dirty="0">
                <a:latin typeface="+mn-lt"/>
              </a:rPr>
              <a:t> Qua. </a:t>
            </a:r>
            <a:r>
              <a:rPr lang="de-DE" sz="1800" b="1" dirty="0" err="1">
                <a:latin typeface="+mn-lt"/>
              </a:rPr>
              <a:t>Haumea</a:t>
            </a:r>
            <a:r>
              <a:rPr lang="de-DE" sz="1800" b="1" dirty="0">
                <a:latin typeface="+mn-lt"/>
              </a:rPr>
              <a:t> </a:t>
            </a:r>
          </a:p>
          <a:p>
            <a:r>
              <a:rPr lang="de-DE" sz="1800" b="1" dirty="0" err="1">
                <a:latin typeface="+mn-lt"/>
              </a:rPr>
              <a:t>Opp</a:t>
            </a:r>
            <a:r>
              <a:rPr lang="de-DE" sz="1800" b="1" dirty="0">
                <a:latin typeface="+mn-lt"/>
              </a:rPr>
              <a:t>. Felicitas-Medusa + Sonne auf Pax Sextil Italia, letztere im Herrschende </a:t>
            </a:r>
            <a:r>
              <a:rPr lang="de-DE" sz="1800" b="1" dirty="0" err="1">
                <a:latin typeface="+mn-lt"/>
              </a:rPr>
              <a:t>herausfor</a:t>
            </a:r>
            <a:r>
              <a:rPr lang="de-DE" sz="1800" b="1" dirty="0">
                <a:latin typeface="+mn-lt"/>
              </a:rPr>
              <a:t>-</a:t>
            </a:r>
          </a:p>
          <a:p>
            <a:r>
              <a:rPr lang="de-DE" sz="1800" b="1" dirty="0" err="1">
                <a:latin typeface="+mn-lt"/>
              </a:rPr>
              <a:t>dernden</a:t>
            </a:r>
            <a:r>
              <a:rPr lang="de-DE" sz="1800" b="1" dirty="0">
                <a:latin typeface="+mn-lt"/>
              </a:rPr>
              <a:t> Qua. MC (Einigung Italiens Lucifer-Donati Qua. MC in </a:t>
            </a:r>
            <a:r>
              <a:rPr lang="de-DE" b="1" dirty="0"/>
              <a:t>Rom (</a:t>
            </a:r>
            <a:r>
              <a:rPr lang="de-DE" sz="1800" b="1" dirty="0">
                <a:latin typeface="+mn-lt"/>
              </a:rPr>
              <a:t>Freimaurer Mazzini, </a:t>
            </a:r>
            <a:r>
              <a:rPr lang="de-DE" sz="1800" b="1" dirty="0" err="1">
                <a:latin typeface="+mn-lt"/>
              </a:rPr>
              <a:t>Carbonari</a:t>
            </a:r>
            <a:r>
              <a:rPr lang="de-DE" sz="1800" b="1" dirty="0">
                <a:latin typeface="+mn-lt"/>
              </a:rPr>
              <a:t> Garibaldi)</a:t>
            </a:r>
            <a:endParaRPr lang="de-DE" dirty="0"/>
          </a:p>
        </p:txBody>
      </p:sp>
    </p:spTree>
    <p:extLst>
      <p:ext uri="{BB962C8B-B14F-4D97-AF65-F5344CB8AC3E}">
        <p14:creationId xmlns:p14="http://schemas.microsoft.com/office/powerpoint/2010/main" val="767588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6255743-C536-4CD6-BA4F-DC1E54B94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414" y="946310"/>
            <a:ext cx="7318341" cy="4900106"/>
          </a:xfrm>
          <a:prstGeom prst="rect">
            <a:avLst/>
          </a:prstGeom>
        </p:spPr>
      </p:pic>
      <p:sp>
        <p:nvSpPr>
          <p:cNvPr id="2" name="Titel 1">
            <a:extLst>
              <a:ext uri="{FF2B5EF4-FFF2-40B4-BE49-F238E27FC236}">
                <a16:creationId xmlns:a16="http://schemas.microsoft.com/office/drawing/2014/main" id="{4E01723A-FD70-400F-8372-7ABE44D2AEAD}"/>
              </a:ext>
            </a:extLst>
          </p:cNvPr>
          <p:cNvSpPr>
            <a:spLocks noGrp="1"/>
          </p:cNvSpPr>
          <p:nvPr>
            <p:ph type="title"/>
          </p:nvPr>
        </p:nvSpPr>
        <p:spPr>
          <a:xfrm>
            <a:off x="1021465" y="57873"/>
            <a:ext cx="10515600" cy="641872"/>
          </a:xfrm>
        </p:spPr>
        <p:txBody>
          <a:bodyPr>
            <a:normAutofit fontScale="90000"/>
          </a:bodyPr>
          <a:lstStyle/>
          <a:p>
            <a:pPr algn="ctr"/>
            <a:r>
              <a:rPr lang="de-DE" sz="4400" b="1" dirty="0">
                <a:latin typeface="+mn-lt"/>
              </a:rPr>
              <a:t>Komet Tebbutt C/1861 J1</a:t>
            </a:r>
            <a:r>
              <a:rPr lang="de-DE" dirty="0"/>
              <a:t> </a:t>
            </a:r>
            <a:r>
              <a:rPr lang="de-DE" b="1" dirty="0">
                <a:latin typeface="+mn-lt"/>
              </a:rPr>
              <a:t>(Großer Komet)</a:t>
            </a:r>
          </a:p>
        </p:txBody>
      </p:sp>
      <p:graphicFrame>
        <p:nvGraphicFramePr>
          <p:cNvPr id="4" name="Inhaltsplatzhalter 3">
            <a:extLst>
              <a:ext uri="{FF2B5EF4-FFF2-40B4-BE49-F238E27FC236}">
                <a16:creationId xmlns:a16="http://schemas.microsoft.com/office/drawing/2014/main" id="{D0847BDF-969D-4BEB-817C-2AA82F92ED65}"/>
              </a:ext>
            </a:extLst>
          </p:cNvPr>
          <p:cNvGraphicFramePr>
            <a:graphicFrameLocks noGrp="1"/>
          </p:cNvGraphicFramePr>
          <p:nvPr>
            <p:ph idx="1"/>
          </p:nvPr>
        </p:nvGraphicFramePr>
        <p:xfrm>
          <a:off x="9427" y="556751"/>
          <a:ext cx="5106583" cy="6131550"/>
        </p:xfrm>
        <a:graphic>
          <a:graphicData uri="http://schemas.openxmlformats.org/drawingml/2006/table">
            <a:tbl>
              <a:tblPr/>
              <a:tblGrid>
                <a:gridCol w="2174021">
                  <a:extLst>
                    <a:ext uri="{9D8B030D-6E8A-4147-A177-3AD203B41FA5}">
                      <a16:colId xmlns:a16="http://schemas.microsoft.com/office/drawing/2014/main" val="2986818456"/>
                    </a:ext>
                  </a:extLst>
                </a:gridCol>
                <a:gridCol w="2932562">
                  <a:extLst>
                    <a:ext uri="{9D8B030D-6E8A-4147-A177-3AD203B41FA5}">
                      <a16:colId xmlns:a16="http://schemas.microsoft.com/office/drawing/2014/main" val="3180657195"/>
                    </a:ext>
                  </a:extLst>
                </a:gridCol>
              </a:tblGrid>
              <a:tr h="415664">
                <a:tc gridSpan="2">
                  <a:txBody>
                    <a:bodyPr/>
                    <a:lstStyle/>
                    <a:p>
                      <a:r>
                        <a:rPr lang="de-DE" sz="1500" dirty="0">
                          <a:hlinkClick r:id="rId3" tooltip="Bahnelement"/>
                        </a:rPr>
                        <a:t>Eigenschaften</a:t>
                      </a:r>
                      <a:r>
                        <a:rPr lang="de-DE" sz="1500" dirty="0"/>
                        <a:t> des </a:t>
                      </a:r>
                      <a:r>
                        <a:rPr lang="de-DE" sz="1500" dirty="0">
                          <a:hlinkClick r:id="rId4" tooltip="Umlaufbahn"/>
                        </a:rPr>
                        <a:t>Orbits</a:t>
                      </a:r>
                      <a:r>
                        <a:rPr lang="de-DE" sz="1500" dirty="0"/>
                        <a:t> </a:t>
                      </a:r>
                      <a:r>
                        <a:rPr lang="de-DE" sz="1500" b="0" dirty="0">
                          <a:effectLst/>
                        </a:rPr>
                        <a:t>(</a:t>
                      </a:r>
                      <a:r>
                        <a:rPr lang="de-DE" sz="1500" b="0" i="1" dirty="0">
                          <a:effectLst/>
                          <a:hlinkClick r:id="rId5"/>
                        </a:rPr>
                        <a:t>Animation</a:t>
                      </a:r>
                      <a:r>
                        <a:rPr lang="de-DE" sz="1500" b="0" dirty="0">
                          <a:effectLst/>
                        </a:rPr>
                        <a:t>)</a:t>
                      </a:r>
                      <a:r>
                        <a:rPr lang="de-DE" sz="1500" dirty="0">
                          <a:effectLst/>
                          <a:hlinkClick r:id="rId6" tooltip="Epoche (Astronomie)"/>
                        </a:rPr>
                        <a:t>Epoche:</a:t>
                      </a:r>
                      <a:r>
                        <a:rPr lang="de-DE" sz="1500" dirty="0">
                          <a:effectLst/>
                        </a:rPr>
                        <a:t> 25. Mai 1861 (</a:t>
                      </a:r>
                      <a:r>
                        <a:rPr lang="de-DE" sz="1500" dirty="0">
                          <a:effectLst/>
                          <a:hlinkClick r:id="rId7" tooltip="Julianisches Datum"/>
                        </a:rPr>
                        <a:t>JD</a:t>
                      </a:r>
                      <a:r>
                        <a:rPr lang="de-DE" sz="1500" dirty="0">
                          <a:effectLst/>
                        </a:rPr>
                        <a:t> 2.400.920,5) </a:t>
                      </a:r>
                    </a:p>
                  </a:txBody>
                  <a:tcPr marL="77702" marR="77702" marT="38851" marB="38851" anchor="ctr">
                    <a:lnL>
                      <a:noFill/>
                    </a:lnL>
                    <a:lnR>
                      <a:noFill/>
                    </a:lnR>
                    <a:lnT>
                      <a:noFill/>
                    </a:lnT>
                    <a:lnB>
                      <a:noFill/>
                    </a:lnB>
                  </a:tcPr>
                </a:tc>
                <a:tc hMerge="1">
                  <a:txBody>
                    <a:bodyPr/>
                    <a:lstStyle/>
                    <a:p>
                      <a:endParaRPr lang="de-DE"/>
                    </a:p>
                  </a:txBody>
                  <a:tcPr>
                    <a:lnL w="12700" cmpd="sng">
                      <a:noFill/>
                      <a:prstDash val="solid"/>
                    </a:lnL>
                  </a:tcPr>
                </a:tc>
                <a:extLst>
                  <a:ext uri="{0D108BD9-81ED-4DB2-BD59-A6C34878D82A}">
                    <a16:rowId xmlns:a16="http://schemas.microsoft.com/office/drawing/2014/main" val="2126250856"/>
                  </a:ext>
                </a:extLst>
              </a:tr>
              <a:tr h="238022">
                <a:tc>
                  <a:txBody>
                    <a:bodyPr/>
                    <a:lstStyle/>
                    <a:p>
                      <a:r>
                        <a:rPr lang="de-DE" sz="1500" dirty="0" err="1">
                          <a:effectLst/>
                          <a:hlinkClick r:id="rId8" tooltip="Komet"/>
                        </a:rPr>
                        <a:t>Orbittyp</a:t>
                      </a:r>
                      <a:r>
                        <a:rPr lang="de-DE" sz="1500" dirty="0">
                          <a:effectLst/>
                        </a:rPr>
                        <a:t> </a:t>
                      </a:r>
                    </a:p>
                  </a:txBody>
                  <a:tcPr marL="77702" marR="77702" marT="38851" marB="38851" anchor="ctr">
                    <a:lnL>
                      <a:noFill/>
                    </a:lnL>
                    <a:lnR>
                      <a:noFill/>
                    </a:lnR>
                    <a:lnT>
                      <a:noFill/>
                    </a:lnT>
                    <a:lnB>
                      <a:noFill/>
                    </a:lnB>
                  </a:tcPr>
                </a:tc>
                <a:tc>
                  <a:txBody>
                    <a:bodyPr/>
                    <a:lstStyle/>
                    <a:p>
                      <a:r>
                        <a:rPr lang="de-DE" sz="1500" dirty="0"/>
                        <a:t>langperiodisch (&gt; 200 Jahre) </a:t>
                      </a:r>
                      <a:endParaRPr lang="de-DE" sz="1500" dirty="0">
                        <a:effectLst/>
                      </a:endParaRPr>
                    </a:p>
                  </a:txBody>
                  <a:tcPr marL="77702" marR="77702" marT="38851" marB="38851" anchor="ctr">
                    <a:lnL>
                      <a:noFill/>
                    </a:lnL>
                    <a:lnR>
                      <a:noFill/>
                    </a:lnR>
                    <a:lnT>
                      <a:noFill/>
                    </a:lnT>
                    <a:lnB>
                      <a:noFill/>
                    </a:lnB>
                  </a:tcPr>
                </a:tc>
                <a:extLst>
                  <a:ext uri="{0D108BD9-81ED-4DB2-BD59-A6C34878D82A}">
                    <a16:rowId xmlns:a16="http://schemas.microsoft.com/office/drawing/2014/main" val="3219658712"/>
                  </a:ext>
                </a:extLst>
              </a:tr>
              <a:tr h="238022">
                <a:tc>
                  <a:txBody>
                    <a:bodyPr/>
                    <a:lstStyle/>
                    <a:p>
                      <a:r>
                        <a:rPr lang="de-DE" sz="1500">
                          <a:hlinkClick r:id="rId9" tooltip="Exzentrizität (Astronomie)"/>
                        </a:rPr>
                        <a:t>Numerische Exzentrizität</a:t>
                      </a:r>
                      <a:r>
                        <a:rPr lang="de-DE" sz="1500"/>
                        <a:t> </a:t>
                      </a:r>
                    </a:p>
                  </a:txBody>
                  <a:tcPr marL="77702" marR="77702" marT="38851" marB="38851" anchor="ctr">
                    <a:lnL>
                      <a:noFill/>
                    </a:lnL>
                    <a:lnR>
                      <a:noFill/>
                    </a:lnR>
                    <a:lnT>
                      <a:noFill/>
                    </a:lnT>
                    <a:lnB>
                      <a:noFill/>
                    </a:lnB>
                  </a:tcPr>
                </a:tc>
                <a:tc>
                  <a:txBody>
                    <a:bodyPr/>
                    <a:lstStyle/>
                    <a:p>
                      <a:r>
                        <a:rPr lang="de-DE" sz="1500" dirty="0"/>
                        <a:t>0,9851 </a:t>
                      </a:r>
                    </a:p>
                  </a:txBody>
                  <a:tcPr marL="77702" marR="77702" marT="38851" marB="38851" anchor="ctr">
                    <a:lnL>
                      <a:noFill/>
                    </a:lnL>
                    <a:lnR>
                      <a:noFill/>
                    </a:lnR>
                    <a:lnT>
                      <a:noFill/>
                    </a:lnT>
                    <a:lnB>
                      <a:noFill/>
                    </a:lnB>
                  </a:tcPr>
                </a:tc>
                <a:extLst>
                  <a:ext uri="{0D108BD9-81ED-4DB2-BD59-A6C34878D82A}">
                    <a16:rowId xmlns:a16="http://schemas.microsoft.com/office/drawing/2014/main" val="4103860837"/>
                  </a:ext>
                </a:extLst>
              </a:tr>
              <a:tr h="238022">
                <a:tc>
                  <a:txBody>
                    <a:bodyPr/>
                    <a:lstStyle/>
                    <a:p>
                      <a:r>
                        <a:rPr lang="de-DE" sz="1500">
                          <a:hlinkClick r:id="rId10" tooltip="Apsis (Astronomie)"/>
                        </a:rPr>
                        <a:t>Perihel</a:t>
                      </a:r>
                      <a:r>
                        <a:rPr lang="de-DE" sz="1500"/>
                        <a:t> </a:t>
                      </a:r>
                    </a:p>
                  </a:txBody>
                  <a:tcPr marL="77702" marR="77702" marT="38851" marB="38851" anchor="ctr">
                    <a:lnL>
                      <a:noFill/>
                    </a:lnL>
                    <a:lnR>
                      <a:noFill/>
                    </a:lnR>
                    <a:lnT>
                      <a:noFill/>
                    </a:lnT>
                    <a:lnB>
                      <a:noFill/>
                    </a:lnB>
                  </a:tcPr>
                </a:tc>
                <a:tc>
                  <a:txBody>
                    <a:bodyPr/>
                    <a:lstStyle/>
                    <a:p>
                      <a:r>
                        <a:rPr lang="de-DE" sz="1500"/>
                        <a:t>0,822 </a:t>
                      </a:r>
                      <a:r>
                        <a:rPr lang="de-DE" sz="1500">
                          <a:hlinkClick r:id="rId11" tooltip="Astronomische Einheit"/>
                        </a:rPr>
                        <a:t>AE</a:t>
                      </a:r>
                      <a:r>
                        <a:rPr lang="de-DE" sz="1500"/>
                        <a:t> </a:t>
                      </a:r>
                    </a:p>
                  </a:txBody>
                  <a:tcPr marL="77702" marR="77702" marT="38851" marB="38851" anchor="ctr">
                    <a:lnL>
                      <a:noFill/>
                    </a:lnL>
                    <a:lnR>
                      <a:noFill/>
                    </a:lnR>
                    <a:lnT>
                      <a:noFill/>
                    </a:lnT>
                    <a:lnB>
                      <a:noFill/>
                    </a:lnB>
                  </a:tcPr>
                </a:tc>
                <a:extLst>
                  <a:ext uri="{0D108BD9-81ED-4DB2-BD59-A6C34878D82A}">
                    <a16:rowId xmlns:a16="http://schemas.microsoft.com/office/drawing/2014/main" val="2811013547"/>
                  </a:ext>
                </a:extLst>
              </a:tr>
              <a:tr h="238022">
                <a:tc>
                  <a:txBody>
                    <a:bodyPr/>
                    <a:lstStyle/>
                    <a:p>
                      <a:r>
                        <a:rPr lang="de-DE" sz="1500">
                          <a:hlinkClick r:id="rId10" tooltip="Apsis (Astronomie)"/>
                        </a:rPr>
                        <a:t>Aphel</a:t>
                      </a:r>
                      <a:r>
                        <a:rPr lang="de-DE" sz="1500"/>
                        <a:t> </a:t>
                      </a:r>
                    </a:p>
                  </a:txBody>
                  <a:tcPr marL="77702" marR="77702" marT="38851" marB="38851" anchor="ctr">
                    <a:lnL>
                      <a:noFill/>
                    </a:lnL>
                    <a:lnR>
                      <a:noFill/>
                    </a:lnR>
                    <a:lnT>
                      <a:noFill/>
                    </a:lnT>
                    <a:lnB>
                      <a:noFill/>
                    </a:lnB>
                  </a:tcPr>
                </a:tc>
                <a:tc>
                  <a:txBody>
                    <a:bodyPr/>
                    <a:lstStyle/>
                    <a:p>
                      <a:r>
                        <a:rPr lang="de-DE" sz="1500"/>
                        <a:t>109,3 AE </a:t>
                      </a:r>
                    </a:p>
                  </a:txBody>
                  <a:tcPr marL="77702" marR="77702" marT="38851" marB="38851" anchor="ctr">
                    <a:lnL>
                      <a:noFill/>
                    </a:lnL>
                    <a:lnR>
                      <a:noFill/>
                    </a:lnR>
                    <a:lnT>
                      <a:noFill/>
                    </a:lnT>
                    <a:lnB>
                      <a:noFill/>
                    </a:lnB>
                  </a:tcPr>
                </a:tc>
                <a:extLst>
                  <a:ext uri="{0D108BD9-81ED-4DB2-BD59-A6C34878D82A}">
                    <a16:rowId xmlns:a16="http://schemas.microsoft.com/office/drawing/2014/main" val="4050644626"/>
                  </a:ext>
                </a:extLst>
              </a:tr>
              <a:tr h="238022">
                <a:tc>
                  <a:txBody>
                    <a:bodyPr/>
                    <a:lstStyle/>
                    <a:p>
                      <a:r>
                        <a:rPr lang="de-DE" sz="1500">
                          <a:hlinkClick r:id="rId12" tooltip="Halbachsen der Ellipse"/>
                        </a:rPr>
                        <a:t>Große Halbachse</a:t>
                      </a:r>
                      <a:r>
                        <a:rPr lang="de-DE" sz="1500"/>
                        <a:t> </a:t>
                      </a:r>
                    </a:p>
                  </a:txBody>
                  <a:tcPr marL="77702" marR="77702" marT="38851" marB="38851" anchor="ctr">
                    <a:lnL>
                      <a:noFill/>
                    </a:lnL>
                    <a:lnR>
                      <a:noFill/>
                    </a:lnR>
                    <a:lnT>
                      <a:noFill/>
                    </a:lnT>
                    <a:lnB>
                      <a:noFill/>
                    </a:lnB>
                  </a:tcPr>
                </a:tc>
                <a:tc>
                  <a:txBody>
                    <a:bodyPr/>
                    <a:lstStyle/>
                    <a:p>
                      <a:r>
                        <a:rPr lang="de-DE" sz="1500" dirty="0"/>
                        <a:t>55,1 AE </a:t>
                      </a:r>
                    </a:p>
                  </a:txBody>
                  <a:tcPr marL="77702" marR="77702" marT="38851" marB="38851" anchor="ctr">
                    <a:lnL>
                      <a:noFill/>
                    </a:lnL>
                    <a:lnR>
                      <a:noFill/>
                    </a:lnR>
                    <a:lnT>
                      <a:noFill/>
                    </a:lnT>
                    <a:lnB>
                      <a:noFill/>
                    </a:lnB>
                  </a:tcPr>
                </a:tc>
                <a:extLst>
                  <a:ext uri="{0D108BD9-81ED-4DB2-BD59-A6C34878D82A}">
                    <a16:rowId xmlns:a16="http://schemas.microsoft.com/office/drawing/2014/main" val="385710537"/>
                  </a:ext>
                </a:extLst>
              </a:tr>
              <a:tr h="238022">
                <a:tc>
                  <a:txBody>
                    <a:bodyPr/>
                    <a:lstStyle/>
                    <a:p>
                      <a:r>
                        <a:rPr lang="de-DE" sz="1500">
                          <a:hlinkClick r:id="rId13" tooltip="Siderische Periode"/>
                        </a:rPr>
                        <a:t>Siderische Umlaufzeit</a:t>
                      </a:r>
                      <a:r>
                        <a:rPr lang="de-DE" sz="1500"/>
                        <a:t> </a:t>
                      </a:r>
                    </a:p>
                  </a:txBody>
                  <a:tcPr marL="77702" marR="77702" marT="38851" marB="38851" anchor="ctr">
                    <a:lnL>
                      <a:noFill/>
                    </a:lnL>
                    <a:lnR>
                      <a:noFill/>
                    </a:lnR>
                    <a:lnT>
                      <a:noFill/>
                    </a:lnT>
                    <a:lnB>
                      <a:noFill/>
                    </a:lnB>
                  </a:tcPr>
                </a:tc>
                <a:tc>
                  <a:txBody>
                    <a:bodyPr/>
                    <a:lstStyle/>
                    <a:p>
                      <a:r>
                        <a:rPr lang="de-DE" sz="1500"/>
                        <a:t>~409 </a:t>
                      </a:r>
                      <a:r>
                        <a:rPr lang="de-DE" sz="1500">
                          <a:hlinkClick r:id="rId14" tooltip="Jahr"/>
                        </a:rPr>
                        <a:t>a</a:t>
                      </a:r>
                      <a:r>
                        <a:rPr lang="de-DE" sz="1500"/>
                        <a:t> </a:t>
                      </a:r>
                    </a:p>
                  </a:txBody>
                  <a:tcPr marL="77702" marR="77702" marT="38851" marB="38851" anchor="ctr">
                    <a:lnL>
                      <a:noFill/>
                    </a:lnL>
                    <a:lnR>
                      <a:noFill/>
                    </a:lnR>
                    <a:lnT>
                      <a:noFill/>
                    </a:lnT>
                    <a:lnB>
                      <a:noFill/>
                    </a:lnB>
                  </a:tcPr>
                </a:tc>
                <a:extLst>
                  <a:ext uri="{0D108BD9-81ED-4DB2-BD59-A6C34878D82A}">
                    <a16:rowId xmlns:a16="http://schemas.microsoft.com/office/drawing/2014/main" val="1658277936"/>
                  </a:ext>
                </a:extLst>
              </a:tr>
              <a:tr h="238022">
                <a:tc>
                  <a:txBody>
                    <a:bodyPr/>
                    <a:lstStyle/>
                    <a:p>
                      <a:r>
                        <a:rPr lang="de-DE" sz="1500">
                          <a:hlinkClick r:id="rId15" tooltip="Bahnneigung"/>
                        </a:rPr>
                        <a:t>Neigung der Bahnebene</a:t>
                      </a:r>
                      <a:r>
                        <a:rPr lang="de-DE" sz="1500"/>
                        <a:t> </a:t>
                      </a:r>
                    </a:p>
                  </a:txBody>
                  <a:tcPr marL="77702" marR="77702" marT="38851" marB="38851" anchor="ctr">
                    <a:lnL>
                      <a:noFill/>
                    </a:lnL>
                    <a:lnR>
                      <a:noFill/>
                    </a:lnR>
                    <a:lnT>
                      <a:noFill/>
                    </a:lnT>
                    <a:lnB>
                      <a:noFill/>
                    </a:lnB>
                  </a:tcPr>
                </a:tc>
                <a:tc>
                  <a:txBody>
                    <a:bodyPr/>
                    <a:lstStyle/>
                    <a:p>
                      <a:r>
                        <a:rPr lang="de-DE" sz="1500" dirty="0"/>
                        <a:t>85,4</a:t>
                      </a:r>
                      <a:r>
                        <a:rPr lang="de-DE" sz="1500" dirty="0">
                          <a:hlinkClick r:id="rId16" tooltip="Winkel"/>
                        </a:rPr>
                        <a:t>°</a:t>
                      </a:r>
                      <a:r>
                        <a:rPr lang="de-DE" sz="1500" dirty="0"/>
                        <a:t> </a:t>
                      </a:r>
                    </a:p>
                  </a:txBody>
                  <a:tcPr marL="77702" marR="77702" marT="38851" marB="38851" anchor="ctr">
                    <a:lnL>
                      <a:noFill/>
                    </a:lnL>
                    <a:lnR>
                      <a:noFill/>
                    </a:lnR>
                    <a:lnT>
                      <a:noFill/>
                    </a:lnT>
                    <a:lnB>
                      <a:noFill/>
                    </a:lnB>
                  </a:tcPr>
                </a:tc>
                <a:extLst>
                  <a:ext uri="{0D108BD9-81ED-4DB2-BD59-A6C34878D82A}">
                    <a16:rowId xmlns:a16="http://schemas.microsoft.com/office/drawing/2014/main" val="1462291769"/>
                  </a:ext>
                </a:extLst>
              </a:tr>
              <a:tr h="238022">
                <a:tc>
                  <a:txBody>
                    <a:bodyPr/>
                    <a:lstStyle/>
                    <a:p>
                      <a:r>
                        <a:rPr lang="de-DE" sz="1500"/>
                        <a:t>Periheldurchgang </a:t>
                      </a:r>
                    </a:p>
                  </a:txBody>
                  <a:tcPr marL="77702" marR="77702" marT="38851" marB="38851" anchor="ctr">
                    <a:lnL>
                      <a:noFill/>
                    </a:lnL>
                    <a:lnR>
                      <a:noFill/>
                    </a:lnR>
                    <a:lnT>
                      <a:noFill/>
                    </a:lnT>
                    <a:lnB>
                      <a:noFill/>
                    </a:lnB>
                  </a:tcPr>
                </a:tc>
                <a:tc>
                  <a:txBody>
                    <a:bodyPr/>
                    <a:lstStyle/>
                    <a:p>
                      <a:r>
                        <a:rPr lang="de-DE" sz="1500" b="0"/>
                        <a:t>12. Juni 1861</a:t>
                      </a:r>
                      <a:endParaRPr lang="de-DE" sz="1500"/>
                    </a:p>
                  </a:txBody>
                  <a:tcPr marL="77702" marR="77702" marT="38851" marB="38851" anchor="ctr">
                    <a:lnL>
                      <a:noFill/>
                    </a:lnL>
                    <a:lnR>
                      <a:noFill/>
                    </a:lnR>
                    <a:lnT>
                      <a:noFill/>
                    </a:lnT>
                    <a:lnB>
                      <a:noFill/>
                    </a:lnB>
                  </a:tcPr>
                </a:tc>
                <a:extLst>
                  <a:ext uri="{0D108BD9-81ED-4DB2-BD59-A6C34878D82A}">
                    <a16:rowId xmlns:a16="http://schemas.microsoft.com/office/drawing/2014/main" val="1826877629"/>
                  </a:ext>
                </a:extLst>
              </a:tr>
              <a:tr h="415664">
                <a:tc>
                  <a:txBody>
                    <a:bodyPr/>
                    <a:lstStyle/>
                    <a:p>
                      <a:r>
                        <a:rPr lang="de-DE" sz="1500" dirty="0">
                          <a:hlinkClick r:id="rId17" tooltip="Bahngeschwindigkeit (Astronomie)"/>
                        </a:rPr>
                        <a:t>Bahngeschwindigkeit</a:t>
                      </a:r>
                      <a:r>
                        <a:rPr lang="de-DE" sz="1500" dirty="0"/>
                        <a:t> im Perihel </a:t>
                      </a:r>
                    </a:p>
                  </a:txBody>
                  <a:tcPr marL="77702" marR="77702" marT="38851" marB="38851" anchor="ctr">
                    <a:lnL>
                      <a:noFill/>
                    </a:lnL>
                    <a:lnR>
                      <a:noFill/>
                    </a:lnR>
                    <a:lnT>
                      <a:noFill/>
                    </a:lnT>
                    <a:lnB>
                      <a:noFill/>
                    </a:lnB>
                  </a:tcPr>
                </a:tc>
                <a:tc>
                  <a:txBody>
                    <a:bodyPr/>
                    <a:lstStyle/>
                    <a:p>
                      <a:r>
                        <a:rPr lang="de-DE" sz="1500" dirty="0"/>
                        <a:t>46,3 km/s </a:t>
                      </a:r>
                    </a:p>
                  </a:txBody>
                  <a:tcPr marL="77702" marR="77702" marT="38851" marB="38851" anchor="ctr">
                    <a:lnL>
                      <a:noFill/>
                    </a:lnL>
                    <a:lnR>
                      <a:noFill/>
                    </a:lnR>
                    <a:lnT>
                      <a:noFill/>
                    </a:lnT>
                    <a:lnB>
                      <a:noFill/>
                    </a:lnB>
                  </a:tcPr>
                </a:tc>
                <a:extLst>
                  <a:ext uri="{0D108BD9-81ED-4DB2-BD59-A6C34878D82A}">
                    <a16:rowId xmlns:a16="http://schemas.microsoft.com/office/drawing/2014/main" val="2956251537"/>
                  </a:ext>
                </a:extLst>
              </a:tr>
              <a:tr h="238022">
                <a:tc>
                  <a:txBody>
                    <a:bodyPr/>
                    <a:lstStyle/>
                    <a:p>
                      <a:r>
                        <a:rPr lang="de-DE" sz="1500" dirty="0"/>
                        <a:t>Entdecker</a:t>
                      </a:r>
                    </a:p>
                    <a:p>
                      <a:endParaRPr lang="de-DE" sz="1500" b="1" dirty="0"/>
                    </a:p>
                    <a:p>
                      <a:r>
                        <a:rPr lang="de-DE" sz="1600" b="1" dirty="0"/>
                        <a:t>Datum der Entdeckung</a:t>
                      </a:r>
                    </a:p>
                  </a:txBody>
                  <a:tcPr marL="77702" marR="77702" marT="38851" marB="38851" anchor="ctr">
                    <a:lnL>
                      <a:noFill/>
                    </a:lnL>
                    <a:lnR>
                      <a:noFill/>
                    </a:lnR>
                    <a:lnT>
                      <a:noFill/>
                    </a:lnT>
                    <a:lnB>
                      <a:noFill/>
                    </a:lnB>
                  </a:tcPr>
                </a:tc>
                <a:tc>
                  <a:txBody>
                    <a:bodyPr/>
                    <a:lstStyle/>
                    <a:p>
                      <a:r>
                        <a:rPr lang="de-DE" sz="1500" dirty="0"/>
                        <a:t>John Tebbutt </a:t>
                      </a:r>
                    </a:p>
                    <a:p>
                      <a:endParaRPr lang="de-DE"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a:t>13.05.1861, 8:52 UT, 16°17 STI</a:t>
                      </a:r>
                    </a:p>
                  </a:txBody>
                  <a:tcPr marL="77702" marR="77702" marT="38851" marB="38851" anchor="ctr">
                    <a:lnL w="12700" cmpd="sng">
                      <a:noFill/>
                      <a:prstDash val="solid"/>
                    </a:lnL>
                    <a:lnT w="12700" cmpd="sng">
                      <a:noFill/>
                      <a:prstDash val="solid"/>
                    </a:lnT>
                  </a:tcPr>
                </a:tc>
                <a:extLst>
                  <a:ext uri="{0D108BD9-81ED-4DB2-BD59-A6C34878D82A}">
                    <a16:rowId xmlns:a16="http://schemas.microsoft.com/office/drawing/2014/main" val="2818500117"/>
                  </a:ext>
                </a:extLst>
              </a:tr>
              <a:tr h="948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dirty="0">
                          <a:hlinkClick r:id="rId18" tooltip="Benennung von Asteroiden und Kometen"/>
                        </a:rPr>
                        <a:t>Ältere Bezeichnung</a:t>
                      </a:r>
                      <a:endParaRPr lang="de-DE"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500" dirty="0"/>
                        <a:t>nach Wikipedia </a:t>
                      </a:r>
                    </a:p>
                    <a:p>
                      <a:endParaRPr lang="de-DE" sz="1500" b="1" dirty="0"/>
                    </a:p>
                  </a:txBody>
                  <a:tcPr marL="77702" marR="77702" marT="38851" marB="38851"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1861 II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1" dirty="0"/>
                    </a:p>
                    <a:p>
                      <a:endParaRPr lang="de-DE" dirty="0"/>
                    </a:p>
                  </a:txBody>
                  <a:tcPr marL="77702" marR="77702" marT="38851" marB="38851" anchor="ctr">
                    <a:lnL>
                      <a:noFill/>
                    </a:lnL>
                    <a:lnR>
                      <a:noFill/>
                    </a:lnR>
                    <a:lnB>
                      <a:noFill/>
                    </a:lnB>
                  </a:tcPr>
                </a:tc>
                <a:extLst>
                  <a:ext uri="{0D108BD9-81ED-4DB2-BD59-A6C34878D82A}">
                    <a16:rowId xmlns:a16="http://schemas.microsoft.com/office/drawing/2014/main" val="3559577832"/>
                  </a:ext>
                </a:extLst>
              </a:tr>
              <a:tr h="238022">
                <a:tc>
                  <a:txBody>
                    <a:bodyPr/>
                    <a:lstStyle/>
                    <a:p>
                      <a:endParaRPr lang="de-DE" sz="1500" dirty="0"/>
                    </a:p>
                  </a:txBody>
                  <a:tcPr marL="77702" marR="77702" marT="38851" marB="38851" anchor="ctr">
                    <a:lnL>
                      <a:noFill/>
                    </a:lnL>
                    <a:lnR>
                      <a:noFill/>
                    </a:lnR>
                    <a:lnT>
                      <a:noFill/>
                    </a:lnT>
                    <a:lnB>
                      <a:noFill/>
                    </a:lnB>
                  </a:tcPr>
                </a:tc>
                <a:tc>
                  <a:txBody>
                    <a:bodyPr/>
                    <a:lstStyle/>
                    <a:p>
                      <a:endParaRPr lang="de-DE" sz="1500" b="1" dirty="0"/>
                    </a:p>
                  </a:txBody>
                  <a:tcPr marL="77702" marR="77702" marT="38851" marB="38851" anchor="ctr">
                    <a:lnL>
                      <a:noFill/>
                    </a:lnL>
                    <a:lnR>
                      <a:noFill/>
                    </a:lnR>
                    <a:lnT>
                      <a:noFill/>
                    </a:lnT>
                    <a:lnB>
                      <a:noFill/>
                    </a:lnB>
                  </a:tcPr>
                </a:tc>
                <a:extLst>
                  <a:ext uri="{0D108BD9-81ED-4DB2-BD59-A6C34878D82A}">
                    <a16:rowId xmlns:a16="http://schemas.microsoft.com/office/drawing/2014/main" val="506476758"/>
                  </a:ext>
                </a:extLst>
              </a:tr>
              <a:tr h="577698">
                <a:tc>
                  <a:txBody>
                    <a:bodyPr/>
                    <a:lstStyle/>
                    <a:p>
                      <a:endParaRPr lang="de-DE" dirty="0"/>
                    </a:p>
                  </a:txBody>
                  <a:tcPr marL="77702" marR="77702" marT="38851" marB="38851" anchor="ctr">
                    <a:lnL>
                      <a:noFill/>
                    </a:lnL>
                    <a:lnR>
                      <a:noFill/>
                    </a:lnR>
                    <a:lnT>
                      <a:noFill/>
                    </a:lnT>
                    <a:lnB>
                      <a:noFill/>
                    </a:lnB>
                  </a:tcPr>
                </a:tc>
                <a:tc>
                  <a:txBody>
                    <a:bodyPr/>
                    <a:lstStyle/>
                    <a:p>
                      <a:endParaRPr lang="de-DE" sz="1500" dirty="0"/>
                    </a:p>
                  </a:txBody>
                  <a:tcPr marL="77702" marR="77702" marT="38851" marB="38851" anchor="ctr">
                    <a:lnL>
                      <a:noFill/>
                    </a:lnL>
                    <a:lnR>
                      <a:noFill/>
                    </a:lnR>
                    <a:lnT>
                      <a:noFill/>
                    </a:lnT>
                    <a:lnB>
                      <a:noFill/>
                    </a:lnB>
                  </a:tcPr>
                </a:tc>
                <a:extLst>
                  <a:ext uri="{0D108BD9-81ED-4DB2-BD59-A6C34878D82A}">
                    <a16:rowId xmlns:a16="http://schemas.microsoft.com/office/drawing/2014/main" val="3064782446"/>
                  </a:ext>
                </a:extLst>
              </a:tr>
            </a:tbl>
          </a:graphicData>
        </a:graphic>
      </p:graphicFrame>
      <p:sp>
        <p:nvSpPr>
          <p:cNvPr id="8" name="Textfeld 7">
            <a:extLst>
              <a:ext uri="{FF2B5EF4-FFF2-40B4-BE49-F238E27FC236}">
                <a16:creationId xmlns:a16="http://schemas.microsoft.com/office/drawing/2014/main" id="{FB8BBB6B-C45D-456B-9CD0-15475B2A43CC}"/>
              </a:ext>
            </a:extLst>
          </p:cNvPr>
          <p:cNvSpPr txBox="1"/>
          <p:nvPr/>
        </p:nvSpPr>
        <p:spPr>
          <a:xfrm>
            <a:off x="40245" y="5476688"/>
            <a:ext cx="6239020" cy="1323439"/>
          </a:xfrm>
          <a:prstGeom prst="rect">
            <a:avLst/>
          </a:prstGeom>
          <a:noFill/>
        </p:spPr>
        <p:txBody>
          <a:bodyPr wrap="square">
            <a:spAutoFit/>
          </a:bodyPr>
          <a:lstStyle/>
          <a:p>
            <a:r>
              <a:rPr lang="da-DK" sz="1600" b="1" dirty="0"/>
              <a:t>Perihel     12.06.1861, </a:t>
            </a:r>
            <a:r>
              <a:rPr lang="de-DE" sz="1600" b="1" dirty="0"/>
              <a:t>00.14 UT auf 20°56 STI</a:t>
            </a:r>
          </a:p>
          <a:p>
            <a:r>
              <a:rPr lang="de-DE" sz="1600" b="1" dirty="0"/>
              <a:t>P</a:t>
            </a:r>
            <a:r>
              <a:rPr lang="da-DK" sz="1600" b="1" dirty="0"/>
              <a:t>erigäum 30.06.1861, 07.52 UT auf 03°18 KRE</a:t>
            </a:r>
          </a:p>
          <a:p>
            <a:r>
              <a:rPr lang="da-DK" sz="1600" dirty="0"/>
              <a:t>bei 0,13 AE / in 19 Mio. </a:t>
            </a:r>
            <a:r>
              <a:rPr lang="da-DK" sz="1600"/>
              <a:t>km </a:t>
            </a:r>
            <a:r>
              <a:rPr lang="da-DK" sz="1600" dirty="0"/>
              <a:t>Entfernung</a:t>
            </a:r>
          </a:p>
          <a:p>
            <a:r>
              <a:rPr lang="da-DK" sz="1600" dirty="0"/>
              <a:t>Schweif 120°, -3°mag, 90 Tage Sichtbarkeit</a:t>
            </a:r>
          </a:p>
          <a:p>
            <a:r>
              <a:rPr lang="da-DK" sz="1600" dirty="0"/>
              <a:t>Teleskopisch beobachtet von 05/1861 – 04/1862 </a:t>
            </a:r>
            <a:endParaRPr lang="de-DE" sz="1600" dirty="0"/>
          </a:p>
        </p:txBody>
      </p:sp>
      <p:sp>
        <p:nvSpPr>
          <p:cNvPr id="10" name="Textfeld 9">
            <a:extLst>
              <a:ext uri="{FF2B5EF4-FFF2-40B4-BE49-F238E27FC236}">
                <a16:creationId xmlns:a16="http://schemas.microsoft.com/office/drawing/2014/main" id="{E9031778-C5F2-4609-AC25-CF4C34756E6F}"/>
              </a:ext>
            </a:extLst>
          </p:cNvPr>
          <p:cNvSpPr txBox="1"/>
          <p:nvPr/>
        </p:nvSpPr>
        <p:spPr>
          <a:xfrm>
            <a:off x="5116010" y="5904990"/>
            <a:ext cx="6963507" cy="646331"/>
          </a:xfrm>
          <a:prstGeom prst="rect">
            <a:avLst/>
          </a:prstGeom>
          <a:noFill/>
        </p:spPr>
        <p:txBody>
          <a:bodyPr wrap="square" rtlCol="0">
            <a:spAutoFit/>
          </a:bodyPr>
          <a:lstStyle/>
          <a:p>
            <a:r>
              <a:rPr lang="de-DE" i="1" dirty="0"/>
              <a:t>Grafik aus: Weiß, E.</a:t>
            </a:r>
            <a:r>
              <a:rPr lang="de-DE" dirty="0"/>
              <a:t> (1888): Bilderatlas der Sternenwelt. 52 S., Verlag J.F. Schreiber, Esslingen.</a:t>
            </a:r>
          </a:p>
        </p:txBody>
      </p:sp>
    </p:spTree>
    <p:extLst>
      <p:ext uri="{BB962C8B-B14F-4D97-AF65-F5344CB8AC3E}">
        <p14:creationId xmlns:p14="http://schemas.microsoft.com/office/powerpoint/2010/main" val="38881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A93E0-612A-4732-964E-F4BF648F91A4}"/>
              </a:ext>
            </a:extLst>
          </p:cNvPr>
          <p:cNvSpPr>
            <a:spLocks noGrp="1"/>
          </p:cNvSpPr>
          <p:nvPr>
            <p:ph type="title"/>
          </p:nvPr>
        </p:nvSpPr>
        <p:spPr>
          <a:xfrm>
            <a:off x="0" y="528035"/>
            <a:ext cx="12078119" cy="276414"/>
          </a:xfrm>
        </p:spPr>
        <p:txBody>
          <a:bodyPr>
            <a:normAutofit fontScale="90000"/>
          </a:bodyPr>
          <a:lstStyle/>
          <a:p>
            <a:r>
              <a:rPr lang="de-DE" sz="3200" b="1" dirty="0">
                <a:latin typeface="+mn-lt"/>
              </a:rPr>
              <a:t>Komet Tebbutt C/1861 J1 am 30.06.1861 abends auf der Nordhalbkugel:</a:t>
            </a:r>
            <a:br>
              <a:rPr lang="de-DE" sz="3200" b="1" dirty="0">
                <a:latin typeface="+mn-lt"/>
              </a:rPr>
            </a:br>
            <a:r>
              <a:rPr lang="de-DE" sz="2000" b="1" dirty="0">
                <a:latin typeface="+mn-lt"/>
              </a:rPr>
              <a:t>Halbsummenfächer des die Erde von der Sonne trennenden, ideologisierenden Einfalls Lucifers auf die Erde, Umsetzung des EHs: Lucifer auf 10,5° Stier (auf Uranus-Neptun-Pluto -576) in enger HS Pluto-Merkur HS Eris / </a:t>
            </a:r>
            <a:r>
              <a:rPr lang="de-DE" sz="2000" b="1" dirty="0" err="1">
                <a:latin typeface="+mn-lt"/>
              </a:rPr>
              <a:t>Amycus</a:t>
            </a:r>
            <a:r>
              <a:rPr lang="de-DE" sz="2000" b="1" dirty="0">
                <a:latin typeface="+mn-lt"/>
              </a:rPr>
              <a:t> (Uranus in HS Neptun 1° Widder / Löwe-Jupiter auf </a:t>
            </a:r>
            <a:r>
              <a:rPr lang="de-DE" sz="2000" b="1" dirty="0" err="1">
                <a:latin typeface="+mn-lt"/>
              </a:rPr>
              <a:t>Merak</a:t>
            </a:r>
            <a:r>
              <a:rPr lang="de-DE" sz="2000" b="1" dirty="0">
                <a:latin typeface="+mn-lt"/>
              </a:rPr>
              <a:t>) = die globale Industrialisierung (Saturn-MC </a:t>
            </a:r>
            <a:r>
              <a:rPr lang="de-DE" sz="2000" b="1" dirty="0" err="1">
                <a:latin typeface="+mn-lt"/>
              </a:rPr>
              <a:t>Opp</a:t>
            </a:r>
            <a:r>
              <a:rPr lang="de-DE" sz="2000" b="1" dirty="0">
                <a:latin typeface="+mn-lt"/>
              </a:rPr>
              <a:t>. Chiron-IC T-Qua. Schütze-Industria in 12: der Räuberbaron-Ehrgeizgruppen bzw. </a:t>
            </a:r>
            <a:r>
              <a:rPr lang="de-DE" sz="2000" b="1" dirty="0" err="1">
                <a:latin typeface="+mn-lt"/>
              </a:rPr>
              <a:t>konkurrenten</a:t>
            </a:r>
            <a:r>
              <a:rPr lang="de-DE" sz="2000" b="1" dirty="0">
                <a:latin typeface="+mn-lt"/>
              </a:rPr>
              <a:t> Zeitgeistvorreiter) - hat </a:t>
            </a:r>
            <a:r>
              <a:rPr lang="de-DE" sz="2000" b="1">
                <a:latin typeface="+mn-lt"/>
              </a:rPr>
              <a:t>bspw. starke </a:t>
            </a:r>
            <a:r>
              <a:rPr lang="de-DE" sz="2000" b="1" dirty="0">
                <a:latin typeface="+mn-lt"/>
              </a:rPr>
              <a:t>Interaspekte zu J.D. Rockefeller</a:t>
            </a:r>
            <a:endParaRPr lang="de-DE" sz="3200" b="1" dirty="0">
              <a:latin typeface="+mn-lt"/>
            </a:endParaRPr>
          </a:p>
        </p:txBody>
      </p:sp>
      <p:pic>
        <p:nvPicPr>
          <p:cNvPr id="5" name="Inhaltsplatzhalter 4">
            <a:extLst>
              <a:ext uri="{FF2B5EF4-FFF2-40B4-BE49-F238E27FC236}">
                <a16:creationId xmlns:a16="http://schemas.microsoft.com/office/drawing/2014/main" id="{CD016FD2-B7AD-44F1-9E13-C7340B8F9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3808" y="1472228"/>
            <a:ext cx="6968191" cy="4582343"/>
          </a:xfrm>
        </p:spPr>
      </p:pic>
      <p:sp>
        <p:nvSpPr>
          <p:cNvPr id="8" name="Textfeld 7">
            <a:extLst>
              <a:ext uri="{FF2B5EF4-FFF2-40B4-BE49-F238E27FC236}">
                <a16:creationId xmlns:a16="http://schemas.microsoft.com/office/drawing/2014/main" id="{EB79C174-7CA5-45CB-A223-F64BB24F0281}"/>
              </a:ext>
            </a:extLst>
          </p:cNvPr>
          <p:cNvSpPr txBox="1"/>
          <p:nvPr/>
        </p:nvSpPr>
        <p:spPr>
          <a:xfrm>
            <a:off x="-1" y="1352282"/>
            <a:ext cx="5223809" cy="5970865"/>
          </a:xfrm>
          <a:prstGeom prst="rect">
            <a:avLst/>
          </a:prstGeom>
          <a:noFill/>
        </p:spPr>
        <p:txBody>
          <a:bodyPr wrap="square" rtlCol="0">
            <a:spAutoFit/>
          </a:bodyPr>
          <a:lstStyle/>
          <a:p>
            <a:r>
              <a:rPr lang="de-DE" sz="1400" dirty="0"/>
              <a:t>„Das schlagartige Auftauchen von Komet Tebbutt am Nordhimmel am Abend des 30.06.1861* könnte dem Plot zu einem Endzeitfilm entstammen. Als es spät an diesem Sommerabend eindunkelte, stand wie aus dem Nichts ein Schweifstern von geradezu unglaublichen Dimensionen am Himmel. Der breit aufgefächerte Schweif nahm den gesamten Sektor zwischen den Sternbildern Kassiopeia und Großer Wagen ein (s. Abbildungen) und erstreckte sich über etwa 120 Grad. Seine Helligkeit war so groß, dass er Schatten warf. Vernünftige Helligkeitsschätzungen waren angesichts der Ausmaße des Kometen kaum möglich, der mondgroße Kopf soll etwa -3 mag erreicht haben; er blieb nach Sonnenaufgang am 01.07.1861 am Taghimmel sichtbar. C/1861 J1 war ohne jeden Zweifel das größte Objekt, welches man jemals am Himmel gesehen hat.“</a:t>
            </a:r>
          </a:p>
          <a:p>
            <a:r>
              <a:rPr lang="de-DE" sz="1400" dirty="0"/>
              <a:t>„Die unwirklichen Dimensionen und die enorme Helligkeit waren sowohl der geringen Entfernung (etwa 20 Millionen Kilometer) als auch einer starken Vorwärtsstreuung des Sonnenlichts am Kometenstaub geschuldet. Vermutlich bedeckte der Schweif in jener Nacht sogar den kompletten Himmel. Weltweit wurden seltsame diffuse Lichterscheinungen gemeldet, John Tebbutt berichtet von einem weißlichen Licht, welches vom gesamten Firmament kam, insbesondere aber vom Osthorizont. Beobachter auf der Nordhalbkugel blickten entlang der Synchronen des Schweifs sozusagen von hinten auf die Koma, welche sich im Teleskop reich strukturiert mit Jets und "</a:t>
            </a:r>
            <a:r>
              <a:rPr lang="de-DE" sz="1400" dirty="0" err="1"/>
              <a:t>Envelopes</a:t>
            </a:r>
            <a:r>
              <a:rPr lang="de-DE" sz="1400" dirty="0"/>
              <a:t>" präsentierte“ </a:t>
            </a:r>
          </a:p>
          <a:p>
            <a:r>
              <a:rPr lang="de-DE" sz="1400" dirty="0"/>
              <a:t>Beschreibung aus: </a:t>
            </a:r>
            <a:r>
              <a:rPr lang="de-DE" sz="1400" dirty="0">
                <a:solidFill>
                  <a:srgbClr val="0000FF"/>
                </a:solidFill>
              </a:rPr>
              <a:t>http://www.kometen.info/grosse-kometen.htm</a:t>
            </a:r>
          </a:p>
          <a:p>
            <a:endParaRPr lang="de-DE" dirty="0"/>
          </a:p>
        </p:txBody>
      </p:sp>
    </p:spTree>
    <p:extLst>
      <p:ext uri="{BB962C8B-B14F-4D97-AF65-F5344CB8AC3E}">
        <p14:creationId xmlns:p14="http://schemas.microsoft.com/office/powerpoint/2010/main" val="4069297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86A2C-86B6-4D97-80B0-9923B820D5E3}"/>
              </a:ext>
            </a:extLst>
          </p:cNvPr>
          <p:cNvSpPr>
            <a:spLocks noGrp="1"/>
          </p:cNvSpPr>
          <p:nvPr>
            <p:ph type="title"/>
          </p:nvPr>
        </p:nvSpPr>
        <p:spPr>
          <a:xfrm>
            <a:off x="0" y="0"/>
            <a:ext cx="13241438" cy="636608"/>
          </a:xfrm>
        </p:spPr>
        <p:txBody>
          <a:bodyPr>
            <a:normAutofit fontScale="90000"/>
          </a:bodyPr>
          <a:lstStyle/>
          <a:p>
            <a:r>
              <a:rPr lang="de-DE" sz="3200" b="1" dirty="0">
                <a:latin typeface="+mn-lt"/>
              </a:rPr>
              <a:t>Komet Tebbutt C/1861 J1 am 13.05.1861, 08:53 UT, Windsor, AUS auf 16° Stier</a:t>
            </a:r>
            <a:endParaRPr lang="de-DE" sz="3200" dirty="0"/>
          </a:p>
        </p:txBody>
      </p:sp>
      <p:sp>
        <p:nvSpPr>
          <p:cNvPr id="7" name="Textfeld 6">
            <a:extLst>
              <a:ext uri="{FF2B5EF4-FFF2-40B4-BE49-F238E27FC236}">
                <a16:creationId xmlns:a16="http://schemas.microsoft.com/office/drawing/2014/main" id="{4A5FF56C-E037-4D03-BD0A-BBEF691E5BC3}"/>
              </a:ext>
            </a:extLst>
          </p:cNvPr>
          <p:cNvSpPr txBox="1"/>
          <p:nvPr/>
        </p:nvSpPr>
        <p:spPr>
          <a:xfrm>
            <a:off x="-1" y="459552"/>
            <a:ext cx="7228115" cy="6724918"/>
          </a:xfrm>
          <a:prstGeom prst="rect">
            <a:avLst/>
          </a:prstGeom>
          <a:noFill/>
        </p:spPr>
        <p:txBody>
          <a:bodyPr wrap="square" rtlCol="0">
            <a:spAutoFit/>
          </a:bodyPr>
          <a:lstStyle/>
          <a:p>
            <a:pPr>
              <a:spcAft>
                <a:spcPts val="600"/>
              </a:spcAft>
            </a:pPr>
            <a:r>
              <a:rPr lang="de-DE" sz="1300" b="1" dirty="0">
                <a:latin typeface="+mn-lt"/>
              </a:rPr>
              <a:t>Die </a:t>
            </a:r>
            <a:r>
              <a:rPr lang="de-DE" sz="1300" b="1" dirty="0" err="1">
                <a:latin typeface="+mn-lt"/>
              </a:rPr>
              <a:t>luciferisch</a:t>
            </a:r>
            <a:r>
              <a:rPr lang="de-DE" sz="1300" b="1" dirty="0">
                <a:latin typeface="+mn-lt"/>
              </a:rPr>
              <a:t>-manipulative, lange vorbereitet plötzlich aus dem Dunklen </a:t>
            </a:r>
            <a:r>
              <a:rPr lang="de-DE" sz="1300" b="1" dirty="0" err="1">
                <a:latin typeface="+mn-lt"/>
              </a:rPr>
              <a:t>übermachtende</a:t>
            </a:r>
            <a:r>
              <a:rPr lang="de-DE" sz="1300" b="1" dirty="0">
                <a:latin typeface="+mn-lt"/>
              </a:rPr>
              <a:t> bzw. PR-blendend (zwischen Sonne und Erde trennende) markteinführende, drachenhafte, zeitgeistnutzende, global erdbemächtigende Netzwerkstruktur der Industrialisierung: Lucifer (</a:t>
            </a:r>
            <a:r>
              <a:rPr lang="de-DE" sz="1300" b="1" dirty="0" err="1">
                <a:latin typeface="+mn-lt"/>
              </a:rPr>
              <a:t>Opp</a:t>
            </a:r>
            <a:r>
              <a:rPr lang="de-DE" sz="1300" b="1" dirty="0">
                <a:latin typeface="+mn-lt"/>
              </a:rPr>
              <a:t>. Überredungskunst-PR </a:t>
            </a:r>
            <a:r>
              <a:rPr lang="de-DE" sz="1300" b="1" dirty="0" err="1">
                <a:latin typeface="+mn-lt"/>
              </a:rPr>
              <a:t>Peitho</a:t>
            </a:r>
            <a:r>
              <a:rPr lang="de-DE" sz="1300" b="1" dirty="0">
                <a:latin typeface="+mn-lt"/>
              </a:rPr>
              <a:t>) auf 10,5° Stier (auf Gesamtkulturgründungsgrad der Uranus-Neptun-Pluto-Konj. -576) in enger HS Pluto / Merkur und in der ehrgeizig-heuschreckenhaft </a:t>
            </a:r>
            <a:r>
              <a:rPr lang="de-DE" sz="1300" b="1" dirty="0" err="1">
                <a:latin typeface="+mn-lt"/>
              </a:rPr>
              <a:t>niederreissenden</a:t>
            </a:r>
            <a:r>
              <a:rPr lang="de-DE" sz="1300" b="1" dirty="0">
                <a:latin typeface="+mn-lt"/>
              </a:rPr>
              <a:t> HS Eris / </a:t>
            </a:r>
            <a:r>
              <a:rPr lang="de-DE" sz="1300" b="1" dirty="0" err="1">
                <a:latin typeface="+mn-lt"/>
              </a:rPr>
              <a:t>Amycus</a:t>
            </a:r>
            <a:r>
              <a:rPr lang="de-DE" sz="1300" b="1" dirty="0">
                <a:latin typeface="+mn-lt"/>
              </a:rPr>
              <a:t>. Uranus steht in horizontal entgrenzter, vertikal magisch geführter, kettenreaktiver HS Neptun 1° Widder – Fische-</a:t>
            </a:r>
            <a:r>
              <a:rPr lang="de-DE" sz="1300" b="1" dirty="0" err="1">
                <a:latin typeface="+mn-lt"/>
              </a:rPr>
              <a:t>Sedna</a:t>
            </a:r>
            <a:r>
              <a:rPr lang="de-DE" sz="1300" b="1" dirty="0">
                <a:latin typeface="+mn-lt"/>
              </a:rPr>
              <a:t> / Löwe-Jupiter-Fermi auf </a:t>
            </a:r>
            <a:r>
              <a:rPr lang="de-DE" sz="1300" b="1" dirty="0" err="1">
                <a:latin typeface="+mn-lt"/>
              </a:rPr>
              <a:t>Merak</a:t>
            </a:r>
            <a:r>
              <a:rPr lang="de-DE" sz="1300" b="1" dirty="0">
                <a:latin typeface="+mn-lt"/>
              </a:rPr>
              <a:t>) = die globale Industrialisierung (Saturn-MC </a:t>
            </a:r>
            <a:r>
              <a:rPr lang="de-DE" sz="1300" b="1" dirty="0" err="1">
                <a:latin typeface="+mn-lt"/>
              </a:rPr>
              <a:t>Opp</a:t>
            </a:r>
            <a:r>
              <a:rPr lang="de-DE" sz="1300" b="1" dirty="0">
                <a:latin typeface="+mn-lt"/>
              </a:rPr>
              <a:t>. Chiron-IC T-Qua. Schütze-Industria in 12): der extraterrestrisch anmutenden Räuberbaron-Ehrgeizgruppen bzw. global heuschreckenhaften </a:t>
            </a:r>
            <a:r>
              <a:rPr lang="de-DE" sz="1300" b="1" dirty="0" err="1">
                <a:latin typeface="+mn-lt"/>
              </a:rPr>
              <a:t>konkurrenten</a:t>
            </a:r>
            <a:r>
              <a:rPr lang="de-DE" sz="1300" b="1" dirty="0">
                <a:latin typeface="+mn-lt"/>
              </a:rPr>
              <a:t> Zeitgeistvorreiter. </a:t>
            </a:r>
          </a:p>
          <a:p>
            <a:pPr>
              <a:spcAft>
                <a:spcPts val="600"/>
              </a:spcAft>
            </a:pPr>
            <a:r>
              <a:rPr lang="de-DE" sz="1300" b="1" dirty="0">
                <a:latin typeface="+mn-lt"/>
              </a:rPr>
              <a:t>Worum geht es? - der </a:t>
            </a:r>
            <a:r>
              <a:rPr lang="de-DE" sz="1300" b="1" dirty="0" err="1">
                <a:latin typeface="+mn-lt"/>
              </a:rPr>
              <a:t>draconidische</a:t>
            </a:r>
            <a:r>
              <a:rPr lang="de-DE" sz="1300" b="1" dirty="0">
                <a:latin typeface="+mn-lt"/>
              </a:rPr>
              <a:t> </a:t>
            </a:r>
            <a:r>
              <a:rPr lang="de-DE" sz="1300" b="1" dirty="0" err="1"/>
              <a:t>Teufelscomet</a:t>
            </a:r>
            <a:r>
              <a:rPr lang="de-DE" sz="1300" b="1" dirty="0"/>
              <a:t> (Mutter der </a:t>
            </a:r>
            <a:r>
              <a:rPr lang="de-DE" sz="1300" b="1" dirty="0" err="1"/>
              <a:t>Draconiden-Meteroiden</a:t>
            </a:r>
            <a:r>
              <a:rPr lang="de-DE" sz="1300" b="1" dirty="0"/>
              <a:t>) Pons-Brooks steht auf dem AC, globale sadistische, überwachende, stets schädigende bis suizidale Neuschöpfungen Sado-Orcus Konj. Chaos-</a:t>
            </a:r>
            <a:r>
              <a:rPr lang="de-DE" sz="1300" b="1" dirty="0" err="1"/>
              <a:t>Varuna</a:t>
            </a:r>
            <a:r>
              <a:rPr lang="de-DE" sz="1300" b="1" dirty="0"/>
              <a:t> auf dem GZ </a:t>
            </a:r>
            <a:r>
              <a:rPr lang="de-DE" sz="1300" b="1" dirty="0" err="1"/>
              <a:t>Opp</a:t>
            </a:r>
            <a:r>
              <a:rPr lang="de-DE" sz="1300" b="1" dirty="0"/>
              <a:t>. Mars-Polaris T-Qua. Oskar (von Rothschild, beging Liebes-Suizid 1909), </a:t>
            </a:r>
            <a:r>
              <a:rPr lang="de-DE" sz="1300" b="1" dirty="0" err="1"/>
              <a:t>Gilbertbaker</a:t>
            </a:r>
            <a:r>
              <a:rPr lang="de-DE" sz="1300" b="1" dirty="0"/>
              <a:t> (Regenbogenflagge, LGTBQ), Heracles in Fische. </a:t>
            </a:r>
            <a:r>
              <a:rPr lang="de-DE" sz="1300" b="1" dirty="0" err="1"/>
              <a:t>Rockefellia</a:t>
            </a:r>
            <a:r>
              <a:rPr lang="de-DE" sz="1300" b="1" dirty="0"/>
              <a:t> Mitte Widder im </a:t>
            </a:r>
            <a:r>
              <a:rPr lang="de-DE" sz="1300" b="1" dirty="0" err="1"/>
              <a:t>karmareitenden</a:t>
            </a:r>
            <a:r>
              <a:rPr lang="de-DE" sz="1300" b="1" dirty="0"/>
              <a:t> Drachenflügel-Qua. zu den Mondknoten.</a:t>
            </a:r>
          </a:p>
          <a:p>
            <a:pPr>
              <a:spcAft>
                <a:spcPts val="600"/>
              </a:spcAft>
            </a:pPr>
            <a:r>
              <a:rPr lang="de-DE" sz="1300" b="1" dirty="0"/>
              <a:t>Der Lichtfächer am Perigäum 30.06.1861 bildet als Himmels-Symbolbild alles ab: der Halbsummen-fächer mit der machtumwälzenden, kosmisch-mächtigen Erd-Übernahme Uranus und Äquator-Pluto im Zentrum, die am Nordhimmel breite plötzlich auftauchende Phalanx, das Herunterkommen Lucifers auf die Erde. Die zukunftssaturnal anpassungserzwingende</a:t>
            </a:r>
            <a:r>
              <a:rPr lang="de-DE" sz="1300" b="1"/>
              <a:t>, optimierungs- / </a:t>
            </a:r>
            <a:r>
              <a:rPr lang="de-DE" sz="1300" b="1" dirty="0"/>
              <a:t>leistungsbereite, perfektionierte Herrschaft, Nordknoten-Herrscher Saturn auf MC-Spartacus. </a:t>
            </a:r>
          </a:p>
          <a:p>
            <a:r>
              <a:rPr lang="de-DE" sz="1300" b="1" dirty="0"/>
              <a:t>Blaues </a:t>
            </a:r>
            <a:r>
              <a:rPr lang="de-DE" sz="1300" b="1" dirty="0" err="1"/>
              <a:t>Großsextil</a:t>
            </a:r>
            <a:r>
              <a:rPr lang="de-DE" sz="1300" b="1" dirty="0"/>
              <a:t> mit konkordant vorgehenden (Concordia) und computervernetzten (Wiener, Babbage), dunkelmagischen (Sauron, </a:t>
            </a:r>
            <a:r>
              <a:rPr lang="de-DE" sz="1300" b="1" dirty="0" err="1"/>
              <a:t>Magion</a:t>
            </a:r>
            <a:r>
              <a:rPr lang="de-DE" sz="1300" b="1" dirty="0"/>
              <a:t>) bis dämonischen (</a:t>
            </a:r>
            <a:r>
              <a:rPr lang="de-DE" sz="1300" b="1" dirty="0" err="1"/>
              <a:t>Lempo</a:t>
            </a:r>
            <a:r>
              <a:rPr lang="de-DE" sz="1300" b="1" dirty="0"/>
              <a:t>) heimtückischen </a:t>
            </a:r>
            <a:r>
              <a:rPr lang="de-DE" sz="1300" b="1" dirty="0" err="1"/>
              <a:t>Abgreifern</a:t>
            </a:r>
            <a:r>
              <a:rPr lang="de-DE" sz="1300" b="1" dirty="0"/>
              <a:t> (</a:t>
            </a:r>
            <a:r>
              <a:rPr lang="de-DE" sz="1300" b="1" dirty="0" err="1"/>
              <a:t>Nessus</a:t>
            </a:r>
            <a:r>
              <a:rPr lang="de-DE" sz="1300" b="1" dirty="0"/>
              <a:t>), die flink die göttlichen Zeitgeist-Geheimnisse kennen (</a:t>
            </a:r>
            <a:r>
              <a:rPr lang="de-DE" sz="1300" b="1" dirty="0" err="1"/>
              <a:t>Okyrhoe</a:t>
            </a:r>
            <a:r>
              <a:rPr lang="de-DE" sz="1300" b="1" dirty="0"/>
              <a:t>) mit radikalkarrieristisch-verbrecherisch verfolgten (</a:t>
            </a:r>
            <a:r>
              <a:rPr lang="de-DE" sz="1300" b="1" dirty="0" err="1"/>
              <a:t>Ixion</a:t>
            </a:r>
            <a:r>
              <a:rPr lang="de-DE" sz="1300" b="1" dirty="0"/>
              <a:t>) immensen </a:t>
            </a:r>
            <a:r>
              <a:rPr lang="de-DE" sz="1300" b="1" dirty="0" err="1"/>
              <a:t>Reichtumspotenzialen</a:t>
            </a:r>
            <a:r>
              <a:rPr lang="de-DE" sz="1300" b="1" dirty="0"/>
              <a:t> (Fortuna, Goldstone, Oskar, plus die plutonisch-luziferischen, </a:t>
            </a:r>
            <a:r>
              <a:rPr lang="de-DE" sz="1300" b="1" dirty="0" err="1"/>
              <a:t>arawnhaft</a:t>
            </a:r>
            <a:r>
              <a:rPr lang="de-DE" sz="1300" b="1" dirty="0"/>
              <a:t> global verschworenen Stierplaneten, Tebbutt-Komet auf 16° Stier, genau in die Uranus-Neptun-Pluto-</a:t>
            </a:r>
            <a:r>
              <a:rPr lang="de-DE" sz="1300" b="1" dirty="0" err="1"/>
              <a:t>Drachenfigurgrade</a:t>
            </a:r>
            <a:r>
              <a:rPr lang="de-DE" sz="1300" b="1" dirty="0"/>
              <a:t> der Old-Money-Urkapitalismus-SoFi 06.11.1771 auf Caesar-goldregenbegnadeten Danae in der psychopathisch-machtverschworenen HS Pluto-Lucifer / Sonne-Venus-</a:t>
            </a:r>
            <a:r>
              <a:rPr lang="de-DE" sz="1300" b="1" dirty="0" err="1"/>
              <a:t>Arawn</a:t>
            </a:r>
            <a:r>
              <a:rPr lang="de-DE" sz="1300" b="1" dirty="0"/>
              <a:t>), siehe auch der 3fache jüdische bzw. Israelbezug (Israel, Oskar, Wiener) kann auf das symbolische Thema Händlergeschick und vernetzte Sippenunterstützung nach oben in der kometenangetriebenen Welthandelsbemächtigung verweisen.</a:t>
            </a:r>
          </a:p>
          <a:p>
            <a:r>
              <a:rPr lang="de-DE" sz="1300" b="1" dirty="0"/>
              <a:t>Galt als Great-War-Comet des US-Bürgerkriegs um die </a:t>
            </a:r>
            <a:r>
              <a:rPr lang="de-DE" sz="1300" b="1" dirty="0" err="1"/>
              <a:t>Sklavereiabschaffung</a:t>
            </a:r>
            <a:r>
              <a:rPr lang="de-DE" sz="1300" b="1" dirty="0"/>
              <a:t>, mit danach sukzessiv auf- gebauter subtilerer Versklavung über Industriegifte, Strahlungen, </a:t>
            </a:r>
            <a:r>
              <a:rPr lang="de-DE" sz="1300" b="1" dirty="0" err="1"/>
              <a:t>luciferische</a:t>
            </a:r>
            <a:r>
              <a:rPr lang="de-DE" sz="1300" b="1" dirty="0"/>
              <a:t> Propaganda / </a:t>
            </a:r>
            <a:r>
              <a:rPr lang="de-DE" sz="1300" b="1" dirty="0" err="1"/>
              <a:t>PsyOp</a:t>
            </a:r>
            <a:r>
              <a:rPr lang="de-DE" sz="1300" b="1" dirty="0"/>
              <a:t> / PR</a:t>
            </a:r>
            <a:endParaRPr lang="de-DE" sz="1300" dirty="0"/>
          </a:p>
        </p:txBody>
      </p:sp>
      <p:pic>
        <p:nvPicPr>
          <p:cNvPr id="12" name="Inhaltsplatzhalter 11">
            <a:extLst>
              <a:ext uri="{FF2B5EF4-FFF2-40B4-BE49-F238E27FC236}">
                <a16:creationId xmlns:a16="http://schemas.microsoft.com/office/drawing/2014/main" id="{1F62AA30-F5FA-46A2-96C0-669F3073DA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8114" y="978906"/>
            <a:ext cx="4963886" cy="5139959"/>
          </a:xfrm>
        </p:spPr>
      </p:pic>
    </p:spTree>
    <p:extLst>
      <p:ext uri="{BB962C8B-B14F-4D97-AF65-F5344CB8AC3E}">
        <p14:creationId xmlns:p14="http://schemas.microsoft.com/office/powerpoint/2010/main" val="172010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83202-7E58-471D-BDC6-2C7A33EB55E3}"/>
              </a:ext>
            </a:extLst>
          </p:cNvPr>
          <p:cNvSpPr>
            <a:spLocks noGrp="1"/>
          </p:cNvSpPr>
          <p:nvPr>
            <p:ph type="title"/>
          </p:nvPr>
        </p:nvSpPr>
        <p:spPr>
          <a:xfrm>
            <a:off x="0" y="1"/>
            <a:ext cx="12192000" cy="1117600"/>
          </a:xfrm>
        </p:spPr>
        <p:txBody>
          <a:bodyPr>
            <a:noAutofit/>
          </a:bodyPr>
          <a:lstStyle/>
          <a:p>
            <a:r>
              <a:rPr lang="de-DE" sz="3600" b="1" dirty="0">
                <a:latin typeface="+mn-lt"/>
              </a:rPr>
              <a:t>Der Große September-Komet 1882 und die harte, eugenisch menschenopfernde Saturn-Chiron-Pluto-Südknoten-Ordnung</a:t>
            </a:r>
          </a:p>
        </p:txBody>
      </p:sp>
      <p:sp>
        <p:nvSpPr>
          <p:cNvPr id="3" name="Inhaltsplatzhalter 2">
            <a:extLst>
              <a:ext uri="{FF2B5EF4-FFF2-40B4-BE49-F238E27FC236}">
                <a16:creationId xmlns:a16="http://schemas.microsoft.com/office/drawing/2014/main" id="{26178798-3F2C-43BB-A5FA-44CB34B9A3B5}"/>
              </a:ext>
            </a:extLst>
          </p:cNvPr>
          <p:cNvSpPr>
            <a:spLocks noGrp="1"/>
          </p:cNvSpPr>
          <p:nvPr>
            <p:ph idx="1"/>
          </p:nvPr>
        </p:nvSpPr>
        <p:spPr>
          <a:xfrm>
            <a:off x="0" y="1000371"/>
            <a:ext cx="5659900" cy="5740397"/>
          </a:xfrm>
        </p:spPr>
        <p:txBody>
          <a:bodyPr>
            <a:noAutofit/>
          </a:bodyPr>
          <a:lstStyle/>
          <a:p>
            <a:pPr marL="0" indent="0">
              <a:buNone/>
            </a:pPr>
            <a:r>
              <a:rPr lang="de-DE" sz="1400" dirty="0"/>
              <a:t>Entdeckt am Morgen des </a:t>
            </a:r>
            <a:r>
              <a:rPr lang="de-DE" sz="1400" b="1" dirty="0"/>
              <a:t>01.09.1882</a:t>
            </a:r>
            <a:r>
              <a:rPr lang="de-DE" sz="1400" dirty="0"/>
              <a:t> im Golf von Guinea auf ital. Schiff und am Kap der Guten Hoffnung </a:t>
            </a:r>
            <a:r>
              <a:rPr lang="de-DE" sz="1400" b="1" dirty="0"/>
              <a:t>etwa gegen 04:44 UT auf 14°06 Löwe</a:t>
            </a:r>
          </a:p>
          <a:p>
            <a:pPr marL="0" indent="0">
              <a:buNone/>
            </a:pPr>
            <a:r>
              <a:rPr lang="de-DE" sz="1400" b="1" dirty="0"/>
              <a:t>Perigäum lt. JPL Horizons am 17.09.1882 um 02.17 UT</a:t>
            </a:r>
            <a:r>
              <a:rPr lang="de-DE" sz="1400" dirty="0"/>
              <a:t> </a:t>
            </a:r>
            <a:r>
              <a:rPr lang="de-DE" sz="1400" b="1" dirty="0"/>
              <a:t>auf 21°01 JUN </a:t>
            </a:r>
            <a:r>
              <a:rPr lang="de-DE" sz="1400" dirty="0"/>
              <a:t>(0,99 AE, 1 AE = 150 </a:t>
            </a:r>
            <a:r>
              <a:rPr lang="de-DE" sz="1400" dirty="0" err="1"/>
              <a:t>Mio</a:t>
            </a:r>
            <a:r>
              <a:rPr lang="de-DE" sz="1400" dirty="0"/>
              <a:t> km)</a:t>
            </a:r>
          </a:p>
          <a:p>
            <a:pPr marL="0" indent="0">
              <a:buNone/>
            </a:pPr>
            <a:r>
              <a:rPr lang="de-DE" sz="1400" b="1" dirty="0"/>
              <a:t>Perihel lt. JPL Horizons am 17.09.1882 um 17.31 UT, nach SBDB </a:t>
            </a:r>
            <a:r>
              <a:rPr lang="de-DE" sz="1400" dirty="0"/>
              <a:t>(damalige Festlegung) </a:t>
            </a:r>
            <a:r>
              <a:rPr lang="de-DE" sz="1400" b="1" dirty="0"/>
              <a:t>17h23 UT auf 25°03 JUN, mit </a:t>
            </a:r>
            <a:r>
              <a:rPr lang="de-DE" sz="1400" dirty="0"/>
              <a:t>0,007751 AE, mit -17 mag (</a:t>
            </a:r>
            <a:r>
              <a:rPr lang="de-DE" sz="1400" dirty="0" err="1"/>
              <a:t>lt</a:t>
            </a:r>
            <a:r>
              <a:rPr lang="de-DE" sz="1400" dirty="0"/>
              <a:t> engl. Wiki) wohl der leuchtkräftigste Komet, der jemals beobachtet wurde. Eine kompakte helle Kernverdichtung passt exakt zum Saturn-Chiron-Pluto-Südknoten-Zeitalter. Zerfiel in mehrere Bruchstücke mit unterschiedlichen Umlaufzeiten nach JPL Horizons.</a:t>
            </a:r>
          </a:p>
          <a:p>
            <a:pPr marL="0" indent="0">
              <a:spcBef>
                <a:spcPts val="0"/>
              </a:spcBef>
              <a:buNone/>
            </a:pPr>
            <a:r>
              <a:rPr lang="de-DE" sz="1400" dirty="0"/>
              <a:t>- A 669 Jahre Aphel 153,46 AE                       - C 874 Jahre, Aphel 182,37 AE</a:t>
            </a:r>
          </a:p>
          <a:p>
            <a:pPr marL="0" indent="0">
              <a:spcBef>
                <a:spcPts val="0"/>
              </a:spcBef>
              <a:buNone/>
            </a:pPr>
            <a:r>
              <a:rPr lang="de-DE" sz="1400" dirty="0"/>
              <a:t>- </a:t>
            </a:r>
            <a:r>
              <a:rPr lang="de-DE" sz="1400" b="1" dirty="0"/>
              <a:t>B 761 Jahre, Aphel 166,71 AE (hellstes)   </a:t>
            </a:r>
            <a:r>
              <a:rPr lang="de-DE" sz="1400" dirty="0"/>
              <a:t>- D 952 Jahre, Aphel 193,72 AE </a:t>
            </a:r>
          </a:p>
          <a:p>
            <a:pPr marL="0" indent="0">
              <a:buNone/>
            </a:pPr>
            <a:r>
              <a:rPr lang="de-DE" sz="1400" dirty="0"/>
              <a:t>Zum Vergleich: Neptun 30 AU, Pluto 39,5 AU. Bahnneigung 142°</a:t>
            </a:r>
          </a:p>
          <a:p>
            <a:pPr marL="0" indent="0">
              <a:buNone/>
            </a:pPr>
            <a:r>
              <a:rPr lang="de-DE" sz="1200" dirty="0">
                <a:hlinkClick r:id="rId2"/>
              </a:rPr>
              <a:t>https://upload.wikimedia.org/wikipedia/commons/3/34/Great_Comet_of_1882.jpg</a:t>
            </a:r>
            <a:r>
              <a:rPr lang="de-DE" sz="1200" dirty="0"/>
              <a:t> </a:t>
            </a:r>
          </a:p>
          <a:p>
            <a:pPr marL="0" indent="0">
              <a:buNone/>
            </a:pPr>
            <a:r>
              <a:rPr lang="de-DE" sz="1400" dirty="0"/>
              <a:t>„Entdeckt wurde der als </a:t>
            </a:r>
            <a:r>
              <a:rPr lang="de-DE" sz="1400" i="1" dirty="0"/>
              <a:t>Großer Septemberkomet</a:t>
            </a:r>
            <a:r>
              <a:rPr lang="de-DE" sz="1400" dirty="0"/>
              <a:t> (C/1882 R1) in die Geschichte eingegangene Schweifstern am 01.09.1882, als er bereits mit bloßem Auge sichtbar war. Er bewegte sich rasch auf die Sonne zu, wobei seine Helligkeit enorm anstieg. Am Tag seiner </a:t>
            </a:r>
            <a:r>
              <a:rPr lang="de-DE" sz="1400" dirty="0" err="1"/>
              <a:t>Perihelpassage</a:t>
            </a:r>
            <a:r>
              <a:rPr lang="de-DE" sz="1400" dirty="0"/>
              <a:t> (17.09.1882 in 0.0078 AE) konnte er mit bloßem Auge bis zum Sonnenrand verfolgt werden. Welche Helligkeit er dabei erreichte, lässt sich schwer abschätzen. </a:t>
            </a:r>
            <a:r>
              <a:rPr lang="de-DE" sz="1400" i="1" dirty="0" err="1"/>
              <a:t>Seargent</a:t>
            </a:r>
            <a:r>
              <a:rPr lang="de-DE" sz="1400" dirty="0"/>
              <a:t> (2009) gibt nach sorgfältiger Auswertung der überlieferten Beobachtungen -12.5 mag an, also so hell wie der Vollmond. C/1882 R1 ist wahrscheinlich der leuchtkräftigste Komet, welcher jemals beobachtet wurde. Insgesamt blieb er 6 Tage mit bloßem Auge am Taghimmel sichtbar.</a:t>
            </a:r>
            <a:br>
              <a:rPr lang="de-DE" sz="1400" dirty="0"/>
            </a:br>
            <a:r>
              <a:rPr lang="de-DE" sz="1400" dirty="0"/>
              <a:t>Während der </a:t>
            </a:r>
            <a:r>
              <a:rPr lang="de-DE" sz="1400" dirty="0" err="1"/>
              <a:t>Perihelpassage</a:t>
            </a:r>
            <a:r>
              <a:rPr lang="de-DE" sz="1400" dirty="0"/>
              <a:t> teilte sich der Kern des Kometen in 6 Komponenten. Die damit verbundene Staubfreisetzung verschaffte ihm einen extrem flächenhellen Schweif“</a:t>
            </a:r>
          </a:p>
        </p:txBody>
      </p:sp>
      <p:pic>
        <p:nvPicPr>
          <p:cNvPr id="5" name="Grafik 4">
            <a:extLst>
              <a:ext uri="{FF2B5EF4-FFF2-40B4-BE49-F238E27FC236}">
                <a16:creationId xmlns:a16="http://schemas.microsoft.com/office/drawing/2014/main" id="{A7B1C9A1-3999-441C-A7D6-79B5F7960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900" y="1117601"/>
            <a:ext cx="6532100" cy="5052060"/>
          </a:xfrm>
          <a:prstGeom prst="rect">
            <a:avLst/>
          </a:prstGeom>
        </p:spPr>
      </p:pic>
      <p:sp>
        <p:nvSpPr>
          <p:cNvPr id="4" name="Textfeld 3">
            <a:extLst>
              <a:ext uri="{FF2B5EF4-FFF2-40B4-BE49-F238E27FC236}">
                <a16:creationId xmlns:a16="http://schemas.microsoft.com/office/drawing/2014/main" id="{0BC43EAA-12AE-43AC-8ACA-B776F3D56172}"/>
              </a:ext>
            </a:extLst>
          </p:cNvPr>
          <p:cNvSpPr txBox="1"/>
          <p:nvPr/>
        </p:nvSpPr>
        <p:spPr>
          <a:xfrm>
            <a:off x="2829950" y="6601314"/>
            <a:ext cx="4970585" cy="307777"/>
          </a:xfrm>
          <a:prstGeom prst="rect">
            <a:avLst/>
          </a:prstGeom>
          <a:noFill/>
        </p:spPr>
        <p:txBody>
          <a:bodyPr wrap="square" rtlCol="0">
            <a:spAutoFit/>
          </a:bodyPr>
          <a:lstStyle/>
          <a:p>
            <a:r>
              <a:rPr lang="de-DE" sz="1400" dirty="0">
                <a:solidFill>
                  <a:srgbClr val="0000FF"/>
                </a:solidFill>
              </a:rPr>
              <a:t>(aus: http://www.kometen.info/grosse-kometen.htm)</a:t>
            </a:r>
          </a:p>
        </p:txBody>
      </p:sp>
    </p:spTree>
    <p:extLst>
      <p:ext uri="{BB962C8B-B14F-4D97-AF65-F5344CB8AC3E}">
        <p14:creationId xmlns:p14="http://schemas.microsoft.com/office/powerpoint/2010/main" val="1370118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023E9-636D-49A0-AEB4-9EF0477B0718}"/>
              </a:ext>
            </a:extLst>
          </p:cNvPr>
          <p:cNvSpPr>
            <a:spLocks noGrp="1"/>
          </p:cNvSpPr>
          <p:nvPr>
            <p:ph type="title"/>
          </p:nvPr>
        </p:nvSpPr>
        <p:spPr>
          <a:xfrm>
            <a:off x="79513" y="1066153"/>
            <a:ext cx="12192000" cy="764454"/>
          </a:xfrm>
        </p:spPr>
        <p:txBody>
          <a:bodyPr>
            <a:normAutofit fontScale="90000"/>
          </a:bodyPr>
          <a:lstStyle/>
          <a:p>
            <a:r>
              <a:rPr lang="de-DE" sz="4400" b="1" dirty="0">
                <a:latin typeface="+mn-lt"/>
              </a:rPr>
              <a:t>Großer September-</a:t>
            </a:r>
            <a:br>
              <a:rPr lang="de-DE" sz="4400" b="1" dirty="0">
                <a:latin typeface="+mn-lt"/>
              </a:rPr>
            </a:br>
            <a:r>
              <a:rPr lang="de-DE" sz="4400" b="1" dirty="0">
                <a:latin typeface="+mn-lt"/>
              </a:rPr>
              <a:t>Komet C/1882 R1, </a:t>
            </a:r>
            <a:br>
              <a:rPr lang="de-DE" sz="4400" b="1" dirty="0">
                <a:latin typeface="+mn-lt"/>
              </a:rPr>
            </a:br>
            <a:r>
              <a:rPr lang="de-DE" sz="4400" b="1" dirty="0">
                <a:latin typeface="+mn-lt"/>
              </a:rPr>
              <a:t>EH 01.09.1882, </a:t>
            </a:r>
            <a:br>
              <a:rPr lang="de-DE" sz="4400" b="1" dirty="0">
                <a:latin typeface="+mn-lt"/>
              </a:rPr>
            </a:br>
            <a:r>
              <a:rPr lang="de-DE" sz="4400" b="1" dirty="0">
                <a:latin typeface="+mn-lt"/>
              </a:rPr>
              <a:t>ca</a:t>
            </a:r>
            <a:r>
              <a:rPr lang="de-DE" b="1" dirty="0">
                <a:latin typeface="+mn-lt"/>
              </a:rPr>
              <a:t>. 04h44 UT,</a:t>
            </a:r>
            <a:br>
              <a:rPr lang="de-DE" b="1" dirty="0">
                <a:latin typeface="+mn-lt"/>
              </a:rPr>
            </a:br>
            <a:r>
              <a:rPr lang="de-DE" b="1" dirty="0">
                <a:latin typeface="+mn-lt"/>
              </a:rPr>
              <a:t>Golf von Guinea</a:t>
            </a:r>
            <a:endParaRPr lang="de-DE" dirty="0"/>
          </a:p>
        </p:txBody>
      </p:sp>
      <p:pic>
        <p:nvPicPr>
          <p:cNvPr id="5" name="Inhaltsplatzhalter 4">
            <a:extLst>
              <a:ext uri="{FF2B5EF4-FFF2-40B4-BE49-F238E27FC236}">
                <a16:creationId xmlns:a16="http://schemas.microsoft.com/office/drawing/2014/main" id="{3695AEF8-BB05-4DE6-B761-0376E244E0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6900" y="1"/>
            <a:ext cx="6905100" cy="6858000"/>
          </a:xfrm>
        </p:spPr>
      </p:pic>
    </p:spTree>
    <p:extLst>
      <p:ext uri="{BB962C8B-B14F-4D97-AF65-F5344CB8AC3E}">
        <p14:creationId xmlns:p14="http://schemas.microsoft.com/office/powerpoint/2010/main" val="343122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DCBF6-FB7B-4123-BE2B-6E7D1C82F422}"/>
              </a:ext>
            </a:extLst>
          </p:cNvPr>
          <p:cNvSpPr>
            <a:spLocks noGrp="1"/>
          </p:cNvSpPr>
          <p:nvPr>
            <p:ph type="title"/>
          </p:nvPr>
        </p:nvSpPr>
        <p:spPr>
          <a:xfrm>
            <a:off x="838200" y="-105522"/>
            <a:ext cx="10515600" cy="979581"/>
          </a:xfrm>
        </p:spPr>
        <p:txBody>
          <a:bodyPr/>
          <a:lstStyle/>
          <a:p>
            <a:pPr algn="ctr"/>
            <a:r>
              <a:rPr lang="de-DE" b="1" dirty="0">
                <a:latin typeface="+mn-lt"/>
              </a:rPr>
              <a:t>Revolution - Bedeutung</a:t>
            </a:r>
          </a:p>
        </p:txBody>
      </p:sp>
      <p:sp>
        <p:nvSpPr>
          <p:cNvPr id="3" name="Inhaltsplatzhalter 2">
            <a:extLst>
              <a:ext uri="{FF2B5EF4-FFF2-40B4-BE49-F238E27FC236}">
                <a16:creationId xmlns:a16="http://schemas.microsoft.com/office/drawing/2014/main" id="{1741B111-D00B-4066-8DD0-C4C3FA0BF973}"/>
              </a:ext>
            </a:extLst>
          </p:cNvPr>
          <p:cNvSpPr>
            <a:spLocks noGrp="1"/>
          </p:cNvSpPr>
          <p:nvPr>
            <p:ph idx="1"/>
          </p:nvPr>
        </p:nvSpPr>
        <p:spPr>
          <a:xfrm>
            <a:off x="0" y="874059"/>
            <a:ext cx="12192000" cy="5983941"/>
          </a:xfrm>
        </p:spPr>
        <p:txBody>
          <a:bodyPr>
            <a:normAutofit fontScale="77500" lnSpcReduction="20000"/>
          </a:bodyPr>
          <a:lstStyle/>
          <a:p>
            <a:pPr>
              <a:lnSpc>
                <a:spcPct val="100000"/>
              </a:lnSpc>
            </a:pPr>
            <a:r>
              <a:rPr lang="de-DE" sz="3200" dirty="0"/>
              <a:t>lt. Wikipedia: ‚umwälzende, bisher Gültiges, Bestehendes o. Ä. verdrängende, grundlegende Neuerung, tief greifende Wandlung‘</a:t>
            </a:r>
          </a:p>
          <a:p>
            <a:pPr>
              <a:lnSpc>
                <a:spcPct val="100000"/>
              </a:lnSpc>
            </a:pPr>
            <a:r>
              <a:rPr lang="de-DE" sz="3200" dirty="0"/>
              <a:t>Eine Revolution beinhaltet eine grundsätzliche Umkehrung der Perspektive über eine Schwelle zum vorher Unbewussten. </a:t>
            </a:r>
          </a:p>
          <a:p>
            <a:pPr>
              <a:lnSpc>
                <a:spcPct val="100000"/>
              </a:lnSpc>
            </a:pPr>
            <a:r>
              <a:rPr lang="de-DE" sz="3200" dirty="0"/>
              <a:t>Die Welt sieht aus dem Blick des liebenden Himmels oft um 180° gedreht aus zum </a:t>
            </a:r>
            <a:r>
              <a:rPr lang="de-DE" sz="3200" dirty="0" err="1"/>
              <a:t>Blickwin-kel</a:t>
            </a:r>
            <a:r>
              <a:rPr lang="de-DE" sz="3200" dirty="0"/>
              <a:t>, wie wir sie auf Erden verstehen (siehe die auf Erden nahezu überall regierende </a:t>
            </a:r>
            <a:r>
              <a:rPr lang="de-DE" sz="3200" dirty="0" err="1"/>
              <a:t>lucife-rische</a:t>
            </a:r>
            <a:r>
              <a:rPr lang="de-DE" sz="3200" dirty="0"/>
              <a:t> Verdrehung). Lucifer steuerte die Kometen stark: C/1858 L1 in Konj., C/1861 J1 in Merkur-Pluto-Konj., C/1965 S1 </a:t>
            </a:r>
            <a:r>
              <a:rPr lang="de-DE" sz="3200" dirty="0" err="1"/>
              <a:t>orcisch</a:t>
            </a:r>
            <a:r>
              <a:rPr lang="de-DE" sz="3200" dirty="0"/>
              <a:t> in zentraler Figur C/1882 R1 in 2° Konj. mit Neptun-Uranus entgrenzt, C/2020 F3 Lucifer in zulaufstarkem Großtrigon </a:t>
            </a:r>
            <a:r>
              <a:rPr lang="de-DE" sz="3200" dirty="0" err="1"/>
              <a:t>Haumea</a:t>
            </a:r>
            <a:r>
              <a:rPr lang="de-DE" sz="3200" dirty="0"/>
              <a:t> / AC global-chaotisch und im </a:t>
            </a:r>
            <a:r>
              <a:rPr lang="de-DE" sz="3200" dirty="0" err="1"/>
              <a:t>kriegshöllenpandorahaften</a:t>
            </a:r>
            <a:r>
              <a:rPr lang="de-DE" sz="3200" dirty="0"/>
              <a:t> </a:t>
            </a:r>
            <a:r>
              <a:rPr lang="de-DE" sz="3200" dirty="0" err="1"/>
              <a:t>Yod</a:t>
            </a:r>
            <a:r>
              <a:rPr lang="de-DE" sz="3200" dirty="0"/>
              <a:t> Mars / </a:t>
            </a:r>
            <a:r>
              <a:rPr lang="de-DE" sz="3200" dirty="0" err="1"/>
              <a:t>Megaira</a:t>
            </a:r>
            <a:r>
              <a:rPr lang="de-DE" sz="3200" dirty="0"/>
              <a:t>.</a:t>
            </a:r>
          </a:p>
          <a:p>
            <a:pPr>
              <a:lnSpc>
                <a:spcPct val="100000"/>
              </a:lnSpc>
            </a:pPr>
            <a:r>
              <a:rPr lang="de-DE" sz="3200" dirty="0"/>
              <a:t>Ein zentraler Aspekt dieser Revolution ist, dass die Menschheit hierüber die kollektive Wirksamkeit von besonderen Himmelsereignissen analysieren und verstehen lernt v.a. die aufrüttelnd mobilisierenden Massen-Arousals von Kometen und deren spätere missbräuchliche Lenkung der Schockwirkungen wie auch der abergläubischen kometennachfolgenden Erlösungsvorstellungen darin durch Landesführer und im Dunkeln die Kollektivprozesse in Macht- und Geldgier manipulativ steuernden Kräfte zu späteren Auslösungen des Kometen-Entdeckungshoroskops (EHs)</a:t>
            </a:r>
            <a:r>
              <a:rPr lang="de-DE" dirty="0"/>
              <a:t> </a:t>
            </a:r>
          </a:p>
        </p:txBody>
      </p:sp>
    </p:spTree>
    <p:extLst>
      <p:ext uri="{BB962C8B-B14F-4D97-AF65-F5344CB8AC3E}">
        <p14:creationId xmlns:p14="http://schemas.microsoft.com/office/powerpoint/2010/main" val="108777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F387B-39F2-454A-8DA0-71F7D8AD4B8B}"/>
              </a:ext>
            </a:extLst>
          </p:cNvPr>
          <p:cNvSpPr>
            <a:spLocks noGrp="1"/>
          </p:cNvSpPr>
          <p:nvPr>
            <p:ph type="title"/>
          </p:nvPr>
        </p:nvSpPr>
        <p:spPr>
          <a:xfrm>
            <a:off x="1" y="165462"/>
            <a:ext cx="12052300" cy="879567"/>
          </a:xfrm>
        </p:spPr>
        <p:txBody>
          <a:bodyPr>
            <a:noAutofit/>
          </a:bodyPr>
          <a:lstStyle/>
          <a:p>
            <a:pPr algn="r"/>
            <a:r>
              <a:rPr lang="de-DE" sz="3800" b="1" dirty="0">
                <a:solidFill>
                  <a:srgbClr val="00FFFF"/>
                </a:solidFill>
                <a:effectLst>
                  <a:outerShdw blurRad="38100" dist="38100" dir="2700000" algn="tl">
                    <a:srgbClr val="000000">
                      <a:alpha val="43137"/>
                    </a:srgbClr>
                  </a:outerShdw>
                </a:effectLst>
                <a:highlight>
                  <a:srgbClr val="C0C0C0"/>
                </a:highlight>
                <a:latin typeface="+mn-lt"/>
              </a:rPr>
              <a:t>DER </a:t>
            </a:r>
            <a:r>
              <a:rPr lang="de-DE" sz="3800" b="1" dirty="0" err="1">
                <a:solidFill>
                  <a:srgbClr val="00FFFF"/>
                </a:solidFill>
                <a:effectLst>
                  <a:outerShdw blurRad="38100" dist="38100" dir="2700000" algn="tl">
                    <a:srgbClr val="000000">
                      <a:alpha val="43137"/>
                    </a:srgbClr>
                  </a:outerShdw>
                </a:effectLst>
                <a:highlight>
                  <a:srgbClr val="C0C0C0"/>
                </a:highlight>
                <a:latin typeface="+mn-lt"/>
              </a:rPr>
              <a:t>GROßE</a:t>
            </a:r>
            <a:r>
              <a:rPr lang="de-DE" sz="3800" b="1" dirty="0">
                <a:solidFill>
                  <a:srgbClr val="00FFFF"/>
                </a:solidFill>
                <a:effectLst>
                  <a:outerShdw blurRad="38100" dist="38100" dir="2700000" algn="tl">
                    <a:srgbClr val="000000">
                      <a:alpha val="43137"/>
                    </a:srgbClr>
                  </a:outerShdw>
                </a:effectLst>
                <a:highlight>
                  <a:srgbClr val="C0C0C0"/>
                </a:highlight>
                <a:latin typeface="+mn-lt"/>
              </a:rPr>
              <a:t> KOMET VON 1965: DER SCHLÜSSEL ALLER   SCHLÜSSEL ZU UNSERER ZEIT? </a:t>
            </a:r>
            <a:endParaRPr lang="de-DE" sz="3800" dirty="0">
              <a:effectLst>
                <a:outerShdw blurRad="38100" dist="38100" dir="2700000" algn="tl">
                  <a:srgbClr val="000000">
                    <a:alpha val="43137"/>
                  </a:srgbClr>
                </a:outerShdw>
              </a:effectLst>
              <a:highlight>
                <a:srgbClr val="C0C0C0"/>
              </a:highlight>
            </a:endParaRPr>
          </a:p>
        </p:txBody>
      </p:sp>
      <p:pic>
        <p:nvPicPr>
          <p:cNvPr id="4" name="Inhaltsplatzhalter 4">
            <a:extLst>
              <a:ext uri="{FF2B5EF4-FFF2-40B4-BE49-F238E27FC236}">
                <a16:creationId xmlns:a16="http://schemas.microsoft.com/office/drawing/2014/main" id="{2CDE8F85-3DBA-4522-A10B-6C0536CB6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7273" y="1225688"/>
            <a:ext cx="6604612" cy="4743312"/>
          </a:xfrm>
        </p:spPr>
      </p:pic>
      <p:sp>
        <p:nvSpPr>
          <p:cNvPr id="5" name="Textfeld 4">
            <a:extLst>
              <a:ext uri="{FF2B5EF4-FFF2-40B4-BE49-F238E27FC236}">
                <a16:creationId xmlns:a16="http://schemas.microsoft.com/office/drawing/2014/main" id="{848222FF-E588-4ACD-BE00-F296D1F6CE0C}"/>
              </a:ext>
            </a:extLst>
          </p:cNvPr>
          <p:cNvSpPr txBox="1"/>
          <p:nvPr/>
        </p:nvSpPr>
        <p:spPr>
          <a:xfrm>
            <a:off x="0" y="534854"/>
            <a:ext cx="5651500" cy="7017306"/>
          </a:xfrm>
          <a:prstGeom prst="rect">
            <a:avLst/>
          </a:prstGeom>
          <a:noFill/>
        </p:spPr>
        <p:txBody>
          <a:bodyPr wrap="square" rtlCol="0">
            <a:spAutoFit/>
          </a:bodyPr>
          <a:lstStyle/>
          <a:p>
            <a:pPr marL="285750" indent="-285750">
              <a:buFont typeface="Arial" panose="020B0604020202020204" pitchFamily="34" charset="0"/>
              <a:buChar char="•"/>
            </a:pPr>
            <a:r>
              <a:rPr lang="de-DE" sz="1800" b="1" dirty="0"/>
              <a:t>C/1965 S1 IKEYA-SEKI:  Der hellste Komet des 20. Jahrhunderts!</a:t>
            </a:r>
          </a:p>
          <a:p>
            <a:r>
              <a:rPr lang="de-DE" sz="1800" dirty="0"/>
              <a:t>     max. Helligkeit -15 mag, max. Schweif 45° </a:t>
            </a:r>
          </a:p>
          <a:p>
            <a:r>
              <a:rPr lang="de-DE" sz="1800" dirty="0"/>
              <a:t>     Exzentrizität 0,999915, Inklination 141,86°</a:t>
            </a:r>
          </a:p>
          <a:p>
            <a:pPr marL="285750" indent="-285750">
              <a:buFont typeface="Arial" panose="020B0604020202020204" pitchFamily="34" charset="0"/>
              <a:buChar char="•"/>
            </a:pPr>
            <a:r>
              <a:rPr lang="de-DE" sz="1800" b="1" dirty="0"/>
              <a:t>Entdeckung am 18.09.1965 um 19:12 UT (= 4:12 JST Ortszeit am 19.09.1965)</a:t>
            </a:r>
            <a:r>
              <a:rPr lang="de-DE" sz="1800" dirty="0"/>
              <a:t> </a:t>
            </a:r>
            <a:r>
              <a:rPr lang="de-DE" sz="1800" b="1" dirty="0"/>
              <a:t>auf 16°38 LÖW in der angstautoritär-digitalen HS Uranus-Pluto-</a:t>
            </a:r>
            <a:r>
              <a:rPr lang="de-DE" sz="1800" b="1" dirty="0" err="1"/>
              <a:t>Sinon</a:t>
            </a:r>
            <a:r>
              <a:rPr lang="de-DE" sz="1800" b="1" dirty="0"/>
              <a:t>-Merkur / Orcus-Lucifer </a:t>
            </a:r>
            <a:r>
              <a:rPr lang="de-DE" sz="1800" dirty="0"/>
              <a:t>morgens vor Sonnenaufgang nach </a:t>
            </a:r>
            <a:r>
              <a:rPr lang="de-DE" sz="1800" dirty="0" err="1"/>
              <a:t>luftreini-genden</a:t>
            </a:r>
            <a:r>
              <a:rPr lang="de-DE" sz="1800" dirty="0"/>
              <a:t> Typhon in Kochi, Japan durch </a:t>
            </a:r>
            <a:r>
              <a:rPr lang="de-DE" sz="1800" dirty="0" err="1"/>
              <a:t>Ikeya</a:t>
            </a:r>
            <a:r>
              <a:rPr lang="de-DE" sz="1800" dirty="0"/>
              <a:t>, 19:27 UT durch </a:t>
            </a:r>
            <a:r>
              <a:rPr lang="de-DE" sz="1800" dirty="0" err="1"/>
              <a:t>Seki</a:t>
            </a:r>
            <a:r>
              <a:rPr lang="de-DE" sz="1800" dirty="0"/>
              <a:t> im </a:t>
            </a:r>
            <a:r>
              <a:rPr lang="de-DE" sz="1800" dirty="0" err="1"/>
              <a:t>Geisei</a:t>
            </a:r>
            <a:r>
              <a:rPr lang="de-DE" sz="1800" dirty="0"/>
              <a:t> Observatorium</a:t>
            </a:r>
          </a:p>
          <a:p>
            <a:pPr marL="285750" indent="-285750">
              <a:buFont typeface="Arial" panose="020B0604020202020204" pitchFamily="34" charset="0"/>
              <a:buChar char="•"/>
            </a:pPr>
            <a:r>
              <a:rPr lang="de-DE" sz="1800" b="1" dirty="0"/>
              <a:t>Perigäum – Erdnähe 17.10.1965 um 11:06 UT auf 13°20 WAA</a:t>
            </a:r>
          </a:p>
          <a:p>
            <a:r>
              <a:rPr lang="de-DE" sz="1800" dirty="0"/>
              <a:t>     Tagessichtbarkeit 20. - 22.10.1965 </a:t>
            </a:r>
          </a:p>
          <a:p>
            <a:pPr marL="342900" indent="-342900">
              <a:buFont typeface="Arial" panose="020B0604020202020204" pitchFamily="34" charset="0"/>
              <a:buChar char="•"/>
            </a:pPr>
            <a:r>
              <a:rPr lang="de-DE" sz="1800" b="1" dirty="0" err="1"/>
              <a:t>Periheldurchgang</a:t>
            </a:r>
            <a:r>
              <a:rPr lang="de-DE" sz="1800" b="1" dirty="0"/>
              <a:t> (Sonnennähe) 21.10.1965 </a:t>
            </a:r>
            <a:r>
              <a:rPr lang="de-DE" sz="1800" dirty="0"/>
              <a:t>in</a:t>
            </a:r>
            <a:r>
              <a:rPr lang="de-DE" sz="1800" b="1" dirty="0"/>
              <a:t> </a:t>
            </a:r>
            <a:r>
              <a:rPr lang="de-DE" sz="1800" dirty="0"/>
              <a:t>0,007786 AE </a:t>
            </a:r>
            <a:r>
              <a:rPr lang="de-DE" sz="1800" b="1" dirty="0"/>
              <a:t>um 04h32 UT auf 27°55 WAA</a:t>
            </a:r>
          </a:p>
          <a:p>
            <a:pPr marL="342900" indent="-342900">
              <a:buFont typeface="Arial" panose="020B0604020202020204" pitchFamily="34" charset="0"/>
              <a:buChar char="•"/>
            </a:pPr>
            <a:r>
              <a:rPr lang="de-DE" sz="1800" b="1" dirty="0"/>
              <a:t>Zur 1. Uranus-Pluto-Konjunktion 09.10.1965 war er auf 20°44 JUN angekommen, zentral in der mächtigen </a:t>
            </a:r>
            <a:r>
              <a:rPr lang="de-DE" sz="1800" b="1" dirty="0" err="1"/>
              <a:t>Umwälzer</a:t>
            </a:r>
            <a:r>
              <a:rPr lang="de-DE" sz="1800" b="1" dirty="0"/>
              <a:t>-Halbsumme von Sonne / Uranus-Pluto-Merkur des EHs. Macht er als kaskadierender Zersplitterter im Löwen mit Herrscher in der Jungfrau plus Merkur-Uranus-Pluto </a:t>
            </a:r>
            <a:r>
              <a:rPr lang="de-DE" sz="1800" b="1" dirty="0" err="1"/>
              <a:t>jungfraubetont</a:t>
            </a:r>
            <a:r>
              <a:rPr lang="de-DE" sz="1800" b="1" dirty="0"/>
              <a:t> alles immer kleiner, wendet er den Blick aufs immer kleinere Detail? </a:t>
            </a:r>
            <a:r>
              <a:rPr lang="de-DE" sz="1800" b="1" dirty="0" err="1"/>
              <a:t>Dissolved</a:t>
            </a:r>
            <a:r>
              <a:rPr lang="de-DE" sz="1800" b="1" dirty="0"/>
              <a:t> in </a:t>
            </a:r>
            <a:r>
              <a:rPr lang="de-DE" sz="1800" b="1" dirty="0" err="1"/>
              <a:t>details</a:t>
            </a:r>
            <a:endParaRPr lang="de-DE" sz="1800" b="1" dirty="0"/>
          </a:p>
          <a:p>
            <a:pPr marL="342900" indent="-342900">
              <a:buFont typeface="Arial" panose="020B0604020202020204" pitchFamily="34" charset="0"/>
              <a:buChar char="•"/>
            </a:pPr>
            <a:endParaRPr lang="de-DE" sz="1800" b="1" dirty="0"/>
          </a:p>
          <a:p>
            <a:endParaRPr lang="de-DE" dirty="0"/>
          </a:p>
        </p:txBody>
      </p:sp>
    </p:spTree>
    <p:extLst>
      <p:ext uri="{BB962C8B-B14F-4D97-AF65-F5344CB8AC3E}">
        <p14:creationId xmlns:p14="http://schemas.microsoft.com/office/powerpoint/2010/main" val="1588900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C43CD-EFAB-4D25-82EB-D81FEC0DC662}"/>
              </a:ext>
            </a:extLst>
          </p:cNvPr>
          <p:cNvSpPr>
            <a:spLocks noGrp="1"/>
          </p:cNvSpPr>
          <p:nvPr>
            <p:ph type="title"/>
          </p:nvPr>
        </p:nvSpPr>
        <p:spPr>
          <a:xfrm>
            <a:off x="0" y="0"/>
            <a:ext cx="12192000" cy="768927"/>
          </a:xfrm>
        </p:spPr>
        <p:txBody>
          <a:bodyPr>
            <a:normAutofit fontScale="90000"/>
          </a:bodyPr>
          <a:lstStyle/>
          <a:p>
            <a:r>
              <a:rPr lang="de-DE" sz="4400" b="1" dirty="0">
                <a:latin typeface="+mn-lt"/>
              </a:rPr>
              <a:t>C/1965 S1 </a:t>
            </a:r>
            <a:r>
              <a:rPr lang="de-DE" sz="4400" b="1" dirty="0" err="1">
                <a:latin typeface="+mn-lt"/>
              </a:rPr>
              <a:t>Ikeya-Seki</a:t>
            </a:r>
            <a:r>
              <a:rPr lang="de-DE" sz="4400" b="1" dirty="0">
                <a:latin typeface="+mn-lt"/>
              </a:rPr>
              <a:t>, 18.09.1965, 19:12 UT, Kochi, Japan</a:t>
            </a:r>
            <a:endParaRPr lang="de-DE" dirty="0"/>
          </a:p>
        </p:txBody>
      </p:sp>
      <p:pic>
        <p:nvPicPr>
          <p:cNvPr id="5" name="Inhaltsplatzhalter 4">
            <a:extLst>
              <a:ext uri="{FF2B5EF4-FFF2-40B4-BE49-F238E27FC236}">
                <a16:creationId xmlns:a16="http://schemas.microsoft.com/office/drawing/2014/main" id="{017C87F0-98B1-41B0-93BE-060F4A6949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1983" y="683674"/>
            <a:ext cx="6233353" cy="6174326"/>
          </a:xfrm>
        </p:spPr>
      </p:pic>
    </p:spTree>
    <p:extLst>
      <p:ext uri="{BB962C8B-B14F-4D97-AF65-F5344CB8AC3E}">
        <p14:creationId xmlns:p14="http://schemas.microsoft.com/office/powerpoint/2010/main" val="3828773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17608-CB07-453B-8944-D9C446A0C774}"/>
              </a:ext>
            </a:extLst>
          </p:cNvPr>
          <p:cNvSpPr>
            <a:spLocks noGrp="1"/>
          </p:cNvSpPr>
          <p:nvPr>
            <p:ph type="title"/>
          </p:nvPr>
        </p:nvSpPr>
        <p:spPr>
          <a:xfrm>
            <a:off x="4210259" y="713433"/>
            <a:ext cx="3386296" cy="977255"/>
          </a:xfrm>
        </p:spPr>
        <p:txBody>
          <a:bodyPr/>
          <a:lstStyle/>
          <a:p>
            <a:endParaRPr lang="de-DE" dirty="0"/>
          </a:p>
        </p:txBody>
      </p:sp>
      <p:pic>
        <p:nvPicPr>
          <p:cNvPr id="4" name="Inhaltsplatzhalter 4">
            <a:extLst>
              <a:ext uri="{FF2B5EF4-FFF2-40B4-BE49-F238E27FC236}">
                <a16:creationId xmlns:a16="http://schemas.microsoft.com/office/drawing/2014/main" id="{241A1D8C-6EB6-46CD-993C-0BB4D33900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7310" y="0"/>
            <a:ext cx="4803112" cy="6869451"/>
          </a:xfrm>
        </p:spPr>
      </p:pic>
    </p:spTree>
    <p:extLst>
      <p:ext uri="{BB962C8B-B14F-4D97-AF65-F5344CB8AC3E}">
        <p14:creationId xmlns:p14="http://schemas.microsoft.com/office/powerpoint/2010/main" val="226819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E84AB-157C-49A0-8C9E-D98EC4E6086A}"/>
              </a:ext>
            </a:extLst>
          </p:cNvPr>
          <p:cNvSpPr>
            <a:spLocks noGrp="1"/>
          </p:cNvSpPr>
          <p:nvPr>
            <p:ph type="title"/>
          </p:nvPr>
        </p:nvSpPr>
        <p:spPr>
          <a:xfrm>
            <a:off x="716691" y="-96253"/>
            <a:ext cx="10143813" cy="770020"/>
          </a:xfrm>
        </p:spPr>
        <p:txBody>
          <a:bodyPr>
            <a:normAutofit/>
          </a:bodyPr>
          <a:lstStyle/>
          <a:p>
            <a:pPr algn="ctr"/>
            <a:r>
              <a:rPr lang="de-DE" sz="3200" b="1" dirty="0">
                <a:latin typeface="+mn-lt"/>
              </a:rPr>
              <a:t>Komet C/2020 F3 (NEOWISE) lt. WIKI plus Ergänzung</a:t>
            </a:r>
          </a:p>
        </p:txBody>
      </p:sp>
      <p:graphicFrame>
        <p:nvGraphicFramePr>
          <p:cNvPr id="4" name="Inhaltsplatzhalter 3">
            <a:extLst>
              <a:ext uri="{FF2B5EF4-FFF2-40B4-BE49-F238E27FC236}">
                <a16:creationId xmlns:a16="http://schemas.microsoft.com/office/drawing/2014/main" id="{FF6A5A8B-E049-4443-89BA-1CF13CEF8D85}"/>
              </a:ext>
            </a:extLst>
          </p:cNvPr>
          <p:cNvGraphicFramePr>
            <a:graphicFrameLocks noGrp="1"/>
          </p:cNvGraphicFramePr>
          <p:nvPr>
            <p:ph idx="1"/>
          </p:nvPr>
        </p:nvGraphicFramePr>
        <p:xfrm>
          <a:off x="135466" y="673767"/>
          <a:ext cx="12056533" cy="6670609"/>
        </p:xfrm>
        <a:graphic>
          <a:graphicData uri="http://schemas.openxmlformats.org/drawingml/2006/table">
            <a:tbl>
              <a:tblPr/>
              <a:tblGrid>
                <a:gridCol w="4762779">
                  <a:extLst>
                    <a:ext uri="{9D8B030D-6E8A-4147-A177-3AD203B41FA5}">
                      <a16:colId xmlns:a16="http://schemas.microsoft.com/office/drawing/2014/main" val="4113486081"/>
                    </a:ext>
                  </a:extLst>
                </a:gridCol>
                <a:gridCol w="7293754">
                  <a:extLst>
                    <a:ext uri="{9D8B030D-6E8A-4147-A177-3AD203B41FA5}">
                      <a16:colId xmlns:a16="http://schemas.microsoft.com/office/drawing/2014/main" val="3853174660"/>
                    </a:ext>
                  </a:extLst>
                </a:gridCol>
              </a:tblGrid>
              <a:tr h="313550">
                <a:tc>
                  <a:txBody>
                    <a:bodyPr/>
                    <a:lstStyle/>
                    <a:p>
                      <a:r>
                        <a:rPr lang="de-DE" sz="2000" dirty="0" err="1">
                          <a:effectLst/>
                          <a:latin typeface="+mn-lt"/>
                          <a:hlinkClick r:id="rId2" tooltip="Komet"/>
                        </a:rPr>
                        <a:t>Orbittyp</a:t>
                      </a:r>
                      <a:r>
                        <a:rPr lang="de-DE" sz="2000" dirty="0">
                          <a:effectLst/>
                          <a:latin typeface="+mn-lt"/>
                        </a:rPr>
                        <a:t> </a:t>
                      </a:r>
                    </a:p>
                  </a:txBody>
                  <a:tcPr marL="77702" marR="77702" marT="38851" marB="38851" anchor="ctr">
                    <a:lnL>
                      <a:noFill/>
                    </a:lnL>
                    <a:lnR>
                      <a:noFill/>
                    </a:lnR>
                    <a:lnT>
                      <a:noFill/>
                    </a:lnT>
                    <a:lnB>
                      <a:noFill/>
                    </a:lnB>
                  </a:tcPr>
                </a:tc>
                <a:tc>
                  <a:txBody>
                    <a:bodyPr/>
                    <a:lstStyle/>
                    <a:p>
                      <a:r>
                        <a:rPr lang="de-DE" sz="2000">
                          <a:latin typeface="+mn-lt"/>
                        </a:rPr>
                        <a:t>langperiodisch (&gt; 200 Jahre) </a:t>
                      </a:r>
                    </a:p>
                  </a:txBody>
                  <a:tcPr marL="77702" marR="77702" marT="38851" marB="38851" anchor="ctr">
                    <a:lnL>
                      <a:noFill/>
                    </a:lnL>
                    <a:lnR>
                      <a:noFill/>
                    </a:lnR>
                    <a:lnT>
                      <a:noFill/>
                    </a:lnT>
                    <a:lnB>
                      <a:noFill/>
                    </a:lnB>
                  </a:tcPr>
                </a:tc>
                <a:extLst>
                  <a:ext uri="{0D108BD9-81ED-4DB2-BD59-A6C34878D82A}">
                    <a16:rowId xmlns:a16="http://schemas.microsoft.com/office/drawing/2014/main" val="94838209"/>
                  </a:ext>
                </a:extLst>
              </a:tr>
              <a:tr h="313550">
                <a:tc>
                  <a:txBody>
                    <a:bodyPr/>
                    <a:lstStyle/>
                    <a:p>
                      <a:r>
                        <a:rPr lang="de-DE" sz="2000">
                          <a:latin typeface="+mn-lt"/>
                          <a:hlinkClick r:id="rId3" tooltip="Exzentrizität (Astronomie)"/>
                        </a:rPr>
                        <a:t>Numerische Exzentrizität</a:t>
                      </a:r>
                      <a:r>
                        <a:rPr lang="de-DE" sz="2000">
                          <a:latin typeface="+mn-lt"/>
                        </a:rPr>
                        <a:t> </a:t>
                      </a:r>
                    </a:p>
                  </a:txBody>
                  <a:tcPr marL="77702" marR="77702" marT="38851" marB="38851" anchor="ctr">
                    <a:lnL>
                      <a:noFill/>
                    </a:lnL>
                    <a:lnR>
                      <a:noFill/>
                    </a:lnR>
                    <a:lnT>
                      <a:noFill/>
                    </a:lnT>
                    <a:lnB>
                      <a:noFill/>
                    </a:lnB>
                  </a:tcPr>
                </a:tc>
                <a:tc>
                  <a:txBody>
                    <a:bodyPr/>
                    <a:lstStyle/>
                    <a:p>
                      <a:r>
                        <a:rPr lang="de-DE" sz="2000" dirty="0">
                          <a:latin typeface="+mn-lt"/>
                        </a:rPr>
                        <a:t>0,999178  (pendelt meistens um 27/29° Grad Waage beim SSC)</a:t>
                      </a:r>
                    </a:p>
                  </a:txBody>
                  <a:tcPr marL="77702" marR="77702" marT="38851" marB="38851" anchor="ctr">
                    <a:lnL>
                      <a:noFill/>
                    </a:lnL>
                    <a:lnR>
                      <a:noFill/>
                    </a:lnR>
                    <a:lnT>
                      <a:noFill/>
                    </a:lnT>
                    <a:lnB>
                      <a:noFill/>
                    </a:lnB>
                  </a:tcPr>
                </a:tc>
                <a:extLst>
                  <a:ext uri="{0D108BD9-81ED-4DB2-BD59-A6C34878D82A}">
                    <a16:rowId xmlns:a16="http://schemas.microsoft.com/office/drawing/2014/main" val="4026654108"/>
                  </a:ext>
                </a:extLst>
              </a:tr>
              <a:tr h="313550">
                <a:tc>
                  <a:txBody>
                    <a:bodyPr/>
                    <a:lstStyle/>
                    <a:p>
                      <a:r>
                        <a:rPr lang="de-DE" sz="2000" dirty="0">
                          <a:latin typeface="+mn-lt"/>
                          <a:hlinkClick r:id="rId4" tooltip="Apsis (Astronomie)"/>
                        </a:rPr>
                        <a:t>Perihel</a:t>
                      </a:r>
                      <a:r>
                        <a:rPr lang="de-DE" sz="2000" dirty="0">
                          <a:latin typeface="+mn-lt"/>
                        </a:rPr>
                        <a:t> </a:t>
                      </a:r>
                    </a:p>
                  </a:txBody>
                  <a:tcPr marL="77702" marR="77702" marT="38851" marB="38851" anchor="ctr">
                    <a:lnL>
                      <a:noFill/>
                    </a:lnL>
                    <a:lnR>
                      <a:noFill/>
                    </a:lnR>
                    <a:lnT>
                      <a:noFill/>
                    </a:lnT>
                    <a:lnB>
                      <a:noFill/>
                    </a:lnB>
                  </a:tcPr>
                </a:tc>
                <a:tc>
                  <a:txBody>
                    <a:bodyPr/>
                    <a:lstStyle/>
                    <a:p>
                      <a:r>
                        <a:rPr lang="de-DE" sz="2000" dirty="0">
                          <a:latin typeface="+mn-lt"/>
                        </a:rPr>
                        <a:t>0,295 </a:t>
                      </a:r>
                      <a:r>
                        <a:rPr lang="de-DE" sz="2000" dirty="0">
                          <a:latin typeface="+mn-lt"/>
                          <a:hlinkClick r:id="rId5" tooltip="Astronomische Einheit"/>
                        </a:rPr>
                        <a:t>AE</a:t>
                      </a:r>
                      <a:r>
                        <a:rPr lang="de-DE" sz="2000" dirty="0">
                          <a:latin typeface="+mn-lt"/>
                        </a:rPr>
                        <a:t> (im Vergl. Merkur </a:t>
                      </a:r>
                      <a:r>
                        <a:rPr lang="de-DE" sz="2000" dirty="0"/>
                        <a:t>0,308 – 0,467 AE) </a:t>
                      </a:r>
                      <a:endParaRPr lang="de-DE" sz="2000" dirty="0">
                        <a:latin typeface="+mn-lt"/>
                      </a:endParaRPr>
                    </a:p>
                  </a:txBody>
                  <a:tcPr marL="77702" marR="77702" marT="38851" marB="38851" anchor="ctr">
                    <a:lnL>
                      <a:noFill/>
                    </a:lnL>
                    <a:lnR>
                      <a:noFill/>
                    </a:lnR>
                    <a:lnT>
                      <a:noFill/>
                    </a:lnT>
                    <a:lnB>
                      <a:noFill/>
                    </a:lnB>
                  </a:tcPr>
                </a:tc>
                <a:extLst>
                  <a:ext uri="{0D108BD9-81ED-4DB2-BD59-A6C34878D82A}">
                    <a16:rowId xmlns:a16="http://schemas.microsoft.com/office/drawing/2014/main" val="144376088"/>
                  </a:ext>
                </a:extLst>
              </a:tr>
              <a:tr h="313550">
                <a:tc>
                  <a:txBody>
                    <a:bodyPr/>
                    <a:lstStyle/>
                    <a:p>
                      <a:r>
                        <a:rPr lang="de-DE" sz="2000">
                          <a:latin typeface="+mn-lt"/>
                          <a:hlinkClick r:id="rId4" tooltip="Apsis (Astronomie)"/>
                        </a:rPr>
                        <a:t>Aphel</a:t>
                      </a:r>
                      <a:r>
                        <a:rPr lang="de-DE" sz="2000">
                          <a:latin typeface="+mn-lt"/>
                        </a:rPr>
                        <a:t> </a:t>
                      </a:r>
                    </a:p>
                  </a:txBody>
                  <a:tcPr marL="77702" marR="77702" marT="38851" marB="38851" anchor="ctr">
                    <a:lnL>
                      <a:noFill/>
                    </a:lnL>
                    <a:lnR>
                      <a:noFill/>
                    </a:lnR>
                    <a:lnT>
                      <a:noFill/>
                    </a:lnT>
                    <a:lnB>
                      <a:noFill/>
                    </a:lnB>
                  </a:tcPr>
                </a:tc>
                <a:tc>
                  <a:txBody>
                    <a:bodyPr/>
                    <a:lstStyle/>
                    <a:p>
                      <a:r>
                        <a:rPr lang="de-DE" sz="2000" dirty="0">
                          <a:latin typeface="+mn-lt"/>
                        </a:rPr>
                        <a:t>716,6 AE </a:t>
                      </a:r>
                    </a:p>
                  </a:txBody>
                  <a:tcPr marL="77702" marR="77702" marT="38851" marB="38851" anchor="ctr">
                    <a:lnL>
                      <a:noFill/>
                    </a:lnL>
                    <a:lnR>
                      <a:noFill/>
                    </a:lnR>
                    <a:lnT>
                      <a:noFill/>
                    </a:lnT>
                    <a:lnB>
                      <a:noFill/>
                    </a:lnB>
                  </a:tcPr>
                </a:tc>
                <a:extLst>
                  <a:ext uri="{0D108BD9-81ED-4DB2-BD59-A6C34878D82A}">
                    <a16:rowId xmlns:a16="http://schemas.microsoft.com/office/drawing/2014/main" val="4207230271"/>
                  </a:ext>
                </a:extLst>
              </a:tr>
              <a:tr h="313550">
                <a:tc>
                  <a:txBody>
                    <a:bodyPr/>
                    <a:lstStyle/>
                    <a:p>
                      <a:r>
                        <a:rPr lang="de-DE" sz="2000">
                          <a:latin typeface="+mn-lt"/>
                          <a:hlinkClick r:id="rId6" tooltip="Halbachsen der Ellipse"/>
                        </a:rPr>
                        <a:t>Große Halbachse</a:t>
                      </a:r>
                      <a:r>
                        <a:rPr lang="de-DE" sz="2000">
                          <a:latin typeface="+mn-lt"/>
                        </a:rPr>
                        <a:t> </a:t>
                      </a:r>
                    </a:p>
                  </a:txBody>
                  <a:tcPr marL="77702" marR="77702" marT="38851" marB="38851" anchor="ctr">
                    <a:lnL>
                      <a:noFill/>
                    </a:lnL>
                    <a:lnR>
                      <a:noFill/>
                    </a:lnR>
                    <a:lnT>
                      <a:noFill/>
                    </a:lnT>
                    <a:lnB>
                      <a:noFill/>
                    </a:lnB>
                  </a:tcPr>
                </a:tc>
                <a:tc>
                  <a:txBody>
                    <a:bodyPr/>
                    <a:lstStyle/>
                    <a:p>
                      <a:r>
                        <a:rPr lang="de-DE" sz="2000">
                          <a:latin typeface="+mn-lt"/>
                        </a:rPr>
                        <a:t>358,5 AE </a:t>
                      </a:r>
                    </a:p>
                  </a:txBody>
                  <a:tcPr marL="77702" marR="77702" marT="38851" marB="38851" anchor="ctr">
                    <a:lnL>
                      <a:noFill/>
                    </a:lnL>
                    <a:lnR>
                      <a:noFill/>
                    </a:lnR>
                    <a:lnT>
                      <a:noFill/>
                    </a:lnT>
                    <a:lnB>
                      <a:noFill/>
                    </a:lnB>
                  </a:tcPr>
                </a:tc>
                <a:extLst>
                  <a:ext uri="{0D108BD9-81ED-4DB2-BD59-A6C34878D82A}">
                    <a16:rowId xmlns:a16="http://schemas.microsoft.com/office/drawing/2014/main" val="3637301334"/>
                  </a:ext>
                </a:extLst>
              </a:tr>
              <a:tr h="313550">
                <a:tc>
                  <a:txBody>
                    <a:bodyPr/>
                    <a:lstStyle/>
                    <a:p>
                      <a:r>
                        <a:rPr lang="de-DE" sz="2000" dirty="0">
                          <a:latin typeface="+mn-lt"/>
                          <a:hlinkClick r:id="rId7" tooltip="Siderische Periode"/>
                        </a:rPr>
                        <a:t>Siderische Umlaufzeit</a:t>
                      </a:r>
                      <a:r>
                        <a:rPr lang="de-DE" sz="2000" dirty="0">
                          <a:latin typeface="+mn-lt"/>
                        </a:rPr>
                        <a:t> </a:t>
                      </a:r>
                    </a:p>
                  </a:txBody>
                  <a:tcPr marL="77702" marR="77702" marT="38851" marB="38851" anchor="ctr">
                    <a:lnL>
                      <a:noFill/>
                    </a:lnL>
                    <a:lnR>
                      <a:noFill/>
                    </a:lnR>
                    <a:lnT>
                      <a:noFill/>
                    </a:lnT>
                    <a:lnB>
                      <a:noFill/>
                    </a:lnB>
                  </a:tcPr>
                </a:tc>
                <a:tc>
                  <a:txBody>
                    <a:bodyPr/>
                    <a:lstStyle/>
                    <a:p>
                      <a:r>
                        <a:rPr lang="de-DE" sz="2000">
                          <a:latin typeface="+mn-lt"/>
                        </a:rPr>
                        <a:t>~6787 </a:t>
                      </a:r>
                      <a:r>
                        <a:rPr lang="de-DE" sz="2000">
                          <a:latin typeface="+mn-lt"/>
                          <a:hlinkClick r:id="rId8" tooltip="Jahr"/>
                        </a:rPr>
                        <a:t>a</a:t>
                      </a:r>
                      <a:r>
                        <a:rPr lang="de-DE" sz="2000">
                          <a:latin typeface="+mn-lt"/>
                        </a:rPr>
                        <a:t> </a:t>
                      </a:r>
                    </a:p>
                  </a:txBody>
                  <a:tcPr marL="77702" marR="77702" marT="38851" marB="38851" anchor="ctr">
                    <a:lnL>
                      <a:noFill/>
                    </a:lnL>
                    <a:lnR>
                      <a:noFill/>
                    </a:lnR>
                    <a:lnT>
                      <a:noFill/>
                    </a:lnT>
                    <a:lnB>
                      <a:noFill/>
                    </a:lnB>
                  </a:tcPr>
                </a:tc>
                <a:extLst>
                  <a:ext uri="{0D108BD9-81ED-4DB2-BD59-A6C34878D82A}">
                    <a16:rowId xmlns:a16="http://schemas.microsoft.com/office/drawing/2014/main" val="2387386263"/>
                  </a:ext>
                </a:extLst>
              </a:tr>
              <a:tr h="313550">
                <a:tc>
                  <a:txBody>
                    <a:bodyPr/>
                    <a:lstStyle/>
                    <a:p>
                      <a:r>
                        <a:rPr lang="de-DE" sz="2000">
                          <a:latin typeface="+mn-lt"/>
                          <a:hlinkClick r:id="rId9" tooltip="Bahnneigung"/>
                        </a:rPr>
                        <a:t>Neigung der Bahnebene</a:t>
                      </a:r>
                      <a:r>
                        <a:rPr lang="de-DE" sz="2000">
                          <a:latin typeface="+mn-lt"/>
                        </a:rPr>
                        <a:t> </a:t>
                      </a:r>
                    </a:p>
                  </a:txBody>
                  <a:tcPr marL="77702" marR="77702" marT="38851" marB="38851" anchor="ctr">
                    <a:lnL>
                      <a:noFill/>
                    </a:lnL>
                    <a:lnR>
                      <a:noFill/>
                    </a:lnR>
                    <a:lnT>
                      <a:noFill/>
                    </a:lnT>
                    <a:lnB>
                      <a:noFill/>
                    </a:lnB>
                  </a:tcPr>
                </a:tc>
                <a:tc>
                  <a:txBody>
                    <a:bodyPr/>
                    <a:lstStyle/>
                    <a:p>
                      <a:r>
                        <a:rPr lang="de-DE" sz="2000">
                          <a:latin typeface="+mn-lt"/>
                        </a:rPr>
                        <a:t>128,9</a:t>
                      </a:r>
                      <a:r>
                        <a:rPr lang="de-DE" sz="2000">
                          <a:latin typeface="+mn-lt"/>
                          <a:hlinkClick r:id="rId10" tooltip="Winkel"/>
                        </a:rPr>
                        <a:t>°</a:t>
                      </a:r>
                      <a:r>
                        <a:rPr lang="de-DE" sz="2000">
                          <a:latin typeface="+mn-lt"/>
                        </a:rPr>
                        <a:t> </a:t>
                      </a:r>
                    </a:p>
                  </a:txBody>
                  <a:tcPr marL="77702" marR="77702" marT="38851" marB="38851" anchor="ctr">
                    <a:lnL>
                      <a:noFill/>
                    </a:lnL>
                    <a:lnR>
                      <a:noFill/>
                    </a:lnR>
                    <a:lnT>
                      <a:noFill/>
                    </a:lnT>
                    <a:lnB>
                      <a:noFill/>
                    </a:lnB>
                  </a:tcPr>
                </a:tc>
                <a:extLst>
                  <a:ext uri="{0D108BD9-81ED-4DB2-BD59-A6C34878D82A}">
                    <a16:rowId xmlns:a16="http://schemas.microsoft.com/office/drawing/2014/main" val="3235243408"/>
                  </a:ext>
                </a:extLst>
              </a:tr>
              <a:tr h="313550">
                <a:tc>
                  <a:txBody>
                    <a:bodyPr/>
                    <a:lstStyle/>
                    <a:p>
                      <a:r>
                        <a:rPr lang="de-DE" sz="2000" b="1">
                          <a:latin typeface="+mn-lt"/>
                        </a:rPr>
                        <a:t>Periheldurchgang </a:t>
                      </a:r>
                    </a:p>
                  </a:txBody>
                  <a:tcPr marL="77702" marR="77702" marT="38851" marB="38851" anchor="ctr">
                    <a:lnL>
                      <a:noFill/>
                    </a:lnL>
                    <a:lnR>
                      <a:noFill/>
                    </a:lnR>
                    <a:lnT>
                      <a:noFill/>
                    </a:lnT>
                    <a:lnB>
                      <a:noFill/>
                    </a:lnB>
                  </a:tcPr>
                </a:tc>
                <a:tc>
                  <a:txBody>
                    <a:bodyPr/>
                    <a:lstStyle/>
                    <a:p>
                      <a:r>
                        <a:rPr lang="de-DE" sz="2000" b="1" dirty="0">
                          <a:latin typeface="+mn-lt"/>
                        </a:rPr>
                        <a:t>3. Juli 2020, 16:27:03 UT auf 0°12 Krebs</a:t>
                      </a:r>
                    </a:p>
                  </a:txBody>
                  <a:tcPr marL="77702" marR="77702" marT="38851" marB="38851" anchor="ctr">
                    <a:lnL>
                      <a:noFill/>
                    </a:lnL>
                    <a:lnR>
                      <a:noFill/>
                    </a:lnR>
                    <a:lnT>
                      <a:noFill/>
                    </a:lnT>
                    <a:lnB>
                      <a:noFill/>
                    </a:lnB>
                  </a:tcPr>
                </a:tc>
                <a:extLst>
                  <a:ext uri="{0D108BD9-81ED-4DB2-BD59-A6C34878D82A}">
                    <a16:rowId xmlns:a16="http://schemas.microsoft.com/office/drawing/2014/main" val="2755574791"/>
                  </a:ext>
                </a:extLst>
              </a:tr>
              <a:tr h="555090">
                <a:tc>
                  <a:txBody>
                    <a:bodyPr/>
                    <a:lstStyle/>
                    <a:p>
                      <a:r>
                        <a:rPr lang="de-DE" sz="2000" dirty="0">
                          <a:latin typeface="+mn-lt"/>
                          <a:hlinkClick r:id="rId11"/>
                        </a:rPr>
                        <a:t>Bahngeschwindigkeit</a:t>
                      </a:r>
                      <a:r>
                        <a:rPr lang="de-DE" sz="2000" dirty="0">
                          <a:latin typeface="+mn-lt"/>
                        </a:rPr>
                        <a:t> im Perihel </a:t>
                      </a:r>
                    </a:p>
                  </a:txBody>
                  <a:tcPr marL="77702" marR="77702" marT="38851" marB="38851" anchor="ctr">
                    <a:lnL>
                      <a:noFill/>
                    </a:lnL>
                    <a:lnR>
                      <a:noFill/>
                    </a:lnR>
                    <a:lnT>
                      <a:noFill/>
                    </a:lnT>
                    <a:lnB>
                      <a:noFill/>
                    </a:lnB>
                  </a:tcPr>
                </a:tc>
                <a:tc>
                  <a:txBody>
                    <a:bodyPr/>
                    <a:lstStyle/>
                    <a:p>
                      <a:r>
                        <a:rPr lang="de-DE" sz="2000" dirty="0">
                          <a:latin typeface="+mn-lt"/>
                        </a:rPr>
                        <a:t>77,6 km/s </a:t>
                      </a:r>
                    </a:p>
                  </a:txBody>
                  <a:tcPr marL="77702" marR="77702" marT="38851" marB="38851" anchor="ctr">
                    <a:lnL>
                      <a:noFill/>
                    </a:lnL>
                    <a:lnR>
                      <a:noFill/>
                    </a:lnR>
                    <a:lnT>
                      <a:noFill/>
                    </a:lnT>
                    <a:lnB w="12700" cmpd="sng">
                      <a:noFill/>
                      <a:prstDash val="solid"/>
                    </a:lnB>
                  </a:tcPr>
                </a:tc>
                <a:extLst>
                  <a:ext uri="{0D108BD9-81ED-4DB2-BD59-A6C34878D82A}">
                    <a16:rowId xmlns:a16="http://schemas.microsoft.com/office/drawing/2014/main" val="1750437381"/>
                  </a:ext>
                </a:extLst>
              </a:tr>
              <a:tr h="313550">
                <a:tc>
                  <a:txBody>
                    <a:bodyPr/>
                    <a:lstStyle/>
                    <a:p>
                      <a:r>
                        <a:rPr lang="de-DE" sz="2000" dirty="0">
                          <a:latin typeface="+mn-lt"/>
                        </a:rPr>
                        <a:t>Rotationsperiode </a:t>
                      </a:r>
                    </a:p>
                  </a:txBody>
                  <a:tcPr marL="77702" marR="77702" marT="38851" marB="38851" anchor="ctr">
                    <a:lnL>
                      <a:noFill/>
                    </a:lnL>
                    <a:lnR>
                      <a:noFill/>
                    </a:lnR>
                    <a:lnT>
                      <a:noFill/>
                    </a:lnT>
                    <a:lnB>
                      <a:noFill/>
                    </a:lnB>
                  </a:tcPr>
                </a:tc>
                <a:tc>
                  <a:txBody>
                    <a:bodyPr/>
                    <a:lstStyle/>
                    <a:p>
                      <a:r>
                        <a:rPr lang="de-DE" sz="2000" dirty="0">
                          <a:latin typeface="+mn-lt"/>
                        </a:rPr>
                        <a:t>7,58 </a:t>
                      </a:r>
                      <a:r>
                        <a:rPr lang="de-DE" sz="2000" dirty="0">
                          <a:latin typeface="+mn-lt"/>
                          <a:hlinkClick r:id="rId12" tooltip="Stunde"/>
                        </a:rPr>
                        <a:t>h</a:t>
                      </a:r>
                      <a:r>
                        <a:rPr lang="de-DE" sz="2000" baseline="30000" dirty="0">
                          <a:latin typeface="+mn-lt"/>
                          <a:hlinkClick r:id="rId13"/>
                        </a:rPr>
                        <a:t>[1]</a:t>
                      </a:r>
                      <a:r>
                        <a:rPr lang="de-DE" sz="2000" dirty="0">
                          <a:latin typeface="+mn-lt"/>
                        </a:rPr>
                        <a:t> </a:t>
                      </a:r>
                    </a:p>
                  </a:txBody>
                  <a:tcPr marL="77702" marR="77702" marT="38851" marB="38851" anchor="ctr">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92037266"/>
                  </a:ext>
                </a:extLst>
              </a:tr>
              <a:tr h="313550">
                <a:tc>
                  <a:txBody>
                    <a:bodyPr/>
                    <a:lstStyle/>
                    <a:p>
                      <a:r>
                        <a:rPr lang="de-DE" sz="2000" dirty="0">
                          <a:latin typeface="+mn-lt"/>
                        </a:rPr>
                        <a:t>Entdecker</a:t>
                      </a:r>
                    </a:p>
                  </a:txBody>
                  <a:tcPr marL="77702" marR="77702" marT="38851" marB="38851" anchor="ctr">
                    <a:lnL>
                      <a:noFill/>
                    </a:lnL>
                    <a:lnR>
                      <a:noFill/>
                    </a:lnR>
                    <a:lnT>
                      <a:noFill/>
                    </a:lnT>
                    <a:lnB>
                      <a:noFill/>
                    </a:lnB>
                  </a:tcPr>
                </a:tc>
                <a:tc>
                  <a:txBody>
                    <a:bodyPr/>
                    <a:lstStyle/>
                    <a:p>
                      <a:r>
                        <a:rPr lang="en-US" sz="2000" dirty="0">
                          <a:latin typeface="+mn-lt"/>
                          <a:hlinkClick r:id="rId14" tooltip="Wide-Field Infrared Survey Explorer"/>
                        </a:rPr>
                        <a:t>Wide-Field Infrared Survey Explorer</a:t>
                      </a:r>
                      <a:r>
                        <a:rPr lang="en-US" sz="2000" dirty="0">
                          <a:latin typeface="+mn-lt"/>
                        </a:rPr>
                        <a:t> (WISE) </a:t>
                      </a:r>
                    </a:p>
                  </a:txBody>
                  <a:tcPr marL="77702" marR="77702" marT="38851" marB="38851" anchor="ctr">
                    <a:lnL>
                      <a:noFill/>
                    </a:lnL>
                    <a:lnR>
                      <a:noFill/>
                    </a:lnR>
                    <a:lnT w="12700" cmpd="sng">
                      <a:noFill/>
                      <a:prstDash val="solid"/>
                    </a:lnT>
                    <a:lnB w="12700" cmpd="sng">
                      <a:noFill/>
                      <a:prstDash val="solid"/>
                    </a:lnB>
                  </a:tcPr>
                </a:tc>
                <a:extLst>
                  <a:ext uri="{0D108BD9-81ED-4DB2-BD59-A6C34878D82A}">
                    <a16:rowId xmlns:a16="http://schemas.microsoft.com/office/drawing/2014/main" val="3378114020"/>
                  </a:ext>
                </a:extLst>
              </a:tr>
              <a:tr h="801258">
                <a:tc>
                  <a:txBody>
                    <a:bodyPr/>
                    <a:lstStyle/>
                    <a:p>
                      <a:r>
                        <a:rPr lang="de-DE" sz="2000" b="1">
                          <a:latin typeface="+mn-lt"/>
                        </a:rPr>
                        <a:t>Datum der Entdeckung </a:t>
                      </a:r>
                      <a:endParaRPr lang="de-DE" sz="2000" b="1" dirty="0">
                        <a:latin typeface="+mn-lt"/>
                      </a:endParaRPr>
                    </a:p>
                  </a:txBody>
                  <a:tcPr marL="77702" marR="77702" marT="38851" marB="38851" anchor="ctr">
                    <a:lnL>
                      <a:noFill/>
                    </a:lnL>
                    <a:lnR>
                      <a:noFill/>
                    </a:lnR>
                    <a:lnT>
                      <a:noFill/>
                    </a:lnT>
                    <a:lnB>
                      <a:noFill/>
                    </a:lnB>
                  </a:tcPr>
                </a:tc>
                <a:tc>
                  <a:txBody>
                    <a:bodyPr/>
                    <a:lstStyle/>
                    <a:p>
                      <a:r>
                        <a:rPr lang="de-DE" sz="2000" b="1" dirty="0">
                          <a:latin typeface="+mn-lt"/>
                        </a:rPr>
                        <a:t>27. März 2020, 17:07:29 UT auf 1°41° Löwe</a:t>
                      </a:r>
                    </a:p>
                    <a:p>
                      <a:r>
                        <a:rPr lang="de-DE" sz="2000" b="1" dirty="0">
                          <a:latin typeface="+mn-lt"/>
                        </a:rPr>
                        <a:t>Bodenstation des Weltraumtelekops in Canberra</a:t>
                      </a:r>
                    </a:p>
                  </a:txBody>
                  <a:tcPr marL="77702" marR="77702" marT="38851" marB="38851" anchor="ctr">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12655314"/>
                  </a:ext>
                </a:extLst>
              </a:tr>
              <a:tr h="801258">
                <a:tc>
                  <a:txBody>
                    <a:bodyPr/>
                    <a:lstStyle/>
                    <a:p>
                      <a:r>
                        <a:rPr lang="de-DE" sz="2000" b="1" dirty="0"/>
                        <a:t>Perigäum</a:t>
                      </a:r>
                    </a:p>
                  </a:txBody>
                  <a:tcPr marL="77702" marR="77702" marT="38851" marB="38851" anchor="ctr">
                    <a:lnL>
                      <a:noFill/>
                    </a:lnL>
                    <a:lnR>
                      <a:noFill/>
                    </a:lnR>
                    <a:lnT>
                      <a:noFill/>
                    </a:lnT>
                    <a:lnB>
                      <a:noFill/>
                    </a:lnB>
                  </a:tcPr>
                </a:tc>
                <a:tc>
                  <a:txBody>
                    <a:bodyPr/>
                    <a:lstStyle/>
                    <a:p>
                      <a:r>
                        <a:rPr lang="de-DE" sz="2000" b="1" dirty="0"/>
                        <a:t>23.07.2020, 01:09:23 UT auf 21°01 Löwe (kurz vor diesem Datum bis 23.07. roter Natriumschweif) in 0,69 AE</a:t>
                      </a:r>
                    </a:p>
                  </a:txBody>
                  <a:tcPr marL="77702" marR="77702" marT="38851" marB="38851" anchor="ctr">
                    <a:lnL>
                      <a:noFill/>
                    </a:lnL>
                    <a:lnR>
                      <a:noFill/>
                    </a:lnR>
                    <a:lnT w="12700" cmpd="sng">
                      <a:noFill/>
                      <a:prstDash val="solid"/>
                    </a:lnT>
                    <a:lnB>
                      <a:noFill/>
                    </a:lnB>
                    <a:lnTlToBr w="12700" cmpd="sng">
                      <a:noFill/>
                      <a:prstDash val="solid"/>
                    </a:lnTlToBr>
                    <a:lnBlToTr w="12700" cmpd="sng">
                      <a:noFill/>
                      <a:prstDash val="solid"/>
                    </a:lnBlToTr>
                  </a:tcPr>
                </a:tc>
                <a:extLst>
                  <a:ext uri="{0D108BD9-81ED-4DB2-BD59-A6C34878D82A}">
                    <a16:rowId xmlns:a16="http://schemas.microsoft.com/office/drawing/2014/main" val="1283727794"/>
                  </a:ext>
                </a:extLst>
              </a:tr>
              <a:tr h="335961">
                <a:tc>
                  <a:txBody>
                    <a:bodyPr/>
                    <a:lstStyle/>
                    <a:p>
                      <a:endParaRPr lang="de-DE" dirty="0"/>
                    </a:p>
                  </a:txBody>
                  <a:tcPr marL="77702" marR="77702" marT="38851" marB="38851" anchor="ctr">
                    <a:lnL>
                      <a:noFill/>
                    </a:lnL>
                    <a:lnR>
                      <a:noFill/>
                    </a:lnR>
                    <a:lnT>
                      <a:noFill/>
                    </a:lnT>
                    <a:lnB>
                      <a:noFill/>
                    </a:lnB>
                  </a:tcPr>
                </a:tc>
                <a:tc>
                  <a:txBody>
                    <a:bodyPr/>
                    <a:lstStyle/>
                    <a:p>
                      <a:endParaRPr lang="de-DE" dirty="0"/>
                    </a:p>
                  </a:txBody>
                  <a:tcPr marL="77702" marR="77702" marT="38851" marB="38851" anchor="ctr">
                    <a:lnL>
                      <a:noFill/>
                    </a:lnL>
                    <a:lnR>
                      <a:noFill/>
                    </a:lnR>
                    <a:lnT>
                      <a:noFill/>
                    </a:lnT>
                    <a:lnB>
                      <a:noFill/>
                    </a:lnB>
                  </a:tcPr>
                </a:tc>
                <a:extLst>
                  <a:ext uri="{0D108BD9-81ED-4DB2-BD59-A6C34878D82A}">
                    <a16:rowId xmlns:a16="http://schemas.microsoft.com/office/drawing/2014/main" val="3712063622"/>
                  </a:ext>
                </a:extLst>
              </a:tr>
              <a:tr h="335961">
                <a:tc>
                  <a:txBody>
                    <a:bodyPr/>
                    <a:lstStyle/>
                    <a:p>
                      <a:endParaRPr lang="de-DE" sz="1600" dirty="0"/>
                    </a:p>
                  </a:txBody>
                  <a:tcPr marL="77702" marR="77702" marT="38851" marB="38851" anchor="ctr">
                    <a:lnL>
                      <a:noFill/>
                    </a:lnL>
                    <a:lnR>
                      <a:noFill/>
                    </a:lnR>
                    <a:lnT>
                      <a:noFill/>
                    </a:lnT>
                    <a:lnB>
                      <a:noFill/>
                    </a:lnB>
                  </a:tcPr>
                </a:tc>
                <a:tc>
                  <a:txBody>
                    <a:bodyPr/>
                    <a:lstStyle/>
                    <a:p>
                      <a:endParaRPr lang="de-DE" sz="1600" dirty="0"/>
                    </a:p>
                  </a:txBody>
                  <a:tcPr marL="77702" marR="77702" marT="38851" marB="38851" anchor="ctr">
                    <a:lnL>
                      <a:noFill/>
                    </a:lnL>
                    <a:lnR>
                      <a:noFill/>
                    </a:lnR>
                    <a:lnT>
                      <a:noFill/>
                    </a:lnT>
                    <a:lnB>
                      <a:noFill/>
                    </a:lnB>
                  </a:tcPr>
                </a:tc>
                <a:extLst>
                  <a:ext uri="{0D108BD9-81ED-4DB2-BD59-A6C34878D82A}">
                    <a16:rowId xmlns:a16="http://schemas.microsoft.com/office/drawing/2014/main" val="943799870"/>
                  </a:ext>
                </a:extLst>
              </a:tr>
            </a:tbl>
          </a:graphicData>
        </a:graphic>
      </p:graphicFrame>
    </p:spTree>
    <p:extLst>
      <p:ext uri="{BB962C8B-B14F-4D97-AF65-F5344CB8AC3E}">
        <p14:creationId xmlns:p14="http://schemas.microsoft.com/office/powerpoint/2010/main" val="1324141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92302-D636-4006-87BC-090836A4A14E}"/>
              </a:ext>
            </a:extLst>
          </p:cNvPr>
          <p:cNvSpPr>
            <a:spLocks noGrp="1"/>
          </p:cNvSpPr>
          <p:nvPr>
            <p:ph type="title"/>
          </p:nvPr>
        </p:nvSpPr>
        <p:spPr>
          <a:xfrm>
            <a:off x="0" y="657450"/>
            <a:ext cx="12192000" cy="53163"/>
          </a:xfrm>
        </p:spPr>
        <p:txBody>
          <a:bodyPr>
            <a:noAutofit/>
          </a:bodyPr>
          <a:lstStyle/>
          <a:p>
            <a:r>
              <a:rPr lang="de-DE" sz="3100" b="1" dirty="0">
                <a:latin typeface="+mn-lt"/>
              </a:rPr>
              <a:t>Komet C/2020 F3 (NEOWISE) EH 27.03.2020, 17:07:29 UT, Canberra, AUS </a:t>
            </a:r>
            <a:br>
              <a:rPr lang="de-DE" sz="3200" b="1" dirty="0">
                <a:latin typeface="+mn-lt"/>
              </a:rPr>
            </a:br>
            <a:br>
              <a:rPr lang="de-DE" sz="3200" b="1" dirty="0">
                <a:latin typeface="+mn-lt"/>
              </a:rPr>
            </a:br>
            <a:endParaRPr lang="de-DE" sz="3200" dirty="0"/>
          </a:p>
        </p:txBody>
      </p:sp>
      <p:pic>
        <p:nvPicPr>
          <p:cNvPr id="5" name="Inhaltsplatzhalter 4">
            <a:extLst>
              <a:ext uri="{FF2B5EF4-FFF2-40B4-BE49-F238E27FC236}">
                <a16:creationId xmlns:a16="http://schemas.microsoft.com/office/drawing/2014/main" id="{6E199399-0B87-4F2D-BEDD-FEB39D82A5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804623"/>
            <a:ext cx="6096000" cy="6054419"/>
          </a:xfrm>
        </p:spPr>
      </p:pic>
      <p:sp>
        <p:nvSpPr>
          <p:cNvPr id="3" name="Textfeld 2">
            <a:extLst>
              <a:ext uri="{FF2B5EF4-FFF2-40B4-BE49-F238E27FC236}">
                <a16:creationId xmlns:a16="http://schemas.microsoft.com/office/drawing/2014/main" id="{5E4CD93E-5C64-4589-9CF9-AEE5ADD71272}"/>
              </a:ext>
            </a:extLst>
          </p:cNvPr>
          <p:cNvSpPr txBox="1"/>
          <p:nvPr/>
        </p:nvSpPr>
        <p:spPr>
          <a:xfrm>
            <a:off x="0" y="563537"/>
            <a:ext cx="6220691" cy="6463308"/>
          </a:xfrm>
          <a:prstGeom prst="rect">
            <a:avLst/>
          </a:prstGeom>
          <a:noFill/>
        </p:spPr>
        <p:txBody>
          <a:bodyPr wrap="square" rtlCol="0">
            <a:spAutoFit/>
          </a:bodyPr>
          <a:lstStyle/>
          <a:p>
            <a:pPr>
              <a:spcBef>
                <a:spcPts val="600"/>
              </a:spcBef>
              <a:spcAft>
                <a:spcPts val="600"/>
              </a:spcAft>
            </a:pPr>
            <a:r>
              <a:rPr lang="de-DE" sz="1800" b="1" dirty="0">
                <a:latin typeface="+mn-lt"/>
              </a:rPr>
              <a:t>Das Machtumsturz-Achsen-Großkreuz der ganzen </a:t>
            </a:r>
            <a:br>
              <a:rPr lang="de-DE" sz="1800" b="1" dirty="0">
                <a:latin typeface="+mn-lt"/>
              </a:rPr>
            </a:br>
            <a:r>
              <a:rPr lang="de-DE" sz="1800" b="1" dirty="0">
                <a:latin typeface="+mn-lt"/>
              </a:rPr>
              <a:t>Erdepochenherrschaft zeigt, dass der Komet rigoros durchsetzend den Cut setzt: Gleich 4 Pole sind durch Systemsturz aus der Macht – Asteroiden besetzt: Damocles auf der Nachtmeerfahrt der Seele Danae am AC </a:t>
            </a:r>
            <a:r>
              <a:rPr lang="de-DE" sz="1800" b="1" dirty="0" err="1">
                <a:latin typeface="+mn-lt"/>
              </a:rPr>
              <a:t>Opp</a:t>
            </a:r>
            <a:r>
              <a:rPr lang="de-DE" sz="1800" b="1" dirty="0">
                <a:latin typeface="+mn-lt"/>
              </a:rPr>
              <a:t>. Germania (Welthauptstadt / Weltherrschaft, ein hemmungslo</a:t>
            </a:r>
            <a:r>
              <a:rPr lang="de-DE" b="1" dirty="0"/>
              <a:t>s expansives, eugenisches EH), Fermi (Kettenreaktion) / Herrschaftssturz durch </a:t>
            </a:r>
            <a:r>
              <a:rPr lang="de-DE" b="1" dirty="0" err="1"/>
              <a:t>Loke</a:t>
            </a:r>
            <a:r>
              <a:rPr lang="de-DE" b="1" dirty="0"/>
              <a:t> am DC Qua. </a:t>
            </a:r>
            <a:r>
              <a:rPr lang="de-DE" b="1" dirty="0" err="1"/>
              <a:t>Sedna</a:t>
            </a:r>
            <a:r>
              <a:rPr lang="de-DE" b="1" dirty="0"/>
              <a:t> (Gesellschaftsabsturz der Hochmütigen und Neuaufstieg anderer Gesellschaftsleuchttürme) </a:t>
            </a:r>
            <a:r>
              <a:rPr lang="de-DE" b="1" dirty="0" err="1"/>
              <a:t>Opp</a:t>
            </a:r>
            <a:r>
              <a:rPr lang="de-DE" b="1" dirty="0"/>
              <a:t>. </a:t>
            </a:r>
            <a:r>
              <a:rPr lang="de-DE" b="1" dirty="0" err="1"/>
              <a:t>Megaira</a:t>
            </a:r>
            <a:r>
              <a:rPr lang="de-DE" b="1" dirty="0"/>
              <a:t>, </a:t>
            </a:r>
            <a:r>
              <a:rPr lang="de-DE" sz="1800" b="1" dirty="0">
                <a:latin typeface="+mn-lt"/>
              </a:rPr>
              <a:t>der Höllenpandora, die im Machtsturz alle Macht destruktiv auf die Untergebenen ausschüttete.</a:t>
            </a:r>
            <a:br>
              <a:rPr lang="de-DE" sz="1800" b="1" dirty="0">
                <a:latin typeface="+mn-lt"/>
              </a:rPr>
            </a:br>
            <a:r>
              <a:rPr lang="de-DE" sz="1800" b="1" dirty="0">
                <a:latin typeface="+mn-lt"/>
              </a:rPr>
              <a:t>Das Mond-Transformations-Fegefeuer-Großkreuz: Die hörig folgende Bevölkerung (Stier-Mond) wurde in verachtender Todfeindschaft von oben (</a:t>
            </a:r>
            <a:r>
              <a:rPr lang="de-DE" sz="1800" b="1" dirty="0" err="1">
                <a:latin typeface="+mn-lt"/>
              </a:rPr>
              <a:t>Lempo</a:t>
            </a:r>
            <a:r>
              <a:rPr lang="de-DE" sz="1800" b="1" dirty="0">
                <a:latin typeface="+mn-lt"/>
              </a:rPr>
              <a:t>) hypnotisiert (Hypnos) in die </a:t>
            </a:r>
            <a:r>
              <a:rPr lang="de-DE" sz="1800" b="1" dirty="0" err="1">
                <a:latin typeface="+mn-lt"/>
              </a:rPr>
              <a:t>Märtyrerschaft</a:t>
            </a:r>
            <a:r>
              <a:rPr lang="de-DE" sz="1800" b="1" dirty="0">
                <a:latin typeface="+mn-lt"/>
              </a:rPr>
              <a:t> getrieben und dann entweder in die Skorpion-Typhon-Unterwelt verstoßen bzw. es kommt zu einem wütenden 1000kehligen Aufbegehren. Im Qua. dazu steht das Glaubensbekenntnis Credo, der Weltbildwandel Hipparchus im </a:t>
            </a:r>
            <a:r>
              <a:rPr lang="de-DE" sz="1800" b="1" dirty="0" err="1">
                <a:latin typeface="+mn-lt"/>
              </a:rPr>
              <a:t>Opp</a:t>
            </a:r>
            <a:r>
              <a:rPr lang="de-DE" sz="1800" b="1" dirty="0">
                <a:latin typeface="+mn-lt"/>
              </a:rPr>
              <a:t>. zum Absauge-Fegefeuer des Schwarze-Loch-Doppelsystems Cygnus X-1 Konj. </a:t>
            </a:r>
            <a:r>
              <a:rPr lang="de-DE" sz="1800" b="1" dirty="0" err="1">
                <a:latin typeface="+mn-lt"/>
              </a:rPr>
              <a:t>Scientia</a:t>
            </a:r>
            <a:r>
              <a:rPr lang="de-DE" sz="1800" b="1" dirty="0">
                <a:latin typeface="+mn-lt"/>
              </a:rPr>
              <a:t> und dem erhaltenden Vishnu</a:t>
            </a:r>
            <a:br>
              <a:rPr lang="de-DE" sz="1800" b="1" dirty="0">
                <a:latin typeface="+mn-lt"/>
              </a:rPr>
            </a:br>
            <a:endParaRPr lang="de-DE" dirty="0"/>
          </a:p>
        </p:txBody>
      </p:sp>
    </p:spTree>
    <p:extLst>
      <p:ext uri="{BB962C8B-B14F-4D97-AF65-F5344CB8AC3E}">
        <p14:creationId xmlns:p14="http://schemas.microsoft.com/office/powerpoint/2010/main" val="15417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E97BD-52D9-47B8-A7E2-0057C193A081}"/>
              </a:ext>
            </a:extLst>
          </p:cNvPr>
          <p:cNvSpPr>
            <a:spLocks noGrp="1"/>
          </p:cNvSpPr>
          <p:nvPr>
            <p:ph type="title"/>
          </p:nvPr>
        </p:nvSpPr>
        <p:spPr>
          <a:xfrm>
            <a:off x="0" y="0"/>
            <a:ext cx="12192000" cy="688157"/>
          </a:xfrm>
        </p:spPr>
        <p:txBody>
          <a:bodyPr>
            <a:normAutofit/>
          </a:bodyPr>
          <a:lstStyle/>
          <a:p>
            <a:pPr algn="ctr"/>
            <a:r>
              <a:rPr lang="de-DE" sz="3200" b="1" dirty="0">
                <a:latin typeface="+mn-lt"/>
              </a:rPr>
              <a:t>Komet C/2020 F3 (NEOWISE) EH 27.03.2020, 17:07:29 UT, Berlin, D</a:t>
            </a:r>
            <a:endParaRPr lang="de-DE" sz="3200" dirty="0"/>
          </a:p>
        </p:txBody>
      </p:sp>
      <p:pic>
        <p:nvPicPr>
          <p:cNvPr id="6" name="Inhaltsplatzhalter 5">
            <a:extLst>
              <a:ext uri="{FF2B5EF4-FFF2-40B4-BE49-F238E27FC236}">
                <a16:creationId xmlns:a16="http://schemas.microsoft.com/office/drawing/2014/main" id="{57EA04A0-F399-4A28-847D-0BF5C441C8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4878" y="549869"/>
            <a:ext cx="5864491" cy="5625463"/>
          </a:xfrm>
        </p:spPr>
      </p:pic>
      <p:sp>
        <p:nvSpPr>
          <p:cNvPr id="7" name="Textfeld 6">
            <a:extLst>
              <a:ext uri="{FF2B5EF4-FFF2-40B4-BE49-F238E27FC236}">
                <a16:creationId xmlns:a16="http://schemas.microsoft.com/office/drawing/2014/main" id="{4B3E7054-0791-4147-A049-B6F38483F157}"/>
              </a:ext>
            </a:extLst>
          </p:cNvPr>
          <p:cNvSpPr txBox="1"/>
          <p:nvPr/>
        </p:nvSpPr>
        <p:spPr>
          <a:xfrm>
            <a:off x="62629" y="472280"/>
            <a:ext cx="7214993" cy="6463308"/>
          </a:xfrm>
          <a:prstGeom prst="rect">
            <a:avLst/>
          </a:prstGeom>
          <a:noFill/>
        </p:spPr>
        <p:txBody>
          <a:bodyPr wrap="square" rtlCol="0">
            <a:spAutoFit/>
          </a:bodyPr>
          <a:lstStyle/>
          <a:p>
            <a:r>
              <a:rPr lang="de-DE" b="1" dirty="0"/>
              <a:t>Schwarze Figur: </a:t>
            </a:r>
            <a:r>
              <a:rPr lang="de-DE" dirty="0"/>
              <a:t>die Erklärung des teuflischen Mörder-Wahnsinns des welt-weiten </a:t>
            </a:r>
            <a:r>
              <a:rPr lang="de-DE" dirty="0" err="1"/>
              <a:t>genozidalen</a:t>
            </a:r>
            <a:r>
              <a:rPr lang="de-DE" dirty="0"/>
              <a:t> Genspritzenterrors: </a:t>
            </a:r>
            <a:r>
              <a:rPr lang="de-DE" dirty="0" err="1"/>
              <a:t>Mörderplutino</a:t>
            </a:r>
            <a:r>
              <a:rPr lang="de-DE" dirty="0"/>
              <a:t> </a:t>
            </a:r>
            <a:r>
              <a:rPr lang="de-DE" dirty="0" err="1"/>
              <a:t>Ixion</a:t>
            </a:r>
            <a:r>
              <a:rPr lang="de-DE" dirty="0"/>
              <a:t> auf dem Welt-herrschaftsgrad 0° Steinbock Konj. Schutzheiliger des Militärs Mauritia auf 29° Schütze (= weltweite, militärisch durchgeführte Verbrecher- / Mörder-herrschaft) </a:t>
            </a:r>
            <a:r>
              <a:rPr lang="de-DE" dirty="0" err="1"/>
              <a:t>Opp</a:t>
            </a:r>
            <a:r>
              <a:rPr lang="de-DE" dirty="0"/>
              <a:t>. Lucifer-Semele-Walpurga auf 29° Zwillinge Konj. </a:t>
            </a:r>
            <a:r>
              <a:rPr lang="de-DE" dirty="0" err="1"/>
              <a:t>Wladilena</a:t>
            </a:r>
            <a:r>
              <a:rPr lang="de-DE" dirty="0"/>
              <a:t> auf Weltbevölkerungsgrad 0° Krebs, die alle individuellen tiefsten </a:t>
            </a:r>
            <a:r>
              <a:rPr lang="de-DE" dirty="0" err="1"/>
              <a:t>intraute-rinen</a:t>
            </a:r>
            <a:r>
              <a:rPr lang="de-DE" dirty="0"/>
              <a:t> Todesangst-Traumata wg. existenzieller Ablehnung des Kindes - Semele, auch Koronis auf dem </a:t>
            </a:r>
            <a:r>
              <a:rPr lang="de-DE" dirty="0" err="1"/>
              <a:t>Directio</a:t>
            </a:r>
            <a:r>
              <a:rPr lang="de-DE" dirty="0"/>
              <a:t> Solaris - (passiert mehr oder weniger stark immer innerhalb der 9 Monate, was Spaltungen von ca. </a:t>
            </a:r>
          </a:p>
          <a:p>
            <a:r>
              <a:rPr lang="de-DE" dirty="0"/>
              <a:t>20% ichkrafterhaltenden Eigenmächtigen / Gläubigen vs. 80 % ichkraft-verlustig-</a:t>
            </a:r>
            <a:r>
              <a:rPr lang="de-DE" dirty="0" err="1"/>
              <a:t>anpasslerischen</a:t>
            </a:r>
            <a:r>
              <a:rPr lang="de-DE" dirty="0"/>
              <a:t> </a:t>
            </a:r>
            <a:r>
              <a:rPr lang="de-DE" dirty="0" err="1"/>
              <a:t>Stockholmsyndromlern</a:t>
            </a:r>
            <a:r>
              <a:rPr lang="de-DE" dirty="0"/>
              <a:t> auslöste, mit der reaktivierten panik- und neiderfüllten Weitergabe erhaltener Täter-</a:t>
            </a:r>
            <a:r>
              <a:rPr lang="de-DE" dirty="0" err="1"/>
              <a:t>introjekt</a:t>
            </a:r>
            <a:r>
              <a:rPr lang="de-DE" dirty="0"/>
              <a:t>-Spaltungen gegen die Ichkrafterhaltenen) in einem destruktiv kollektiviert hexenhaft wahnsinnsumherfliegenden Täter-Opfer-Traumata- Sturm, das teuflisch manipuliert zu einer Schaffung eines totalitären Kommunismus umlenkt (Lucifer, </a:t>
            </a:r>
            <a:r>
              <a:rPr lang="de-DE" dirty="0" err="1"/>
              <a:t>Wladilena</a:t>
            </a:r>
            <a:r>
              <a:rPr lang="de-DE" dirty="0"/>
              <a:t>). Diese oft ganz unbewussten hysterischen traumatischen Mörder-Opfer-Konflikte werden </a:t>
            </a:r>
            <a:r>
              <a:rPr lang="de-DE" dirty="0" err="1"/>
              <a:t>machtgetrie-ben</a:t>
            </a:r>
            <a:r>
              <a:rPr lang="de-DE" dirty="0"/>
              <a:t> und scheinüberwindend in einen gnadenlos sich durchsetzenden ‚</a:t>
            </a:r>
            <a:r>
              <a:rPr lang="de-DE" dirty="0" err="1"/>
              <a:t>Impf‘drang</a:t>
            </a:r>
            <a:r>
              <a:rPr lang="de-DE" dirty="0"/>
              <a:t> (im T-Qua. auf Jenner auf 0° Widder) hineingetrieben bzw. auf die teuflisch lügenhaft propagierte ‚rettende‘ Spritze objektverschoben. Auch der Kometen-Neumanifestations-Cut der </a:t>
            </a:r>
            <a:r>
              <a:rPr lang="de-DE" dirty="0" err="1"/>
              <a:t>lilanen</a:t>
            </a:r>
            <a:r>
              <a:rPr lang="de-DE" dirty="0"/>
              <a:t> NEOWISE </a:t>
            </a:r>
            <a:r>
              <a:rPr lang="de-DE" dirty="0" err="1"/>
              <a:t>Opp</a:t>
            </a:r>
            <a:r>
              <a:rPr lang="de-DE" dirty="0"/>
              <a:t>. Sa-turn-Dionysus-</a:t>
            </a:r>
            <a:r>
              <a:rPr lang="de-DE" dirty="0" err="1"/>
              <a:t>Aristaeus</a:t>
            </a:r>
            <a:r>
              <a:rPr lang="de-DE" dirty="0"/>
              <a:t> (kometenwahnsinnige Zerstörung des </a:t>
            </a:r>
            <a:r>
              <a:rPr lang="de-DE" dirty="0" err="1"/>
              <a:t>Aufgebau-ten</a:t>
            </a:r>
            <a:r>
              <a:rPr lang="de-DE" dirty="0"/>
              <a:t>) kommt fließend auf Jenner an (s.a. das 23-24° hellblaue Großkreuz).</a:t>
            </a:r>
          </a:p>
        </p:txBody>
      </p:sp>
    </p:spTree>
    <p:extLst>
      <p:ext uri="{BB962C8B-B14F-4D97-AF65-F5344CB8AC3E}">
        <p14:creationId xmlns:p14="http://schemas.microsoft.com/office/powerpoint/2010/main" val="3232449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0B365-5435-4771-887D-D7FA8276BCA8}"/>
              </a:ext>
            </a:extLst>
          </p:cNvPr>
          <p:cNvSpPr>
            <a:spLocks noGrp="1"/>
          </p:cNvSpPr>
          <p:nvPr>
            <p:ph type="title"/>
          </p:nvPr>
        </p:nvSpPr>
        <p:spPr>
          <a:xfrm>
            <a:off x="838200" y="0"/>
            <a:ext cx="10515600" cy="1190626"/>
          </a:xfrm>
        </p:spPr>
        <p:txBody>
          <a:bodyPr>
            <a:normAutofit fontScale="90000"/>
          </a:bodyPr>
          <a:lstStyle/>
          <a:p>
            <a:r>
              <a:rPr lang="de-DE" b="1" dirty="0">
                <a:latin typeface="+mn-lt"/>
              </a:rPr>
              <a:t>Transit-Auslösungen von C/2020 F3 NEOWISE</a:t>
            </a:r>
          </a:p>
        </p:txBody>
      </p:sp>
      <p:sp>
        <p:nvSpPr>
          <p:cNvPr id="3" name="Inhaltsplatzhalter 2">
            <a:extLst>
              <a:ext uri="{FF2B5EF4-FFF2-40B4-BE49-F238E27FC236}">
                <a16:creationId xmlns:a16="http://schemas.microsoft.com/office/drawing/2014/main" id="{D9221A8E-DFCD-4DA0-B8ED-1CAF6CF789C4}"/>
              </a:ext>
            </a:extLst>
          </p:cNvPr>
          <p:cNvSpPr>
            <a:spLocks noGrp="1"/>
          </p:cNvSpPr>
          <p:nvPr>
            <p:ph idx="1"/>
          </p:nvPr>
        </p:nvSpPr>
        <p:spPr>
          <a:xfrm>
            <a:off x="504825" y="1539875"/>
            <a:ext cx="10515600" cy="4351338"/>
          </a:xfrm>
        </p:spPr>
        <p:txBody>
          <a:bodyPr/>
          <a:lstStyle/>
          <a:p>
            <a:r>
              <a:rPr lang="de-DE" dirty="0"/>
              <a:t>Corona-Maßnahmenterror ab März 2020</a:t>
            </a:r>
          </a:p>
          <a:p>
            <a:r>
              <a:rPr lang="de-DE" dirty="0"/>
              <a:t>1. </a:t>
            </a:r>
            <a:r>
              <a:rPr lang="de-DE" dirty="0" err="1"/>
              <a:t>Biontech</a:t>
            </a:r>
            <a:r>
              <a:rPr lang="de-DE" dirty="0"/>
              <a:t>-Impfung 08.12.2020</a:t>
            </a:r>
          </a:p>
          <a:p>
            <a:r>
              <a:rPr lang="de-DE" dirty="0"/>
              <a:t>Ukraine-Krieg 24.02.2022</a:t>
            </a:r>
          </a:p>
          <a:p>
            <a:r>
              <a:rPr lang="de-DE" dirty="0"/>
              <a:t>Gaza-Krieg 07.10.2023</a:t>
            </a:r>
          </a:p>
          <a:p>
            <a:r>
              <a:rPr lang="de-DE" dirty="0"/>
              <a:t>Nepal Generation Z-Revolution 08.09.2025</a:t>
            </a:r>
          </a:p>
          <a:p>
            <a:r>
              <a:rPr lang="de-DE" dirty="0"/>
              <a:t>Charlie Kirk – Ermordung 10.09.2025</a:t>
            </a:r>
          </a:p>
          <a:p>
            <a:r>
              <a:rPr lang="de-DE" dirty="0"/>
              <a:t>Iranproteste 28.12.2025 mit Massaker 08.02.2026</a:t>
            </a:r>
          </a:p>
          <a:p>
            <a:r>
              <a:rPr lang="de-DE" dirty="0"/>
              <a:t>Iran-Krieg 28.02.2026</a:t>
            </a:r>
          </a:p>
        </p:txBody>
      </p:sp>
    </p:spTree>
    <p:extLst>
      <p:ext uri="{BB962C8B-B14F-4D97-AF65-F5344CB8AC3E}">
        <p14:creationId xmlns:p14="http://schemas.microsoft.com/office/powerpoint/2010/main" val="1015832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AC8D2-8992-4CFD-A70F-EF214F853BE3}"/>
              </a:ext>
            </a:extLst>
          </p:cNvPr>
          <p:cNvSpPr>
            <a:spLocks noGrp="1"/>
          </p:cNvSpPr>
          <p:nvPr>
            <p:ph type="title"/>
          </p:nvPr>
        </p:nvSpPr>
        <p:spPr>
          <a:xfrm>
            <a:off x="1443318" y="-125013"/>
            <a:ext cx="10515600" cy="743578"/>
          </a:xfrm>
        </p:spPr>
        <p:txBody>
          <a:bodyPr/>
          <a:lstStyle/>
          <a:p>
            <a:r>
              <a:rPr lang="de-DE" b="1" dirty="0">
                <a:latin typeface="+mn-lt"/>
              </a:rPr>
              <a:t>Das Denken von den Anfängen aus</a:t>
            </a:r>
          </a:p>
        </p:txBody>
      </p:sp>
      <p:sp>
        <p:nvSpPr>
          <p:cNvPr id="3" name="Inhaltsplatzhalter 2">
            <a:extLst>
              <a:ext uri="{FF2B5EF4-FFF2-40B4-BE49-F238E27FC236}">
                <a16:creationId xmlns:a16="http://schemas.microsoft.com/office/drawing/2014/main" id="{98B0832E-4704-4EE6-92C4-5124FBAC3681}"/>
              </a:ext>
            </a:extLst>
          </p:cNvPr>
          <p:cNvSpPr>
            <a:spLocks noGrp="1"/>
          </p:cNvSpPr>
          <p:nvPr>
            <p:ph idx="1"/>
          </p:nvPr>
        </p:nvSpPr>
        <p:spPr>
          <a:xfrm>
            <a:off x="0" y="618565"/>
            <a:ext cx="12192000" cy="6239435"/>
          </a:xfrm>
        </p:spPr>
        <p:txBody>
          <a:bodyPr>
            <a:normAutofit fontScale="85000" lnSpcReduction="20000"/>
          </a:bodyPr>
          <a:lstStyle/>
          <a:p>
            <a:r>
              <a:rPr lang="de-DE" dirty="0"/>
              <a:t>‚Im Anfang liegt alles begründet‘ ist das berühmte astrologische Urprinzip, das sich in jedem Phänomen und Ereignis wieder bewahrheitet</a:t>
            </a:r>
          </a:p>
          <a:p>
            <a:r>
              <a:rPr lang="de-DE" dirty="0"/>
              <a:t>Es ist aber auf jedes Horoskop, auch unsere Radix in erweiterter Perspektive anzuwenden, auch wir haben viele astrologische Startpunkte vor unserer Geburt, in die wir eingeboren sind</a:t>
            </a:r>
          </a:p>
          <a:p>
            <a:r>
              <a:rPr lang="de-DE" dirty="0"/>
              <a:t>Der Beginn unserer Existenz liegt im Dunklen, der Geburtsaugenblick ist meist bekannt. Der Neumond vor unserer Empfängnis lässt sich mit der Befragung der Mutter meist herausfinden (ob wir vor oder nach dem berechneten Termin der rund 260 Tage vor Geburt auf die Welt kamen). Doch vor der Empfängnis gab es eine für uns meist schicksalhafte, auch aus der karmischen Resonanz festgelegte Sonnenfinsternis, die in unser frühes Leben eingriff und eine Mondfinsternis, die unsere seelische Entwicklung überschattet. Intrauterin geschehende </a:t>
            </a:r>
            <a:r>
              <a:rPr lang="de-DE" dirty="0" err="1"/>
              <a:t>Fins-ternisse</a:t>
            </a:r>
            <a:r>
              <a:rPr lang="de-DE" dirty="0"/>
              <a:t> prägen uns körperlich-seelisch unbewusst (v.a. in Krankheitsblockaden und Wieder-holungszwängen sichtbar). Der karmische Neumond vor unserer Geburt gibt den unbewussten Pool und Lebensrahmen unserer Radix vor, der lange außerhalb unserer Kontrolle liegt.</a:t>
            </a:r>
          </a:p>
          <a:p>
            <a:r>
              <a:rPr lang="de-DE" dirty="0"/>
              <a:t>Ebenso gab es einen gesellschaftlichen wie religiösen Aufstiegsrahmen durch die Jupiter-Saturn-Konjunktion davor, einen hartnäckigen Meisterschaftsrahmen Saturn-Pluto usw. In starker archetypischer Resonanz befinden wir uns v.a. wenn selbiger Archetyp in der Radix ist.</a:t>
            </a:r>
          </a:p>
          <a:p>
            <a:r>
              <a:rPr lang="de-DE" dirty="0"/>
              <a:t>Auch hat jeder Planet in unserer Radix einen Beginn eines 0° Zeicheningresses (1, 2 oder 3malig) und eines Zyklusursprungs auf 0° Widder. Schaut man sich all diese Zeichen- und Widderingresse vor unsere Geburt / Empfängnis gesammelt in </a:t>
            </a:r>
            <a:r>
              <a:rPr lang="de-DE" dirty="0" err="1"/>
              <a:t>Synastrie</a:t>
            </a:r>
            <a:r>
              <a:rPr lang="de-DE" dirty="0"/>
              <a:t> an, ergibt sich unsere Planeten-Range (Reichweite) unseres gesamten thematisch gebündelten Planeten-Potenzials. Hierüber bildet/n sich Rahmen und Inhalte ab, was wir in unserem Leben verwirklicht haben / verwirklichen, vor allem ein verdichtendes Zusammenspiel unserer Hauptberufung.</a:t>
            </a:r>
          </a:p>
          <a:p>
            <a:endParaRPr lang="de-DE" dirty="0"/>
          </a:p>
        </p:txBody>
      </p:sp>
    </p:spTree>
    <p:extLst>
      <p:ext uri="{BB962C8B-B14F-4D97-AF65-F5344CB8AC3E}">
        <p14:creationId xmlns:p14="http://schemas.microsoft.com/office/powerpoint/2010/main" val="383957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6AC66-EA9F-43B4-9828-717871BFDAAF}"/>
              </a:ext>
            </a:extLst>
          </p:cNvPr>
          <p:cNvSpPr>
            <a:spLocks noGrp="1"/>
          </p:cNvSpPr>
          <p:nvPr>
            <p:ph type="title"/>
          </p:nvPr>
        </p:nvSpPr>
        <p:spPr>
          <a:xfrm>
            <a:off x="0" y="18255"/>
            <a:ext cx="12192000" cy="748227"/>
          </a:xfrm>
        </p:spPr>
        <p:txBody>
          <a:bodyPr>
            <a:normAutofit/>
          </a:bodyPr>
          <a:lstStyle/>
          <a:p>
            <a:pPr algn="ctr"/>
            <a:r>
              <a:rPr lang="de-DE" sz="4000" b="1" dirty="0">
                <a:latin typeface="+mn-lt"/>
              </a:rPr>
              <a:t>Das Denken vom ‚prätraumatischen Licht‘ (</a:t>
            </a:r>
            <a:r>
              <a:rPr lang="de-DE" sz="4000" b="1" dirty="0" err="1">
                <a:latin typeface="+mn-lt"/>
              </a:rPr>
              <a:t>Jakel</a:t>
            </a:r>
            <a:r>
              <a:rPr lang="de-DE" sz="4000" b="1" dirty="0">
                <a:latin typeface="+mn-lt"/>
              </a:rPr>
              <a:t>) aus</a:t>
            </a:r>
            <a:endParaRPr lang="de-DE" sz="4000" dirty="0"/>
          </a:p>
        </p:txBody>
      </p:sp>
      <p:sp>
        <p:nvSpPr>
          <p:cNvPr id="3" name="Inhaltsplatzhalter 2">
            <a:extLst>
              <a:ext uri="{FF2B5EF4-FFF2-40B4-BE49-F238E27FC236}">
                <a16:creationId xmlns:a16="http://schemas.microsoft.com/office/drawing/2014/main" id="{6A93D6C1-23E5-4B9B-B45B-3692118ABDFB}"/>
              </a:ext>
            </a:extLst>
          </p:cNvPr>
          <p:cNvSpPr>
            <a:spLocks noGrp="1"/>
          </p:cNvSpPr>
          <p:nvPr>
            <p:ph idx="1"/>
          </p:nvPr>
        </p:nvSpPr>
        <p:spPr>
          <a:xfrm>
            <a:off x="-1" y="766482"/>
            <a:ext cx="12191999" cy="6073263"/>
          </a:xfrm>
        </p:spPr>
        <p:txBody>
          <a:bodyPr>
            <a:normAutofit lnSpcReduction="10000"/>
          </a:bodyPr>
          <a:lstStyle/>
          <a:p>
            <a:r>
              <a:rPr lang="de-DE" sz="2400" dirty="0"/>
              <a:t>Durch längere, sich immer wieder von neuem der Heilung durch das Unbekannte anvertrauenden, medialen, intrauterinen Rückführungsarbeit kann man durch diese erlittenen intrauterinen und frühkindlichen Traumata (und deren körperlichen, seelischen Blockaden, die sich in konstitutionellen Krankheiten wie in seelischen Wiederholungszwängen im späteren Leben zeigen) hindurch zum prätraumatischen Ursprungslicht am göttlichen Eintrittstor in die Empfängnis gelangen, wo wir wahrnehmen können, wie Gott uns und unsere Inkarnation sieht, welches Urwesen wir von Gott geschenkt bekommen haben.</a:t>
            </a:r>
          </a:p>
          <a:p>
            <a:r>
              <a:rPr lang="de-DE" sz="2400" dirty="0"/>
              <a:t>Die Ursprungsprägung der Empfängnis rund 260 Tage vor der Geburt (lässt sich durch unsere Mutter erfragen) ist durch den </a:t>
            </a:r>
            <a:r>
              <a:rPr lang="de-DE" sz="2400" b="1" dirty="0"/>
              <a:t>Neumond vor der Empfängnis </a:t>
            </a:r>
            <a:r>
              <a:rPr lang="de-DE" sz="2400" dirty="0"/>
              <a:t>angezeigt (er zeigt den Rahmen an, aus dem wir wahrnehmen, erleben und agieren), die </a:t>
            </a:r>
            <a:r>
              <a:rPr lang="de-DE" sz="2400" b="1" dirty="0"/>
              <a:t>stärksten Traumata bzw. Blockaden hingegen durch die Sonnen- und Mondfinsternisse vor der Geburt</a:t>
            </a:r>
            <a:r>
              <a:rPr lang="de-DE" sz="2400" dirty="0"/>
              <a:t> </a:t>
            </a:r>
            <a:r>
              <a:rPr lang="de-DE" sz="2400" b="1" dirty="0"/>
              <a:t>und noch ursprünglicher vor der Empfängnis und</a:t>
            </a:r>
            <a:r>
              <a:rPr lang="de-DE" sz="2400" dirty="0"/>
              <a:t> </a:t>
            </a:r>
            <a:r>
              <a:rPr lang="de-DE" sz="2400" b="1" dirty="0"/>
              <a:t>durch</a:t>
            </a:r>
            <a:r>
              <a:rPr lang="de-DE" sz="2400" dirty="0"/>
              <a:t> </a:t>
            </a:r>
            <a:r>
              <a:rPr lang="de-DE" sz="2400" b="1" dirty="0"/>
              <a:t>große </a:t>
            </a:r>
            <a:r>
              <a:rPr lang="de-DE" sz="2400" b="1" dirty="0" err="1"/>
              <a:t>Zyklenübergänge</a:t>
            </a:r>
            <a:r>
              <a:rPr lang="de-DE" sz="2400" b="1" dirty="0"/>
              <a:t> während der Schwangerschaft. </a:t>
            </a:r>
          </a:p>
          <a:p>
            <a:r>
              <a:rPr lang="de-DE" sz="2400" b="1" dirty="0"/>
              <a:t>Der karmische Neumond vor der Geburt ist unser lebenslanger Geburtsrahmen, </a:t>
            </a:r>
            <a:r>
              <a:rPr lang="de-DE" sz="2400" dirty="0"/>
              <a:t>hierüber kommt viel Karmisches auf den unbewussten Pool zu uns, das mit der Radix ans Licht kommt</a:t>
            </a:r>
          </a:p>
          <a:p>
            <a:pPr marL="0" indent="0">
              <a:buNone/>
            </a:pPr>
            <a:r>
              <a:rPr lang="de-DE" dirty="0"/>
              <a:t>   </a:t>
            </a:r>
            <a:r>
              <a:rPr lang="de-DE"/>
              <a:t>siehe Präsentation: </a:t>
            </a:r>
            <a:r>
              <a:rPr lang="de-DE" dirty="0">
                <a:hlinkClick r:id="rId2"/>
              </a:rPr>
              <a:t>www.werner-held.de/pdf/vorgeburtlich.</a:t>
            </a:r>
            <a:r>
              <a:rPr lang="de-DE">
                <a:hlinkClick r:id="rId2"/>
              </a:rPr>
              <a:t>pptx</a:t>
            </a:r>
            <a:r>
              <a:rPr lang="de-DE"/>
              <a:t> und</a:t>
            </a:r>
            <a:endParaRPr lang="de-DE" dirty="0"/>
          </a:p>
          <a:p>
            <a:pPr marL="0" indent="0">
              <a:buNone/>
            </a:pPr>
            <a:r>
              <a:rPr lang="de-DE" dirty="0"/>
              <a:t>Video-Teil I:  https://www.youtube.com/watch?v=_-iXiMd0o1Y </a:t>
            </a:r>
          </a:p>
          <a:p>
            <a:pPr marL="0" indent="0">
              <a:buNone/>
            </a:pPr>
            <a:r>
              <a:rPr lang="de-DE" dirty="0"/>
              <a:t>Video-Teil II: https://www.youtube.com/watch?v=3EskhlWp4Mc</a:t>
            </a:r>
          </a:p>
        </p:txBody>
      </p:sp>
    </p:spTree>
    <p:extLst>
      <p:ext uri="{BB962C8B-B14F-4D97-AF65-F5344CB8AC3E}">
        <p14:creationId xmlns:p14="http://schemas.microsoft.com/office/powerpoint/2010/main" val="2995815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E8876-F73D-4BEF-881D-476EAC7B3777}"/>
              </a:ext>
            </a:extLst>
          </p:cNvPr>
          <p:cNvSpPr>
            <a:spLocks noGrp="1"/>
          </p:cNvSpPr>
          <p:nvPr>
            <p:ph type="title"/>
          </p:nvPr>
        </p:nvSpPr>
        <p:spPr>
          <a:xfrm>
            <a:off x="0" y="0"/>
            <a:ext cx="12192000" cy="1325563"/>
          </a:xfrm>
        </p:spPr>
        <p:txBody>
          <a:bodyPr>
            <a:normAutofit/>
          </a:bodyPr>
          <a:lstStyle/>
          <a:p>
            <a:pPr algn="ctr"/>
            <a:r>
              <a:rPr lang="de-DE" sz="4000" b="1" dirty="0">
                <a:latin typeface="+mn-lt"/>
              </a:rPr>
              <a:t>Das Denken von der fokussierenden holistischen Kausalität aus</a:t>
            </a:r>
          </a:p>
        </p:txBody>
      </p:sp>
      <p:sp>
        <p:nvSpPr>
          <p:cNvPr id="3" name="Inhaltsplatzhalter 2">
            <a:extLst>
              <a:ext uri="{FF2B5EF4-FFF2-40B4-BE49-F238E27FC236}">
                <a16:creationId xmlns:a16="http://schemas.microsoft.com/office/drawing/2014/main" id="{FB656595-2835-4CE6-BE19-D51AE1B45353}"/>
              </a:ext>
            </a:extLst>
          </p:cNvPr>
          <p:cNvSpPr>
            <a:spLocks noGrp="1"/>
          </p:cNvSpPr>
          <p:nvPr>
            <p:ph idx="1"/>
          </p:nvPr>
        </p:nvSpPr>
        <p:spPr>
          <a:xfrm>
            <a:off x="-1" y="1429789"/>
            <a:ext cx="12191999" cy="5428210"/>
          </a:xfrm>
        </p:spPr>
        <p:txBody>
          <a:bodyPr>
            <a:normAutofit fontScale="92500" lnSpcReduction="10000"/>
          </a:bodyPr>
          <a:lstStyle/>
          <a:p>
            <a:r>
              <a:rPr lang="de-DE" dirty="0"/>
              <a:t>Gott schöpft aus der jeweiligen Ganzheitswirkung einer Zeitqualität: mit </a:t>
            </a:r>
            <a:r>
              <a:rPr lang="de-DE" b="1" dirty="0"/>
              <a:t>archetypischen</a:t>
            </a:r>
            <a:r>
              <a:rPr lang="de-DE" dirty="0"/>
              <a:t> (ein Saturn-Uranus-Quadrat bezieht sich auf dessen </a:t>
            </a:r>
            <a:r>
              <a:rPr lang="de-DE" dirty="0" err="1"/>
              <a:t>Konjunktionszyklusstart</a:t>
            </a:r>
            <a:r>
              <a:rPr lang="de-DE" dirty="0"/>
              <a:t>) </a:t>
            </a:r>
            <a:r>
              <a:rPr lang="de-DE" b="1" dirty="0"/>
              <a:t>Grad-</a:t>
            </a:r>
            <a:r>
              <a:rPr lang="de-DE" dirty="0"/>
              <a:t> (aktive Grade laufender Zyklen werden aktiviert), </a:t>
            </a:r>
            <a:r>
              <a:rPr lang="de-DE" b="1" dirty="0"/>
              <a:t>örtlichen</a:t>
            </a:r>
            <a:r>
              <a:rPr lang="de-DE" dirty="0"/>
              <a:t> (was an einem Ort früher passiert ist, geht mit ein), </a:t>
            </a:r>
            <a:r>
              <a:rPr lang="de-DE" b="1" dirty="0"/>
              <a:t>kalendarischen</a:t>
            </a:r>
            <a:r>
              <a:rPr lang="de-DE" dirty="0"/>
              <a:t> (Feiertage gehen mit ein) </a:t>
            </a:r>
            <a:r>
              <a:rPr lang="de-DE" b="1" dirty="0"/>
              <a:t>und</a:t>
            </a:r>
            <a:r>
              <a:rPr lang="de-DE" dirty="0"/>
              <a:t> </a:t>
            </a:r>
            <a:r>
              <a:rPr lang="de-DE" b="1" dirty="0"/>
              <a:t>Zeit-</a:t>
            </a:r>
            <a:r>
              <a:rPr lang="de-DE" b="1" dirty="0" err="1"/>
              <a:t>Resonan</a:t>
            </a:r>
            <a:r>
              <a:rPr lang="de-DE" b="1" dirty="0"/>
              <a:t>-</a:t>
            </a:r>
            <a:r>
              <a:rPr lang="de-DE" b="1" dirty="0" err="1"/>
              <a:t>zen</a:t>
            </a:r>
            <a:r>
              <a:rPr lang="de-DE" b="1" dirty="0"/>
              <a:t> </a:t>
            </a:r>
            <a:r>
              <a:rPr lang="de-DE" dirty="0"/>
              <a:t>(z.B. im zeitlichen Mittelpunkt zweier Wirkhoroskope bspw. zweier Finsternisse oder Sonnenquartalsingresse) zu früheren, damit verknüpften Zeiten / Ereignissen. </a:t>
            </a:r>
          </a:p>
          <a:p>
            <a:r>
              <a:rPr lang="de-DE" dirty="0"/>
              <a:t>Jeder Zeitmoment fokussiert sich (in Abhängigkeit der jeweilig davon im Transit betroffenen </a:t>
            </a:r>
            <a:r>
              <a:rPr lang="de-DE" dirty="0" err="1"/>
              <a:t>Radixstellungen</a:t>
            </a:r>
            <a:r>
              <a:rPr lang="de-DE" dirty="0"/>
              <a:t>) </a:t>
            </a:r>
            <a:r>
              <a:rPr lang="de-DE" b="1" dirty="0"/>
              <a:t>geometrisch</a:t>
            </a:r>
            <a:r>
              <a:rPr lang="de-DE" dirty="0"/>
              <a:t> (z.B. austariert kraftgebündelt in Halbsummen bzw. fokussiert in </a:t>
            </a:r>
            <a:r>
              <a:rPr lang="de-DE" dirty="0" err="1"/>
              <a:t>Aspektfiguren</a:t>
            </a:r>
            <a:r>
              <a:rPr lang="de-DE" dirty="0"/>
              <a:t> und exakten Planeten-, Weltpunkt- und Achsen-Überläufen) </a:t>
            </a:r>
            <a:r>
              <a:rPr lang="de-DE" b="1" dirty="0"/>
              <a:t>exakt im Zentrum stehende Himmelsfaktoren</a:t>
            </a:r>
            <a:r>
              <a:rPr lang="de-DE" dirty="0"/>
              <a:t>. Andererseits gibt es eine </a:t>
            </a:r>
            <a:r>
              <a:rPr lang="de-DE" b="1" dirty="0"/>
              <a:t>thematische Bündelung </a:t>
            </a:r>
            <a:r>
              <a:rPr lang="de-DE" dirty="0"/>
              <a:t>auf den größten gemeinsamen Nenner durch Planeten und vor allem Asteroiden eines Genres, welche entscheidet, in welchen Themenbereich sich die Ereignisse bevorzugt manifestieren</a:t>
            </a:r>
          </a:p>
          <a:p>
            <a:r>
              <a:rPr lang="de-DE" dirty="0"/>
              <a:t>Man benötigt den breiten Aufmerksamkeitshorizont auf alle zusammenkommenden Aspekte und Wirkfaktoren und dann eine umfassende Bündelungsgabe auf das Wichtigste im Ereignisbild, weil Gott auch so vorgeht</a:t>
            </a:r>
          </a:p>
        </p:txBody>
      </p:sp>
    </p:spTree>
    <p:extLst>
      <p:ext uri="{BB962C8B-B14F-4D97-AF65-F5344CB8AC3E}">
        <p14:creationId xmlns:p14="http://schemas.microsoft.com/office/powerpoint/2010/main" val="118363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94A1E-1222-488A-AD3A-DA45115BBAC2}"/>
              </a:ext>
            </a:extLst>
          </p:cNvPr>
          <p:cNvSpPr>
            <a:spLocks noGrp="1"/>
          </p:cNvSpPr>
          <p:nvPr>
            <p:ph type="title"/>
          </p:nvPr>
        </p:nvSpPr>
        <p:spPr>
          <a:xfrm>
            <a:off x="470262" y="0"/>
            <a:ext cx="11721737" cy="1008529"/>
          </a:xfrm>
        </p:spPr>
        <p:txBody>
          <a:bodyPr>
            <a:normAutofit fontScale="90000"/>
          </a:bodyPr>
          <a:lstStyle/>
          <a:p>
            <a:pPr algn="ctr"/>
            <a:r>
              <a:rPr lang="de-DE" sz="4000" b="1" dirty="0">
                <a:latin typeface="+mn-lt"/>
              </a:rPr>
              <a:t>Die Astrologie muss in großen Teilen umgeschrieben werden - Kern-Einsichten</a:t>
            </a:r>
          </a:p>
        </p:txBody>
      </p:sp>
      <p:sp>
        <p:nvSpPr>
          <p:cNvPr id="3" name="Inhaltsplatzhalter 2">
            <a:extLst>
              <a:ext uri="{FF2B5EF4-FFF2-40B4-BE49-F238E27FC236}">
                <a16:creationId xmlns:a16="http://schemas.microsoft.com/office/drawing/2014/main" id="{3FBBC533-5477-417C-90A9-B62C34280F1E}"/>
              </a:ext>
            </a:extLst>
          </p:cNvPr>
          <p:cNvSpPr>
            <a:spLocks noGrp="1"/>
          </p:cNvSpPr>
          <p:nvPr>
            <p:ph idx="1"/>
          </p:nvPr>
        </p:nvSpPr>
        <p:spPr>
          <a:xfrm>
            <a:off x="0" y="1008529"/>
            <a:ext cx="12192000" cy="5849471"/>
          </a:xfrm>
        </p:spPr>
        <p:txBody>
          <a:bodyPr>
            <a:normAutofit fontScale="62500" lnSpcReduction="20000"/>
          </a:bodyPr>
          <a:lstStyle/>
          <a:p>
            <a:r>
              <a:rPr lang="de-DE" b="1" dirty="0"/>
              <a:t>Entdeckungshoroskope von bestimmten Großen Kometen, die zu großen Zyklen- / Epochenumbrüchen entdeckt wurden </a:t>
            </a:r>
            <a:r>
              <a:rPr lang="de-DE" dirty="0"/>
              <a:t>- </a:t>
            </a:r>
            <a:r>
              <a:rPr lang="de-DE" b="1" dirty="0"/>
              <a:t>sind die </a:t>
            </a:r>
            <a:r>
              <a:rPr lang="de-DE" dirty="0"/>
              <a:t>verdichtet stärksten, lange gesellschaftlich wirkenden, bislang unerkannten / nicht angemessen erforschten, bislang nicht verhinderbaren, über viele Jahrzehnte bis Jahrhunderte immer wieder ausgelösten </a:t>
            </a:r>
            <a:r>
              <a:rPr lang="de-DE" b="1" dirty="0"/>
              <a:t>unbedingten</a:t>
            </a:r>
            <a:r>
              <a:rPr lang="de-DE" dirty="0"/>
              <a:t> </a:t>
            </a:r>
            <a:r>
              <a:rPr lang="de-DE" b="1" dirty="0"/>
              <a:t>Umbruchs-Pusher die-</a:t>
            </a:r>
            <a:r>
              <a:rPr lang="de-DE" b="1" dirty="0" err="1"/>
              <a:t>ser</a:t>
            </a:r>
            <a:r>
              <a:rPr lang="de-DE" b="1" dirty="0"/>
              <a:t> lange dauernden Zyklen / -Epochen über den gleichgeschalteten Missbrauch dieser Kometen-Massen-Arousals durch Landesführer bzw. das Kollektiv steuernde Kräfte im Dunkeln, die damit sogar immer wieder Kriege auslösen können – wie Analysen späterer EH-Auslösungen zeigen</a:t>
            </a:r>
            <a:r>
              <a:rPr lang="de-DE" dirty="0"/>
              <a:t>. </a:t>
            </a:r>
            <a:r>
              <a:rPr lang="de-DE" b="1" dirty="0"/>
              <a:t>Die stärksten Wirkungen sind oft am längsten ins Unsichtbare verdrängt, der Weg diese Wirkungen frontierhaft zu erkennen und zu offenbaren, benötigte unzählige Herantastschritte ins vorher Unbewusste.</a:t>
            </a:r>
          </a:p>
          <a:p>
            <a:r>
              <a:rPr lang="de-DE" b="1" dirty="0"/>
              <a:t>Kometenhafte Aufsteiger (und </a:t>
            </a:r>
            <a:r>
              <a:rPr lang="de-DE" b="1" dirty="0" err="1"/>
              <a:t>Abstürzer</a:t>
            </a:r>
            <a:r>
              <a:rPr lang="de-DE" b="1" dirty="0"/>
              <a:t>) ahmen oft verstrahlt ausgewählt &amp; massenwirksam die Vorbildfunktion von deren schicksalhaften Phänomenologie der Kometenerscheinungsform gemäß ihrer Kometenbahnlage nach</a:t>
            </a:r>
            <a:r>
              <a:rPr lang="de-DE" dirty="0"/>
              <a:t>. Sie können neben der meist entwurzelnden bis zerstörerischen Wirkung, wenn transformiert, auch große lichtvolle </a:t>
            </a:r>
            <a:r>
              <a:rPr lang="de-DE" dirty="0" err="1"/>
              <a:t>Bewusstmacher</a:t>
            </a:r>
            <a:r>
              <a:rPr lang="de-DE" dirty="0"/>
              <a:t> und </a:t>
            </a:r>
            <a:r>
              <a:rPr lang="de-DE" dirty="0" err="1"/>
              <a:t>Bereiniger</a:t>
            </a:r>
            <a:r>
              <a:rPr lang="de-DE" dirty="0"/>
              <a:t> von Schattenthemen sein. Die genaueren Themen erkennt man an der detaillierten EH-Analyse mit Planetenstellungen, Asteroidenständen und der aspektierten Entdeckungsposition des Kometen im Chart sowie der Kometeneinbindung in v.a. zur Sichtbarkeitsphase begonnenen Zyklen. Die bislang 3 interstellaren hyperbolischen Asteroiden bzw. Kometen 1I/</a:t>
            </a:r>
            <a:r>
              <a:rPr lang="de-DE" dirty="0" err="1"/>
              <a:t>Oamuamua</a:t>
            </a:r>
            <a:r>
              <a:rPr lang="de-DE" dirty="0"/>
              <a:t>, 2I/Borisov und 3I/ATLAS sind bedeutsame unser Sonnensystem mit anderen verbindende, neujustierende Botschafter. </a:t>
            </a:r>
          </a:p>
          <a:p>
            <a:r>
              <a:rPr lang="de-DE" b="1" dirty="0"/>
              <a:t>Asteroiden bilden das komplexe,</a:t>
            </a:r>
            <a:r>
              <a:rPr lang="de-DE" dirty="0"/>
              <a:t> </a:t>
            </a:r>
            <a:r>
              <a:rPr lang="de-DE" b="1" dirty="0"/>
              <a:t>spezifisch themenfestlegende, ereignisgenerierende, dynamische Ordnungsnetzwerk von Gottes Bau-, Fahr- und Spielplan</a:t>
            </a:r>
            <a:r>
              <a:rPr lang="de-DE" dirty="0"/>
              <a:t>, dessen Grundverlauf durch Planetenbewegungen / -Zyklen und Finsternisse festgelegt wird. Asteroidenstände auf wichtigen Fixsternen (z.B. Regulus und Sirius) und (extra-)galaktischen Zentren stehen besonders stark. Götter und mythologische Figuren halten sich offenbar in ihrem Auftreten an die Planeten- und Asteroidenstände.</a:t>
            </a:r>
          </a:p>
          <a:p>
            <a:r>
              <a:rPr lang="de-DE" dirty="0"/>
              <a:t>Bspw. sind alle großen Zeitgeistthemen als auch individuelle Horoskope durch Asteroiden (und deren Wirkung durch Mythen, auch besonders durch die Entdeckungshoroskope und deren spezifischer Konstellationswucht als von Gott initiierte und aufgezeigte </a:t>
            </a:r>
            <a:r>
              <a:rPr lang="de-DE" dirty="0" err="1"/>
              <a:t>mythosaktualisierende</a:t>
            </a:r>
            <a:r>
              <a:rPr lang="de-DE" dirty="0"/>
              <a:t> / -erweiternde Eintrittskarte in den prägend steuernden Himmelsschwarm) inhaltlich festgelegt, welche die planetare Rumpfastrologie, die Planeten- und Achsenstände entscheidend thematisch präzisieren. </a:t>
            </a:r>
            <a:r>
              <a:rPr lang="de-DE" b="1" dirty="0"/>
              <a:t>Ohne Asteroiden kann man i.d.R. nur unzureichenden, unscharfen Überblick über das Geschehen zu einer Zeit haben</a:t>
            </a:r>
            <a:r>
              <a:rPr lang="de-DE" dirty="0"/>
              <a:t>.</a:t>
            </a:r>
          </a:p>
          <a:p>
            <a:r>
              <a:rPr lang="de-DE" dirty="0"/>
              <a:t>Der </a:t>
            </a:r>
            <a:r>
              <a:rPr lang="de-DE" b="1" dirty="0"/>
              <a:t>Goldstandard der Astrologie sollte die Detailanalyse jedes bedeutsamen Wirkhoroskops ganz zu Beginn werden</a:t>
            </a:r>
            <a:r>
              <a:rPr lang="de-DE" dirty="0"/>
              <a:t>, um überhaupt mitbekommen zu können, was sich über die jeweilige Wirkungsdauer entfalten wird, seien es Neumonde, Finsternisse, Ingresse, synodische Planetenzyklen, Äquator- / </a:t>
            </a:r>
            <a:r>
              <a:rPr lang="de-DE" dirty="0" err="1"/>
              <a:t>Ekliptiküberlaufhoroskope</a:t>
            </a:r>
            <a:r>
              <a:rPr lang="de-DE" dirty="0"/>
              <a:t> (von mir Touchdowns genannt), echte astronomische, bedeckende In </a:t>
            </a:r>
            <a:r>
              <a:rPr lang="de-DE" dirty="0" err="1"/>
              <a:t>Cazimis</a:t>
            </a:r>
            <a:r>
              <a:rPr lang="de-DE" dirty="0"/>
              <a:t>, Jahrhundert- und Jahrtausendhoroskope, niederlassende Stillstände etc.</a:t>
            </a:r>
          </a:p>
        </p:txBody>
      </p:sp>
    </p:spTree>
    <p:extLst>
      <p:ext uri="{BB962C8B-B14F-4D97-AF65-F5344CB8AC3E}">
        <p14:creationId xmlns:p14="http://schemas.microsoft.com/office/powerpoint/2010/main" val="758788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46A10-911F-47F2-8B87-3A0804C3389B}"/>
              </a:ext>
            </a:extLst>
          </p:cNvPr>
          <p:cNvSpPr>
            <a:spLocks noGrp="1"/>
          </p:cNvSpPr>
          <p:nvPr>
            <p:ph type="title"/>
          </p:nvPr>
        </p:nvSpPr>
        <p:spPr>
          <a:xfrm>
            <a:off x="0" y="-119270"/>
            <a:ext cx="12192000" cy="1327867"/>
          </a:xfrm>
        </p:spPr>
        <p:txBody>
          <a:bodyPr>
            <a:normAutofit/>
          </a:bodyPr>
          <a:lstStyle/>
          <a:p>
            <a:pPr algn="ctr"/>
            <a:r>
              <a:rPr lang="de-DE" sz="4000" b="1" dirty="0">
                <a:latin typeface="+mn-lt"/>
              </a:rPr>
              <a:t>Das Denken von der Präzision der holistisch ausgewählten Fokusthemen aus</a:t>
            </a:r>
          </a:p>
        </p:txBody>
      </p:sp>
      <p:sp>
        <p:nvSpPr>
          <p:cNvPr id="3" name="Inhaltsplatzhalter 2">
            <a:extLst>
              <a:ext uri="{FF2B5EF4-FFF2-40B4-BE49-F238E27FC236}">
                <a16:creationId xmlns:a16="http://schemas.microsoft.com/office/drawing/2014/main" id="{E1935594-D319-4825-B60F-48177B62D265}"/>
              </a:ext>
            </a:extLst>
          </p:cNvPr>
          <p:cNvSpPr>
            <a:spLocks noGrp="1"/>
          </p:cNvSpPr>
          <p:nvPr>
            <p:ph idx="1"/>
          </p:nvPr>
        </p:nvSpPr>
        <p:spPr>
          <a:xfrm>
            <a:off x="0" y="1208597"/>
            <a:ext cx="12045142" cy="5575195"/>
          </a:xfrm>
        </p:spPr>
        <p:txBody>
          <a:bodyPr>
            <a:normAutofit lnSpcReduction="10000"/>
          </a:bodyPr>
          <a:lstStyle/>
          <a:p>
            <a:r>
              <a:rPr lang="de-DE" dirty="0"/>
              <a:t>Die im vorherigen Dia beschriebene, holistisch kausale Fokussierung kann mit Halbsummen, dem exakten Zentrum einer </a:t>
            </a:r>
            <a:r>
              <a:rPr lang="de-DE" dirty="0" err="1"/>
              <a:t>Aspektfigur</a:t>
            </a:r>
            <a:r>
              <a:rPr lang="de-DE" dirty="0"/>
              <a:t> bzw. auf die exakteste Konjunktion, Quadrat oder Opposition mit zentralen Planeten oder Achsen auf einen Himmelskörper und dessen Mythos als Hauptdarsteller fokussieren, der die Hauptrolle spielt. </a:t>
            </a:r>
          </a:p>
          <a:p>
            <a:r>
              <a:rPr lang="de-DE" dirty="0"/>
              <a:t>Die wirkenden Themen dieses Himmelskörpers sind wiederum im Entdeckungshoroskop angelegt, in dem dann die </a:t>
            </a:r>
            <a:r>
              <a:rPr lang="de-DE" dirty="0" err="1"/>
              <a:t>traumatischten</a:t>
            </a:r>
            <a:r>
              <a:rPr lang="de-DE" dirty="0"/>
              <a:t> Spannungen die größte ereignisgenerierende Spaltungsmacht aufweisen</a:t>
            </a:r>
          </a:p>
          <a:p>
            <a:r>
              <a:rPr lang="de-DE" dirty="0"/>
              <a:t>Der präzise Blick auf den absolut zentral hinauslaufenden Konflikt im EH der oft sich an vielen Stellen thematisch unterstützt finden lässt, ermöglicht die heilende Lösungsfindung. </a:t>
            </a:r>
          </a:p>
          <a:p>
            <a:r>
              <a:rPr lang="de-DE" dirty="0"/>
              <a:t>Das EH wird, wenn sich ein wichtiger Kontakt mit diesem Asteroiden für uns ereignet, in der Regel zeitgleich auch sehr stimmig ereignisspezifisch durch die jeweiligen Transite ausgelöst (so verwoben ist das perfekte Netz des Göttlichen) </a:t>
            </a:r>
          </a:p>
        </p:txBody>
      </p:sp>
    </p:spTree>
    <p:extLst>
      <p:ext uri="{BB962C8B-B14F-4D97-AF65-F5344CB8AC3E}">
        <p14:creationId xmlns:p14="http://schemas.microsoft.com/office/powerpoint/2010/main" val="2703658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AEB2A-8C79-4781-AAF5-AAC16F10BCD2}"/>
              </a:ext>
            </a:extLst>
          </p:cNvPr>
          <p:cNvSpPr>
            <a:spLocks noGrp="1"/>
          </p:cNvSpPr>
          <p:nvPr>
            <p:ph type="title"/>
          </p:nvPr>
        </p:nvSpPr>
        <p:spPr>
          <a:xfrm>
            <a:off x="-11084" y="0"/>
            <a:ext cx="12192000" cy="1325563"/>
          </a:xfrm>
        </p:spPr>
        <p:txBody>
          <a:bodyPr>
            <a:normAutofit/>
          </a:bodyPr>
          <a:lstStyle/>
          <a:p>
            <a:pPr algn="ctr"/>
            <a:r>
              <a:rPr lang="de-DE" sz="4000" b="1" dirty="0">
                <a:latin typeface="+mn-lt"/>
              </a:rPr>
              <a:t>Das Denken von den Genrebündelungen aus</a:t>
            </a:r>
          </a:p>
        </p:txBody>
      </p:sp>
      <p:sp>
        <p:nvSpPr>
          <p:cNvPr id="3" name="Inhaltsplatzhalter 2">
            <a:extLst>
              <a:ext uri="{FF2B5EF4-FFF2-40B4-BE49-F238E27FC236}">
                <a16:creationId xmlns:a16="http://schemas.microsoft.com/office/drawing/2014/main" id="{943F6502-92A5-47BC-B12C-394B3368A9D0}"/>
              </a:ext>
            </a:extLst>
          </p:cNvPr>
          <p:cNvSpPr>
            <a:spLocks noGrp="1"/>
          </p:cNvSpPr>
          <p:nvPr>
            <p:ph idx="1"/>
          </p:nvPr>
        </p:nvSpPr>
        <p:spPr>
          <a:xfrm>
            <a:off x="74815" y="1537855"/>
            <a:ext cx="12020203" cy="5187141"/>
          </a:xfrm>
        </p:spPr>
        <p:txBody>
          <a:bodyPr/>
          <a:lstStyle/>
          <a:p>
            <a:pPr marL="0" indent="0">
              <a:buNone/>
            </a:pPr>
            <a:r>
              <a:rPr lang="de-DE" dirty="0"/>
              <a:t>Der größte gemeinsame Nenner der größten Zahl von stark in einem Horoskop stehenden Asteroiden eines thematischen Genres </a:t>
            </a:r>
          </a:p>
          <a:p>
            <a:pPr marL="0" indent="0">
              <a:buNone/>
            </a:pPr>
            <a:r>
              <a:rPr lang="de-DE" dirty="0"/>
              <a:t>(Krieg, Liebe, Missbrauch, KI &amp; Digitalisierung, Heilung, Aufstieg und Erleuchtung, Erinnyen und Rache, Tod &amp; Unterwelt, Genie &amp; Kreativität, Christentum und Engel, Ehrgeiz und Leistungsantrieb, Entwurzelung, Magie, Schmerzen, Aufruhr, Astrologie, Spiritualität, Totalitarismus, Weisheit, Macht) </a:t>
            </a:r>
          </a:p>
          <a:p>
            <a:pPr marL="0" indent="0">
              <a:buNone/>
            </a:pPr>
            <a:r>
              <a:rPr lang="de-DE" dirty="0"/>
              <a:t>entscheidet i.d.R. über die Qualität des Augenblicks, dieses Genre hat dann seinen Zeitmoment, sein Heimspiel</a:t>
            </a:r>
          </a:p>
        </p:txBody>
      </p:sp>
    </p:spTree>
    <p:extLst>
      <p:ext uri="{BB962C8B-B14F-4D97-AF65-F5344CB8AC3E}">
        <p14:creationId xmlns:p14="http://schemas.microsoft.com/office/powerpoint/2010/main" val="886096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B696B-F1F2-4306-B4E8-24D313787B0E}"/>
              </a:ext>
            </a:extLst>
          </p:cNvPr>
          <p:cNvSpPr>
            <a:spLocks noGrp="1"/>
          </p:cNvSpPr>
          <p:nvPr>
            <p:ph type="title"/>
          </p:nvPr>
        </p:nvSpPr>
        <p:spPr>
          <a:xfrm>
            <a:off x="133003" y="133004"/>
            <a:ext cx="12058997" cy="1325563"/>
          </a:xfrm>
        </p:spPr>
        <p:txBody>
          <a:bodyPr>
            <a:normAutofit fontScale="90000"/>
          </a:bodyPr>
          <a:lstStyle/>
          <a:p>
            <a:pPr algn="ctr"/>
            <a:r>
              <a:rPr lang="de-DE" b="1" dirty="0">
                <a:latin typeface="+mn-lt"/>
              </a:rPr>
              <a:t>Das Denken von den astrologisch und zyklisch analysierten und auch medial erforschten Entdeckungshoroskopen (EHs) von Himmelskörpern aus</a:t>
            </a:r>
            <a:endParaRPr lang="de-DE" dirty="0"/>
          </a:p>
        </p:txBody>
      </p:sp>
      <p:sp>
        <p:nvSpPr>
          <p:cNvPr id="3" name="Inhaltsplatzhalter 2">
            <a:extLst>
              <a:ext uri="{FF2B5EF4-FFF2-40B4-BE49-F238E27FC236}">
                <a16:creationId xmlns:a16="http://schemas.microsoft.com/office/drawing/2014/main" id="{41451071-9BE7-44A0-9F89-4C4D2898CC7E}"/>
              </a:ext>
            </a:extLst>
          </p:cNvPr>
          <p:cNvSpPr>
            <a:spLocks noGrp="1"/>
          </p:cNvSpPr>
          <p:nvPr>
            <p:ph idx="1"/>
          </p:nvPr>
        </p:nvSpPr>
        <p:spPr>
          <a:xfrm>
            <a:off x="133003" y="1570008"/>
            <a:ext cx="11862261" cy="5287992"/>
          </a:xfrm>
        </p:spPr>
        <p:txBody>
          <a:bodyPr>
            <a:normAutofit fontScale="77500" lnSpcReduction="20000"/>
          </a:bodyPr>
          <a:lstStyle/>
          <a:p>
            <a:pPr>
              <a:lnSpc>
                <a:spcPct val="100000"/>
              </a:lnSpc>
            </a:pPr>
            <a:r>
              <a:rPr lang="de-DE" dirty="0"/>
              <a:t>Entdeckungshoroskope in Verbindung mit dem Mythos und den astronomischen Eigenschaften wie Bahnlagen bestimmen - wie die Forschung zeigt - die Wirkung des Himmelskörpers. Die EHs sind eine den Mythos 2.0 festlegende kosmische Auswahl eines Mythos, einer besonderen Lebensleistung nach dem der Asteroid benannt wurde, eine ehrende Versetzung an den Himmel und eine göttlich ausgewählte koinzidente Eintrittskarte in den Schwarm der uns thematisch dann auch bewusst wahrnehmbar prägenden Asteroiden</a:t>
            </a:r>
          </a:p>
          <a:p>
            <a:pPr>
              <a:lnSpc>
                <a:spcPct val="100000"/>
              </a:lnSpc>
            </a:pPr>
            <a:r>
              <a:rPr lang="de-DE" dirty="0"/>
              <a:t>In den EHs liegen alle bedeutsamen Informationen über die Protagonisten-Seele hinter dem Asteroiden vor, seine Gaben, Qualitäten und Aufgaben, aber auch seine zu erlösenden Konflikte und auch seines – gemäß der karmischen Methoden ablesbaren und medial ergründbaren – existenziellen Karmas vor dem berühmten Leben, dessen unerlöste Konflikte erst zum berühmten Leben geführt haben. </a:t>
            </a:r>
            <a:r>
              <a:rPr lang="de-DE" b="1" dirty="0"/>
              <a:t>Die EHs beinhalten das liebevolle, nichtwertende alles aufzeigende göttliche Licht von ganz </a:t>
            </a:r>
            <a:r>
              <a:rPr lang="de-DE" b="1" dirty="0" err="1"/>
              <a:t>ganz</a:t>
            </a:r>
            <a:r>
              <a:rPr lang="de-DE" b="1" dirty="0"/>
              <a:t> oben</a:t>
            </a:r>
          </a:p>
          <a:p>
            <a:pPr>
              <a:lnSpc>
                <a:spcPct val="100000"/>
              </a:lnSpc>
            </a:pPr>
            <a:r>
              <a:rPr lang="de-DE" dirty="0"/>
              <a:t>Der </a:t>
            </a:r>
            <a:r>
              <a:rPr lang="de-DE" dirty="0" err="1"/>
              <a:t>karma</a:t>
            </a:r>
            <a:r>
              <a:rPr lang="de-DE" dirty="0"/>
              <a:t>- und </a:t>
            </a:r>
            <a:r>
              <a:rPr lang="de-DE" dirty="0" err="1"/>
              <a:t>traumaerlösend</a:t>
            </a:r>
            <a:r>
              <a:rPr lang="de-DE" dirty="0"/>
              <a:t> seeleneinholende, aufstiegshelfende, kosmisch immens weite, schöpfungsreiche Wirkungsrahmen aller entdeckten Asteroiden wurde durch das </a:t>
            </a:r>
            <a:r>
              <a:rPr lang="de-DE" b="1" dirty="0"/>
              <a:t>Asteroiden-Urhoroskop</a:t>
            </a:r>
            <a:r>
              <a:rPr lang="de-DE" dirty="0"/>
              <a:t> des Neumonds vor der Entdeckung von Ceres am Tag des anhebenden 1. Uranus-Touchdowns auf den Äquator nach seiner Entdeckung (Gründung einer freudig anhebenden Erde-Himmelskultur) geschaffen am 16.12.1800, um 06:01:26 UT, Palermo und der </a:t>
            </a:r>
            <a:r>
              <a:rPr lang="de-DE" dirty="0" err="1"/>
              <a:t>chaoslastig</a:t>
            </a:r>
            <a:r>
              <a:rPr lang="de-DE" dirty="0"/>
              <a:t> schöpfungsreiche SoFi (NM) zuvor am 18.10.1800, 08:57:39 UT, Palermo</a:t>
            </a:r>
          </a:p>
          <a:p>
            <a:endParaRPr lang="de-DE" dirty="0"/>
          </a:p>
        </p:txBody>
      </p:sp>
    </p:spTree>
    <p:extLst>
      <p:ext uri="{BB962C8B-B14F-4D97-AF65-F5344CB8AC3E}">
        <p14:creationId xmlns:p14="http://schemas.microsoft.com/office/powerpoint/2010/main" val="2136242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1EFA2-177F-438F-9D9F-BC009AE58B2A}"/>
              </a:ext>
            </a:extLst>
          </p:cNvPr>
          <p:cNvSpPr>
            <a:spLocks noGrp="1"/>
          </p:cNvSpPr>
          <p:nvPr>
            <p:ph type="title"/>
          </p:nvPr>
        </p:nvSpPr>
        <p:spPr>
          <a:xfrm>
            <a:off x="-1" y="-80388"/>
            <a:ext cx="12113623" cy="1215851"/>
          </a:xfrm>
        </p:spPr>
        <p:txBody>
          <a:bodyPr>
            <a:normAutofit/>
          </a:bodyPr>
          <a:lstStyle/>
          <a:p>
            <a:pPr algn="ctr"/>
            <a:r>
              <a:rPr lang="de-DE" sz="4000" b="1" dirty="0">
                <a:latin typeface="+mn-lt"/>
              </a:rPr>
              <a:t>Das Denken von Gottes Absichten aus, von Gottes Bau-, Fahr- und Spielplan aus und wieder zu Gott hin</a:t>
            </a:r>
            <a:endParaRPr lang="de-DE" sz="4000" dirty="0"/>
          </a:p>
        </p:txBody>
      </p:sp>
      <p:sp>
        <p:nvSpPr>
          <p:cNvPr id="3" name="Inhaltsplatzhalter 2">
            <a:extLst>
              <a:ext uri="{FF2B5EF4-FFF2-40B4-BE49-F238E27FC236}">
                <a16:creationId xmlns:a16="http://schemas.microsoft.com/office/drawing/2014/main" id="{633EA09E-8BB4-4C66-920E-7EBBDB1CD0A4}"/>
              </a:ext>
            </a:extLst>
          </p:cNvPr>
          <p:cNvSpPr>
            <a:spLocks noGrp="1"/>
          </p:cNvSpPr>
          <p:nvPr>
            <p:ph idx="1"/>
          </p:nvPr>
        </p:nvSpPr>
        <p:spPr>
          <a:xfrm>
            <a:off x="0" y="1014884"/>
            <a:ext cx="12113623" cy="5843117"/>
          </a:xfrm>
        </p:spPr>
        <p:txBody>
          <a:bodyPr>
            <a:noAutofit/>
          </a:bodyPr>
          <a:lstStyle/>
          <a:p>
            <a:pPr>
              <a:spcBef>
                <a:spcPts val="800"/>
              </a:spcBef>
            </a:pPr>
            <a:r>
              <a:rPr lang="de-DE" sz="2100" dirty="0"/>
              <a:t>Die grundgute Urschöpfung des Sonnensystems (in einer Vision gesehen)</a:t>
            </a:r>
          </a:p>
          <a:p>
            <a:pPr>
              <a:spcBef>
                <a:spcPts val="800"/>
              </a:spcBef>
            </a:pPr>
            <a:r>
              <a:rPr lang="de-DE" sz="2100" dirty="0"/>
              <a:t>Der gewährte freie Wille (dessen Ausübung aber auch karmische Folgen hat)</a:t>
            </a:r>
          </a:p>
          <a:p>
            <a:pPr>
              <a:spcBef>
                <a:spcPts val="800"/>
              </a:spcBef>
            </a:pPr>
            <a:r>
              <a:rPr lang="de-DE" sz="2100" dirty="0"/>
              <a:t>Das liebevoll gewährte freie Lebensanrecht jedes Einzelnen auf einem in Liebe geschaffenen Planeten (aber mit Konfrontation eigenen zu erlösenden Karmas)</a:t>
            </a:r>
          </a:p>
          <a:p>
            <a:pPr>
              <a:spcBef>
                <a:spcPts val="800"/>
              </a:spcBef>
            </a:pPr>
            <a:r>
              <a:rPr lang="de-DE" sz="2100" dirty="0"/>
              <a:t>Immer neue </a:t>
            </a:r>
            <a:r>
              <a:rPr lang="de-DE" sz="2100" dirty="0" err="1"/>
              <a:t>ko</a:t>
            </a:r>
            <a:r>
              <a:rPr lang="de-DE" sz="2100" dirty="0"/>
              <a:t>-kreativ die Menschheitsgeschichte aufgreifende Themenlenkung im jedem Augenblick</a:t>
            </a:r>
          </a:p>
          <a:p>
            <a:pPr>
              <a:spcBef>
                <a:spcPts val="800"/>
              </a:spcBef>
            </a:pPr>
            <a:r>
              <a:rPr lang="de-DE" sz="2100" dirty="0"/>
              <a:t>Holistisch kausale Fokusauswahl auf ein Zentralthema / eine Figur / einen Himmelkörper (die Entdeckungs-auswahl des Protagonisten folgen der Chaos = Uranus / Neptun-Halbsumme des Ur-Asteroidencharts 16.12.1800, in diesem immens kosmisch weitem, </a:t>
            </a:r>
            <a:r>
              <a:rPr lang="de-DE" sz="2100" dirty="0" err="1"/>
              <a:t>karmaerlösendem</a:t>
            </a:r>
            <a:r>
              <a:rPr lang="de-DE" sz="2100" dirty="0"/>
              <a:t> Chart zeigt sich, dass die Asteroiden in Gänze Aufstiegshelfer zur Luftepoche, zu Gott sind, gewisse sind dabei heiliger und erlöster als andere)</a:t>
            </a:r>
          </a:p>
          <a:p>
            <a:pPr>
              <a:spcBef>
                <a:spcPts val="800"/>
              </a:spcBef>
            </a:pPr>
            <a:r>
              <a:rPr lang="de-DE" sz="2100" dirty="0"/>
              <a:t>Aufwärtsspirale des Bewusstseins in der Luftepoche zur Heimkehr zu Gott</a:t>
            </a:r>
          </a:p>
          <a:p>
            <a:pPr>
              <a:spcBef>
                <a:spcPts val="800"/>
              </a:spcBef>
            </a:pPr>
            <a:r>
              <a:rPr lang="de-DE" sz="2100" dirty="0"/>
              <a:t>Das nichtwertende, liebevolle göttliche Licht von ganz </a:t>
            </a:r>
            <a:r>
              <a:rPr lang="de-DE" sz="2100" dirty="0" err="1"/>
              <a:t>ganz</a:t>
            </a:r>
            <a:r>
              <a:rPr lang="de-DE" sz="2100" dirty="0"/>
              <a:t> oben in den Asteroiden -Entdeckungshoroskopen und Radices und das Heimholwerk der Seelen mit Asteroiden</a:t>
            </a:r>
          </a:p>
          <a:p>
            <a:pPr>
              <a:spcBef>
                <a:spcPts val="800"/>
              </a:spcBef>
            </a:pPr>
            <a:r>
              <a:rPr lang="de-DE" sz="2100" dirty="0"/>
              <a:t>Es gibt eine Vielheit der Gottes Plan immer wieder neu umsetzenden Akteure, mit denen man über die Planeten und Asteroiden medial hilfreich / erkenntnisreich in Kontakt treten kann</a:t>
            </a:r>
          </a:p>
          <a:p>
            <a:pPr>
              <a:spcBef>
                <a:spcPts val="800"/>
              </a:spcBef>
            </a:pPr>
            <a:r>
              <a:rPr lang="de-DE" sz="2100" dirty="0"/>
              <a:t>Kollektives Nachleben / Sichtbarmachen ungesehenen Leidens von Gruppen / Individuen in späteren Zyklen</a:t>
            </a:r>
          </a:p>
          <a:p>
            <a:pPr>
              <a:spcBef>
                <a:spcPts val="800"/>
              </a:spcBef>
            </a:pPr>
            <a:r>
              <a:rPr lang="de-DE" sz="2100" dirty="0"/>
              <a:t>Kenntnis der heiligen Zyklen und heiligen Himmelskörper, die einen direkten Trauma- und </a:t>
            </a:r>
            <a:r>
              <a:rPr lang="de-DE" sz="2100" dirty="0" err="1"/>
              <a:t>Karmaerlösungsweg</a:t>
            </a:r>
            <a:r>
              <a:rPr lang="de-DE" sz="2100" dirty="0"/>
              <a:t> zu Gott beinhalten</a:t>
            </a:r>
          </a:p>
        </p:txBody>
      </p:sp>
    </p:spTree>
    <p:extLst>
      <p:ext uri="{BB962C8B-B14F-4D97-AF65-F5344CB8AC3E}">
        <p14:creationId xmlns:p14="http://schemas.microsoft.com/office/powerpoint/2010/main" val="4130415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FF4C5-000B-405B-813B-A4E7304BC1F3}"/>
              </a:ext>
            </a:extLst>
          </p:cNvPr>
          <p:cNvSpPr>
            <a:spLocks noGrp="1"/>
          </p:cNvSpPr>
          <p:nvPr>
            <p:ph type="title"/>
          </p:nvPr>
        </p:nvSpPr>
        <p:spPr>
          <a:xfrm>
            <a:off x="0" y="0"/>
            <a:ext cx="12192000" cy="1325563"/>
          </a:xfrm>
        </p:spPr>
        <p:txBody>
          <a:bodyPr>
            <a:normAutofit fontScale="90000"/>
          </a:bodyPr>
          <a:lstStyle/>
          <a:p>
            <a:pPr algn="ctr"/>
            <a:r>
              <a:rPr lang="de-DE" sz="4000" b="1" dirty="0">
                <a:latin typeface="+mn-lt"/>
              </a:rPr>
              <a:t>Das Denken von der Weite des Lichts aus in der Jetztzeit vs. der engen Perspektive der alten Verhaftung im Angstdunkel</a:t>
            </a:r>
          </a:p>
        </p:txBody>
      </p:sp>
      <p:sp>
        <p:nvSpPr>
          <p:cNvPr id="3" name="Inhaltsplatzhalter 2">
            <a:extLst>
              <a:ext uri="{FF2B5EF4-FFF2-40B4-BE49-F238E27FC236}">
                <a16:creationId xmlns:a16="http://schemas.microsoft.com/office/drawing/2014/main" id="{10782A50-5EE2-4FDB-B6E8-182197B1F4E7}"/>
              </a:ext>
            </a:extLst>
          </p:cNvPr>
          <p:cNvSpPr>
            <a:spLocks noGrp="1"/>
          </p:cNvSpPr>
          <p:nvPr>
            <p:ph idx="1"/>
          </p:nvPr>
        </p:nvSpPr>
        <p:spPr>
          <a:xfrm>
            <a:off x="0" y="1416818"/>
            <a:ext cx="12192000" cy="5667329"/>
          </a:xfrm>
        </p:spPr>
        <p:txBody>
          <a:bodyPr>
            <a:normAutofit/>
          </a:bodyPr>
          <a:lstStyle/>
          <a:p>
            <a:pPr marL="0" indent="0">
              <a:buNone/>
            </a:pPr>
            <a:r>
              <a:rPr lang="de-DE" sz="2400" dirty="0"/>
              <a:t>Der Blick von der stückweise immer mehr durch Heilungstransformationen und Durchlichtungen erkannten tatsächlichen göttlichen Wahrheit </a:t>
            </a:r>
          </a:p>
          <a:p>
            <a:pPr marL="0" indent="0">
              <a:buNone/>
            </a:pPr>
            <a:r>
              <a:rPr lang="de-DE" sz="2400" dirty="0"/>
              <a:t>und nicht der gewohnheitsabsichernde Blick von den mannigfaltigen, </a:t>
            </a:r>
            <a:r>
              <a:rPr lang="de-DE" sz="2400" dirty="0" err="1"/>
              <a:t>traumabedingten</a:t>
            </a:r>
            <a:r>
              <a:rPr lang="de-DE" sz="2400" dirty="0"/>
              <a:t> Verdrängungen aus</a:t>
            </a:r>
          </a:p>
          <a:p>
            <a:pPr marL="0" indent="0">
              <a:buNone/>
            </a:pPr>
            <a:r>
              <a:rPr lang="de-DE" sz="2400" dirty="0"/>
              <a:t>Seit vielen Jahren ist der Weg auf lichtvollen Aufstieg und Karma-Erlösung ausgerichtet: </a:t>
            </a:r>
          </a:p>
          <a:p>
            <a:pPr marL="0" indent="0">
              <a:buNone/>
            </a:pPr>
            <a:r>
              <a:rPr lang="de-DE" sz="2400" dirty="0"/>
              <a:t>beginnend mit dem öffnenden Neptun in Wassermann 1998 </a:t>
            </a:r>
          </a:p>
          <a:p>
            <a:pPr marL="0" indent="0">
              <a:buNone/>
            </a:pPr>
            <a:r>
              <a:rPr lang="de-DE" sz="2400" dirty="0"/>
              <a:t>durch den Jupiter-Saturn 2020 (wo alle engelsgeführt die Gasplaneten Jupiter-Saturn / Uranus-Saint Michel in der Halbsumme auf Neptun am Zukunftspol um die Galaxie ‚</a:t>
            </a:r>
            <a:r>
              <a:rPr lang="de-DE" sz="2400" dirty="0" err="1"/>
              <a:t>Directio</a:t>
            </a:r>
            <a:r>
              <a:rPr lang="de-DE" sz="2400" dirty="0"/>
              <a:t> Solaris‘ auf 17,5° Fische fokussieren im Qua. zu den Mondknoten) </a:t>
            </a:r>
          </a:p>
          <a:p>
            <a:pPr marL="0" indent="0">
              <a:buNone/>
            </a:pPr>
            <a:r>
              <a:rPr lang="de-DE" sz="2400" dirty="0"/>
              <a:t>Durch den </a:t>
            </a:r>
            <a:r>
              <a:rPr lang="de-DE" sz="2400" dirty="0" err="1"/>
              <a:t>fischehaften</a:t>
            </a:r>
            <a:r>
              <a:rPr lang="de-DE" sz="2400" dirty="0"/>
              <a:t>, hoch geführten Jupiter-Neptun-Zyklus 2022 </a:t>
            </a:r>
          </a:p>
          <a:p>
            <a:pPr marL="0" indent="0">
              <a:buNone/>
            </a:pPr>
            <a:r>
              <a:rPr lang="de-DE" sz="2400" dirty="0"/>
              <a:t>Der die Erdepochen auflösende / erlösende / überführende Neptun in seiner Fische-Phase von 2012 – 2025, mit dem Unterwelten erlösenden Neptun in der Uranus- / Pluto-Halbsumme seit ein paar Jahren, vor allem auf den galaktischen Zentrums- und 0° Kardinal-Gradzahlen</a:t>
            </a:r>
          </a:p>
        </p:txBody>
      </p:sp>
    </p:spTree>
    <p:extLst>
      <p:ext uri="{BB962C8B-B14F-4D97-AF65-F5344CB8AC3E}">
        <p14:creationId xmlns:p14="http://schemas.microsoft.com/office/powerpoint/2010/main" val="4020198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A27A8-CD24-4208-AB11-C6A310C4C967}"/>
              </a:ext>
            </a:extLst>
          </p:cNvPr>
          <p:cNvSpPr>
            <a:spLocks noGrp="1"/>
          </p:cNvSpPr>
          <p:nvPr>
            <p:ph type="title"/>
          </p:nvPr>
        </p:nvSpPr>
        <p:spPr>
          <a:xfrm>
            <a:off x="-1" y="1"/>
            <a:ext cx="12191999" cy="1097280"/>
          </a:xfrm>
        </p:spPr>
        <p:txBody>
          <a:bodyPr>
            <a:normAutofit fontScale="90000"/>
          </a:bodyPr>
          <a:lstStyle/>
          <a:p>
            <a:pPr algn="ctr"/>
            <a:r>
              <a:rPr lang="de-DE" b="1" dirty="0">
                <a:latin typeface="+mn-lt"/>
              </a:rPr>
              <a:t>Das Denken von Epochenhoroskopen und deren Entfaltung aus</a:t>
            </a:r>
            <a:endParaRPr lang="de-DE" dirty="0"/>
          </a:p>
        </p:txBody>
      </p:sp>
      <p:sp>
        <p:nvSpPr>
          <p:cNvPr id="3" name="Inhaltsplatzhalter 2">
            <a:extLst>
              <a:ext uri="{FF2B5EF4-FFF2-40B4-BE49-F238E27FC236}">
                <a16:creationId xmlns:a16="http://schemas.microsoft.com/office/drawing/2014/main" id="{A60E5C98-9590-4BD3-9460-2F65DA61AE72}"/>
              </a:ext>
            </a:extLst>
          </p:cNvPr>
          <p:cNvSpPr>
            <a:spLocks noGrp="1"/>
          </p:cNvSpPr>
          <p:nvPr>
            <p:ph idx="1"/>
          </p:nvPr>
        </p:nvSpPr>
        <p:spPr>
          <a:xfrm>
            <a:off x="103366" y="1097281"/>
            <a:ext cx="12088633" cy="5760719"/>
          </a:xfrm>
        </p:spPr>
        <p:txBody>
          <a:bodyPr>
            <a:normAutofit fontScale="85000" lnSpcReduction="20000"/>
          </a:bodyPr>
          <a:lstStyle/>
          <a:p>
            <a:pPr>
              <a:lnSpc>
                <a:spcPct val="100000"/>
              </a:lnSpc>
            </a:pPr>
            <a:r>
              <a:rPr lang="de-DE" dirty="0"/>
              <a:t>Exakte Übergänge von großen Epochen sind die zentralen Horoskope einer Ära:</a:t>
            </a:r>
          </a:p>
          <a:p>
            <a:pPr>
              <a:lnSpc>
                <a:spcPct val="100000"/>
              </a:lnSpc>
            </a:pPr>
            <a:r>
              <a:rPr lang="de-DE" dirty="0"/>
              <a:t>Die Große Mutations-Konjunktion Jupiter-Saturn in ein neues Zeichen legt die ganze 200jährige Epoche fest, die 1. Große Feuer-Konjunktion am 18.12.1603 sogar für 800 Jahre, die Erdmutation war am 17.07.1802, die Luftmutation am 31.12.1980</a:t>
            </a:r>
          </a:p>
          <a:p>
            <a:pPr>
              <a:lnSpc>
                <a:spcPct val="100000"/>
              </a:lnSpc>
            </a:pPr>
            <a:r>
              <a:rPr lang="de-DE" b="1" dirty="0"/>
              <a:t>Jahrhundert- und Jahrtausendhoroskope </a:t>
            </a:r>
            <a:r>
              <a:rPr lang="de-DE" dirty="0"/>
              <a:t>zum 1.1. 0h Ortszeit rahmen alle Entwicklungen des Jahrhunderts bzw. Jahrtausends vor Ort</a:t>
            </a:r>
          </a:p>
          <a:p>
            <a:pPr>
              <a:lnSpc>
                <a:spcPct val="100000"/>
              </a:lnSpc>
            </a:pPr>
            <a:r>
              <a:rPr lang="de-DE" dirty="0"/>
              <a:t>Der auf das Galaktische Zentrum korrigierte </a:t>
            </a:r>
            <a:r>
              <a:rPr lang="de-DE" b="1" dirty="0"/>
              <a:t>Überlauf des Galaktischen Äquators auf 0° Steinbock</a:t>
            </a:r>
            <a:r>
              <a:rPr lang="de-DE" dirty="0"/>
              <a:t> am 28.04.1994 um 15:31 UT brachte eine 25920 Jahre umfassende </a:t>
            </a:r>
            <a:r>
              <a:rPr lang="de-DE" b="1" dirty="0"/>
              <a:t>galaktisch initiierte neue humanistische Wir-Alle-Weltordnung</a:t>
            </a:r>
            <a:r>
              <a:rPr lang="de-DE" dirty="0"/>
              <a:t> mit zuerst dunklem Machtdrang vieler horizontüberschreitender, extremer Kräfte</a:t>
            </a:r>
          </a:p>
          <a:p>
            <a:pPr>
              <a:lnSpc>
                <a:spcPct val="100000"/>
              </a:lnSpc>
            </a:pPr>
            <a:r>
              <a:rPr lang="de-DE" b="1" dirty="0" err="1"/>
              <a:t>Langsamläuferingresse</a:t>
            </a:r>
            <a:r>
              <a:rPr lang="de-DE" b="1" dirty="0"/>
              <a:t> auf 0° Widder: </a:t>
            </a:r>
            <a:r>
              <a:rPr lang="de-DE" dirty="0"/>
              <a:t>Epochenneustarts des Durchlaufs bis 30° Fische</a:t>
            </a:r>
          </a:p>
          <a:p>
            <a:pPr>
              <a:lnSpc>
                <a:spcPct val="100000"/>
              </a:lnSpc>
            </a:pPr>
            <a:r>
              <a:rPr lang="de-DE" b="1" dirty="0"/>
              <a:t>Neptun-Pluto-Konjunktionen</a:t>
            </a:r>
            <a:r>
              <a:rPr lang="de-DE" dirty="0"/>
              <a:t> (Massenmedien) 1891 /1892, </a:t>
            </a:r>
            <a:r>
              <a:rPr lang="de-DE" b="1" dirty="0"/>
              <a:t>Uranus-Pluto-Konjunktionen</a:t>
            </a:r>
            <a:r>
              <a:rPr lang="de-DE" dirty="0"/>
              <a:t> 1965/66 (technologische und Gruppenmacht-Fortschritte), </a:t>
            </a:r>
            <a:r>
              <a:rPr lang="de-DE" b="1" dirty="0"/>
              <a:t>Pluto-Chaos-Konjunktionen </a:t>
            </a:r>
            <a:r>
              <a:rPr lang="de-DE" dirty="0"/>
              <a:t>1482 / 1483 (Reformation, Weltreisen, Globalisierung), die </a:t>
            </a:r>
            <a:r>
              <a:rPr lang="de-DE" b="1" dirty="0"/>
              <a:t>Pluto-Eris-Konjunktion </a:t>
            </a:r>
            <a:r>
              <a:rPr lang="de-DE" dirty="0"/>
              <a:t>1756 (</a:t>
            </a:r>
            <a:r>
              <a:rPr lang="de-DE" dirty="0" err="1"/>
              <a:t>marsischer</a:t>
            </a:r>
            <a:r>
              <a:rPr lang="de-DE" dirty="0"/>
              <a:t> globaler Ehrgeiz da Sonne-Mars auf dem GZ) etc. bringen neue Epochen in diesen umfassenden kollektiven Bereichen für 492, 139, 1051, 833 Jahre hervor</a:t>
            </a:r>
          </a:p>
        </p:txBody>
      </p:sp>
    </p:spTree>
    <p:extLst>
      <p:ext uri="{BB962C8B-B14F-4D97-AF65-F5344CB8AC3E}">
        <p14:creationId xmlns:p14="http://schemas.microsoft.com/office/powerpoint/2010/main" val="883705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BEC85-76F9-4B6E-AB84-FCB512A6BB1C}"/>
              </a:ext>
            </a:extLst>
          </p:cNvPr>
          <p:cNvSpPr>
            <a:spLocks noGrp="1"/>
          </p:cNvSpPr>
          <p:nvPr>
            <p:ph type="title"/>
          </p:nvPr>
        </p:nvSpPr>
        <p:spPr>
          <a:xfrm>
            <a:off x="1" y="134302"/>
            <a:ext cx="12191999" cy="1325563"/>
          </a:xfrm>
        </p:spPr>
        <p:txBody>
          <a:bodyPr>
            <a:noAutofit/>
          </a:bodyPr>
          <a:lstStyle/>
          <a:p>
            <a:pPr algn="ctr"/>
            <a:r>
              <a:rPr lang="de-DE" sz="4000" b="1" dirty="0">
                <a:latin typeface="+mn-lt"/>
              </a:rPr>
              <a:t>Das Denken von der Abfolge der galaktischen und extragalaktischen Söge und den Himmelskörpern darauf aus GZ </a:t>
            </a:r>
            <a:r>
              <a:rPr lang="de-DE" sz="4000" b="1" dirty="0">
                <a:latin typeface="+mn-lt"/>
                <a:sym typeface="Wingdings" panose="05000000000000000000" pitchFamily="2" charset="2"/>
              </a:rPr>
              <a:t></a:t>
            </a:r>
            <a:r>
              <a:rPr lang="de-DE" sz="4000" b="1" dirty="0">
                <a:latin typeface="+mn-lt"/>
              </a:rPr>
              <a:t> SGZ</a:t>
            </a:r>
            <a:r>
              <a:rPr lang="de-DE" sz="4000" b="1" dirty="0">
                <a:latin typeface="+mn-lt"/>
                <a:sym typeface="Wingdings" panose="05000000000000000000" pitchFamily="2" charset="2"/>
              </a:rPr>
              <a:t> </a:t>
            </a:r>
            <a:r>
              <a:rPr lang="de-DE" sz="4000" b="1" dirty="0">
                <a:latin typeface="+mn-lt"/>
              </a:rPr>
              <a:t>G.A.</a:t>
            </a:r>
            <a:r>
              <a:rPr lang="de-DE" sz="4000" b="1" dirty="0">
                <a:latin typeface="+mn-lt"/>
                <a:sym typeface="Wingdings" panose="05000000000000000000" pitchFamily="2" charset="2"/>
              </a:rPr>
              <a:t></a:t>
            </a:r>
            <a:r>
              <a:rPr lang="de-DE" sz="4000" b="1" dirty="0">
                <a:latin typeface="+mn-lt"/>
              </a:rPr>
              <a:t> Shapley SC</a:t>
            </a:r>
            <a:endParaRPr lang="de-DE" sz="4000" dirty="0"/>
          </a:p>
        </p:txBody>
      </p:sp>
      <p:sp>
        <p:nvSpPr>
          <p:cNvPr id="3" name="Inhaltsplatzhalter 2">
            <a:extLst>
              <a:ext uri="{FF2B5EF4-FFF2-40B4-BE49-F238E27FC236}">
                <a16:creationId xmlns:a16="http://schemas.microsoft.com/office/drawing/2014/main" id="{2AA87A33-89D9-4817-BB66-B951252A5DA5}"/>
              </a:ext>
            </a:extLst>
          </p:cNvPr>
          <p:cNvSpPr>
            <a:spLocks noGrp="1"/>
          </p:cNvSpPr>
          <p:nvPr>
            <p:ph idx="1"/>
          </p:nvPr>
        </p:nvSpPr>
        <p:spPr>
          <a:xfrm>
            <a:off x="0" y="1945178"/>
            <a:ext cx="12191999" cy="4912822"/>
          </a:xfrm>
        </p:spPr>
        <p:txBody>
          <a:bodyPr>
            <a:normAutofit lnSpcReduction="10000"/>
          </a:bodyPr>
          <a:lstStyle/>
          <a:p>
            <a:r>
              <a:rPr lang="de-DE" dirty="0"/>
              <a:t>Unser Sonnensystem ist in stärkere, umfassendere galaktische und extragalaktische Söge eingebunden. Wenn in einem Horoskop diese Gradzahlen besonders von Planeten und Asteroiden besetzt sind, geht es hinaus in immer weitere kosmische Horizonte</a:t>
            </a:r>
          </a:p>
          <a:p>
            <a:r>
              <a:rPr lang="de-DE" dirty="0"/>
              <a:t>17°35 Jungfrau </a:t>
            </a:r>
            <a:r>
              <a:rPr lang="de-DE" dirty="0">
                <a:sym typeface="Wingdings" panose="05000000000000000000" pitchFamily="2" charset="2"/>
              </a:rPr>
              <a:t> 17°35 Fische – die galaktische Zeitachse der Rotationsrichtung um das Galaktische Zentrum: </a:t>
            </a:r>
            <a:r>
              <a:rPr lang="de-DE" dirty="0" err="1">
                <a:sym typeface="Wingdings" panose="05000000000000000000" pitchFamily="2" charset="2"/>
              </a:rPr>
              <a:t>Profectio</a:t>
            </a:r>
            <a:r>
              <a:rPr lang="de-DE" dirty="0">
                <a:sym typeface="Wingdings" panose="05000000000000000000" pitchFamily="2" charset="2"/>
              </a:rPr>
              <a:t> Solaris – </a:t>
            </a:r>
            <a:r>
              <a:rPr lang="de-DE" dirty="0" err="1">
                <a:sym typeface="Wingdings" panose="05000000000000000000" pitchFamily="2" charset="2"/>
              </a:rPr>
              <a:t>Directio</a:t>
            </a:r>
            <a:r>
              <a:rPr lang="de-DE" dirty="0">
                <a:sym typeface="Wingdings" panose="05000000000000000000" pitchFamily="2" charset="2"/>
              </a:rPr>
              <a:t> Solaris</a:t>
            </a:r>
          </a:p>
          <a:p>
            <a:r>
              <a:rPr lang="de-DE" dirty="0">
                <a:sym typeface="Wingdings" panose="05000000000000000000" pitchFamily="2" charset="2"/>
              </a:rPr>
              <a:t>27° Schütze: Galaktisches Zentrum</a:t>
            </a:r>
          </a:p>
          <a:p>
            <a:r>
              <a:rPr lang="de-DE" dirty="0">
                <a:sym typeface="Wingdings" panose="05000000000000000000" pitchFamily="2" charset="2"/>
              </a:rPr>
              <a:t>02° Waage: Supergalaktisches Zentrum M87</a:t>
            </a:r>
          </a:p>
          <a:p>
            <a:r>
              <a:rPr lang="de-DE" dirty="0">
                <a:sym typeface="Wingdings" panose="05000000000000000000" pitchFamily="2" charset="2"/>
              </a:rPr>
              <a:t>14° Schütze: Großer Attraktor</a:t>
            </a:r>
          </a:p>
          <a:p>
            <a:r>
              <a:rPr lang="de-DE" dirty="0">
                <a:sym typeface="Wingdings" panose="05000000000000000000" pitchFamily="2" charset="2"/>
              </a:rPr>
              <a:t>29°1° 2,5° Waage / Skorpion: Shapley Supercluster (räumliches Zentrum, Massenschwerpunkt und hellstes Zentrum </a:t>
            </a:r>
            <a:r>
              <a:rPr lang="de-DE" dirty="0" err="1">
                <a:sym typeface="Wingdings" panose="05000000000000000000" pitchFamily="2" charset="2"/>
              </a:rPr>
              <a:t>Abell</a:t>
            </a:r>
            <a:r>
              <a:rPr lang="de-DE" dirty="0">
                <a:sym typeface="Wingdings" panose="05000000000000000000" pitchFamily="2" charset="2"/>
              </a:rPr>
              <a:t> 3558 = Shapley 8)</a:t>
            </a:r>
            <a:endParaRPr lang="de-DE" dirty="0"/>
          </a:p>
        </p:txBody>
      </p:sp>
    </p:spTree>
    <p:extLst>
      <p:ext uri="{BB962C8B-B14F-4D97-AF65-F5344CB8AC3E}">
        <p14:creationId xmlns:p14="http://schemas.microsoft.com/office/powerpoint/2010/main" val="3761193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1ED5B3-6DE6-44E5-8DE9-626D8BE69D69}"/>
              </a:ext>
            </a:extLst>
          </p:cNvPr>
          <p:cNvSpPr>
            <a:spLocks noGrp="1"/>
          </p:cNvSpPr>
          <p:nvPr>
            <p:ph type="title"/>
          </p:nvPr>
        </p:nvSpPr>
        <p:spPr>
          <a:xfrm>
            <a:off x="0" y="1"/>
            <a:ext cx="12192000" cy="1276638"/>
          </a:xfrm>
        </p:spPr>
        <p:txBody>
          <a:bodyPr>
            <a:noAutofit/>
          </a:bodyPr>
          <a:lstStyle/>
          <a:p>
            <a:pPr algn="ctr"/>
            <a:r>
              <a:rPr lang="de-DE" sz="4000" b="1" dirty="0">
                <a:latin typeface="+mn-lt"/>
              </a:rPr>
              <a:t>Das Denken vom Äquator und von der Ekliptik her</a:t>
            </a:r>
            <a:br>
              <a:rPr lang="de-DE" sz="3200" b="1" dirty="0">
                <a:latin typeface="+mn-lt"/>
              </a:rPr>
            </a:br>
            <a:r>
              <a:rPr lang="de-DE" sz="2800" dirty="0">
                <a:latin typeface="+mn-lt"/>
              </a:rPr>
              <a:t>&amp; deren Quartale max. Nord- bis Süddeklination / max. Südbreite bis Nordbreite </a:t>
            </a:r>
            <a:endParaRPr lang="de-DE" sz="3200" dirty="0"/>
          </a:p>
        </p:txBody>
      </p:sp>
      <p:sp>
        <p:nvSpPr>
          <p:cNvPr id="3" name="Inhaltsplatzhalter 2">
            <a:extLst>
              <a:ext uri="{FF2B5EF4-FFF2-40B4-BE49-F238E27FC236}">
                <a16:creationId xmlns:a16="http://schemas.microsoft.com/office/drawing/2014/main" id="{5994D5B2-9010-4F2D-BBE5-351DEF7020AC}"/>
              </a:ext>
            </a:extLst>
          </p:cNvPr>
          <p:cNvSpPr>
            <a:spLocks noGrp="1"/>
          </p:cNvSpPr>
          <p:nvPr>
            <p:ph idx="1"/>
          </p:nvPr>
        </p:nvSpPr>
        <p:spPr>
          <a:xfrm>
            <a:off x="0" y="1276639"/>
            <a:ext cx="12192000" cy="5773161"/>
          </a:xfrm>
        </p:spPr>
        <p:txBody>
          <a:bodyPr>
            <a:normAutofit fontScale="85000" lnSpcReduction="10000"/>
          </a:bodyPr>
          <a:lstStyle/>
          <a:p>
            <a:pPr>
              <a:lnSpc>
                <a:spcPct val="100000"/>
              </a:lnSpc>
            </a:pPr>
            <a:r>
              <a:rPr lang="de-DE" dirty="0"/>
              <a:t>Die Charts der </a:t>
            </a:r>
            <a:r>
              <a:rPr lang="de-DE" b="1" dirty="0"/>
              <a:t>exakten </a:t>
            </a:r>
            <a:r>
              <a:rPr lang="de-DE" b="1" dirty="0" err="1"/>
              <a:t>Langsamläufer</a:t>
            </a:r>
            <a:r>
              <a:rPr lang="de-DE" b="1" dirty="0"/>
              <a:t>-Überläufe über den Äquator </a:t>
            </a:r>
            <a:r>
              <a:rPr lang="de-DE" dirty="0"/>
              <a:t>bringen eine oft die Erde ausbeutende Herrschaft dieses Planeten mit materiellem Geldverdienen, besonders einschneidend ist es bei Pluto bis zum nächsten Überlauf bzw. bis zum Sturz dieser Bewegung, siehe Globalisten-</a:t>
            </a:r>
            <a:r>
              <a:rPr lang="de-DE" dirty="0" err="1"/>
              <a:t>Geldverdienmacht</a:t>
            </a:r>
            <a:r>
              <a:rPr lang="de-DE" dirty="0"/>
              <a:t> ab 1987 / 1988, </a:t>
            </a:r>
            <a:r>
              <a:rPr lang="de-DE" dirty="0" err="1"/>
              <a:t>uranische</a:t>
            </a:r>
            <a:r>
              <a:rPr lang="de-DE" dirty="0"/>
              <a:t> arabische Revolutionen ab 2011/2012 mit folgender Migration = Chiron 2015 / 2016</a:t>
            </a:r>
          </a:p>
          <a:p>
            <a:pPr>
              <a:lnSpc>
                <a:spcPct val="100000"/>
              </a:lnSpc>
            </a:pPr>
            <a:r>
              <a:rPr lang="de-DE" dirty="0"/>
              <a:t>Die Charts der </a:t>
            </a:r>
            <a:r>
              <a:rPr lang="de-DE" b="1" dirty="0"/>
              <a:t>exakten </a:t>
            </a:r>
            <a:r>
              <a:rPr lang="de-DE" b="1" dirty="0" err="1"/>
              <a:t>Langsamläufer</a:t>
            </a:r>
            <a:r>
              <a:rPr lang="de-DE" b="1" dirty="0"/>
              <a:t>-Überläufe über die Ekliptik </a:t>
            </a:r>
            <a:r>
              <a:rPr lang="de-DE" dirty="0"/>
              <a:t>bringen eine Dominanz des Planeten in das Innerste der Sonnenwirkung und der anderen Planetenbahnen, sie durchdringen planetentypisch das ganze Leben der Gesellschaft, besonders einschneidend totalitär Pluto bis zum nächsten Überlauf meist aber v.a. bis zum Sturz dieser Gruppierungen</a:t>
            </a:r>
          </a:p>
          <a:p>
            <a:pPr>
              <a:lnSpc>
                <a:spcPct val="100000"/>
              </a:lnSpc>
            </a:pPr>
            <a:r>
              <a:rPr lang="de-DE" dirty="0"/>
              <a:t>Besonders zentral sind dabei die Charts der </a:t>
            </a:r>
            <a:r>
              <a:rPr lang="de-DE" b="1" dirty="0"/>
              <a:t>echten astronomisch bedeckenden In </a:t>
            </a:r>
            <a:r>
              <a:rPr lang="de-DE" b="1" dirty="0" err="1"/>
              <a:t>Cazimis</a:t>
            </a:r>
            <a:r>
              <a:rPr lang="de-DE" b="1" dirty="0"/>
              <a:t> </a:t>
            </a:r>
            <a:r>
              <a:rPr lang="de-DE" dirty="0"/>
              <a:t>(innerhalb der Sonnenscheibe, das meist nur 1x bei Konjunktionen in </a:t>
            </a:r>
            <a:r>
              <a:rPr lang="de-DE" dirty="0" err="1"/>
              <a:t>Ekliptikebene</a:t>
            </a:r>
            <a:r>
              <a:rPr lang="de-DE" dirty="0"/>
              <a:t> möglich ist (siehe Pluto In </a:t>
            </a:r>
            <a:r>
              <a:rPr lang="de-DE" dirty="0" err="1"/>
              <a:t>Cazimi</a:t>
            </a:r>
            <a:r>
              <a:rPr lang="de-DE" dirty="0"/>
              <a:t> 11.01.2019, auch Plutos nicht </a:t>
            </a:r>
            <a:r>
              <a:rPr lang="de-DE" dirty="0" err="1"/>
              <a:t>okkultierter</a:t>
            </a:r>
            <a:r>
              <a:rPr lang="de-DE" dirty="0"/>
              <a:t> In </a:t>
            </a:r>
            <a:r>
              <a:rPr lang="de-DE" dirty="0" err="1"/>
              <a:t>Cazimi</a:t>
            </a:r>
            <a:r>
              <a:rPr lang="de-DE" dirty="0"/>
              <a:t> im Jahr zuvor 09.01.2018 wirkte stark als Machtverlustängste / Untergangsängsten mit gepushter Klima- und LGBTQ-</a:t>
            </a:r>
            <a:r>
              <a:rPr lang="de-DE" dirty="0" err="1"/>
              <a:t>Asteroidenaufsammlung</a:t>
            </a:r>
            <a:r>
              <a:rPr lang="de-DE" dirty="0"/>
              <a:t>). Diese </a:t>
            </a:r>
            <a:r>
              <a:rPr lang="de-DE" dirty="0" err="1"/>
              <a:t>Horoskopinhalte</a:t>
            </a:r>
            <a:r>
              <a:rPr lang="de-DE" dirty="0"/>
              <a:t> verdunkeln dann ideologisch in einer von machtgetrieben menschenopfernden Autoritäten gesteuerten Massenbewegung das Leben (hier Klimahysterie und LGBTQ / Transbewegung)</a:t>
            </a:r>
          </a:p>
        </p:txBody>
      </p:sp>
    </p:spTree>
    <p:extLst>
      <p:ext uri="{BB962C8B-B14F-4D97-AF65-F5344CB8AC3E}">
        <p14:creationId xmlns:p14="http://schemas.microsoft.com/office/powerpoint/2010/main" val="1683402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AB18F-0247-7DA9-1A89-9AE57AA38F8B}"/>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DEE890CD-D7AA-CF62-743D-C89B0772F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39" y="-10428"/>
            <a:ext cx="12210539" cy="6868428"/>
          </a:xfrm>
        </p:spPr>
      </p:pic>
    </p:spTree>
    <p:extLst>
      <p:ext uri="{BB962C8B-B14F-4D97-AF65-F5344CB8AC3E}">
        <p14:creationId xmlns:p14="http://schemas.microsoft.com/office/powerpoint/2010/main" val="892657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4C5C4-DC56-BDAC-9CBB-5D1A13166BA2}"/>
              </a:ext>
            </a:extLst>
          </p:cNvPr>
          <p:cNvSpPr>
            <a:spLocks noGrp="1"/>
          </p:cNvSpPr>
          <p:nvPr>
            <p:ph type="title"/>
          </p:nvPr>
        </p:nvSpPr>
        <p:spPr>
          <a:xfrm>
            <a:off x="1450940" y="1143000"/>
            <a:ext cx="9233102" cy="941417"/>
          </a:xfrm>
        </p:spPr>
        <p:txBody>
          <a:bodyPr/>
          <a:lstStyle/>
          <a:p>
            <a:endParaRPr lang="de-DE"/>
          </a:p>
        </p:txBody>
      </p:sp>
      <p:pic>
        <p:nvPicPr>
          <p:cNvPr id="9" name="Inhaltsplatzhalter 8">
            <a:extLst>
              <a:ext uri="{FF2B5EF4-FFF2-40B4-BE49-F238E27FC236}">
                <a16:creationId xmlns:a16="http://schemas.microsoft.com/office/drawing/2014/main" id="{E5CF95F3-FE99-AEA4-73E3-40426F5150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9009" y="0"/>
            <a:ext cx="9652051" cy="6843154"/>
          </a:xfrm>
        </p:spPr>
      </p:pic>
    </p:spTree>
    <p:extLst>
      <p:ext uri="{BB962C8B-B14F-4D97-AF65-F5344CB8AC3E}">
        <p14:creationId xmlns:p14="http://schemas.microsoft.com/office/powerpoint/2010/main" val="98572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57837-5A4F-41F4-8176-E14FCE2A5CE9}"/>
              </a:ext>
            </a:extLst>
          </p:cNvPr>
          <p:cNvSpPr>
            <a:spLocks noGrp="1"/>
          </p:cNvSpPr>
          <p:nvPr>
            <p:ph type="title"/>
          </p:nvPr>
        </p:nvSpPr>
        <p:spPr>
          <a:xfrm>
            <a:off x="838200" y="0"/>
            <a:ext cx="10515600" cy="733530"/>
          </a:xfrm>
        </p:spPr>
        <p:txBody>
          <a:bodyPr>
            <a:normAutofit/>
          </a:bodyPr>
          <a:lstStyle/>
          <a:p>
            <a:pPr algn="ctr"/>
            <a:r>
              <a:rPr lang="de-DE" b="1" dirty="0">
                <a:latin typeface="+mn-lt"/>
              </a:rPr>
              <a:t>Frontier Astrologie</a:t>
            </a:r>
          </a:p>
        </p:txBody>
      </p:sp>
      <p:sp>
        <p:nvSpPr>
          <p:cNvPr id="3" name="Inhaltsplatzhalter 2">
            <a:extLst>
              <a:ext uri="{FF2B5EF4-FFF2-40B4-BE49-F238E27FC236}">
                <a16:creationId xmlns:a16="http://schemas.microsoft.com/office/drawing/2014/main" id="{2E4E2130-9A53-4B51-A836-A4EAFB86F7E1}"/>
              </a:ext>
            </a:extLst>
          </p:cNvPr>
          <p:cNvSpPr>
            <a:spLocks noGrp="1"/>
          </p:cNvSpPr>
          <p:nvPr>
            <p:ph idx="1"/>
          </p:nvPr>
        </p:nvSpPr>
        <p:spPr>
          <a:xfrm>
            <a:off x="0" y="622998"/>
            <a:ext cx="12299182" cy="6235003"/>
          </a:xfrm>
        </p:spPr>
        <p:txBody>
          <a:bodyPr>
            <a:normAutofit fontScale="70000" lnSpcReduction="20000"/>
          </a:bodyPr>
          <a:lstStyle/>
          <a:p>
            <a:r>
              <a:rPr lang="de-DE" dirty="0"/>
              <a:t>Der Weg zur Wahrheit ist ein langer, über viele Irrungen und Angstscheu-Begrenztheiten hinausführender.</a:t>
            </a:r>
          </a:p>
          <a:p>
            <a:r>
              <a:rPr lang="de-DE" dirty="0"/>
              <a:t>Mein Vorgehen - mit jahrzehntelang reflektierten, weitreichend Angstschwellen überschritten habenden, </a:t>
            </a:r>
            <a:r>
              <a:rPr lang="de-DE" dirty="0" err="1"/>
              <a:t>traumageklärt</a:t>
            </a:r>
            <a:r>
              <a:rPr lang="de-DE" dirty="0"/>
              <a:t> geöffneten Forschungskanälen - ist ganzheitlich: </a:t>
            </a:r>
          </a:p>
          <a:p>
            <a:pPr>
              <a:buFont typeface="Symbol" panose="05050102010706020507" pitchFamily="18" charset="2"/>
              <a:buChar char="-"/>
            </a:pPr>
            <a:r>
              <a:rPr lang="de-DE" dirty="0"/>
              <a:t>detailliert multiperspektivisch geweitet astrologisch analysierend (um die zum Forschungsgegenstand passende Methode auch parat zu haben)</a:t>
            </a:r>
          </a:p>
          <a:p>
            <a:pPr>
              <a:buFont typeface="Symbol" panose="05050102010706020507" pitchFamily="18" charset="2"/>
              <a:buChar char="-"/>
            </a:pPr>
            <a:r>
              <a:rPr lang="de-DE" dirty="0"/>
              <a:t>und erfahrungsorientiert gerichtet medial seelische wie göttliche Quintessenzen wahrnehmend und </a:t>
            </a:r>
            <a:r>
              <a:rPr lang="de-DE" dirty="0" err="1"/>
              <a:t>Ungeheiltes</a:t>
            </a:r>
            <a:r>
              <a:rPr lang="de-DE" dirty="0"/>
              <a:t> transformativ erlösend. Der Weg führte und führt in verschiedene Richtungen:</a:t>
            </a:r>
          </a:p>
          <a:p>
            <a:r>
              <a:rPr lang="de-DE" b="1" dirty="0"/>
              <a:t>zum Unbewussten hin</a:t>
            </a:r>
            <a:r>
              <a:rPr lang="de-DE" dirty="0"/>
              <a:t>: der Kindheitsprägung, der systemischen Prägung, der intrauterinen Prägung, der karmischen Prägung, der kollektiven Prägung</a:t>
            </a:r>
          </a:p>
          <a:p>
            <a:r>
              <a:rPr lang="de-DE" b="1" dirty="0"/>
              <a:t>zum Überbewussten hin</a:t>
            </a:r>
            <a:r>
              <a:rPr lang="de-DE" dirty="0"/>
              <a:t>: zu Gott / Gottes Plänen mit Wirkhoroskopen bzw. Entdeckungshoroskopen (EHs), mit heiligen Himmelskörpern und Himmelszugängen</a:t>
            </a:r>
          </a:p>
          <a:p>
            <a:r>
              <a:rPr lang="de-DE" b="1" dirty="0"/>
              <a:t>zu den kosmischen, galaktischen und extragalaktischen Sogpunkten hin</a:t>
            </a:r>
          </a:p>
          <a:p>
            <a:r>
              <a:rPr lang="de-DE" b="1" dirty="0"/>
              <a:t>zur umfassenden Vielheit aller wirkenden Himmelskörper hin, welche die Menschheitsgeschichte </a:t>
            </a:r>
            <a:r>
              <a:rPr lang="de-DE" b="1" dirty="0" err="1"/>
              <a:t>ko</a:t>
            </a:r>
            <a:r>
              <a:rPr lang="de-DE" b="1" dirty="0"/>
              <a:t>-kreativ neu einbinden, </a:t>
            </a:r>
            <a:r>
              <a:rPr lang="de-DE" dirty="0"/>
              <a:t>über deren EHs und Mythen und Himmelsbahnen</a:t>
            </a:r>
          </a:p>
          <a:p>
            <a:r>
              <a:rPr lang="de-DE" b="1" dirty="0"/>
              <a:t>zur Erforschung neuer Wirkungsmechanismen und zur neuverstehenden Zusammenschau bekannter Wirkmechanismen hin</a:t>
            </a:r>
          </a:p>
          <a:p>
            <a:r>
              <a:rPr lang="de-DE" dirty="0"/>
              <a:t>Die Methode ist die </a:t>
            </a:r>
            <a:r>
              <a:rPr lang="de-DE" b="1" dirty="0"/>
              <a:t>astrologische Analyse von immer mehr horizonterweiternden Wirkhoroskopen und Faktoren</a:t>
            </a:r>
            <a:r>
              <a:rPr lang="de-DE" dirty="0"/>
              <a:t>, </a:t>
            </a:r>
            <a:r>
              <a:rPr lang="de-DE" b="1" dirty="0"/>
              <a:t>Entdeckung neuer Methoden </a:t>
            </a:r>
            <a:r>
              <a:rPr lang="de-DE" dirty="0"/>
              <a:t>und deren </a:t>
            </a:r>
            <a:r>
              <a:rPr lang="de-DE" b="1" dirty="0"/>
              <a:t>mediale Durchdringung und Zusammenschau durch Aufstellungsarbeit, Rückführungen, mediales bis </a:t>
            </a:r>
            <a:r>
              <a:rPr lang="de-DE" b="1" dirty="0" err="1"/>
              <a:t>kontemplativesn</a:t>
            </a:r>
            <a:r>
              <a:rPr lang="de-DE" b="1" dirty="0"/>
              <a:t> Einstimmen </a:t>
            </a:r>
            <a:r>
              <a:rPr lang="de-DE" dirty="0"/>
              <a:t>(Fokus auf astrologische Faktoren / Prinzipien und </a:t>
            </a:r>
            <a:r>
              <a:rPr lang="de-DE" dirty="0" err="1"/>
              <a:t>geschehenlassendes</a:t>
            </a:r>
            <a:r>
              <a:rPr lang="de-DE" dirty="0"/>
              <a:t> Lauschen auf die Antwort / Vision / Einsicht) welche wiederum astrologisch nachanalysiert werden</a:t>
            </a:r>
          </a:p>
          <a:p>
            <a:r>
              <a:rPr lang="de-DE" b="1" dirty="0"/>
              <a:t>zur umfassenden Erforschung der Gesamtkartographie der Zeit</a:t>
            </a:r>
            <a:r>
              <a:rPr lang="de-DE" dirty="0"/>
              <a:t>: Zyklen, Finsternisse, Ingresse usw.</a:t>
            </a:r>
          </a:p>
        </p:txBody>
      </p:sp>
    </p:spTree>
    <p:extLst>
      <p:ext uri="{BB962C8B-B14F-4D97-AF65-F5344CB8AC3E}">
        <p14:creationId xmlns:p14="http://schemas.microsoft.com/office/powerpoint/2010/main" val="3291528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2AA2952E-5B1F-C563-0CCF-713230D97772}"/>
              </a:ext>
            </a:extLst>
          </p:cNvPr>
          <p:cNvSpPr txBox="1"/>
          <p:nvPr/>
        </p:nvSpPr>
        <p:spPr>
          <a:xfrm>
            <a:off x="5546836" y="5135939"/>
            <a:ext cx="4035972" cy="646331"/>
          </a:xfrm>
          <a:prstGeom prst="rect">
            <a:avLst/>
          </a:prstGeom>
          <a:noFill/>
        </p:spPr>
        <p:txBody>
          <a:bodyPr wrap="square" rtlCol="0">
            <a:spAutoFit/>
          </a:bodyPr>
          <a:lstStyle/>
          <a:p>
            <a:endParaRPr lang="de-DE" dirty="0"/>
          </a:p>
          <a:p>
            <a:endParaRPr lang="de-DE" dirty="0"/>
          </a:p>
        </p:txBody>
      </p:sp>
      <p:pic>
        <p:nvPicPr>
          <p:cNvPr id="3" name="Grafik 2">
            <a:extLst>
              <a:ext uri="{FF2B5EF4-FFF2-40B4-BE49-F238E27FC236}">
                <a16:creationId xmlns:a16="http://schemas.microsoft.com/office/drawing/2014/main" id="{05A397FE-DAA3-7989-0F18-91C4F097C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320" y="0"/>
            <a:ext cx="9357360" cy="6858000"/>
          </a:xfrm>
          <a:prstGeom prst="rect">
            <a:avLst/>
          </a:prstGeom>
        </p:spPr>
      </p:pic>
      <p:pic>
        <p:nvPicPr>
          <p:cNvPr id="4" name="Grafik 3">
            <a:extLst>
              <a:ext uri="{FF2B5EF4-FFF2-40B4-BE49-F238E27FC236}">
                <a16:creationId xmlns:a16="http://schemas.microsoft.com/office/drawing/2014/main" id="{E862DE9D-86C9-3270-122D-0D0295686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20" y="0"/>
            <a:ext cx="9357360" cy="6858000"/>
          </a:xfrm>
          <a:prstGeom prst="rect">
            <a:avLst/>
          </a:prstGeom>
        </p:spPr>
      </p:pic>
    </p:spTree>
    <p:extLst>
      <p:ext uri="{BB962C8B-B14F-4D97-AF65-F5344CB8AC3E}">
        <p14:creationId xmlns:p14="http://schemas.microsoft.com/office/powerpoint/2010/main" val="471522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3240C-B70A-441A-B983-B5882DFC03D2}"/>
              </a:ext>
            </a:extLst>
          </p:cNvPr>
          <p:cNvSpPr>
            <a:spLocks noGrp="1"/>
          </p:cNvSpPr>
          <p:nvPr>
            <p:ph type="title"/>
          </p:nvPr>
        </p:nvSpPr>
        <p:spPr>
          <a:xfrm>
            <a:off x="0" y="0"/>
            <a:ext cx="12192000" cy="1325563"/>
          </a:xfrm>
        </p:spPr>
        <p:txBody>
          <a:bodyPr>
            <a:normAutofit fontScale="90000"/>
          </a:bodyPr>
          <a:lstStyle/>
          <a:p>
            <a:r>
              <a:rPr lang="de-DE" b="1" dirty="0">
                <a:latin typeface="+mn-lt"/>
              </a:rPr>
              <a:t>Das Denken von </a:t>
            </a:r>
            <a:r>
              <a:rPr lang="de-DE" b="1" dirty="0" err="1">
                <a:latin typeface="+mn-lt"/>
              </a:rPr>
              <a:t>Langsamläufer-Stellien</a:t>
            </a:r>
            <a:r>
              <a:rPr lang="de-DE" b="1" dirty="0">
                <a:latin typeface="+mn-lt"/>
              </a:rPr>
              <a:t> aus – in tropischer - wie Deklinations-Perspektive am Äquator</a:t>
            </a:r>
          </a:p>
        </p:txBody>
      </p:sp>
      <p:sp>
        <p:nvSpPr>
          <p:cNvPr id="3" name="Inhaltsplatzhalter 2">
            <a:extLst>
              <a:ext uri="{FF2B5EF4-FFF2-40B4-BE49-F238E27FC236}">
                <a16:creationId xmlns:a16="http://schemas.microsoft.com/office/drawing/2014/main" id="{0C5D5EE0-DDFB-49FB-8630-5B676F083AC5}"/>
              </a:ext>
            </a:extLst>
          </p:cNvPr>
          <p:cNvSpPr>
            <a:spLocks noGrp="1"/>
          </p:cNvSpPr>
          <p:nvPr>
            <p:ph idx="1"/>
          </p:nvPr>
        </p:nvSpPr>
        <p:spPr>
          <a:xfrm>
            <a:off x="0" y="1262928"/>
            <a:ext cx="12092247" cy="5595072"/>
          </a:xfrm>
        </p:spPr>
        <p:txBody>
          <a:bodyPr>
            <a:normAutofit fontScale="70000" lnSpcReduction="20000"/>
          </a:bodyPr>
          <a:lstStyle/>
          <a:p>
            <a:pPr marL="0" indent="0">
              <a:lnSpc>
                <a:spcPct val="100000"/>
              </a:lnSpc>
              <a:spcAft>
                <a:spcPts val="800"/>
              </a:spcAft>
              <a:buNone/>
            </a:pPr>
            <a:r>
              <a:rPr lang="de-DE" b="1" dirty="0"/>
              <a:t>Jedes 3er </a:t>
            </a:r>
            <a:r>
              <a:rPr lang="de-DE" b="1" dirty="0" err="1"/>
              <a:t>Planetenstellium</a:t>
            </a:r>
            <a:r>
              <a:rPr lang="de-DE" b="1" dirty="0"/>
              <a:t> entfaltet sich meist über Jahrhunderte bis Jahrtausende </a:t>
            </a:r>
            <a:r>
              <a:rPr lang="de-DE" dirty="0"/>
              <a:t>v.a. modifiziert umgesetzt über die </a:t>
            </a:r>
            <a:r>
              <a:rPr lang="de-DE" b="1" dirty="0"/>
              <a:t>Stadien dieser Dreier-</a:t>
            </a:r>
            <a:r>
              <a:rPr lang="de-DE" b="1" dirty="0" err="1"/>
              <a:t>Aspektwiederholung</a:t>
            </a:r>
            <a:r>
              <a:rPr lang="de-DE" b="1" dirty="0"/>
              <a:t> </a:t>
            </a:r>
          </a:p>
          <a:p>
            <a:pPr marL="0" indent="0">
              <a:lnSpc>
                <a:spcPct val="100000"/>
              </a:lnSpc>
              <a:spcBef>
                <a:spcPts val="0"/>
              </a:spcBef>
              <a:spcAft>
                <a:spcPts val="800"/>
              </a:spcAft>
              <a:buNone/>
            </a:pPr>
            <a:r>
              <a:rPr lang="de-DE" dirty="0"/>
              <a:t>z.B. das Saturn-Chiron-Pluto-</a:t>
            </a:r>
            <a:r>
              <a:rPr lang="de-DE" dirty="0" err="1"/>
              <a:t>Stellium</a:t>
            </a:r>
            <a:r>
              <a:rPr lang="de-DE" dirty="0"/>
              <a:t> um 1883 Ende Stier / Anfang Zwillinge wiederholte sich im Millenniumshoroskop 30.12.1999 von Pluto-Chiron-Konj. </a:t>
            </a:r>
            <a:r>
              <a:rPr lang="de-DE" dirty="0" err="1"/>
              <a:t>Qcx</a:t>
            </a:r>
            <a:r>
              <a:rPr lang="de-DE" dirty="0"/>
              <a:t> Saturn bzw. auch über andere Transitauslösungen auf diesen Graden z.B. den global digital vernetzenden Saturn-Chaos-Zyklus 2000 / 2001 auf diesen Graden. Uranus-Neptun-Pluto-Beispiel siehe nächstes Dia</a:t>
            </a:r>
          </a:p>
          <a:p>
            <a:pPr marL="0" indent="0">
              <a:lnSpc>
                <a:spcPct val="100000"/>
              </a:lnSpc>
              <a:buNone/>
            </a:pPr>
            <a:r>
              <a:rPr lang="de-DE" b="1" dirty="0"/>
              <a:t>Deklinationsperspektive </a:t>
            </a:r>
            <a:r>
              <a:rPr lang="de-DE" b="1" dirty="0" err="1"/>
              <a:t>Langsamläufer-Äquatorstellien</a:t>
            </a:r>
            <a:r>
              <a:rPr lang="de-DE" b="1" dirty="0"/>
              <a:t> </a:t>
            </a:r>
            <a:r>
              <a:rPr lang="de-DE" dirty="0"/>
              <a:t>bis 0-1° Nord wie Süd</a:t>
            </a:r>
          </a:p>
          <a:p>
            <a:pPr>
              <a:lnSpc>
                <a:spcPct val="100000"/>
              </a:lnSpc>
            </a:pPr>
            <a:r>
              <a:rPr lang="de-DE" b="1" dirty="0"/>
              <a:t>09/1862 Jupiter-Neptun-Pluto </a:t>
            </a:r>
            <a:r>
              <a:rPr lang="de-DE" dirty="0"/>
              <a:t>globale Entgrenzung der Industrie</a:t>
            </a:r>
          </a:p>
          <a:p>
            <a:pPr>
              <a:lnSpc>
                <a:spcPct val="100000"/>
              </a:lnSpc>
            </a:pPr>
            <a:r>
              <a:rPr lang="de-DE" b="1" dirty="0"/>
              <a:t>11-12/1862 und 06-09.1863: </a:t>
            </a:r>
            <a:r>
              <a:rPr lang="de-DE" dirty="0"/>
              <a:t>Saturn-Neptun-Pluto Industrialisierungs-Weltherrschaft</a:t>
            </a:r>
          </a:p>
          <a:p>
            <a:pPr>
              <a:lnSpc>
                <a:spcPct val="100000"/>
              </a:lnSpc>
            </a:pPr>
            <a:r>
              <a:rPr lang="de-DE" b="1" dirty="0"/>
              <a:t>10/1966/- 02/1967 Chiron-</a:t>
            </a:r>
            <a:r>
              <a:rPr lang="de-DE" b="1" dirty="0" err="1"/>
              <a:t>Ixion</a:t>
            </a:r>
            <a:r>
              <a:rPr lang="de-DE" b="1" dirty="0"/>
              <a:t>-Chaos </a:t>
            </a:r>
            <a:r>
              <a:rPr lang="de-DE" dirty="0"/>
              <a:t>Studentenrevolution</a:t>
            </a:r>
          </a:p>
          <a:p>
            <a:pPr>
              <a:lnSpc>
                <a:spcPct val="100000"/>
              </a:lnSpc>
            </a:pPr>
            <a:r>
              <a:rPr lang="de-DE" b="1" dirty="0"/>
              <a:t>04/1967 Saturn-</a:t>
            </a:r>
            <a:r>
              <a:rPr lang="de-DE" b="1" dirty="0" err="1"/>
              <a:t>Ixion</a:t>
            </a:r>
            <a:r>
              <a:rPr lang="de-DE" b="1" dirty="0"/>
              <a:t>-Chaos </a:t>
            </a:r>
            <a:r>
              <a:rPr lang="de-DE" dirty="0"/>
              <a:t>68er</a:t>
            </a:r>
          </a:p>
          <a:p>
            <a:pPr>
              <a:lnSpc>
                <a:spcPct val="100000"/>
              </a:lnSpc>
            </a:pPr>
            <a:r>
              <a:rPr lang="de-DE" dirty="0"/>
              <a:t>08/1969 Jupiter-Uranus-</a:t>
            </a:r>
            <a:r>
              <a:rPr lang="de-DE" dirty="0" err="1"/>
              <a:t>Ixion</a:t>
            </a:r>
            <a:endParaRPr lang="de-DE" dirty="0"/>
          </a:p>
          <a:p>
            <a:pPr>
              <a:lnSpc>
                <a:spcPct val="100000"/>
              </a:lnSpc>
            </a:pPr>
            <a:r>
              <a:rPr lang="de-DE" b="1" dirty="0"/>
              <a:t>08/2010 Jupiter-Saturn-Uranus</a:t>
            </a:r>
            <a:r>
              <a:rPr lang="de-DE" dirty="0"/>
              <a:t>: revolutionäre Umwälzung der Gesellschaft (Arabien), digitalisierte Gesellschaft</a:t>
            </a:r>
          </a:p>
          <a:p>
            <a:pPr>
              <a:lnSpc>
                <a:spcPct val="100000"/>
              </a:lnSpc>
            </a:pPr>
            <a:r>
              <a:rPr lang="de-DE" b="1" dirty="0"/>
              <a:t>03/2026 Saturn-Neptun-Eris: </a:t>
            </a:r>
            <a:r>
              <a:rPr lang="de-DE" dirty="0" err="1"/>
              <a:t>konkurrente</a:t>
            </a:r>
            <a:r>
              <a:rPr lang="de-DE" dirty="0"/>
              <a:t> bis kriegerische neue Ordnung </a:t>
            </a:r>
          </a:p>
          <a:p>
            <a:pPr>
              <a:lnSpc>
                <a:spcPct val="100000"/>
              </a:lnSpc>
            </a:pPr>
            <a:r>
              <a:rPr lang="de-DE" sz="2400" dirty="0"/>
              <a:t>Auch </a:t>
            </a:r>
            <a:r>
              <a:rPr lang="de-DE" sz="2400" dirty="0" err="1"/>
              <a:t>Deklinationsstellien</a:t>
            </a:r>
            <a:r>
              <a:rPr lang="de-DE" sz="2400" dirty="0"/>
              <a:t> an anderen Position wie Jupiter-Saturn-Pluto 07/2019  (Corona-Totalitarismus) an deren max. südlicher Deklination innerhalb eines Grades sind beachtlich</a:t>
            </a:r>
          </a:p>
        </p:txBody>
      </p:sp>
    </p:spTree>
    <p:extLst>
      <p:ext uri="{BB962C8B-B14F-4D97-AF65-F5344CB8AC3E}">
        <p14:creationId xmlns:p14="http://schemas.microsoft.com/office/powerpoint/2010/main" val="3441588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AFBBD-F1A0-48E1-B073-A111470BCB1D}"/>
              </a:ext>
            </a:extLst>
          </p:cNvPr>
          <p:cNvSpPr>
            <a:spLocks noGrp="1"/>
          </p:cNvSpPr>
          <p:nvPr>
            <p:ph type="title"/>
          </p:nvPr>
        </p:nvSpPr>
        <p:spPr>
          <a:xfrm>
            <a:off x="0" y="161925"/>
            <a:ext cx="12192000" cy="1325563"/>
          </a:xfrm>
        </p:spPr>
        <p:txBody>
          <a:bodyPr>
            <a:normAutofit fontScale="90000"/>
          </a:bodyPr>
          <a:lstStyle/>
          <a:p>
            <a:pPr algn="ctr"/>
            <a:r>
              <a:rPr lang="de-DE" b="1" dirty="0" err="1">
                <a:latin typeface="+mn-lt"/>
              </a:rPr>
              <a:t>Aspektzusammenkünfte</a:t>
            </a:r>
            <a:r>
              <a:rPr lang="de-DE" b="1" dirty="0">
                <a:latin typeface="+mn-lt"/>
              </a:rPr>
              <a:t> des Uranus-Neptun-Pluto-Archetypen nach -576 / -575</a:t>
            </a:r>
            <a:br>
              <a:rPr lang="de-DE" dirty="0"/>
            </a:br>
            <a:endParaRPr lang="de-DE" dirty="0"/>
          </a:p>
        </p:txBody>
      </p:sp>
      <p:sp>
        <p:nvSpPr>
          <p:cNvPr id="3" name="Inhaltsplatzhalter 2">
            <a:extLst>
              <a:ext uri="{FF2B5EF4-FFF2-40B4-BE49-F238E27FC236}">
                <a16:creationId xmlns:a16="http://schemas.microsoft.com/office/drawing/2014/main" id="{9D7F58C3-A1E5-4294-B565-2B92B5C7E3B7}"/>
              </a:ext>
            </a:extLst>
          </p:cNvPr>
          <p:cNvSpPr>
            <a:spLocks noGrp="1"/>
          </p:cNvSpPr>
          <p:nvPr>
            <p:ph idx="1"/>
          </p:nvPr>
        </p:nvSpPr>
        <p:spPr>
          <a:xfrm>
            <a:off x="0" y="1298222"/>
            <a:ext cx="12192000" cy="5559778"/>
          </a:xfrm>
        </p:spPr>
        <p:txBody>
          <a:bodyPr>
            <a:normAutofit fontScale="62500" lnSpcReduction="20000"/>
          </a:bodyPr>
          <a:lstStyle/>
          <a:p>
            <a:pPr marL="0" indent="0">
              <a:buNone/>
            </a:pPr>
            <a:r>
              <a:rPr lang="de-DE" b="1" dirty="0"/>
              <a:t>21.05.-05 - 24.12.01 </a:t>
            </a:r>
            <a:r>
              <a:rPr lang="de-DE" dirty="0"/>
              <a:t>Jesus Christus Geburt - Urchristentum</a:t>
            </a:r>
            <a:endParaRPr lang="de-DE" b="1" dirty="0"/>
          </a:p>
          <a:p>
            <a:pPr marL="0" indent="0">
              <a:buNone/>
            </a:pPr>
            <a:r>
              <a:rPr lang="de-DE" dirty="0"/>
              <a:t> 14 x </a:t>
            </a:r>
            <a:r>
              <a:rPr lang="de-DE" b="1" dirty="0"/>
              <a:t>Fische-Uranus </a:t>
            </a:r>
            <a:r>
              <a:rPr lang="de-DE" b="1" dirty="0" err="1"/>
              <a:t>Opp</a:t>
            </a:r>
            <a:r>
              <a:rPr lang="de-DE" b="1" dirty="0"/>
              <a:t>. Jungfrau-Pluto </a:t>
            </a:r>
            <a:r>
              <a:rPr lang="de-DE" dirty="0"/>
              <a:t>von 9,5° - 27,5° </a:t>
            </a:r>
            <a:r>
              <a:rPr lang="de-DE" dirty="0">
                <a:sym typeface="Wingdings" panose="05000000000000000000" pitchFamily="2" charset="2"/>
              </a:rPr>
              <a:t></a:t>
            </a:r>
            <a:r>
              <a:rPr lang="de-DE" dirty="0"/>
              <a:t>  1 x Widder-Uranus </a:t>
            </a:r>
            <a:r>
              <a:rPr lang="de-DE" dirty="0" err="1"/>
              <a:t>Opp</a:t>
            </a:r>
            <a:r>
              <a:rPr lang="de-DE" dirty="0"/>
              <a:t>. Waage-Pluto 0°</a:t>
            </a:r>
            <a:r>
              <a:rPr lang="de-DE" dirty="0">
                <a:sym typeface="Wingdings" panose="05000000000000000000" pitchFamily="2" charset="2"/>
              </a:rPr>
              <a:t> </a:t>
            </a:r>
            <a:r>
              <a:rPr lang="de-DE" dirty="0"/>
              <a:t>(kardinale Umsetzung)</a:t>
            </a:r>
          </a:p>
          <a:p>
            <a:pPr marL="0" indent="0">
              <a:buNone/>
            </a:pPr>
            <a:r>
              <a:rPr lang="de-DE" b="1" dirty="0"/>
              <a:t>SoFi 01.08.566 </a:t>
            </a:r>
            <a:r>
              <a:rPr lang="de-DE" dirty="0"/>
              <a:t>Mars-Uranus STE (Großtrigon Neptun – Saturn) Halbquadrat Pluto-</a:t>
            </a:r>
            <a:r>
              <a:rPr lang="de-DE" dirty="0" err="1"/>
              <a:t>Pholus</a:t>
            </a:r>
            <a:r>
              <a:rPr lang="de-DE" dirty="0"/>
              <a:t> (</a:t>
            </a:r>
            <a:r>
              <a:rPr lang="de-DE" dirty="0" err="1"/>
              <a:t>Nessus</a:t>
            </a:r>
            <a:r>
              <a:rPr lang="de-DE" dirty="0"/>
              <a:t>) im WAS Islam-Urmacht-SoFi</a:t>
            </a:r>
          </a:p>
          <a:p>
            <a:pPr marL="0" indent="0">
              <a:buNone/>
            </a:pPr>
            <a:r>
              <a:rPr lang="de-DE" b="1" dirty="0"/>
              <a:t>Frühjahr-Sommer 1456 </a:t>
            </a:r>
            <a:r>
              <a:rPr lang="de-DE" dirty="0"/>
              <a:t>expansive Türkenkriege auf dem Balkan (Fall Athens und </a:t>
            </a:r>
            <a:r>
              <a:rPr lang="de-DE" dirty="0" err="1"/>
              <a:t>Golubacs</a:t>
            </a:r>
            <a:r>
              <a:rPr lang="de-DE" dirty="0"/>
              <a:t>, Fehlschlag der Belagerung Belgrads) nach dem Fall Konstantinopels 1453 und </a:t>
            </a:r>
            <a:r>
              <a:rPr lang="de-DE" b="1" dirty="0"/>
              <a:t>Uranus Konj. Pluto</a:t>
            </a:r>
            <a:r>
              <a:rPr lang="de-DE" dirty="0"/>
              <a:t> (3x exakt 1455/1456 auf 13,5, 13, 12,5°) LÖW </a:t>
            </a:r>
            <a:r>
              <a:rPr lang="de-DE" b="1" dirty="0"/>
              <a:t>Sextil Neptun-</a:t>
            </a:r>
            <a:r>
              <a:rPr lang="de-DE" b="1" dirty="0" err="1"/>
              <a:t>Ixion</a:t>
            </a:r>
            <a:r>
              <a:rPr lang="de-DE" b="1" dirty="0"/>
              <a:t> </a:t>
            </a:r>
            <a:r>
              <a:rPr lang="de-DE" dirty="0"/>
              <a:t>WAA 10 – 12°</a:t>
            </a:r>
          </a:p>
          <a:p>
            <a:pPr marL="0" indent="0">
              <a:buNone/>
            </a:pPr>
            <a:r>
              <a:rPr lang="de-DE" b="1" dirty="0"/>
              <a:t>06.11.1771</a:t>
            </a:r>
            <a:r>
              <a:rPr lang="de-DE" dirty="0"/>
              <a:t> </a:t>
            </a:r>
            <a:r>
              <a:rPr lang="de-DE" b="1" dirty="0"/>
              <a:t>Uranus-Neptun-Pluto-Erdgroßtrigon</a:t>
            </a:r>
            <a:r>
              <a:rPr lang="de-DE" dirty="0"/>
              <a:t> im Drachenapex auf Sonne-Mond-Venus-Mars SKO fokussierend: Old Money-Urkapitalismus-SoFi </a:t>
            </a:r>
            <a:r>
              <a:rPr lang="de-DE" dirty="0">
                <a:sym typeface="Wingdings" panose="05000000000000000000" pitchFamily="2" charset="2"/>
              </a:rPr>
              <a:t> USA</a:t>
            </a:r>
            <a:endParaRPr lang="de-DE" dirty="0"/>
          </a:p>
          <a:p>
            <a:pPr marL="0" indent="0">
              <a:buNone/>
            </a:pPr>
            <a:r>
              <a:rPr lang="de-DE" b="1" dirty="0"/>
              <a:t>1820/1821 Uranus-Neptun-Konj. SCH Qua. Pluto-Chiron FIS </a:t>
            </a:r>
            <a:r>
              <a:rPr lang="de-DE" dirty="0"/>
              <a:t>nach zensierenden Karlsbader Beschlüssen 1819, Wendung zum industriellen Aufbau, Griechische Revolution, Hellenismus, dt. nationale Einigungsbemühungen, Zollvereine, Eisenbahngesellschaft</a:t>
            </a:r>
          </a:p>
          <a:p>
            <a:pPr marL="0" indent="0">
              <a:buNone/>
            </a:pPr>
            <a:r>
              <a:rPr lang="de-DE" b="1" dirty="0"/>
              <a:t>30.04.1893 </a:t>
            </a:r>
            <a:r>
              <a:rPr lang="de-DE" dirty="0" err="1"/>
              <a:t>MoFi</a:t>
            </a:r>
            <a:r>
              <a:rPr lang="de-DE" dirty="0"/>
              <a:t> der Kinoindustrie: Venus-Jupiter-Sonne STI </a:t>
            </a:r>
            <a:r>
              <a:rPr lang="de-DE" dirty="0" err="1"/>
              <a:t>Opp</a:t>
            </a:r>
            <a:r>
              <a:rPr lang="de-DE" dirty="0"/>
              <a:t>. </a:t>
            </a:r>
            <a:r>
              <a:rPr lang="de-DE" b="1" dirty="0"/>
              <a:t>Uranus-Mond-SKO im </a:t>
            </a:r>
            <a:r>
              <a:rPr lang="de-DE" b="1" dirty="0" err="1"/>
              <a:t>Qcx-Halbsextil</a:t>
            </a:r>
            <a:r>
              <a:rPr lang="de-DE" b="1" dirty="0"/>
              <a:t> zu Neptun-Pluto ZWI </a:t>
            </a:r>
            <a:r>
              <a:rPr lang="de-DE" dirty="0"/>
              <a:t>und zu Saturn-</a:t>
            </a:r>
            <a:r>
              <a:rPr lang="de-DE" dirty="0" err="1"/>
              <a:t>Teharonhiawako</a:t>
            </a:r>
            <a:r>
              <a:rPr lang="de-DE" dirty="0"/>
              <a:t> WAA</a:t>
            </a:r>
          </a:p>
          <a:p>
            <a:pPr marL="0" indent="0">
              <a:buNone/>
            </a:pPr>
            <a:r>
              <a:rPr lang="de-DE" b="1" dirty="0"/>
              <a:t>1954/1955</a:t>
            </a:r>
            <a:r>
              <a:rPr lang="de-DE" dirty="0"/>
              <a:t> </a:t>
            </a:r>
            <a:r>
              <a:rPr lang="de-DE" b="1" dirty="0"/>
              <a:t>Uranus KRE Quadrat Neptun WAA in Sextil-</a:t>
            </a:r>
            <a:r>
              <a:rPr lang="de-DE" b="1" dirty="0" err="1"/>
              <a:t>Halbsextil</a:t>
            </a:r>
            <a:r>
              <a:rPr lang="de-DE" b="1" dirty="0"/>
              <a:t> auf Pluto-</a:t>
            </a:r>
            <a:r>
              <a:rPr lang="de-DE" b="1" dirty="0" err="1"/>
              <a:t>Haumea</a:t>
            </a:r>
            <a:r>
              <a:rPr lang="de-DE" b="1" dirty="0"/>
              <a:t>(-Jupiter)</a:t>
            </a:r>
            <a:r>
              <a:rPr lang="de-DE" dirty="0"/>
              <a:t> LÖW auslaufend internationalistische Machtzirkel, KI, Bilderberger, EU-Obere, Epstein, Weinstein, Scientology, Gates, Merkel, Xi, Oprah etc. </a:t>
            </a:r>
          </a:p>
          <a:p>
            <a:pPr marL="0" indent="0">
              <a:buNone/>
            </a:pPr>
            <a:r>
              <a:rPr lang="de-DE" b="1" dirty="0"/>
              <a:t>1965/1966</a:t>
            </a:r>
            <a:r>
              <a:rPr lang="de-DE" dirty="0"/>
              <a:t> </a:t>
            </a:r>
            <a:r>
              <a:rPr lang="de-DE" b="1" dirty="0"/>
              <a:t>Uranus Konj. Pluto JUN </a:t>
            </a:r>
            <a:r>
              <a:rPr lang="de-DE" b="1" dirty="0" err="1"/>
              <a:t>Opp</a:t>
            </a:r>
            <a:r>
              <a:rPr lang="de-DE" b="1" dirty="0"/>
              <a:t>. Chiron FIS in Sextil-Trigon auf Neptun SKO </a:t>
            </a:r>
            <a:r>
              <a:rPr lang="de-DE" dirty="0"/>
              <a:t>Machtgruppen der </a:t>
            </a:r>
            <a:r>
              <a:rPr lang="de-DE" dirty="0" err="1"/>
              <a:t>Com</a:t>
            </a:r>
            <a:r>
              <a:rPr lang="de-DE" dirty="0"/>
              <a:t>-Tech-Digitalisierung, Frauenemanzipation, sexuellen Befreiung hin zur Pornoindustrie, Medizin- und Wissenschaftsgesellschaft</a:t>
            </a:r>
          </a:p>
          <a:p>
            <a:pPr marL="0" indent="0">
              <a:buNone/>
            </a:pPr>
            <a:r>
              <a:rPr lang="de-DE" b="1" dirty="0"/>
              <a:t>1978/1979</a:t>
            </a:r>
            <a:r>
              <a:rPr lang="de-DE" dirty="0"/>
              <a:t> </a:t>
            </a:r>
            <a:r>
              <a:rPr lang="de-DE" b="1" dirty="0"/>
              <a:t>Neptun-SCH Sextil Pluto WAA auf Uranus-SKO in der Halbsumme fokussierend </a:t>
            </a:r>
            <a:r>
              <a:rPr lang="de-DE" dirty="0"/>
              <a:t>Islamische Revolution, New Economy der </a:t>
            </a:r>
            <a:r>
              <a:rPr lang="de-DE" dirty="0" err="1"/>
              <a:t>Com</a:t>
            </a:r>
            <a:r>
              <a:rPr lang="de-DE" dirty="0"/>
              <a:t>-Tech und Internet-</a:t>
            </a:r>
            <a:r>
              <a:rPr lang="de-DE" dirty="0" err="1"/>
              <a:t>Krösuse</a:t>
            </a:r>
            <a:r>
              <a:rPr lang="de-DE" dirty="0"/>
              <a:t> löst Old-Money ab</a:t>
            </a:r>
          </a:p>
          <a:p>
            <a:pPr marL="0" indent="0">
              <a:buNone/>
            </a:pPr>
            <a:r>
              <a:rPr lang="de-DE" b="1" dirty="0"/>
              <a:t>2012/2013</a:t>
            </a:r>
            <a:r>
              <a:rPr lang="de-DE" dirty="0"/>
              <a:t> Uranus WID Qua. Pluto STE in Sextil-</a:t>
            </a:r>
            <a:r>
              <a:rPr lang="de-DE" dirty="0" err="1"/>
              <a:t>Halbsextil</a:t>
            </a:r>
            <a:r>
              <a:rPr lang="de-DE" dirty="0"/>
              <a:t> auf Chiron FIS auslaufend AfD, Rechtspopulismus</a:t>
            </a:r>
          </a:p>
          <a:p>
            <a:pPr marL="0" indent="0">
              <a:buNone/>
            </a:pPr>
            <a:r>
              <a:rPr lang="de-DE" b="1" dirty="0"/>
              <a:t>2022/2028 </a:t>
            </a:r>
            <a:r>
              <a:rPr lang="de-DE" dirty="0"/>
              <a:t>Die Schattenweltenheilung durch </a:t>
            </a:r>
            <a:r>
              <a:rPr lang="de-DE" b="1" dirty="0"/>
              <a:t>Neptun = Uranus / Pluto </a:t>
            </a:r>
            <a:r>
              <a:rPr lang="de-DE" dirty="0"/>
              <a:t>meist in einer Trigon-HS zu einem neuem Erd-Licht-Kreis</a:t>
            </a:r>
          </a:p>
        </p:txBody>
      </p:sp>
    </p:spTree>
    <p:extLst>
      <p:ext uri="{BB962C8B-B14F-4D97-AF65-F5344CB8AC3E}">
        <p14:creationId xmlns:p14="http://schemas.microsoft.com/office/powerpoint/2010/main" val="3367032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3DF20-7AB9-45AC-8847-81B10F63F045}"/>
              </a:ext>
            </a:extLst>
          </p:cNvPr>
          <p:cNvSpPr>
            <a:spLocks noGrp="1"/>
          </p:cNvSpPr>
          <p:nvPr>
            <p:ph type="title"/>
          </p:nvPr>
        </p:nvSpPr>
        <p:spPr>
          <a:xfrm>
            <a:off x="838200" y="0"/>
            <a:ext cx="10515600" cy="976746"/>
          </a:xfrm>
        </p:spPr>
        <p:txBody>
          <a:bodyPr>
            <a:normAutofit/>
          </a:bodyPr>
          <a:lstStyle/>
          <a:p>
            <a:r>
              <a:rPr lang="de-DE" b="1" dirty="0">
                <a:latin typeface="+mn-lt"/>
              </a:rPr>
              <a:t>Beispiel für 3er-Stellien</a:t>
            </a:r>
          </a:p>
        </p:txBody>
      </p:sp>
      <p:sp>
        <p:nvSpPr>
          <p:cNvPr id="3" name="Inhaltsplatzhalter 2">
            <a:extLst>
              <a:ext uri="{FF2B5EF4-FFF2-40B4-BE49-F238E27FC236}">
                <a16:creationId xmlns:a16="http://schemas.microsoft.com/office/drawing/2014/main" id="{FF6E9010-74AD-434B-9168-6CB44157EB91}"/>
              </a:ext>
            </a:extLst>
          </p:cNvPr>
          <p:cNvSpPr>
            <a:spLocks noGrp="1"/>
          </p:cNvSpPr>
          <p:nvPr>
            <p:ph idx="1"/>
          </p:nvPr>
        </p:nvSpPr>
        <p:spPr>
          <a:xfrm>
            <a:off x="155864" y="976747"/>
            <a:ext cx="12036136" cy="5881254"/>
          </a:xfrm>
        </p:spPr>
        <p:txBody>
          <a:bodyPr>
            <a:normAutofit fontScale="70000" lnSpcReduction="20000"/>
          </a:bodyPr>
          <a:lstStyle/>
          <a:p>
            <a:r>
              <a:rPr lang="de-DE" b="1" dirty="0"/>
              <a:t>Uranus-Neptun-Pluto -576 / -575 </a:t>
            </a:r>
            <a:r>
              <a:rPr lang="de-DE" dirty="0"/>
              <a:t>Hochkultur und Religionsgründungen</a:t>
            </a:r>
          </a:p>
          <a:p>
            <a:r>
              <a:rPr lang="de-DE" b="1" dirty="0"/>
              <a:t>Jupiter-Pluto-Chaos 1483</a:t>
            </a:r>
            <a:r>
              <a:rPr lang="de-DE" dirty="0"/>
              <a:t> Weltreisen, Kolonialisierung, Globalisierung</a:t>
            </a:r>
          </a:p>
          <a:p>
            <a:r>
              <a:rPr lang="de-DE" b="1" dirty="0"/>
              <a:t>Jupiter-Saturn-Uranus 1623 </a:t>
            </a:r>
            <a:r>
              <a:rPr lang="de-DE" dirty="0"/>
              <a:t>1. Rechenmaschine Schickards als Pionier der später elektronischen Gesellschaft</a:t>
            </a:r>
          </a:p>
          <a:p>
            <a:r>
              <a:rPr lang="de-DE" b="1" dirty="0" err="1"/>
              <a:t>Ixion</a:t>
            </a:r>
            <a:r>
              <a:rPr lang="de-DE" b="1" dirty="0"/>
              <a:t>-</a:t>
            </a:r>
            <a:r>
              <a:rPr lang="de-DE" b="1" dirty="0" err="1"/>
              <a:t>Sedna</a:t>
            </a:r>
            <a:r>
              <a:rPr lang="de-DE" b="1" dirty="0"/>
              <a:t>-Pluto 1815/1816 </a:t>
            </a:r>
            <a:r>
              <a:rPr lang="de-DE" dirty="0"/>
              <a:t>Wiener Kongress und Restauration</a:t>
            </a:r>
          </a:p>
          <a:p>
            <a:r>
              <a:rPr lang="de-DE" b="1" dirty="0"/>
              <a:t>Chiron-</a:t>
            </a:r>
            <a:r>
              <a:rPr lang="de-DE" b="1" dirty="0" err="1"/>
              <a:t>Sedna</a:t>
            </a:r>
            <a:r>
              <a:rPr lang="de-DE" b="1" dirty="0"/>
              <a:t>-Pluto 1818 </a:t>
            </a:r>
            <a:r>
              <a:rPr lang="de-DE" dirty="0"/>
              <a:t>Kommunismus-Finsternis</a:t>
            </a:r>
          </a:p>
          <a:p>
            <a:r>
              <a:rPr lang="de-DE" b="1" dirty="0"/>
              <a:t>Saturn-Chiron-Pluto 1819/1820 </a:t>
            </a:r>
            <a:r>
              <a:rPr lang="de-DE" dirty="0"/>
              <a:t>Restauration, Karlsbader Beschlüsse</a:t>
            </a:r>
          </a:p>
          <a:p>
            <a:r>
              <a:rPr lang="de-DE" b="1" dirty="0"/>
              <a:t>Chaos-Orcus-</a:t>
            </a:r>
            <a:r>
              <a:rPr lang="de-DE" b="1" dirty="0" err="1"/>
              <a:t>Varuna</a:t>
            </a:r>
            <a:r>
              <a:rPr lang="de-DE" b="1" dirty="0"/>
              <a:t> 1862 </a:t>
            </a:r>
            <a:r>
              <a:rPr lang="de-DE" dirty="0"/>
              <a:t>Industrialisierung mit autoritären Überwachungen &amp; zerstörerische Erfindungen </a:t>
            </a:r>
          </a:p>
          <a:p>
            <a:r>
              <a:rPr lang="de-DE" b="1" dirty="0"/>
              <a:t>Jupiter-Chiron-Neptun 1882</a:t>
            </a:r>
          </a:p>
          <a:p>
            <a:r>
              <a:rPr lang="de-DE" b="1" dirty="0"/>
              <a:t>Saturn-Chiron-Pluto 1882/1883 </a:t>
            </a:r>
            <a:r>
              <a:rPr lang="de-DE" dirty="0"/>
              <a:t>Eugenik, Genozid-Mindset, Heil- und Pflegeanstalten, Krankenversicherung D</a:t>
            </a:r>
          </a:p>
          <a:p>
            <a:r>
              <a:rPr lang="de-DE" b="1" dirty="0"/>
              <a:t>Jupiter-Neptun-Pluto 1894 </a:t>
            </a:r>
            <a:r>
              <a:rPr lang="de-DE" dirty="0"/>
              <a:t>Kinoindustrie, globale Expansion der Massenmedien</a:t>
            </a:r>
          </a:p>
          <a:p>
            <a:r>
              <a:rPr lang="de-DE" b="1" dirty="0"/>
              <a:t>Jupiter-</a:t>
            </a:r>
            <a:r>
              <a:rPr lang="de-DE" b="1" dirty="0" err="1"/>
              <a:t>Haumea</a:t>
            </a:r>
            <a:r>
              <a:rPr lang="de-DE" b="1" dirty="0"/>
              <a:t>-Pluto</a:t>
            </a:r>
            <a:r>
              <a:rPr lang="de-DE" dirty="0"/>
              <a:t> expansive, zulaufstarke Machtzirkel 1955/1956</a:t>
            </a:r>
          </a:p>
          <a:p>
            <a:r>
              <a:rPr lang="de-DE" b="1" dirty="0"/>
              <a:t>Jupiter-Uranus-Pluto 1969 </a:t>
            </a:r>
            <a:r>
              <a:rPr lang="de-DE" dirty="0"/>
              <a:t>Mondlandung, gesellschaftliche Umwälzung</a:t>
            </a:r>
          </a:p>
          <a:p>
            <a:r>
              <a:rPr lang="de-DE" b="1" dirty="0"/>
              <a:t>Saturn-Uranus-Neptun 1989 / 1990 </a:t>
            </a:r>
            <a:r>
              <a:rPr lang="de-DE" dirty="0"/>
              <a:t>Globalisierung</a:t>
            </a:r>
            <a:r>
              <a:rPr lang="de-DE" b="1" dirty="0"/>
              <a:t>, </a:t>
            </a:r>
            <a:r>
              <a:rPr lang="de-DE" dirty="0"/>
              <a:t>neuer fundamentalistischer Islam</a:t>
            </a:r>
          </a:p>
          <a:p>
            <a:r>
              <a:rPr lang="de-DE" b="1" dirty="0"/>
              <a:t>Jupiter-Chiron-Neptun 2009 </a:t>
            </a:r>
            <a:r>
              <a:rPr lang="de-DE" dirty="0"/>
              <a:t>Gates Impfregime, Pandemievorbereitung</a:t>
            </a:r>
          </a:p>
          <a:p>
            <a:r>
              <a:rPr lang="de-DE" b="1" dirty="0"/>
              <a:t>Jupiter-Saturn-Pluto 2020 </a:t>
            </a:r>
            <a:r>
              <a:rPr lang="de-DE" dirty="0"/>
              <a:t>Totalitäre Gesellschaftsordnung</a:t>
            </a:r>
          </a:p>
        </p:txBody>
      </p:sp>
    </p:spTree>
    <p:extLst>
      <p:ext uri="{BB962C8B-B14F-4D97-AF65-F5344CB8AC3E}">
        <p14:creationId xmlns:p14="http://schemas.microsoft.com/office/powerpoint/2010/main" val="2608484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3A85E-4B1A-494E-B81C-62FDDF04FB21}"/>
              </a:ext>
            </a:extLst>
          </p:cNvPr>
          <p:cNvSpPr>
            <a:spLocks noGrp="1"/>
          </p:cNvSpPr>
          <p:nvPr>
            <p:ph type="title"/>
          </p:nvPr>
        </p:nvSpPr>
        <p:spPr>
          <a:xfrm>
            <a:off x="0" y="82493"/>
            <a:ext cx="12192000" cy="1325563"/>
          </a:xfrm>
        </p:spPr>
        <p:txBody>
          <a:bodyPr>
            <a:normAutofit/>
          </a:bodyPr>
          <a:lstStyle/>
          <a:p>
            <a:pPr algn="ctr"/>
            <a:r>
              <a:rPr lang="de-DE" sz="4000" b="1" dirty="0">
                <a:latin typeface="+mn-lt"/>
              </a:rPr>
              <a:t>Das Denken von den Kulturgründungen der Venusfinsternisse aus</a:t>
            </a:r>
            <a:endParaRPr lang="de-DE" sz="4000" dirty="0"/>
          </a:p>
        </p:txBody>
      </p:sp>
      <p:sp>
        <p:nvSpPr>
          <p:cNvPr id="3" name="Inhaltsplatzhalter 2">
            <a:extLst>
              <a:ext uri="{FF2B5EF4-FFF2-40B4-BE49-F238E27FC236}">
                <a16:creationId xmlns:a16="http://schemas.microsoft.com/office/drawing/2014/main" id="{2A1622F8-9FBA-4F6E-9BD6-CDB55BB14B95}"/>
              </a:ext>
            </a:extLst>
          </p:cNvPr>
          <p:cNvSpPr>
            <a:spLocks noGrp="1"/>
          </p:cNvSpPr>
          <p:nvPr>
            <p:ph idx="1"/>
          </p:nvPr>
        </p:nvSpPr>
        <p:spPr>
          <a:xfrm>
            <a:off x="0" y="1408056"/>
            <a:ext cx="12192000" cy="5449944"/>
          </a:xfrm>
        </p:spPr>
        <p:txBody>
          <a:bodyPr>
            <a:normAutofit fontScale="77500" lnSpcReduction="20000"/>
          </a:bodyPr>
          <a:lstStyle/>
          <a:p>
            <a:pPr>
              <a:lnSpc>
                <a:spcPct val="100000"/>
              </a:lnSpc>
              <a:spcAft>
                <a:spcPts val="1000"/>
              </a:spcAft>
            </a:pPr>
            <a:r>
              <a:rPr lang="de-DE" sz="2700" dirty="0"/>
              <a:t>Alle paar Jahre ergibt sich eine </a:t>
            </a:r>
            <a:r>
              <a:rPr lang="de-DE" sz="2700" b="1" dirty="0"/>
              <a:t>Sonnen- und Mondfinsternis im 5° Orbis zur Venus </a:t>
            </a:r>
            <a:r>
              <a:rPr lang="de-DE" sz="2700" dirty="0"/>
              <a:t>(weitere Planeten wie Mars, Merkur oder Jupiter im Aspekt oder Stellungen auf Regulus machen die Kulturgründung noch größer (siehe: amerikanischer Old Money-Urkapitalismus 6.11.1771, Kinoindustrie 30.04.1893, 60ies Musik- / Mode-Kultur und Neoliberalismus 05.02.1962, </a:t>
            </a:r>
            <a:r>
              <a:rPr lang="de-DE" sz="2700" dirty="0" err="1"/>
              <a:t>ComTech</a:t>
            </a:r>
            <a:r>
              <a:rPr lang="de-DE" sz="2700" dirty="0"/>
              <a:t>-New Economy / New Money 22.08.1979).</a:t>
            </a:r>
          </a:p>
          <a:p>
            <a:pPr marL="0" indent="0">
              <a:lnSpc>
                <a:spcPct val="100000"/>
              </a:lnSpc>
              <a:buNone/>
            </a:pPr>
            <a:r>
              <a:rPr lang="de-DE" sz="2700" dirty="0"/>
              <a:t> Diese Charts begründen durch die ganze Geschichte immer wieder </a:t>
            </a:r>
            <a:r>
              <a:rPr lang="de-DE" sz="2700" b="1" dirty="0"/>
              <a:t>neue lukrative, zulaufstarke, beliebte Neukulturgründungen mit neuem Geldverdienen</a:t>
            </a:r>
            <a:r>
              <a:rPr lang="de-DE" sz="2700" dirty="0"/>
              <a:t> - abhängig von den auch durch Asteroiden bestimmten Chartinhalten </a:t>
            </a:r>
          </a:p>
          <a:p>
            <a:pPr marL="0" indent="0">
              <a:lnSpc>
                <a:spcPct val="100000"/>
              </a:lnSpc>
              <a:buNone/>
            </a:pPr>
            <a:r>
              <a:rPr lang="de-DE" sz="2700" dirty="0"/>
              <a:t>-  am Nordknoten direkt  nach außen in die zukünftige Gesellschaft hinein</a:t>
            </a:r>
          </a:p>
          <a:p>
            <a:pPr>
              <a:lnSpc>
                <a:spcPct val="100000"/>
              </a:lnSpc>
              <a:spcAft>
                <a:spcPts val="1000"/>
              </a:spcAft>
              <a:buFontTx/>
              <a:buChar char="-"/>
            </a:pPr>
            <a:r>
              <a:rPr lang="de-DE" sz="2700" dirty="0"/>
              <a:t>am Südknoten über Reflektionen zu neuen Geldtheorien und zur </a:t>
            </a:r>
            <a:r>
              <a:rPr lang="de-DE" sz="2700" dirty="0" err="1"/>
              <a:t>Karmabearbeitung</a:t>
            </a:r>
            <a:r>
              <a:rPr lang="de-DE" sz="2700" dirty="0"/>
              <a:t>   </a:t>
            </a:r>
          </a:p>
          <a:p>
            <a:pPr marL="0" indent="0">
              <a:lnSpc>
                <a:spcPct val="100000"/>
              </a:lnSpc>
              <a:buNone/>
            </a:pPr>
            <a:r>
              <a:rPr lang="de-DE" sz="2700" dirty="0"/>
              <a:t>zuletzt 05.06.2020 / 08.11.2022: Geldverdienen mit der KI, nächste 02./17.08.2027.</a:t>
            </a:r>
          </a:p>
          <a:p>
            <a:pPr marL="0" indent="0">
              <a:lnSpc>
                <a:spcPct val="100000"/>
              </a:lnSpc>
              <a:buNone/>
            </a:pPr>
            <a:r>
              <a:rPr lang="de-DE" sz="2700" dirty="0"/>
              <a:t>Weitere: USA-Gründung 1776; </a:t>
            </a:r>
            <a:r>
              <a:rPr lang="de-DE" sz="2700" dirty="0" err="1"/>
              <a:t>Frz</a:t>
            </a:r>
            <a:r>
              <a:rPr lang="de-DE" sz="2700" dirty="0"/>
              <a:t> Revolution 1789; Chemie-Öl-Pharma-Elektrotechnik 1862; Automobilindustrie 1886; Kinoindustrie, modernes Schauspiel 1893; Suffragetten 1903; Hitlerjugend, BDM 1936; Weltkriegsraubzüge, Heilpraktiker D 1938; Familientherapie / -aufstellungen &amp; Selbsterfahrungsgruppen 1966; Web 1.0 1994; Web 2.0 &amp; </a:t>
            </a:r>
            <a:r>
              <a:rPr lang="de-DE" sz="2700" dirty="0" err="1"/>
              <a:t>Social</a:t>
            </a:r>
            <a:r>
              <a:rPr lang="de-DE" sz="2700" dirty="0"/>
              <a:t> Media 2005; Lügenhypes-Eliten-SoFi NGOs, Klima, Flüchtlinge, 15 min Städte, 2010; Corona Alternative Rechte 2012</a:t>
            </a:r>
          </a:p>
          <a:p>
            <a:pPr marL="0" indent="0">
              <a:lnSpc>
                <a:spcPct val="100000"/>
              </a:lnSpc>
              <a:buNone/>
            </a:pPr>
            <a:r>
              <a:rPr lang="de-DE" sz="2700" dirty="0"/>
              <a:t>Ganze Liste: siehe www.werner-held.de/pdf/venusfinsternisse.pdf</a:t>
            </a:r>
          </a:p>
        </p:txBody>
      </p:sp>
    </p:spTree>
    <p:extLst>
      <p:ext uri="{BB962C8B-B14F-4D97-AF65-F5344CB8AC3E}">
        <p14:creationId xmlns:p14="http://schemas.microsoft.com/office/powerpoint/2010/main" val="1970381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EC75F-BF0B-48C0-8B14-14E670199DA8}"/>
              </a:ext>
            </a:extLst>
          </p:cNvPr>
          <p:cNvSpPr>
            <a:spLocks noGrp="1"/>
          </p:cNvSpPr>
          <p:nvPr>
            <p:ph type="title"/>
          </p:nvPr>
        </p:nvSpPr>
        <p:spPr>
          <a:xfrm>
            <a:off x="838200" y="365125"/>
            <a:ext cx="10515600" cy="669855"/>
          </a:xfrm>
        </p:spPr>
        <p:txBody>
          <a:bodyPr>
            <a:normAutofit fontScale="90000"/>
          </a:bodyPr>
          <a:lstStyle/>
          <a:p>
            <a:pPr algn="ctr"/>
            <a:r>
              <a:rPr lang="de-DE" b="1" dirty="0">
                <a:latin typeface="+mn-lt"/>
              </a:rPr>
              <a:t>Die spezifischen Wirkungsabfolgen</a:t>
            </a:r>
          </a:p>
        </p:txBody>
      </p:sp>
      <p:sp>
        <p:nvSpPr>
          <p:cNvPr id="3" name="Inhaltsplatzhalter 2">
            <a:extLst>
              <a:ext uri="{FF2B5EF4-FFF2-40B4-BE49-F238E27FC236}">
                <a16:creationId xmlns:a16="http://schemas.microsoft.com/office/drawing/2014/main" id="{8E1C01FC-9857-4A25-BBA9-5537E4AA2D5B}"/>
              </a:ext>
            </a:extLst>
          </p:cNvPr>
          <p:cNvSpPr>
            <a:spLocks noGrp="1"/>
          </p:cNvSpPr>
          <p:nvPr>
            <p:ph idx="1"/>
          </p:nvPr>
        </p:nvSpPr>
        <p:spPr>
          <a:xfrm>
            <a:off x="0" y="1034980"/>
            <a:ext cx="12192000" cy="5823020"/>
          </a:xfrm>
        </p:spPr>
        <p:txBody>
          <a:bodyPr>
            <a:normAutofit fontScale="85000" lnSpcReduction="20000"/>
          </a:bodyPr>
          <a:lstStyle/>
          <a:p>
            <a:r>
              <a:rPr lang="de-DE" dirty="0"/>
              <a:t>Bestimmte spannungsreich aspektierte Große Kometen-EHs sind die stärksten, unaufhaltsamen Trigger von </a:t>
            </a:r>
            <a:r>
              <a:rPr lang="de-DE" dirty="0" err="1"/>
              <a:t>Langsamläuferzyklen</a:t>
            </a:r>
            <a:r>
              <a:rPr lang="de-DE" dirty="0"/>
              <a:t> / Epochen, um die sie entdeckt wurden, sie werden durch entwurzelnde, kometenhaft aufsteigende Individuen gepusht</a:t>
            </a:r>
          </a:p>
          <a:p>
            <a:r>
              <a:rPr lang="de-DE" dirty="0"/>
              <a:t>Jährlich: Letzte </a:t>
            </a:r>
            <a:r>
              <a:rPr lang="de-DE" dirty="0" err="1"/>
              <a:t>Finsternissaison</a:t>
            </a:r>
            <a:r>
              <a:rPr lang="de-DE" dirty="0"/>
              <a:t> </a:t>
            </a:r>
            <a:r>
              <a:rPr lang="de-DE" dirty="0">
                <a:sym typeface="Wingdings" panose="05000000000000000000" pitchFamily="2" charset="2"/>
              </a:rPr>
              <a:t> Neumond  Ereignis. Dabei gibt es astrogeographisch besondere Wucht-Verdichtungspunkte, die zu einem Ereignis drängen</a:t>
            </a:r>
          </a:p>
          <a:p>
            <a:r>
              <a:rPr lang="de-DE" dirty="0">
                <a:sym typeface="Wingdings" panose="05000000000000000000" pitchFamily="2" charset="2"/>
              </a:rPr>
              <a:t>Ingress  Ereignisauslösung der zunehmenden Entfaltung des </a:t>
            </a:r>
            <a:r>
              <a:rPr lang="de-DE" dirty="0" err="1">
                <a:sym typeface="Wingdings" panose="05000000000000000000" pitchFamily="2" charset="2"/>
              </a:rPr>
              <a:t>Ingresshorokops</a:t>
            </a:r>
            <a:r>
              <a:rPr lang="de-DE" dirty="0">
                <a:sym typeface="Wingdings" panose="05000000000000000000" pitchFamily="2" charset="2"/>
              </a:rPr>
              <a:t> (Ingress ist durch SoFi, </a:t>
            </a:r>
            <a:r>
              <a:rPr lang="de-DE" dirty="0" err="1">
                <a:sym typeface="Wingdings" panose="05000000000000000000" pitchFamily="2" charset="2"/>
              </a:rPr>
              <a:t>MoFi</a:t>
            </a:r>
            <a:r>
              <a:rPr lang="de-DE" dirty="0">
                <a:sym typeface="Wingdings" panose="05000000000000000000" pitchFamily="2" charset="2"/>
              </a:rPr>
              <a:t> und laufenden Neumond zuvor gerahmt</a:t>
            </a:r>
          </a:p>
          <a:p>
            <a:r>
              <a:rPr lang="de-DE" dirty="0">
                <a:sym typeface="Wingdings" panose="05000000000000000000" pitchFamily="2" charset="2"/>
              </a:rPr>
              <a:t>Zyklen  entfalten sich gemäß der </a:t>
            </a:r>
            <a:r>
              <a:rPr lang="de-DE" dirty="0" err="1">
                <a:sym typeface="Wingdings" panose="05000000000000000000" pitchFamily="2" charset="2"/>
              </a:rPr>
              <a:t>Konjunktionshoroskope</a:t>
            </a:r>
            <a:r>
              <a:rPr lang="de-DE" dirty="0">
                <a:sym typeface="Wingdings" panose="05000000000000000000" pitchFamily="2" charset="2"/>
              </a:rPr>
              <a:t> schrittweise über die akuten spannungs- bzw. harmonische Stadien 30°, 45°, 60°, 90°, 120°, 135°, 150°, 180°, 210°, 225°, 240°, 270°, 300°, 330°, 360°, dazwischen eher unterschwellig.</a:t>
            </a:r>
          </a:p>
          <a:p>
            <a:r>
              <a:rPr lang="de-DE" dirty="0">
                <a:sym typeface="Wingdings" panose="05000000000000000000" pitchFamily="2" charset="2"/>
              </a:rPr>
              <a:t>Besondere Spannungs-Verdichtungen ergeben sich zu Neu mit Alt konfrontierenden Oppositionszeiten, der Überkompensationen von eigentlich verschlankende Reviersicherungen erfordernden Reduktionskrisenquadraten und auch zu Epochen- / </a:t>
            </a:r>
            <a:r>
              <a:rPr lang="de-DE" dirty="0" err="1">
                <a:sym typeface="Wingdings" panose="05000000000000000000" pitchFamily="2" charset="2"/>
              </a:rPr>
              <a:t>Zyklenenden</a:t>
            </a:r>
            <a:r>
              <a:rPr lang="de-DE" dirty="0">
                <a:sym typeface="Wingdings" panose="05000000000000000000" pitchFamily="2" charset="2"/>
              </a:rPr>
              <a:t>, sie werden </a:t>
            </a:r>
            <a:r>
              <a:rPr lang="de-DE" dirty="0" err="1">
                <a:sym typeface="Wingdings" panose="05000000000000000000" pitchFamily="2" charset="2"/>
              </a:rPr>
              <a:t>inbesondere</a:t>
            </a:r>
            <a:r>
              <a:rPr lang="de-DE" dirty="0">
                <a:sym typeface="Wingdings" panose="05000000000000000000" pitchFamily="2" charset="2"/>
              </a:rPr>
              <a:t> bei den Tiefpunkten des Indexes des gesamtzyklischen Gleichgewichts der 10 </a:t>
            </a:r>
            <a:r>
              <a:rPr lang="de-DE" dirty="0" err="1">
                <a:sym typeface="Wingdings" panose="05000000000000000000" pitchFamily="2" charset="2"/>
              </a:rPr>
              <a:t>Langsamläufer</a:t>
            </a:r>
            <a:r>
              <a:rPr lang="de-DE" dirty="0">
                <a:sym typeface="Wingdings" panose="05000000000000000000" pitchFamily="2" charset="2"/>
              </a:rPr>
              <a:t> (</a:t>
            </a:r>
            <a:r>
              <a:rPr lang="de-DE" dirty="0" err="1">
                <a:sym typeface="Wingdings" panose="05000000000000000000" pitchFamily="2" charset="2"/>
              </a:rPr>
              <a:t>Barbault</a:t>
            </a:r>
            <a:r>
              <a:rPr lang="de-DE" dirty="0">
                <a:sym typeface="Wingdings" panose="05000000000000000000" pitchFamily="2" charset="2"/>
              </a:rPr>
              <a:t>, </a:t>
            </a:r>
            <a:r>
              <a:rPr lang="de-DE" dirty="0" err="1">
                <a:sym typeface="Wingdings" panose="05000000000000000000" pitchFamily="2" charset="2"/>
              </a:rPr>
              <a:t>Ganeau</a:t>
            </a:r>
            <a:r>
              <a:rPr lang="de-DE" dirty="0">
                <a:sym typeface="Wingdings" panose="05000000000000000000" pitchFamily="2" charset="2"/>
              </a:rPr>
              <a:t>) siehe 1914, 1939, 1977-80 , 2014 – 22 von Kriegsgewinnlern genutzt, die ihre eigenen irrsinnig hohen Macht- und Geldverlustängste mittels Angst- und Kriegs-Propaganda zum Krisen-Abkassieren der Masse nutzen. Sie nutzen dabei als Macher die lähmenden Ängste der Bevölkerung von dem Zyklusende und dem Neuen und zünden dunkle intuitiv auch das innewohnende Zerstörungspotenzial des neuen Zyklus</a:t>
            </a:r>
          </a:p>
          <a:p>
            <a:endParaRPr lang="de-DE" dirty="0"/>
          </a:p>
        </p:txBody>
      </p:sp>
    </p:spTree>
    <p:extLst>
      <p:ext uri="{BB962C8B-B14F-4D97-AF65-F5344CB8AC3E}">
        <p14:creationId xmlns:p14="http://schemas.microsoft.com/office/powerpoint/2010/main" val="2733399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4DD7F-D221-4258-89CD-69D015D8B842}"/>
              </a:ext>
            </a:extLst>
          </p:cNvPr>
          <p:cNvSpPr>
            <a:spLocks noGrp="1"/>
          </p:cNvSpPr>
          <p:nvPr>
            <p:ph type="title"/>
          </p:nvPr>
        </p:nvSpPr>
        <p:spPr>
          <a:xfrm>
            <a:off x="0" y="66502"/>
            <a:ext cx="12191999" cy="864523"/>
          </a:xfrm>
        </p:spPr>
        <p:txBody>
          <a:bodyPr>
            <a:normAutofit fontScale="90000"/>
          </a:bodyPr>
          <a:lstStyle/>
          <a:p>
            <a:pPr algn="ctr"/>
            <a:r>
              <a:rPr lang="de-DE" b="1" dirty="0">
                <a:latin typeface="+mn-lt"/>
              </a:rPr>
              <a:t>Das Denken von der Wucht der stärksten Wirkungen und deren Folgetraumata aus</a:t>
            </a:r>
          </a:p>
        </p:txBody>
      </p:sp>
      <p:sp>
        <p:nvSpPr>
          <p:cNvPr id="3" name="Inhaltsplatzhalter 2">
            <a:extLst>
              <a:ext uri="{FF2B5EF4-FFF2-40B4-BE49-F238E27FC236}">
                <a16:creationId xmlns:a16="http://schemas.microsoft.com/office/drawing/2014/main" id="{97B869BF-DDEB-4818-A8E2-B5B76E99AD6C}"/>
              </a:ext>
            </a:extLst>
          </p:cNvPr>
          <p:cNvSpPr>
            <a:spLocks noGrp="1"/>
          </p:cNvSpPr>
          <p:nvPr>
            <p:ph idx="1"/>
          </p:nvPr>
        </p:nvSpPr>
        <p:spPr>
          <a:xfrm>
            <a:off x="0" y="1035424"/>
            <a:ext cx="12191999" cy="6223170"/>
          </a:xfrm>
        </p:spPr>
        <p:txBody>
          <a:bodyPr>
            <a:normAutofit fontScale="62500" lnSpcReduction="20000"/>
          </a:bodyPr>
          <a:lstStyle/>
          <a:p>
            <a:pPr>
              <a:lnSpc>
                <a:spcPct val="100000"/>
              </a:lnSpc>
              <a:spcBef>
                <a:spcPts val="600"/>
              </a:spcBef>
            </a:pPr>
            <a:r>
              <a:rPr lang="de-DE" b="1" dirty="0"/>
              <a:t>Der Weg zum Erfassen der stärksten Wirkungsfaktoren ist ein langer, von viel Scheu und starken Verdrängungen geprägter. Man gelangt erst schrittweise immer tiefer in den Kaninchenbau des Unbewussten hinein</a:t>
            </a:r>
          </a:p>
          <a:p>
            <a:pPr>
              <a:lnSpc>
                <a:spcPct val="100000"/>
              </a:lnSpc>
              <a:spcBef>
                <a:spcPts val="600"/>
              </a:spcBef>
            </a:pPr>
            <a:r>
              <a:rPr lang="de-DE" b="1" dirty="0"/>
              <a:t>Große Kometen C1858 L1, C/1861 J1, C/1882 R 1, C/1965 S1, C/2020 F3 </a:t>
            </a:r>
            <a:r>
              <a:rPr lang="de-DE" dirty="0"/>
              <a:t>– </a:t>
            </a:r>
            <a:r>
              <a:rPr lang="de-DE" b="1" dirty="0"/>
              <a:t>deren EHs sind die 4 stärksten und langfristig sich durchsetzenden, immer wieder ausgelösten gesellschaftsprägenden Faktoren. Dass mit gleichgeschalteten Kometen-Massen-Arousals (v.a. 2 gedoppelt) immer wieder Kriege auslöst werden, zeigt wie kollektiv erschütternd sie sind (siehe C/1858 L1 Donati mit Lucifer auf dem Kometengrad 16° Löwe (selber Grad wie 1965) mit mobilisierenden Uranus 0° Zwillinge &amp; Chaos-GK auf GZ + C/1861 J1 Tebbutt den US-Bürgerkrieg). </a:t>
            </a:r>
            <a:r>
              <a:rPr lang="de-DE" dirty="0"/>
              <a:t>Im EH stehen die Himmelskörper besonders stark auf dem Entdeckungs-grad des Kometen, auf Achsen, zentralen Planeten und (extra-) galaktischen Sogfaktoren GZ, SGZ, G.A., Shapley Supercluster</a:t>
            </a:r>
          </a:p>
          <a:p>
            <a:pPr>
              <a:lnSpc>
                <a:spcPct val="100000"/>
              </a:lnSpc>
              <a:spcBef>
                <a:spcPts val="600"/>
              </a:spcBef>
            </a:pPr>
            <a:r>
              <a:rPr lang="de-DE" b="1" dirty="0"/>
              <a:t>Nahe und lichtstarke </a:t>
            </a:r>
            <a:r>
              <a:rPr lang="de-DE" b="1" dirty="0" err="1"/>
              <a:t>Supernovas</a:t>
            </a:r>
            <a:r>
              <a:rPr lang="de-DE" b="1" dirty="0"/>
              <a:t> </a:t>
            </a:r>
            <a:r>
              <a:rPr lang="de-DE" dirty="0"/>
              <a:t>und </a:t>
            </a:r>
            <a:r>
              <a:rPr lang="de-DE" b="1" dirty="0"/>
              <a:t>Gamma Ray Bursts</a:t>
            </a:r>
            <a:r>
              <a:rPr lang="de-DE" dirty="0"/>
              <a:t>, v.a. zu zyklischen Epochenübergängen (siehe SN 1987A zum </a:t>
            </a:r>
            <a:r>
              <a:rPr lang="de-DE" dirty="0" err="1"/>
              <a:t>globalistisch</a:t>
            </a:r>
            <a:r>
              <a:rPr lang="de-DE" dirty="0"/>
              <a:t>-schöpferischen / -chaotischen Großkreuz Pluto </a:t>
            </a:r>
            <a:r>
              <a:rPr lang="de-DE" dirty="0" err="1"/>
              <a:t>Opp</a:t>
            </a:r>
            <a:r>
              <a:rPr lang="de-DE" dirty="0"/>
              <a:t>. Chaos Qua. Orcus </a:t>
            </a:r>
            <a:r>
              <a:rPr lang="de-DE" dirty="0" err="1"/>
              <a:t>Opp</a:t>
            </a:r>
            <a:r>
              <a:rPr lang="de-DE" dirty="0"/>
              <a:t>. </a:t>
            </a:r>
            <a:r>
              <a:rPr lang="de-DE" dirty="0" err="1"/>
              <a:t>Sedna-Teharonhiawako</a:t>
            </a:r>
            <a:r>
              <a:rPr lang="de-DE" dirty="0"/>
              <a:t> und SN 2015 L (zur Völkerwanderungszeit mit geschlechterkriegerischem Vergewaltiger- und Mörder-Großkreuz Sonne-Mars </a:t>
            </a:r>
            <a:r>
              <a:rPr lang="de-DE" dirty="0" err="1"/>
              <a:t>Opp</a:t>
            </a:r>
            <a:r>
              <a:rPr lang="de-DE" dirty="0"/>
              <a:t>. </a:t>
            </a:r>
            <a:r>
              <a:rPr lang="de-DE" dirty="0" err="1"/>
              <a:t>Ixion</a:t>
            </a:r>
            <a:r>
              <a:rPr lang="de-DE" dirty="0"/>
              <a:t> Qua. </a:t>
            </a:r>
            <a:r>
              <a:rPr lang="de-DE" dirty="0" err="1"/>
              <a:t>Int.Lilith</a:t>
            </a:r>
            <a:r>
              <a:rPr lang="de-DE" dirty="0"/>
              <a:t> </a:t>
            </a:r>
            <a:r>
              <a:rPr lang="de-DE" dirty="0" err="1"/>
              <a:t>Opp</a:t>
            </a:r>
            <a:r>
              <a:rPr lang="de-DE" dirty="0"/>
              <a:t>. Chiron und suizidal empathischer Neptun </a:t>
            </a:r>
            <a:r>
              <a:rPr lang="de-DE" dirty="0" err="1"/>
              <a:t>Opp</a:t>
            </a:r>
            <a:r>
              <a:rPr lang="de-DE" dirty="0"/>
              <a:t>. Orcus) </a:t>
            </a:r>
          </a:p>
          <a:p>
            <a:pPr>
              <a:lnSpc>
                <a:spcPct val="100000"/>
              </a:lnSpc>
              <a:spcBef>
                <a:spcPts val="600"/>
              </a:spcBef>
            </a:pPr>
            <a:r>
              <a:rPr lang="de-DE" b="1" dirty="0"/>
              <a:t>Sonnenfinsternisse</a:t>
            </a:r>
            <a:r>
              <a:rPr lang="de-DE" dirty="0"/>
              <a:t> (schwächer sind die Mondfinsternisse), v.a. mit </a:t>
            </a:r>
            <a:r>
              <a:rPr lang="de-DE" dirty="0" err="1"/>
              <a:t>Langsamläuferspannungen</a:t>
            </a:r>
            <a:r>
              <a:rPr lang="de-DE" dirty="0"/>
              <a:t> zu Beginn von Zyklen und Epochen, im totalen </a:t>
            </a:r>
            <a:r>
              <a:rPr lang="de-DE" dirty="0" err="1"/>
              <a:t>Finsternispfad</a:t>
            </a:r>
            <a:r>
              <a:rPr lang="de-DE" dirty="0"/>
              <a:t> und im weiteren Teilverfinsterungsbereich sowie astrogeographisch besonders wirksam, wo </a:t>
            </a:r>
            <a:r>
              <a:rPr lang="de-DE" dirty="0" err="1"/>
              <a:t>Langsamläufer</a:t>
            </a:r>
            <a:r>
              <a:rPr lang="de-DE" dirty="0"/>
              <a:t> an den Achsen und im Quadrat dazu stehen</a:t>
            </a:r>
          </a:p>
          <a:p>
            <a:pPr>
              <a:lnSpc>
                <a:spcPct val="100000"/>
              </a:lnSpc>
              <a:spcBef>
                <a:spcPts val="600"/>
              </a:spcBef>
            </a:pPr>
            <a:r>
              <a:rPr lang="de-DE" b="1" dirty="0"/>
              <a:t>Astronomisch echte In </a:t>
            </a:r>
            <a:r>
              <a:rPr lang="de-DE" b="1" dirty="0" err="1"/>
              <a:t>Cazimis</a:t>
            </a:r>
            <a:r>
              <a:rPr lang="de-DE" b="1" dirty="0"/>
              <a:t> (Bedeckungen) von </a:t>
            </a:r>
            <a:r>
              <a:rPr lang="de-DE" b="1" dirty="0" err="1"/>
              <a:t>Langsamläufern</a:t>
            </a:r>
            <a:r>
              <a:rPr lang="de-DE" b="1" dirty="0"/>
              <a:t> </a:t>
            </a:r>
            <a:r>
              <a:rPr lang="de-DE" dirty="0"/>
              <a:t>v.a. der Kollektivenergien aufsammelnde Pluto bei </a:t>
            </a:r>
            <a:r>
              <a:rPr lang="de-DE" dirty="0" err="1"/>
              <a:t>Ekliptiküberläufen</a:t>
            </a:r>
            <a:r>
              <a:rPr lang="de-DE" dirty="0"/>
              <a:t> können Themen bis zum nächsten </a:t>
            </a:r>
            <a:r>
              <a:rPr lang="de-DE" dirty="0" err="1"/>
              <a:t>Ekliptiküberlauf</a:t>
            </a:r>
            <a:r>
              <a:rPr lang="de-DE" dirty="0"/>
              <a:t> oder bis zum Sturz dieser plutonischen Bande festlegen</a:t>
            </a:r>
          </a:p>
          <a:p>
            <a:pPr>
              <a:lnSpc>
                <a:spcPct val="100000"/>
              </a:lnSpc>
              <a:spcBef>
                <a:spcPts val="600"/>
              </a:spcBef>
            </a:pPr>
            <a:r>
              <a:rPr lang="de-DE" b="1" dirty="0"/>
              <a:t>Größte und exakteste Spannungsbündelungen von meist </a:t>
            </a:r>
            <a:r>
              <a:rPr lang="de-DE" b="1" dirty="0" err="1"/>
              <a:t>Langsamläufer</a:t>
            </a:r>
            <a:r>
              <a:rPr lang="de-DE" b="1" dirty="0"/>
              <a:t> Planeten-</a:t>
            </a:r>
            <a:r>
              <a:rPr lang="de-DE" b="1" dirty="0" err="1"/>
              <a:t>Aspektfiguren</a:t>
            </a:r>
            <a:endParaRPr lang="de-DE" b="1" dirty="0"/>
          </a:p>
          <a:p>
            <a:pPr marL="0" indent="0">
              <a:lnSpc>
                <a:spcPct val="100000"/>
              </a:lnSpc>
              <a:spcBef>
                <a:spcPts val="600"/>
              </a:spcBef>
              <a:buNone/>
            </a:pPr>
            <a:r>
              <a:rPr lang="de-DE" dirty="0"/>
              <a:t>Die stärkste Wucht dieser kosmischen Ereignisse hat, wenn zu </a:t>
            </a:r>
            <a:r>
              <a:rPr lang="de-DE" dirty="0" err="1"/>
              <a:t>Zyklenstarts</a:t>
            </a:r>
            <a:r>
              <a:rPr lang="de-DE" dirty="0"/>
              <a:t> auftretend, für lange Jahrzehnte bis Jahrhunderte schicksalhafte freie Bahn, i.d.R. stellt sich lange kaum einer gegen diese Wucht, sie prägen sämtliche Großthemen einer Zeit, lange wirkende Erziehungsweisen und Leitbilder, des Spleens einer Zeit. Zerstörerisch gesinnte Menschen nutzen v.a. die Kometen </a:t>
            </a:r>
            <a:r>
              <a:rPr lang="de-DE" dirty="0" err="1"/>
              <a:t>phänomennachahmend</a:t>
            </a:r>
            <a:r>
              <a:rPr lang="de-DE" dirty="0"/>
              <a:t> verstrahlt und fanatisiert für Durchsetzungsmacht, Geldgier und Zerstörungen. Erst wenn diese Wirkungen breit bewusst werden und auch geistig bewusst machende, körperlich-seelisch </a:t>
            </a:r>
            <a:r>
              <a:rPr lang="de-DE" dirty="0" err="1"/>
              <a:t>traumaausleitend</a:t>
            </a:r>
            <a:r>
              <a:rPr lang="de-DE" dirty="0"/>
              <a:t> erlösende Heilungsarbeit bzgl. der kosmisch initiierten Prägungen gemacht wird, kann sich Blatt zum Heilsamen wenden</a:t>
            </a:r>
          </a:p>
        </p:txBody>
      </p:sp>
    </p:spTree>
    <p:extLst>
      <p:ext uri="{BB962C8B-B14F-4D97-AF65-F5344CB8AC3E}">
        <p14:creationId xmlns:p14="http://schemas.microsoft.com/office/powerpoint/2010/main" val="120947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982AF-8602-452A-85A6-FF12F4E884C9}"/>
              </a:ext>
            </a:extLst>
          </p:cNvPr>
          <p:cNvSpPr>
            <a:spLocks noGrp="1"/>
          </p:cNvSpPr>
          <p:nvPr>
            <p:ph type="title"/>
          </p:nvPr>
        </p:nvSpPr>
        <p:spPr>
          <a:xfrm>
            <a:off x="838200" y="0"/>
            <a:ext cx="10515600" cy="827314"/>
          </a:xfrm>
        </p:spPr>
        <p:txBody>
          <a:bodyPr>
            <a:normAutofit/>
          </a:bodyPr>
          <a:lstStyle/>
          <a:p>
            <a:pPr algn="ctr"/>
            <a:r>
              <a:rPr lang="de-DE" sz="4000" b="1" dirty="0" err="1">
                <a:latin typeface="+mn-lt"/>
              </a:rPr>
              <a:t>Cosmic</a:t>
            </a:r>
            <a:r>
              <a:rPr lang="de-DE" sz="4000" b="1" dirty="0">
                <a:latin typeface="+mn-lt"/>
              </a:rPr>
              <a:t> Trauma Turn</a:t>
            </a:r>
          </a:p>
        </p:txBody>
      </p:sp>
      <p:sp>
        <p:nvSpPr>
          <p:cNvPr id="3" name="Inhaltsplatzhalter 2">
            <a:extLst>
              <a:ext uri="{FF2B5EF4-FFF2-40B4-BE49-F238E27FC236}">
                <a16:creationId xmlns:a16="http://schemas.microsoft.com/office/drawing/2014/main" id="{E8063A4C-247E-4684-BCF0-DCD8B4B5D09A}"/>
              </a:ext>
            </a:extLst>
          </p:cNvPr>
          <p:cNvSpPr>
            <a:spLocks noGrp="1"/>
          </p:cNvSpPr>
          <p:nvPr>
            <p:ph idx="1"/>
          </p:nvPr>
        </p:nvSpPr>
        <p:spPr>
          <a:xfrm>
            <a:off x="0" y="766354"/>
            <a:ext cx="12192000" cy="6091645"/>
          </a:xfrm>
        </p:spPr>
        <p:txBody>
          <a:bodyPr>
            <a:normAutofit fontScale="62500" lnSpcReduction="20000"/>
          </a:bodyPr>
          <a:lstStyle/>
          <a:p>
            <a:pPr>
              <a:lnSpc>
                <a:spcPct val="100000"/>
              </a:lnSpc>
            </a:pPr>
            <a:r>
              <a:rPr lang="de-DE" sz="2900" dirty="0"/>
              <a:t>Große Kometen, auch nahe bzw. starke </a:t>
            </a:r>
            <a:r>
              <a:rPr lang="de-DE" sz="2900" dirty="0" err="1"/>
              <a:t>Supernovas</a:t>
            </a:r>
            <a:r>
              <a:rPr lang="de-DE" sz="2900" dirty="0"/>
              <a:t>, Gamma Ray Bursts und vor allem Finsternisse zählen zu den wirkmächtigsten Faktoren, die, wenn sie Naturkatastrophen auslösen oder von menschlichen Akteuren ausagiert werden, kosmisch initiierte Traumatisierungen auslösen können. Sie sind v. a. in der Langzeitentwicklung der Folgen zu beachten.</a:t>
            </a:r>
          </a:p>
          <a:p>
            <a:pPr>
              <a:lnSpc>
                <a:spcPct val="100000"/>
              </a:lnSpc>
            </a:pPr>
            <a:r>
              <a:rPr lang="de-DE" sz="2900" dirty="0"/>
              <a:t>Das gilt vor allem für die lebenslang massiv prägenkönnenden Finsternisse um die Geburt herum, wenn sie unsere </a:t>
            </a:r>
            <a:r>
              <a:rPr lang="de-DE" sz="2900" dirty="0" err="1"/>
              <a:t>Radixstände</a:t>
            </a:r>
            <a:r>
              <a:rPr lang="de-DE" sz="2900" dirty="0"/>
              <a:t> bei Exaktheit unter 3° treffen und von äußeren Akteuren (Mutter, Vater, Familienmitglieder, Ärzte v.a. über iatrogene Traumata aus Behandlungen, wie auch Impfungen - die mediale Einstimmung in unsere bzw. Aufstellung unserer Impfhoroskope, der 1. oder weitere spannungsreiche Transittage kann die damals beträchtlichen lebensverändernden Einwirkungen aufzeigen) gegen uns ausagiert werden bzw. uns Unfallereignisse treffen. Lorne Edward </a:t>
            </a:r>
            <a:r>
              <a:rPr lang="de-DE" sz="2900" dirty="0" err="1"/>
              <a:t>Johndro</a:t>
            </a:r>
            <a:r>
              <a:rPr lang="de-DE" sz="2900" dirty="0"/>
              <a:t> prägte pionierhaft den Begriff ‚</a:t>
            </a:r>
            <a:r>
              <a:rPr lang="de-DE" sz="2900" dirty="0" err="1"/>
              <a:t>Birth</a:t>
            </a:r>
            <a:r>
              <a:rPr lang="de-DE" sz="2900" dirty="0"/>
              <a:t> </a:t>
            </a:r>
            <a:r>
              <a:rPr lang="de-DE" sz="2900" dirty="0" err="1"/>
              <a:t>Eclipses</a:t>
            </a:r>
            <a:r>
              <a:rPr lang="de-DE" sz="2900" dirty="0"/>
              <a:t>‘. </a:t>
            </a:r>
          </a:p>
          <a:p>
            <a:pPr>
              <a:lnSpc>
                <a:spcPct val="100000"/>
              </a:lnSpc>
            </a:pPr>
            <a:r>
              <a:rPr lang="de-DE" sz="2900" b="1" dirty="0"/>
              <a:t>Geburtseklipsen unterscheiden sich in: </a:t>
            </a:r>
          </a:p>
          <a:p>
            <a:pPr>
              <a:lnSpc>
                <a:spcPct val="100000"/>
              </a:lnSpc>
              <a:buFontTx/>
              <a:buChar char="-"/>
            </a:pPr>
            <a:r>
              <a:rPr lang="de-DE" sz="2900" b="1" dirty="0"/>
              <a:t>vorgeburtliche</a:t>
            </a:r>
            <a:r>
              <a:rPr lang="de-DE" sz="2900" dirty="0"/>
              <a:t>:</a:t>
            </a:r>
            <a:r>
              <a:rPr lang="de-DE" sz="2900" b="1" dirty="0"/>
              <a:t> </a:t>
            </a:r>
            <a:r>
              <a:rPr lang="de-DE" sz="2900" dirty="0"/>
              <a:t>die auch bei ins Leben eingreifenden Sonnenfinsternissen wegen der Uterusumhüllung auf verschiedene mondhafte Weisen erlebt werden: schockhaft überflutend, desintegrierend, ablehnend oder dunkel vereinnahmend (Mondfinsternisse ergreifen eher von unteren Seelengeschossen her, triggern aber auch Familientragödien und körperliche Angriffe auf Mutter und Kind) und auf unsere seelische wie körperliche Reifung mit krankheitsbildenden Blockaden und Erschütterungen prägend Einfluss nehmen und die später vor allem unbewusst zu Wiederholungszwängen führen und zu innerlichen bzw. in geschützten Räumen geschehenden Bearbeitungen / Heilungserfahrungen neigen</a:t>
            </a:r>
          </a:p>
          <a:p>
            <a:pPr>
              <a:lnSpc>
                <a:spcPct val="100000"/>
              </a:lnSpc>
              <a:buFontTx/>
              <a:buChar char="-"/>
            </a:pPr>
            <a:r>
              <a:rPr lang="de-DE" sz="2900" b="1" dirty="0"/>
              <a:t>nachgeburtliche: </a:t>
            </a:r>
            <a:r>
              <a:rPr lang="de-DE" sz="2900" dirty="0"/>
              <a:t>wirken eher sonne-mars-saturnhaft, sie treffen uns direkt körperlich und allein ohne Mutterumhüllung und können auch blockierend krankheitsbildend prägend ins Leben einwirken, sie führen eher zu leistungsgetriebenen, körperlich einzelkämpferhaften, äußerlich selbstbehauptend überkompensierenden Überlebensmodi, wir kämpfen oft lange verteidigend bis überwindend gegen die erlebten Einwirkungen an</a:t>
            </a:r>
          </a:p>
          <a:p>
            <a:pPr>
              <a:lnSpc>
                <a:spcPct val="100000"/>
              </a:lnSpc>
            </a:pPr>
            <a:r>
              <a:rPr lang="de-DE" sz="2900" dirty="0"/>
              <a:t>Entsprechend dem </a:t>
            </a:r>
            <a:r>
              <a:rPr lang="de-DE" sz="2900" b="1" dirty="0"/>
              <a:t>Trauma Turn in der Psychologie </a:t>
            </a:r>
            <a:r>
              <a:rPr lang="de-DE" sz="2900" dirty="0"/>
              <a:t>seit Jahrzehnten (das verstärkte bis vorrangige Beachten von äußeren, bei weitem nicht verarbeitbaren Ereignisse als Initialmoment für psychische Belastungen), sollte man in der Astropsychologie zu einem Blickwinkel des </a:t>
            </a:r>
            <a:r>
              <a:rPr lang="de-DE" sz="2900" b="1" dirty="0" err="1"/>
              <a:t>Cosmic</a:t>
            </a:r>
            <a:r>
              <a:rPr lang="de-DE" sz="2900" b="1" dirty="0"/>
              <a:t> Trauma Turns </a:t>
            </a:r>
            <a:r>
              <a:rPr lang="de-DE" sz="2900" dirty="0"/>
              <a:t>kommen: das vorrangige Beachten der Nachwirkungen gleich oder später </a:t>
            </a:r>
            <a:r>
              <a:rPr lang="de-DE" sz="2900" dirty="0" err="1"/>
              <a:t>ausge-löster</a:t>
            </a:r>
            <a:r>
              <a:rPr lang="de-DE" sz="2900" dirty="0"/>
              <a:t> starker kosmischer Ereignisse und die </a:t>
            </a:r>
            <a:r>
              <a:rPr lang="de-DE" sz="2900" b="1" dirty="0"/>
              <a:t>bewusstmachende, </a:t>
            </a:r>
            <a:r>
              <a:rPr lang="de-DE" sz="2900" b="1" dirty="0" err="1"/>
              <a:t>traumaerlösende</a:t>
            </a:r>
            <a:r>
              <a:rPr lang="de-DE" sz="2900" dirty="0"/>
              <a:t> </a:t>
            </a:r>
            <a:r>
              <a:rPr lang="de-DE" sz="2900" b="1" dirty="0"/>
              <a:t>Überwindung einer bloß vermeidenden Vogel-Strauß-</a:t>
            </a:r>
            <a:r>
              <a:rPr lang="de-DE" sz="2900" b="1" dirty="0" err="1"/>
              <a:t>Kosmikophobie</a:t>
            </a:r>
            <a:r>
              <a:rPr lang="de-DE" sz="2900" b="1" dirty="0"/>
              <a:t> und einem geduckten und dissoziierten Erstarren in einem kosmischen Stockholmsyndrom</a:t>
            </a:r>
          </a:p>
          <a:p>
            <a:endParaRPr lang="de-DE" dirty="0"/>
          </a:p>
        </p:txBody>
      </p:sp>
    </p:spTree>
    <p:extLst>
      <p:ext uri="{BB962C8B-B14F-4D97-AF65-F5344CB8AC3E}">
        <p14:creationId xmlns:p14="http://schemas.microsoft.com/office/powerpoint/2010/main" val="283307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88111-F084-4151-8697-DF72A65F16DE}"/>
              </a:ext>
            </a:extLst>
          </p:cNvPr>
          <p:cNvSpPr>
            <a:spLocks noGrp="1"/>
          </p:cNvSpPr>
          <p:nvPr>
            <p:ph type="title"/>
          </p:nvPr>
        </p:nvSpPr>
        <p:spPr>
          <a:xfrm>
            <a:off x="0" y="0"/>
            <a:ext cx="12192000" cy="960700"/>
          </a:xfrm>
        </p:spPr>
        <p:txBody>
          <a:bodyPr>
            <a:normAutofit/>
          </a:bodyPr>
          <a:lstStyle/>
          <a:p>
            <a:r>
              <a:rPr lang="de-DE" b="1" dirty="0">
                <a:latin typeface="+mn-lt"/>
              </a:rPr>
              <a:t>Wie verlaufen kosmische Traumatisierungen?</a:t>
            </a:r>
            <a:endParaRPr lang="de-DE" dirty="0"/>
          </a:p>
        </p:txBody>
      </p:sp>
      <p:sp>
        <p:nvSpPr>
          <p:cNvPr id="3" name="Inhaltsplatzhalter 2">
            <a:extLst>
              <a:ext uri="{FF2B5EF4-FFF2-40B4-BE49-F238E27FC236}">
                <a16:creationId xmlns:a16="http://schemas.microsoft.com/office/drawing/2014/main" id="{CF9A4C0D-9A2D-4D79-8898-CD6D29449919}"/>
              </a:ext>
            </a:extLst>
          </p:cNvPr>
          <p:cNvSpPr>
            <a:spLocks noGrp="1"/>
          </p:cNvSpPr>
          <p:nvPr>
            <p:ph idx="1"/>
          </p:nvPr>
        </p:nvSpPr>
        <p:spPr>
          <a:xfrm>
            <a:off x="0" y="779489"/>
            <a:ext cx="12191999" cy="6078511"/>
          </a:xfrm>
        </p:spPr>
        <p:txBody>
          <a:bodyPr>
            <a:normAutofit fontScale="70000" lnSpcReduction="20000"/>
          </a:bodyPr>
          <a:lstStyle/>
          <a:p>
            <a:r>
              <a:rPr lang="de-DE" dirty="0"/>
              <a:t>Besondere kosmische Ereignisse wie Kometen, </a:t>
            </a:r>
            <a:r>
              <a:rPr lang="de-DE" dirty="0" err="1"/>
              <a:t>Supernovas</a:t>
            </a:r>
            <a:r>
              <a:rPr lang="de-DE" dirty="0"/>
              <a:t>, Gamma Blitze (Gamma Ray Bursts), Sonnen- oder schwächer: Mondfinsternisse erschüttern verunsichernd das vorher als ruhig und sicher wahrgenommene Kontinuum des irdischen Normalgeschehens zu sich hin, im Sinne einer Figur-Hintergrund-Unterscheidung. </a:t>
            </a:r>
          </a:p>
          <a:p>
            <a:r>
              <a:rPr lang="de-DE" dirty="0"/>
              <a:t>Das im Zentrum stehende Ereignis wird als unbewusst schicksalhafter kosmischer bzw. göttlicher Machteingriff wahrgenommen und bekommt besondere Aufmerksamkeit in der Weise, wie es uns bewusst erscheint. Auch uns halb oder ganz unbewusste verunsichernde Irritationen können Reaktionen und Handlungen ohne äußere Figur-Fixierung eines sichtbaren Ereignisses anstoßen (z.B. Planeten astrogeographisch an den Achsen oder auf unseren </a:t>
            </a:r>
            <a:r>
              <a:rPr lang="de-DE" dirty="0" err="1"/>
              <a:t>Radixgraden</a:t>
            </a:r>
            <a:r>
              <a:rPr lang="de-DE" dirty="0"/>
              <a:t> bei einer vor Ort nicht sichtbaren Finsternis).</a:t>
            </a:r>
          </a:p>
          <a:p>
            <a:r>
              <a:rPr lang="de-DE" dirty="0"/>
              <a:t>Ein Schock hält das körperliche Geschehen, den Atem auf dem Moment des Schocks fixiert, oft auch lebenslang, deswegen sind die Menschen auch so hilflos, wenn dunkle Akteure später dann diese Kometenwucht umsetzen</a:t>
            </a:r>
          </a:p>
          <a:p>
            <a:r>
              <a:rPr lang="de-DE" dirty="0"/>
              <a:t>Es aktiviert tiefere Überlebensmechanismen und Krisenreaktionen, es kann für eine fixierte schockhafte Angstlähme sorgen, aber auch zu vordergründiger Begeisterung, Bewegungen bzw. Raserei anstoßen. Vor allem werden in einer aktualen Existenzialangst </a:t>
            </a:r>
            <a:r>
              <a:rPr lang="de-DE" dirty="0" err="1"/>
              <a:t>stockholmsyndrommäßige</a:t>
            </a:r>
            <a:r>
              <a:rPr lang="de-DE" dirty="0"/>
              <a:t> Anpassungen an den ‚Aggressor‘ vorgenommen - man fügt sich den Ereignisphänomenen und folgt ihnen teils kometenhaft aufsteigend nach. Schon die Entdecker von Kometen erlebten einen kometenhaften Aufstieg in die Berühmtheit.</a:t>
            </a:r>
          </a:p>
          <a:p>
            <a:r>
              <a:rPr lang="de-DE" dirty="0"/>
              <a:t>Das kann in einer Überkompensation eines abergläubisch </a:t>
            </a:r>
            <a:r>
              <a:rPr lang="de-DE" dirty="0" err="1"/>
              <a:t>irrlichtsverstrahlten</a:t>
            </a:r>
            <a:r>
              <a:rPr lang="de-DE" dirty="0"/>
              <a:t> Nachahmen an die verabreichte kosmische Form (Kometen, </a:t>
            </a:r>
            <a:r>
              <a:rPr lang="de-DE" dirty="0" err="1"/>
              <a:t>Supernovas</a:t>
            </a:r>
            <a:r>
              <a:rPr lang="de-DE" dirty="0"/>
              <a:t>) als eine Erlösungschance gesehen werden. Wenn schon das kosmische Schicksal / wenn Gott einem vielleicht die Sicherheit und das Leben nimmt, dann ist in der irdischen Orientierungslosigkeit das das stärkste sichtbare Zeichen Gottes zum Nachfolgen. </a:t>
            </a:r>
          </a:p>
          <a:p>
            <a:r>
              <a:rPr lang="de-DE" b="1" dirty="0"/>
              <a:t>Aber was ist mit den Menschen, vor allem den Astrologen los ? - der hellste Komet eines Jahrhunderts und er wird von niemanden gründlich untersucht? Was sagt das über unsere Blickverengung und seelische Aufnahmefähigkeit von wahren Wirkungen aus? Das ist offensichtlich eine allumfassend vermeidende, unmündig haltende </a:t>
            </a:r>
            <a:r>
              <a:rPr lang="de-DE" b="1" dirty="0" err="1"/>
              <a:t>Kosmikophobie</a:t>
            </a:r>
            <a:r>
              <a:rPr lang="de-DE" b="1" dirty="0"/>
              <a:t>, eine </a:t>
            </a:r>
            <a:r>
              <a:rPr lang="de-DE" b="1" dirty="0" err="1"/>
              <a:t>Eingeschüchtertheit</a:t>
            </a:r>
            <a:r>
              <a:rPr lang="de-DE" b="1" dirty="0"/>
              <a:t>, weil das Ereignis </a:t>
            </a:r>
            <a:r>
              <a:rPr lang="de-DE" b="1" dirty="0" err="1"/>
              <a:t>schockhafter</a:t>
            </a:r>
            <a:r>
              <a:rPr lang="de-DE" b="1" dirty="0"/>
              <a:t> war, als man während der Kometenbegeisterung zugeben wollte. Als der Komet dann weg war, verdrängte man diese Irritation und packte es nicht mehr an, weil es zu </a:t>
            </a:r>
            <a:r>
              <a:rPr lang="de-DE" b="1" dirty="0" err="1"/>
              <a:t>retraumatisieren</a:t>
            </a:r>
            <a:r>
              <a:rPr lang="de-DE" b="1" dirty="0"/>
              <a:t> droht.</a:t>
            </a:r>
          </a:p>
        </p:txBody>
      </p:sp>
    </p:spTree>
    <p:extLst>
      <p:ext uri="{BB962C8B-B14F-4D97-AF65-F5344CB8AC3E}">
        <p14:creationId xmlns:p14="http://schemas.microsoft.com/office/powerpoint/2010/main" val="1464421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CADE3-A5E2-43E1-A0B6-EAC5BE95331A}"/>
              </a:ext>
            </a:extLst>
          </p:cNvPr>
          <p:cNvSpPr>
            <a:spLocks noGrp="1"/>
          </p:cNvSpPr>
          <p:nvPr>
            <p:ph type="title"/>
          </p:nvPr>
        </p:nvSpPr>
        <p:spPr>
          <a:xfrm>
            <a:off x="8987020" y="1"/>
            <a:ext cx="3204980" cy="6858000"/>
          </a:xfrm>
        </p:spPr>
        <p:txBody>
          <a:bodyPr>
            <a:normAutofit/>
          </a:bodyPr>
          <a:lstStyle/>
          <a:p>
            <a:r>
              <a:rPr lang="de-DE" sz="2400" b="1" dirty="0">
                <a:latin typeface="+mn-lt"/>
              </a:rPr>
              <a:t>oben links: </a:t>
            </a:r>
            <a:br>
              <a:rPr lang="de-DE" sz="2400" b="1" dirty="0">
                <a:latin typeface="+mn-lt"/>
              </a:rPr>
            </a:br>
            <a:r>
              <a:rPr lang="de-DE" sz="2400" b="1" dirty="0">
                <a:latin typeface="+mn-lt"/>
              </a:rPr>
              <a:t>C/1861 J 1 Tebbutt</a:t>
            </a:r>
            <a:br>
              <a:rPr lang="de-DE" sz="2400" b="1" dirty="0">
                <a:latin typeface="+mn-lt"/>
              </a:rPr>
            </a:br>
            <a:br>
              <a:rPr lang="de-DE" sz="2400" b="1" dirty="0">
                <a:latin typeface="+mn-lt"/>
              </a:rPr>
            </a:br>
            <a:r>
              <a:rPr lang="de-DE" sz="2400" b="1" dirty="0">
                <a:latin typeface="+mn-lt"/>
              </a:rPr>
              <a:t>oben rechts: </a:t>
            </a:r>
            <a:br>
              <a:rPr lang="de-DE" sz="2400" b="1" dirty="0">
                <a:latin typeface="+mn-lt"/>
              </a:rPr>
            </a:br>
            <a:r>
              <a:rPr lang="de-DE" sz="2400" b="1" dirty="0">
                <a:latin typeface="+mn-lt"/>
              </a:rPr>
              <a:t>Großer September-Komet C/1882 R1</a:t>
            </a:r>
            <a:br>
              <a:rPr lang="de-DE" sz="2400" b="1" dirty="0">
                <a:latin typeface="+mn-lt"/>
              </a:rPr>
            </a:br>
            <a:br>
              <a:rPr lang="de-DE" sz="2400" b="1" dirty="0">
                <a:latin typeface="+mn-lt"/>
              </a:rPr>
            </a:br>
            <a:r>
              <a:rPr lang="de-DE" sz="2400" b="1" dirty="0">
                <a:latin typeface="+mn-lt"/>
              </a:rPr>
              <a:t>unten links: </a:t>
            </a:r>
            <a:br>
              <a:rPr lang="de-DE" sz="2400" b="1" dirty="0">
                <a:latin typeface="+mn-lt"/>
              </a:rPr>
            </a:br>
            <a:r>
              <a:rPr lang="de-DE" sz="2400" b="1" dirty="0">
                <a:latin typeface="+mn-lt"/>
              </a:rPr>
              <a:t>C/1965 S1 </a:t>
            </a:r>
            <a:r>
              <a:rPr lang="de-DE" sz="2400" b="1" dirty="0" err="1">
                <a:latin typeface="+mn-lt"/>
              </a:rPr>
              <a:t>Ikeya-Seki</a:t>
            </a:r>
            <a:br>
              <a:rPr lang="de-DE" sz="2400" b="1" dirty="0">
                <a:latin typeface="+mn-lt"/>
              </a:rPr>
            </a:br>
            <a:br>
              <a:rPr lang="de-DE" sz="2400" b="1" dirty="0">
                <a:latin typeface="+mn-lt"/>
              </a:rPr>
            </a:br>
            <a:r>
              <a:rPr lang="de-DE" sz="2400" b="1" dirty="0">
                <a:latin typeface="+mn-lt"/>
              </a:rPr>
              <a:t>unten rechts: </a:t>
            </a:r>
            <a:br>
              <a:rPr lang="de-DE" sz="2400" b="1" dirty="0">
                <a:latin typeface="+mn-lt"/>
              </a:rPr>
            </a:br>
            <a:r>
              <a:rPr lang="de-DE" sz="2400" b="1" dirty="0">
                <a:latin typeface="+mn-lt"/>
              </a:rPr>
              <a:t>C/2020 F3 NEOWISE</a:t>
            </a:r>
            <a:br>
              <a:rPr lang="de-DE" sz="2000" b="1" dirty="0"/>
            </a:br>
            <a:endParaRPr lang="de-DE" sz="2000" b="1" dirty="0"/>
          </a:p>
        </p:txBody>
      </p:sp>
      <p:pic>
        <p:nvPicPr>
          <p:cNvPr id="5" name="Inhaltsplatzhalter 4">
            <a:extLst>
              <a:ext uri="{FF2B5EF4-FFF2-40B4-BE49-F238E27FC236}">
                <a16:creationId xmlns:a16="http://schemas.microsoft.com/office/drawing/2014/main" id="{E9596E81-8DB0-459E-A596-497DEEAB9F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987020" cy="6858000"/>
          </a:xfrm>
        </p:spPr>
      </p:pic>
    </p:spTree>
    <p:extLst>
      <p:ext uri="{BB962C8B-B14F-4D97-AF65-F5344CB8AC3E}">
        <p14:creationId xmlns:p14="http://schemas.microsoft.com/office/powerpoint/2010/main" val="214384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A28D8-C572-4CB1-AEC8-101E3E2B47C7}"/>
              </a:ext>
            </a:extLst>
          </p:cNvPr>
          <p:cNvSpPr>
            <a:spLocks noGrp="1"/>
          </p:cNvSpPr>
          <p:nvPr>
            <p:ph type="title"/>
          </p:nvPr>
        </p:nvSpPr>
        <p:spPr>
          <a:xfrm>
            <a:off x="0" y="-152398"/>
            <a:ext cx="12192000" cy="1192306"/>
          </a:xfrm>
        </p:spPr>
        <p:txBody>
          <a:bodyPr>
            <a:normAutofit/>
          </a:bodyPr>
          <a:lstStyle/>
          <a:p>
            <a:r>
              <a:rPr lang="de-DE" sz="2800" b="1" dirty="0">
                <a:latin typeface="+mn-lt"/>
              </a:rPr>
              <a:t>Kündigen die rahmenwuchtvermittelnden SoFis davor am Entdeckungsort den Kometen an, geben sie den Rahmen vor? – immer wieder ja</a:t>
            </a:r>
          </a:p>
        </p:txBody>
      </p:sp>
      <p:sp>
        <p:nvSpPr>
          <p:cNvPr id="3" name="Inhaltsplatzhalter 2">
            <a:extLst>
              <a:ext uri="{FF2B5EF4-FFF2-40B4-BE49-F238E27FC236}">
                <a16:creationId xmlns:a16="http://schemas.microsoft.com/office/drawing/2014/main" id="{95B02736-91E4-40CA-8453-7C212438CA84}"/>
              </a:ext>
            </a:extLst>
          </p:cNvPr>
          <p:cNvSpPr>
            <a:spLocks noGrp="1"/>
          </p:cNvSpPr>
          <p:nvPr>
            <p:ph idx="1"/>
          </p:nvPr>
        </p:nvSpPr>
        <p:spPr>
          <a:xfrm>
            <a:off x="-106969" y="803580"/>
            <a:ext cx="12192000" cy="5827059"/>
          </a:xfrm>
        </p:spPr>
        <p:txBody>
          <a:bodyPr>
            <a:normAutofit fontScale="25000" lnSpcReduction="20000"/>
          </a:bodyPr>
          <a:lstStyle/>
          <a:p>
            <a:pPr>
              <a:lnSpc>
                <a:spcPct val="100000"/>
              </a:lnSpc>
            </a:pPr>
            <a:r>
              <a:rPr lang="de-DE" sz="6400" b="1" dirty="0"/>
              <a:t>C/1858 L1 Donati: Fische-SoFi 15.03.1858 in Florenz AC/DC-</a:t>
            </a:r>
            <a:r>
              <a:rPr lang="de-DE" sz="6400" b="1" dirty="0" err="1"/>
              <a:t>Pholus</a:t>
            </a:r>
            <a:r>
              <a:rPr lang="de-DE" sz="6400" b="1" dirty="0"/>
              <a:t>-Freud im Gesellschaftsmeisterrechteck (GMR) mit Mars </a:t>
            </a:r>
            <a:r>
              <a:rPr lang="de-DE" sz="6400" b="1" dirty="0" err="1"/>
              <a:t>Opp</a:t>
            </a:r>
            <a:r>
              <a:rPr lang="de-DE" sz="6400" b="1" dirty="0"/>
              <a:t>. Uranus, mit Drachen von NM-Venus und AC und Mars auf Uranus im Apex. Pluto-</a:t>
            </a:r>
            <a:r>
              <a:rPr lang="de-DE" sz="6400" b="1" dirty="0" err="1"/>
              <a:t>Masterman</a:t>
            </a:r>
            <a:r>
              <a:rPr lang="de-DE" sz="6400" b="1" dirty="0"/>
              <a:t> </a:t>
            </a:r>
            <a:r>
              <a:rPr lang="de-DE" sz="6400" b="1" dirty="0" err="1"/>
              <a:t>Opp</a:t>
            </a:r>
            <a:r>
              <a:rPr lang="de-DE" sz="6400" b="1" dirty="0"/>
              <a:t>. Spartacus </a:t>
            </a:r>
            <a:r>
              <a:rPr lang="de-DE" sz="6400" dirty="0"/>
              <a:t>T-Qua. </a:t>
            </a:r>
            <a:r>
              <a:rPr lang="de-DE" sz="6400" dirty="0" err="1"/>
              <a:t>Fanatica</a:t>
            </a:r>
            <a:r>
              <a:rPr lang="de-DE" sz="6400" dirty="0"/>
              <a:t> (fanatische Machtkämpfe um kollektive Sklavenbefreiung) mit Jupiter-Donati-Steele-Großtrigon, Großkreuz mit </a:t>
            </a:r>
            <a:r>
              <a:rPr lang="de-DE" sz="6400" dirty="0" err="1"/>
              <a:t>Ixion</a:t>
            </a:r>
            <a:r>
              <a:rPr lang="de-DE" sz="6400" dirty="0"/>
              <a:t> </a:t>
            </a:r>
            <a:r>
              <a:rPr lang="de-DE" sz="6400" dirty="0" err="1"/>
              <a:t>Opp</a:t>
            </a:r>
            <a:r>
              <a:rPr lang="de-DE" sz="6400" dirty="0"/>
              <a:t>. Orcus Qua. Neptun-hysterische Eurydike </a:t>
            </a:r>
            <a:r>
              <a:rPr lang="de-DE" sz="6400" dirty="0" err="1"/>
              <a:t>Opp</a:t>
            </a:r>
            <a:r>
              <a:rPr lang="de-DE" sz="6400" dirty="0"/>
              <a:t>. Hypnos (Hysterie und Hypnose-Boom in der Psychologie, Psychotherapie - selbiges zudem betont durch: GMR mit Donati </a:t>
            </a:r>
            <a:r>
              <a:rPr lang="de-DE" sz="6400" dirty="0" err="1"/>
              <a:t>Opp</a:t>
            </a:r>
            <a:r>
              <a:rPr lang="de-DE" sz="6400" dirty="0"/>
              <a:t>. Dionysus (Wahnsinn-Hysterie) Trigon/Sextil zu Jupiter </a:t>
            </a:r>
            <a:r>
              <a:rPr lang="de-DE" sz="6400" dirty="0" err="1"/>
              <a:t>Opp</a:t>
            </a:r>
            <a:r>
              <a:rPr lang="de-DE" sz="6400" dirty="0"/>
              <a:t>. </a:t>
            </a:r>
            <a:r>
              <a:rPr lang="de-DE" sz="6400" dirty="0" err="1"/>
              <a:t>Altjira</a:t>
            </a:r>
            <a:r>
              <a:rPr lang="de-DE" sz="6400" dirty="0"/>
              <a:t>(Traumdeutung)-Psyche T-Qua. Chiron auf Fische Merkur-DS; Atropos-AC-Tisiphone im Therapie-Wasser-Großtrigon mit Venus-</a:t>
            </a:r>
            <a:r>
              <a:rPr lang="de-DE" sz="6400" dirty="0" err="1"/>
              <a:t>Sedna</a:t>
            </a:r>
            <a:r>
              <a:rPr lang="de-DE" sz="6400" dirty="0"/>
              <a:t>-Hekate-Cerberus-NM und Mars-Charcot mit Freud-</a:t>
            </a:r>
            <a:r>
              <a:rPr lang="de-DE" sz="6400" dirty="0" err="1"/>
              <a:t>Pholus</a:t>
            </a:r>
            <a:r>
              <a:rPr lang="de-DE" sz="6400" dirty="0"/>
              <a:t>-DC im Drachen-Apex-Fokus) </a:t>
            </a:r>
            <a:r>
              <a:rPr lang="de-DE" sz="6400" dirty="0" err="1"/>
              <a:t>Machia-velli</a:t>
            </a:r>
            <a:r>
              <a:rPr lang="de-DE" sz="6400" dirty="0"/>
              <a:t> </a:t>
            </a:r>
            <a:r>
              <a:rPr lang="de-DE" sz="6400" dirty="0" err="1"/>
              <a:t>Opp</a:t>
            </a:r>
            <a:r>
              <a:rPr lang="de-DE" sz="6400" dirty="0"/>
              <a:t>. </a:t>
            </a:r>
            <a:r>
              <a:rPr lang="de-DE" sz="6400" dirty="0" err="1"/>
              <a:t>Komsomolia</a:t>
            </a:r>
            <a:r>
              <a:rPr lang="de-DE" sz="6400" dirty="0"/>
              <a:t> Qua. MC/IC = kommunistische Machtkämpfe gegen Autorität, Merkur Qua. Pallas (tapferes, kriegerisches Denken)</a:t>
            </a:r>
          </a:p>
          <a:p>
            <a:pPr>
              <a:lnSpc>
                <a:spcPct val="100000"/>
              </a:lnSpc>
            </a:pPr>
            <a:r>
              <a:rPr lang="de-DE" sz="6400" b="1" dirty="0"/>
              <a:t>Tebbutt: Steinbock-Nordknoten-SoFi 11.01.1861 in Windsor, AUS Qua. Phaethon</a:t>
            </a:r>
            <a:r>
              <a:rPr lang="de-DE" sz="6400" dirty="0"/>
              <a:t> hat DC-Herrscher </a:t>
            </a:r>
            <a:r>
              <a:rPr lang="de-DE" sz="6400" b="1" dirty="0"/>
              <a:t>Pluto</a:t>
            </a:r>
            <a:r>
              <a:rPr lang="de-DE" sz="6400" dirty="0"/>
              <a:t> übermächtig von außen eingreifend </a:t>
            </a:r>
            <a:r>
              <a:rPr lang="de-DE" sz="6400" b="1" dirty="0"/>
              <a:t>auf dem AC </a:t>
            </a:r>
            <a:r>
              <a:rPr lang="de-DE" sz="6400" dirty="0"/>
              <a:t>Qua. Vesta (Pluto Konj. Merkur-Lucifer auf dem Äquator um den Uranus-Neptun-Pluto-Grad auf 10° Stier ist ganz zentral im EH.</a:t>
            </a:r>
          </a:p>
          <a:p>
            <a:pPr>
              <a:lnSpc>
                <a:spcPct val="100000"/>
              </a:lnSpc>
            </a:pPr>
            <a:r>
              <a:rPr lang="de-DE" sz="6400" b="1" dirty="0"/>
              <a:t>C/1882 R1: Stier-Südknoten-SoFi 17.05.1882 im Golf von Guinea </a:t>
            </a:r>
            <a:r>
              <a:rPr lang="de-DE" sz="6400" dirty="0"/>
              <a:t>- keine genauen Koordinaten, keine ACG-Linienzuordnung - (im Trigon Nes-</a:t>
            </a:r>
            <a:r>
              <a:rPr lang="de-DE" sz="6400" dirty="0" err="1"/>
              <a:t>sus</a:t>
            </a:r>
            <a:r>
              <a:rPr lang="de-DE" sz="6400" dirty="0"/>
              <a:t>-</a:t>
            </a:r>
            <a:r>
              <a:rPr lang="de-DE" sz="6400" dirty="0" err="1"/>
              <a:t>Varuna</a:t>
            </a:r>
            <a:r>
              <a:rPr lang="de-DE" sz="6400" dirty="0"/>
              <a:t>, im </a:t>
            </a:r>
            <a:r>
              <a:rPr lang="de-DE" sz="6400" dirty="0" err="1"/>
              <a:t>Qcx</a:t>
            </a:r>
            <a:r>
              <a:rPr lang="de-DE" sz="6400" dirty="0"/>
              <a:t>. </a:t>
            </a:r>
            <a:r>
              <a:rPr lang="de-DE" sz="6400" dirty="0" err="1"/>
              <a:t>Drakonia</a:t>
            </a:r>
            <a:r>
              <a:rPr lang="de-DE" sz="6400" dirty="0"/>
              <a:t>) </a:t>
            </a:r>
            <a:r>
              <a:rPr lang="de-DE" sz="6400" b="1" dirty="0"/>
              <a:t>in der ausmerzenden Massenwunden-HS Pluto/Chiron, Chiron in HS Pluto/Saturn und Caesar </a:t>
            </a:r>
            <a:r>
              <a:rPr lang="de-DE" sz="6400" b="1" dirty="0" err="1"/>
              <a:t>Opp</a:t>
            </a:r>
            <a:r>
              <a:rPr lang="de-DE" sz="6400" b="1" dirty="0"/>
              <a:t>. </a:t>
            </a:r>
            <a:r>
              <a:rPr lang="de-DE" sz="6400" b="1" dirty="0" err="1"/>
              <a:t>Gonggong</a:t>
            </a:r>
            <a:r>
              <a:rPr lang="de-DE" sz="6400" b="1" dirty="0"/>
              <a:t> HS Saturn-Neptun/Neumond = gnadenlos vernichtende, alles in den Untergang führende </a:t>
            </a:r>
            <a:r>
              <a:rPr lang="de-DE" sz="6400" b="1" dirty="0" err="1"/>
              <a:t>Caesaren</a:t>
            </a:r>
            <a:r>
              <a:rPr lang="de-DE" sz="6400" b="1" dirty="0"/>
              <a:t> in absoluten Machtkämpfen bis zum Endwutfall. Vernichtungskriegsgruppen, die wie Gott sein wollen: Uranus-</a:t>
            </a:r>
            <a:r>
              <a:rPr lang="de-DE" sz="6400" b="1" dirty="0" err="1"/>
              <a:t>Siva</a:t>
            </a:r>
            <a:r>
              <a:rPr lang="de-DE" sz="6400" b="1" dirty="0"/>
              <a:t> </a:t>
            </a:r>
            <a:r>
              <a:rPr lang="de-DE" sz="6400" b="1" dirty="0" err="1"/>
              <a:t>Opp</a:t>
            </a:r>
            <a:r>
              <a:rPr lang="de-DE" sz="6400" b="1" dirty="0"/>
              <a:t>. Eris T-Qua. Venus-</a:t>
            </a:r>
            <a:r>
              <a:rPr lang="de-DE" sz="6400" b="1" dirty="0" err="1"/>
              <a:t>Arawn</a:t>
            </a:r>
            <a:r>
              <a:rPr lang="de-DE" sz="6400" b="1" dirty="0"/>
              <a:t>-</a:t>
            </a:r>
            <a:r>
              <a:rPr lang="de-DE" sz="6400" b="1" dirty="0" err="1"/>
              <a:t>Ilsebill</a:t>
            </a:r>
            <a:r>
              <a:rPr lang="de-DE" sz="6400" b="1" dirty="0"/>
              <a:t> auf Neptun-Virtus im Auslaufwinkel hinauslaufend, auch: Neptun-Virtus Qua. </a:t>
            </a:r>
            <a:r>
              <a:rPr lang="de-DE" sz="6400" b="1" dirty="0" err="1"/>
              <a:t>Leleakuhonua</a:t>
            </a:r>
            <a:r>
              <a:rPr lang="de-DE" sz="6400" b="1" dirty="0"/>
              <a:t> &amp; im Erd-Großtrigon Uranus-</a:t>
            </a:r>
            <a:r>
              <a:rPr lang="de-DE" sz="6400" b="1" dirty="0" err="1"/>
              <a:t>Siva</a:t>
            </a:r>
            <a:r>
              <a:rPr lang="de-DE" sz="6400" b="1" dirty="0"/>
              <a:t> und Chaos = chaotische Weltkriegs-</a:t>
            </a:r>
            <a:r>
              <a:rPr lang="de-DE" sz="6400" b="1" dirty="0" err="1"/>
              <a:t>entgrenzung</a:t>
            </a:r>
            <a:r>
              <a:rPr lang="de-DE" sz="6400" b="1" dirty="0"/>
              <a:t>. Zerstörungsdominanz Löwe-Mars-Atlantis Qua. </a:t>
            </a:r>
            <a:r>
              <a:rPr lang="de-DE" sz="6400" b="1" dirty="0" err="1"/>
              <a:t>Masterman</a:t>
            </a:r>
            <a:r>
              <a:rPr lang="de-DE" sz="6400" b="1" dirty="0"/>
              <a:t> Trigon Zeus (im EH Sonne-Atlantis). </a:t>
            </a:r>
            <a:r>
              <a:rPr lang="de-DE" sz="6400" b="1" dirty="0" err="1"/>
              <a:t>Synastrie</a:t>
            </a:r>
            <a:r>
              <a:rPr lang="de-DE" sz="6400" b="1" dirty="0"/>
              <a:t>-Auslösung SoFi vs. EH: EH-Chiron HS EH-Pluto/EH-Saturn in HS NM/Pluto, EH-Saturn Konj. NM, EH-Neptun = Neptun/Chiron. Saturn kam vom o.g. Langsam-läufer-Erd-Großtrigon auf dem NM an, trug die </a:t>
            </a:r>
            <a:r>
              <a:rPr lang="de-DE" sz="6400" b="1" dirty="0" err="1"/>
              <a:t>Weltkriegsentgrenzung</a:t>
            </a:r>
            <a:r>
              <a:rPr lang="de-DE" sz="6400" b="1" dirty="0"/>
              <a:t> zu den Lichtern in das dunkle Loch des Südknoten-</a:t>
            </a:r>
            <a:r>
              <a:rPr lang="de-DE" sz="6400" b="1" dirty="0" err="1"/>
              <a:t>Finsternisgrads</a:t>
            </a:r>
            <a:r>
              <a:rPr lang="de-DE" sz="6400" b="1" dirty="0"/>
              <a:t>.</a:t>
            </a:r>
          </a:p>
          <a:p>
            <a:pPr>
              <a:lnSpc>
                <a:spcPct val="100000"/>
              </a:lnSpc>
            </a:pPr>
            <a:r>
              <a:rPr lang="de-DE" sz="6400" b="1" dirty="0"/>
              <a:t>C/1965 S1 </a:t>
            </a:r>
            <a:r>
              <a:rPr lang="de-DE" sz="6400" b="1" dirty="0" err="1"/>
              <a:t>Ikeya-Seki</a:t>
            </a:r>
            <a:r>
              <a:rPr lang="de-DE" sz="6400" b="1" dirty="0"/>
              <a:t>: Zwillinge-SoFi 30.05.1965 in Kochi, JP auf Jupiter 2° Konj. Lucifer</a:t>
            </a:r>
            <a:r>
              <a:rPr lang="de-DE" sz="6400" dirty="0"/>
              <a:t> T-Qua. MC-</a:t>
            </a:r>
            <a:r>
              <a:rPr lang="de-DE" sz="6400" dirty="0" err="1"/>
              <a:t>Fanatica</a:t>
            </a:r>
            <a:r>
              <a:rPr lang="de-DE" sz="6400" dirty="0"/>
              <a:t> </a:t>
            </a:r>
            <a:r>
              <a:rPr lang="de-DE" sz="6400" dirty="0" err="1"/>
              <a:t>Opp</a:t>
            </a:r>
            <a:r>
              <a:rPr lang="de-DE" sz="6400" dirty="0"/>
              <a:t>. </a:t>
            </a:r>
            <a:r>
              <a:rPr lang="de-DE" sz="6400" b="1" dirty="0"/>
              <a:t>Uranus auf dem IC</a:t>
            </a:r>
            <a:r>
              <a:rPr lang="de-DE" sz="6400" dirty="0"/>
              <a:t>, </a:t>
            </a:r>
            <a:r>
              <a:rPr lang="de-DE" sz="6400" b="1" dirty="0" err="1"/>
              <a:t>Ikeya-Seki</a:t>
            </a:r>
            <a:r>
              <a:rPr lang="de-DE" sz="6400" dirty="0"/>
              <a:t> steht stark, nämlich entgegenkommend exakt auf dem </a:t>
            </a:r>
            <a:r>
              <a:rPr lang="de-DE" sz="6400" b="1" dirty="0"/>
              <a:t>DC, 1° vom GZ</a:t>
            </a:r>
          </a:p>
          <a:p>
            <a:pPr>
              <a:lnSpc>
                <a:spcPct val="100000"/>
              </a:lnSpc>
            </a:pPr>
            <a:r>
              <a:rPr lang="de-DE" sz="6400" b="1" dirty="0"/>
              <a:t>C/2020 F3 NEOWISE: Steinbock-Südknoten-SoFi 26.12.2019 in Canberra, AUS </a:t>
            </a:r>
            <a:r>
              <a:rPr lang="de-DE" sz="6400" dirty="0"/>
              <a:t>in 8 auf Jupiter-</a:t>
            </a:r>
            <a:r>
              <a:rPr lang="de-DE" sz="6400" dirty="0" err="1"/>
              <a:t>Quaoar</a:t>
            </a:r>
            <a:r>
              <a:rPr lang="de-DE" sz="6400" dirty="0"/>
              <a:t> Trigon Uranus hat nicht direkt einen Planeten in Achsenspannung</a:t>
            </a:r>
            <a:r>
              <a:rPr lang="de-DE" sz="6400" b="1" dirty="0"/>
              <a:t>. Aber an den Achsen steht das ganze Verbrechen mit </a:t>
            </a:r>
            <a:r>
              <a:rPr lang="de-DE" sz="6400" b="1" dirty="0" err="1"/>
              <a:t>Gain</a:t>
            </a:r>
            <a:r>
              <a:rPr lang="de-DE" sz="6400" b="1" dirty="0"/>
              <a:t> </a:t>
            </a:r>
            <a:r>
              <a:rPr lang="de-DE" sz="6400" b="1" dirty="0" err="1"/>
              <a:t>of</a:t>
            </a:r>
            <a:r>
              <a:rPr lang="de-DE" sz="6400" b="1" dirty="0"/>
              <a:t> </a:t>
            </a:r>
            <a:r>
              <a:rPr lang="de-DE" sz="6400" b="1" dirty="0" err="1"/>
              <a:t>Function</a:t>
            </a:r>
            <a:r>
              <a:rPr lang="de-DE" sz="6400" b="1" dirty="0"/>
              <a:t>-Corona (Biowaffenasteroid Pasteur-Koronis) mit dem Etikettenschwindel der Genspritze als Impfung, mit genetischer Veränderung mit Viren und geheimen Gendatensammeln mit PCR-Tests u.a. zum Klonen (Dulbecco) und Lockdown-Kadavergehorsam-Stalingrad: Vesta-Stalingrad auf dem AC </a:t>
            </a:r>
            <a:r>
              <a:rPr lang="de-DE" sz="6400" b="1" dirty="0" err="1"/>
              <a:t>Opp</a:t>
            </a:r>
            <a:r>
              <a:rPr lang="de-DE" sz="6400" b="1" dirty="0"/>
              <a:t>. Karma zurück-drückende Höllenpandora </a:t>
            </a:r>
            <a:r>
              <a:rPr lang="de-DE" sz="6400" b="1" dirty="0" err="1"/>
              <a:t>Megaira</a:t>
            </a:r>
            <a:r>
              <a:rPr lang="de-DE" sz="6400" b="1" dirty="0"/>
              <a:t> Qua. Pasteur-Koronis </a:t>
            </a:r>
            <a:r>
              <a:rPr lang="de-DE" sz="6400" b="1" dirty="0" err="1"/>
              <a:t>Opp</a:t>
            </a:r>
            <a:r>
              <a:rPr lang="de-DE" sz="6400" b="1" dirty="0"/>
              <a:t>. Dulbecco. Dazu das Impf- (Jenner) Terrorsystem mit Bedrohung (Damocles) und Knechtung durch Schwarzmagier im Hintergrund (Sauron), durch extremistische </a:t>
            </a:r>
            <a:r>
              <a:rPr lang="de-DE" sz="6400" b="1" dirty="0" err="1"/>
              <a:t>Depopulations</a:t>
            </a:r>
            <a:r>
              <a:rPr lang="de-DE" sz="6400" b="1" dirty="0"/>
              <a:t>-Eugeniker (</a:t>
            </a:r>
            <a:r>
              <a:rPr lang="de-DE" sz="6400" b="1" dirty="0" err="1"/>
              <a:t>Ino</a:t>
            </a:r>
            <a:r>
              <a:rPr lang="de-DE" sz="6400" b="1" dirty="0"/>
              <a:t>) und fanatisch-</a:t>
            </a:r>
            <a:r>
              <a:rPr lang="de-DE" sz="6400" b="1" dirty="0" err="1"/>
              <a:t>propa</a:t>
            </a:r>
            <a:r>
              <a:rPr lang="de-DE" sz="6400" b="1" dirty="0"/>
              <a:t>-</a:t>
            </a:r>
            <a:r>
              <a:rPr lang="de-DE" sz="6400" b="1" dirty="0" err="1"/>
              <a:t>gandistische</a:t>
            </a:r>
            <a:r>
              <a:rPr lang="de-DE" sz="6400" b="1" dirty="0"/>
              <a:t> (Inokulations-Pocken-)Impfbefürworter (La </a:t>
            </a:r>
            <a:r>
              <a:rPr lang="de-DE" sz="6400" b="1" dirty="0" err="1"/>
              <a:t>Condamine</a:t>
            </a:r>
            <a:r>
              <a:rPr lang="de-DE" sz="6400" b="1" dirty="0"/>
              <a:t>): </a:t>
            </a:r>
            <a:r>
              <a:rPr lang="de-DE" sz="6400" b="1" dirty="0" err="1"/>
              <a:t>kriegsstartschußtypische</a:t>
            </a:r>
            <a:r>
              <a:rPr lang="de-DE" sz="6400" b="1" dirty="0"/>
              <a:t> Halbsumme: MC = AC / Skorpion-Mars als ganzheitlicher Berufungsherrscher H12 in 7 Konj. La </a:t>
            </a:r>
            <a:r>
              <a:rPr lang="de-DE" sz="6400" b="1" dirty="0" err="1"/>
              <a:t>Condamine</a:t>
            </a:r>
            <a:r>
              <a:rPr lang="de-DE" sz="6400" b="1" dirty="0"/>
              <a:t> T-Qua. Damocles-Jenner-Sauron </a:t>
            </a:r>
            <a:r>
              <a:rPr lang="de-DE" sz="6400" b="1" dirty="0" err="1"/>
              <a:t>Opp</a:t>
            </a:r>
            <a:r>
              <a:rPr lang="de-DE" sz="6400" b="1" dirty="0"/>
              <a:t>. </a:t>
            </a:r>
            <a:r>
              <a:rPr lang="de-DE" sz="6400" b="1" dirty="0" err="1"/>
              <a:t>Ino</a:t>
            </a:r>
            <a:r>
              <a:rPr lang="de-DE" sz="6400" b="1" dirty="0"/>
              <a:t> und die drastische Gnadenlosherrschaft durch strategische Machtgruppen: DC-Herrscher Pluto-Saturn-</a:t>
            </a:r>
            <a:r>
              <a:rPr lang="de-DE" sz="6400" b="1" dirty="0" err="1"/>
              <a:t>Drakonia</a:t>
            </a:r>
            <a:r>
              <a:rPr lang="de-DE" sz="6400" b="1" dirty="0"/>
              <a:t>-</a:t>
            </a:r>
            <a:r>
              <a:rPr lang="de-DE" sz="6400" b="1" dirty="0" err="1"/>
              <a:t>Arawn</a:t>
            </a:r>
            <a:r>
              <a:rPr lang="de-DE" sz="6400" b="1" dirty="0"/>
              <a:t>-Clausewitz-</a:t>
            </a:r>
            <a:r>
              <a:rPr lang="de-DE" sz="6400" b="1" dirty="0" err="1"/>
              <a:t>Stellium</a:t>
            </a:r>
            <a:endParaRPr lang="de-DE" sz="6400" b="1" dirty="0"/>
          </a:p>
          <a:p>
            <a:endParaRPr lang="de-DE" dirty="0"/>
          </a:p>
        </p:txBody>
      </p:sp>
    </p:spTree>
    <p:extLst>
      <p:ext uri="{BB962C8B-B14F-4D97-AF65-F5344CB8AC3E}">
        <p14:creationId xmlns:p14="http://schemas.microsoft.com/office/powerpoint/2010/main" val="194756963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9714</Words>
  <Application>Microsoft Office PowerPoint</Application>
  <PresentationFormat>Breitbild</PresentationFormat>
  <Paragraphs>361</Paragraphs>
  <Slides>45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45</vt:i4>
      </vt:variant>
    </vt:vector>
  </HeadingPairs>
  <TitlesOfParts>
    <vt:vector size="50" baseType="lpstr">
      <vt:lpstr>Arial</vt:lpstr>
      <vt:lpstr>Calibri</vt:lpstr>
      <vt:lpstr>Calibri Light</vt:lpstr>
      <vt:lpstr>Symbol</vt:lpstr>
      <vt:lpstr>Office</vt:lpstr>
      <vt:lpstr>KOSMOS &amp; PSYCHE</vt:lpstr>
      <vt:lpstr>Revolution - Bedeutung</vt:lpstr>
      <vt:lpstr>Die Astrologie muss in großen Teilen umgeschrieben werden - Kern-Einsichten</vt:lpstr>
      <vt:lpstr>Frontier Astrologie</vt:lpstr>
      <vt:lpstr>Das Denken von der Wucht der stärksten Wirkungen und deren Folgetraumata aus</vt:lpstr>
      <vt:lpstr>Cosmic Trauma Turn</vt:lpstr>
      <vt:lpstr>Wie verlaufen kosmische Traumatisierungen?</vt:lpstr>
      <vt:lpstr>oben links:  C/1861 J 1 Tebbutt  oben rechts:  Großer September-Komet C/1882 R1  unten links:  C/1965 S1 Ikeya-Seki  unten rechts:  C/2020 F3 NEOWISE </vt:lpstr>
      <vt:lpstr>Kündigen die rahmenwuchtvermittelnden SoFis davor am Entdeckungsort den Kometen an, geben sie den Rahmen vor? – immer wieder ja</vt:lpstr>
      <vt:lpstr>Kometen – Irrlichter oder Lichter ? I</vt:lpstr>
      <vt:lpstr>Kometen – Irrlichter oder Lichter ? II</vt:lpstr>
      <vt:lpstr>Deutung der Kometen</vt:lpstr>
      <vt:lpstr>C/1858 L1 Donati ‚ital.‘ Komet des elektrisch-fernverbindenden (Meucci aus Flo-renz + Reis: Telefon, Telegraf), fortschrittsdynamischen Uranus-Ingresses in ZWI) </vt:lpstr>
      <vt:lpstr>Fortschrittskomet C/1858 L1 Donati 02.06.1858, 21:15 UT, Florenz (22h LMT)</vt:lpstr>
      <vt:lpstr>Komet Tebbutt C/1861 J1 (Großer Komet)</vt:lpstr>
      <vt:lpstr>Komet Tebbutt C/1861 J1 am 30.06.1861 abends auf der Nordhalbkugel: Halbsummenfächer des die Erde von der Sonne trennenden, ideologisierenden Einfalls Lucifers auf die Erde, Umsetzung des EHs: Lucifer auf 10,5° Stier (auf Uranus-Neptun-Pluto -576) in enger HS Pluto-Merkur HS Eris / Amycus (Uranus in HS Neptun 1° Widder / Löwe-Jupiter auf Merak) = die globale Industrialisierung (Saturn-MC Opp. Chiron-IC T-Qua. Schütze-Industria in 12: der Räuberbaron-Ehrgeizgruppen bzw. konkurrenten Zeitgeistvorreiter) - hat bspw. starke Interaspekte zu J.D. Rockefeller</vt:lpstr>
      <vt:lpstr>Komet Tebbutt C/1861 J1 am 13.05.1861, 08:53 UT, Windsor, AUS auf 16° Stier</vt:lpstr>
      <vt:lpstr>Der Große September-Komet 1882 und die harte, eugenisch menschenopfernde Saturn-Chiron-Pluto-Südknoten-Ordnung</vt:lpstr>
      <vt:lpstr>Großer September- Komet C/1882 R1,  EH 01.09.1882,  ca. 04h44 UT, Golf von Guinea</vt:lpstr>
      <vt:lpstr>DER GROßE KOMET VON 1965: DER SCHLÜSSEL ALLER   SCHLÜSSEL ZU UNSERER ZEIT? </vt:lpstr>
      <vt:lpstr>C/1965 S1 Ikeya-Seki, 18.09.1965, 19:12 UT, Kochi, Japan</vt:lpstr>
      <vt:lpstr>PowerPoint-Präsentation</vt:lpstr>
      <vt:lpstr>Komet C/2020 F3 (NEOWISE) lt. WIKI plus Ergänzung</vt:lpstr>
      <vt:lpstr>Komet C/2020 F3 (NEOWISE) EH 27.03.2020, 17:07:29 UT, Canberra, AUS   </vt:lpstr>
      <vt:lpstr>Komet C/2020 F3 (NEOWISE) EH 27.03.2020, 17:07:29 UT, Berlin, D</vt:lpstr>
      <vt:lpstr>Transit-Auslösungen von C/2020 F3 NEOWISE</vt:lpstr>
      <vt:lpstr>Das Denken von den Anfängen aus</vt:lpstr>
      <vt:lpstr>Das Denken vom ‚prätraumatischen Licht‘ (Jakel) aus</vt:lpstr>
      <vt:lpstr>Das Denken von der fokussierenden holistischen Kausalität aus</vt:lpstr>
      <vt:lpstr>Das Denken von der Präzision der holistisch ausgewählten Fokusthemen aus</vt:lpstr>
      <vt:lpstr>Das Denken von den Genrebündelungen aus</vt:lpstr>
      <vt:lpstr>Das Denken von den astrologisch und zyklisch analysierten und auch medial erforschten Entdeckungshoroskopen (EHs) von Himmelskörpern aus</vt:lpstr>
      <vt:lpstr>Das Denken von Gottes Absichten aus, von Gottes Bau-, Fahr- und Spielplan aus und wieder zu Gott hin</vt:lpstr>
      <vt:lpstr>Das Denken von der Weite des Lichts aus in der Jetztzeit vs. der engen Perspektive der alten Verhaftung im Angstdunkel</vt:lpstr>
      <vt:lpstr>Das Denken von Epochenhoroskopen und deren Entfaltung aus</vt:lpstr>
      <vt:lpstr>Das Denken von der Abfolge der galaktischen und extragalaktischen Söge und den Himmelskörpern darauf aus GZ  SGZ G.A. Shapley SC</vt:lpstr>
      <vt:lpstr>Das Denken vom Äquator und von der Ekliptik her &amp; deren Quartale max. Nord- bis Süddeklination / max. Südbreite bis Nordbreite </vt:lpstr>
      <vt:lpstr>PowerPoint-Präsentation</vt:lpstr>
      <vt:lpstr>PowerPoint-Präsentation</vt:lpstr>
      <vt:lpstr>PowerPoint-Präsentation</vt:lpstr>
      <vt:lpstr>Das Denken von Langsamläufer-Stellien aus – in tropischer - wie Deklinations-Perspektive am Äquator</vt:lpstr>
      <vt:lpstr>Aspektzusammenkünfte des Uranus-Neptun-Pluto-Archetypen nach -576 / -575 </vt:lpstr>
      <vt:lpstr>Beispiel für 3er-Stellien</vt:lpstr>
      <vt:lpstr>Das Denken von den Kulturgründungen der Venusfinsternisse aus</vt:lpstr>
      <vt:lpstr>Die spezifischen Wirkungsabfolgen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KOSMOS &amp; PSYCHE</dc:title>
  <dc:creator>Werner</dc:creator>
  <cp:lastModifiedBy>Werner</cp:lastModifiedBy>
  <cp:revision>286</cp:revision>
  <dcterms:created xsi:type="dcterms:W3CDTF">2026-03-10T15:01:54Z</dcterms:created>
  <dcterms:modified xsi:type="dcterms:W3CDTF">2026-03-18T13:59:25Z</dcterms:modified>
</cp:coreProperties>
</file>