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6" r:id="rId5"/>
    <p:sldId id="265" r:id="rId6"/>
    <p:sldId id="258" r:id="rId7"/>
    <p:sldId id="262" r:id="rId8"/>
    <p:sldId id="263" r:id="rId9"/>
    <p:sldId id="259" r:id="rId10"/>
    <p:sldId id="260" r:id="rId11"/>
    <p:sldId id="26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F92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94" d="100"/>
          <a:sy n="94" d="100"/>
        </p:scale>
        <p:origin x="28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F8DED-BF14-47AA-8C12-758FCD9EE13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BAF0A3-16B0-4673-B197-F26D6C7002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E816440-6CAD-4E72-B44C-EF752A4DC4CA}"/>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5" name="Fußzeilenplatzhalter 4">
            <a:extLst>
              <a:ext uri="{FF2B5EF4-FFF2-40B4-BE49-F238E27FC236}">
                <a16:creationId xmlns:a16="http://schemas.microsoft.com/office/drawing/2014/main" id="{F10F929A-7598-46E1-B2B9-57E1AF338F7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2317D81-90C8-4551-9DC9-A18F1A245AFF}"/>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226877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6BB85-198D-46E2-B765-81A1E03A579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DFAAAEF-3CA8-49DF-9CDF-AE55BBED69C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CD855E-C0D7-4736-9E31-E88BF911BD1D}"/>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5" name="Fußzeilenplatzhalter 4">
            <a:extLst>
              <a:ext uri="{FF2B5EF4-FFF2-40B4-BE49-F238E27FC236}">
                <a16:creationId xmlns:a16="http://schemas.microsoft.com/office/drawing/2014/main" id="{45EBFB69-E988-4124-8397-B383B8C206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9B4363-2D1D-472C-A16F-CB2B5D8C526B}"/>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152184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D18D8ED-039A-406F-A37C-E1B97EBF5AE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12E2C05-9C5C-46D7-A1E1-DBF25ECBA68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810E2FA-ECD3-4DF9-980C-3134EA5F352C}"/>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5" name="Fußzeilenplatzhalter 4">
            <a:extLst>
              <a:ext uri="{FF2B5EF4-FFF2-40B4-BE49-F238E27FC236}">
                <a16:creationId xmlns:a16="http://schemas.microsoft.com/office/drawing/2014/main" id="{62E4020E-663F-4953-BCF7-670E0A3A40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5D3E86-7080-4E8B-8846-BFEBCA354A72}"/>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283346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986D8-0856-40EE-8E3A-A735500CF3F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98F566D-09AB-49CD-A4AD-146A8D636EE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094BE3-AE5C-4E92-B492-2491D8D9A628}"/>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5" name="Fußzeilenplatzhalter 4">
            <a:extLst>
              <a:ext uri="{FF2B5EF4-FFF2-40B4-BE49-F238E27FC236}">
                <a16:creationId xmlns:a16="http://schemas.microsoft.com/office/drawing/2014/main" id="{DA335EFB-923C-41AB-88F4-F4EF36355A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DEE635-C211-4C1D-878C-32D389F1A88F}"/>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422393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EC45E-1F7A-4DC7-964B-76CCF8EB969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7F84DB0-83C2-45AE-AB71-B1BDFDF9D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FDC6F4D-0B59-4BD1-9EC4-D7AD4150408D}"/>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5" name="Fußzeilenplatzhalter 4">
            <a:extLst>
              <a:ext uri="{FF2B5EF4-FFF2-40B4-BE49-F238E27FC236}">
                <a16:creationId xmlns:a16="http://schemas.microsoft.com/office/drawing/2014/main" id="{CCE65603-9958-4B59-8C37-96A47E7E45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85C5A8-9BCC-4604-B0E0-E86D3B4556BA}"/>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245904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C11BA-2E7C-45A5-B026-7B5E688B0CD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BAD5AE9-0C8C-4DFC-A450-61307080ED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62BC6C2-F493-4BFC-B78A-A0C2E869B84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B472A5D-276F-4E55-9982-79CAB6CE85B4}"/>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6" name="Fußzeilenplatzhalter 5">
            <a:extLst>
              <a:ext uri="{FF2B5EF4-FFF2-40B4-BE49-F238E27FC236}">
                <a16:creationId xmlns:a16="http://schemas.microsoft.com/office/drawing/2014/main" id="{F98A6325-443D-4ED5-A45A-C5CCF53401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F31EC4-CA5C-40F5-A1E4-F581C653E66D}"/>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344809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66B9B-261F-4C5F-BC98-2FCC3517E47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932034-5C73-4068-9516-9C12314E2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38F6BA6-32B1-4330-9CE9-DC88B16C2D6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6BF7F74-1B44-4EEC-8DD0-488FCDF3F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339B3CB-9598-47FD-B86A-02A52C63AE3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BF9AC5A-E2AB-4B0A-8820-83D76F932501}"/>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8" name="Fußzeilenplatzhalter 7">
            <a:extLst>
              <a:ext uri="{FF2B5EF4-FFF2-40B4-BE49-F238E27FC236}">
                <a16:creationId xmlns:a16="http://schemas.microsoft.com/office/drawing/2014/main" id="{DD73116D-DBE6-415F-9759-158DA33060F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41EB18B-B6A4-42C7-8D5F-77467F0B206E}"/>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223560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DA4C5-E424-4495-96E5-AA3EF94232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546720B-BA23-4CBE-918D-B686A5139FD4}"/>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4" name="Fußzeilenplatzhalter 3">
            <a:extLst>
              <a:ext uri="{FF2B5EF4-FFF2-40B4-BE49-F238E27FC236}">
                <a16:creationId xmlns:a16="http://schemas.microsoft.com/office/drawing/2014/main" id="{2A081004-A464-431E-BBBD-99DFFE0DDC1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57BC359-D47A-4194-AC68-3DD50C8F64B4}"/>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343982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8D7C687-345F-41B0-95BA-80007B403729}"/>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3" name="Fußzeilenplatzhalter 2">
            <a:extLst>
              <a:ext uri="{FF2B5EF4-FFF2-40B4-BE49-F238E27FC236}">
                <a16:creationId xmlns:a16="http://schemas.microsoft.com/office/drawing/2014/main" id="{8D351138-8A35-4C9B-B609-1AF49014C8F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F5479FB-0DBA-4859-B16A-1A673D750469}"/>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258387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0BBAD-7FC7-4DDF-B7DB-14E358A6F5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C04026D-EDB1-4C88-8A14-4FF58E325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5B31D79-E5BB-48B8-AA59-E62DD18FB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C162362-015B-453C-B106-3DFAB2674F6C}"/>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6" name="Fußzeilenplatzhalter 5">
            <a:extLst>
              <a:ext uri="{FF2B5EF4-FFF2-40B4-BE49-F238E27FC236}">
                <a16:creationId xmlns:a16="http://schemas.microsoft.com/office/drawing/2014/main" id="{50DD2A3D-DCAD-4FE6-A9CD-43A281EA88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E1E1AF-5864-455E-A12E-B1A6D39B8177}"/>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116589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C1DF9-CBCA-4694-8767-EF4E9311A18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512F31E-B0EF-4CFF-9C60-807D6A88F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6A707FD-AF61-4481-8984-EFC58C73E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454E95-4C96-403C-8380-3AEABB9B20EE}"/>
              </a:ext>
            </a:extLst>
          </p:cNvPr>
          <p:cNvSpPr>
            <a:spLocks noGrp="1"/>
          </p:cNvSpPr>
          <p:nvPr>
            <p:ph type="dt" sz="half" idx="10"/>
          </p:nvPr>
        </p:nvSpPr>
        <p:spPr/>
        <p:txBody>
          <a:bodyPr/>
          <a:lstStyle/>
          <a:p>
            <a:fld id="{F66AD356-3B5C-4F0C-A702-D482D72FFA69}" type="datetimeFigureOut">
              <a:rPr lang="de-DE" smtClean="0"/>
              <a:t>03.06.2026</a:t>
            </a:fld>
            <a:endParaRPr lang="de-DE"/>
          </a:p>
        </p:txBody>
      </p:sp>
      <p:sp>
        <p:nvSpPr>
          <p:cNvPr id="6" name="Fußzeilenplatzhalter 5">
            <a:extLst>
              <a:ext uri="{FF2B5EF4-FFF2-40B4-BE49-F238E27FC236}">
                <a16:creationId xmlns:a16="http://schemas.microsoft.com/office/drawing/2014/main" id="{7C9988A5-D27E-4C4C-A400-B3421E3720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9FC6DE-FF9D-4531-9942-9DB2481240B9}"/>
              </a:ext>
            </a:extLst>
          </p:cNvPr>
          <p:cNvSpPr>
            <a:spLocks noGrp="1"/>
          </p:cNvSpPr>
          <p:nvPr>
            <p:ph type="sldNum" sz="quarter" idx="12"/>
          </p:nvPr>
        </p:nvSpPr>
        <p:spPr/>
        <p:txBody>
          <a:bodyPr/>
          <a:lstStyle/>
          <a:p>
            <a:fld id="{F929686D-9B41-44DE-83AF-00B625EFC929}" type="slidenum">
              <a:rPr lang="de-DE" smtClean="0"/>
              <a:t>‹Nr.›</a:t>
            </a:fld>
            <a:endParaRPr lang="de-DE"/>
          </a:p>
        </p:txBody>
      </p:sp>
    </p:spTree>
    <p:extLst>
      <p:ext uri="{BB962C8B-B14F-4D97-AF65-F5344CB8AC3E}">
        <p14:creationId xmlns:p14="http://schemas.microsoft.com/office/powerpoint/2010/main" val="22088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5BCDC2-D306-45D1-B165-26F4CA116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9D86E84-C1E0-49AB-9C74-AC73256E9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80354F-FF1D-4D7C-B671-642BE5F6A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AD356-3B5C-4F0C-A702-D482D72FFA69}" type="datetimeFigureOut">
              <a:rPr lang="de-DE" smtClean="0"/>
              <a:t>03.06.2026</a:t>
            </a:fld>
            <a:endParaRPr lang="de-DE"/>
          </a:p>
        </p:txBody>
      </p:sp>
      <p:sp>
        <p:nvSpPr>
          <p:cNvPr id="5" name="Fußzeilenplatzhalter 4">
            <a:extLst>
              <a:ext uri="{FF2B5EF4-FFF2-40B4-BE49-F238E27FC236}">
                <a16:creationId xmlns:a16="http://schemas.microsoft.com/office/drawing/2014/main" id="{62E805E3-46E8-4885-9A54-2CA8059FE1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3CCB957-BF2D-4446-B5D7-CF54A4D06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9686D-9B41-44DE-83AF-00B625EFC929}" type="slidenum">
              <a:rPr lang="de-DE" smtClean="0"/>
              <a:t>‹Nr.›</a:t>
            </a:fld>
            <a:endParaRPr lang="de-DE"/>
          </a:p>
        </p:txBody>
      </p:sp>
    </p:spTree>
    <p:extLst>
      <p:ext uri="{BB962C8B-B14F-4D97-AF65-F5344CB8AC3E}">
        <p14:creationId xmlns:p14="http://schemas.microsoft.com/office/powerpoint/2010/main" val="347598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lumMod val="45000"/>
                <a:lumOff val="55000"/>
              </a:schemeClr>
            </a:gs>
            <a:gs pos="51000">
              <a:schemeClr val="accent1">
                <a:lumMod val="45000"/>
                <a:lumOff val="55000"/>
              </a:schemeClr>
            </a:gs>
            <a:gs pos="100000">
              <a:srgbClr val="5EF927"/>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DD8FA-6680-4794-B843-998CB6C7C29A}"/>
              </a:ext>
            </a:extLst>
          </p:cNvPr>
          <p:cNvSpPr>
            <a:spLocks noGrp="1"/>
          </p:cNvSpPr>
          <p:nvPr>
            <p:ph type="ctrTitle"/>
          </p:nvPr>
        </p:nvSpPr>
        <p:spPr>
          <a:xfrm>
            <a:off x="98854" y="382336"/>
            <a:ext cx="12093146" cy="2387600"/>
          </a:xfrm>
        </p:spPr>
        <p:txBody>
          <a:bodyPr/>
          <a:lstStyle/>
          <a:p>
            <a:r>
              <a:rPr lang="de-DE" b="1" dirty="0">
                <a:solidFill>
                  <a:srgbClr val="FFFF00"/>
                </a:solidFill>
                <a:effectLst>
                  <a:outerShdw blurRad="38100" dist="38100" dir="2700000" algn="tl">
                    <a:srgbClr val="000000">
                      <a:alpha val="43137"/>
                    </a:srgbClr>
                  </a:outerShdw>
                </a:effectLst>
                <a:latin typeface="+mn-lt"/>
              </a:rPr>
              <a:t>Die Uranus-</a:t>
            </a:r>
            <a:r>
              <a:rPr lang="de-DE" b="1" dirty="0" err="1">
                <a:solidFill>
                  <a:srgbClr val="FFFF00"/>
                </a:solidFill>
                <a:effectLst>
                  <a:outerShdw blurRad="38100" dist="38100" dir="2700000" algn="tl">
                    <a:srgbClr val="000000">
                      <a:alpha val="43137"/>
                    </a:srgbClr>
                  </a:outerShdw>
                </a:effectLst>
                <a:latin typeface="+mn-lt"/>
              </a:rPr>
              <a:t>Sedna</a:t>
            </a:r>
            <a:r>
              <a:rPr lang="de-DE" b="1" dirty="0">
                <a:solidFill>
                  <a:srgbClr val="FFFF00"/>
                </a:solidFill>
                <a:effectLst>
                  <a:outerShdw blurRad="38100" dist="38100" dir="2700000" algn="tl">
                    <a:srgbClr val="000000">
                      <a:alpha val="43137"/>
                    </a:srgbClr>
                  </a:outerShdw>
                </a:effectLst>
                <a:latin typeface="+mn-lt"/>
              </a:rPr>
              <a:t>-Konjunktion im Zwilling ab 24.05.2026 </a:t>
            </a:r>
          </a:p>
        </p:txBody>
      </p:sp>
      <p:sp>
        <p:nvSpPr>
          <p:cNvPr id="3" name="Untertitel 2">
            <a:extLst>
              <a:ext uri="{FF2B5EF4-FFF2-40B4-BE49-F238E27FC236}">
                <a16:creationId xmlns:a16="http://schemas.microsoft.com/office/drawing/2014/main" id="{3F5C3DCB-DF02-43D4-8F47-81CBF5C800D6}"/>
              </a:ext>
            </a:extLst>
          </p:cNvPr>
          <p:cNvSpPr>
            <a:spLocks noGrp="1"/>
          </p:cNvSpPr>
          <p:nvPr>
            <p:ph type="subTitle" idx="1"/>
          </p:nvPr>
        </p:nvSpPr>
        <p:spPr>
          <a:xfrm>
            <a:off x="0" y="3921319"/>
            <a:ext cx="12192000" cy="2094470"/>
          </a:xfrm>
        </p:spPr>
        <p:txBody>
          <a:bodyPr>
            <a:normAutofit/>
          </a:bodyPr>
          <a:lstStyle/>
          <a:p>
            <a:r>
              <a:rPr lang="de-DE" sz="6000" b="1" dirty="0">
                <a:solidFill>
                  <a:srgbClr val="FFFF00"/>
                </a:solidFill>
                <a:effectLst>
                  <a:outerShdw blurRad="38100" dist="38100" dir="2700000" algn="tl">
                    <a:srgbClr val="000000">
                      <a:alpha val="43137"/>
                    </a:srgbClr>
                  </a:outerShdw>
                </a:effectLst>
              </a:rPr>
              <a:t>Die himmlisch leichte Lebenserneuerung</a:t>
            </a:r>
            <a:endParaRPr lang="de-DE"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0055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1A1DC-CE39-4E05-B6A5-2C758B9110D5}"/>
              </a:ext>
            </a:extLst>
          </p:cNvPr>
          <p:cNvSpPr>
            <a:spLocks noGrp="1"/>
          </p:cNvSpPr>
          <p:nvPr>
            <p:ph type="title"/>
          </p:nvPr>
        </p:nvSpPr>
        <p:spPr>
          <a:xfrm>
            <a:off x="0" y="-97454"/>
            <a:ext cx="12192000" cy="1325563"/>
          </a:xfrm>
        </p:spPr>
        <p:txBody>
          <a:bodyPr>
            <a:noAutofit/>
          </a:bodyPr>
          <a:lstStyle/>
          <a:p>
            <a:r>
              <a:rPr lang="de-DE" sz="3000" b="1" dirty="0">
                <a:latin typeface="+mn-lt"/>
              </a:rPr>
              <a:t>2. Uranus-</a:t>
            </a:r>
            <a:r>
              <a:rPr lang="de-DE" sz="3000" b="1" dirty="0" err="1">
                <a:latin typeface="+mn-lt"/>
              </a:rPr>
              <a:t>Sedna</a:t>
            </a:r>
            <a:r>
              <a:rPr lang="de-DE" sz="3000" b="1" dirty="0">
                <a:latin typeface="+mn-lt"/>
              </a:rPr>
              <a:t> 19.10.1931, 23:39:50 UT (JPL Horizons), Berlin links -           </a:t>
            </a:r>
            <a:br>
              <a:rPr lang="de-DE" sz="3000" b="1" dirty="0">
                <a:latin typeface="+mn-lt"/>
              </a:rPr>
            </a:br>
            <a:r>
              <a:rPr lang="de-DE" sz="3000" b="1" dirty="0">
                <a:latin typeface="+mn-lt"/>
              </a:rPr>
              <a:t>rechts: </a:t>
            </a:r>
            <a:r>
              <a:rPr lang="de-DE" sz="3000" b="1" dirty="0" err="1">
                <a:latin typeface="+mn-lt"/>
              </a:rPr>
              <a:t>Synastrie</a:t>
            </a:r>
            <a:r>
              <a:rPr lang="de-DE" sz="3000" b="1" dirty="0">
                <a:latin typeface="+mn-lt"/>
              </a:rPr>
              <a:t> mit Adolf Hitler, 20.04.1889, 18:30 LMT, Braunau, A (innen)</a:t>
            </a:r>
            <a:endParaRPr lang="de-DE" sz="3000" dirty="0"/>
          </a:p>
        </p:txBody>
      </p:sp>
      <p:pic>
        <p:nvPicPr>
          <p:cNvPr id="14" name="Inhaltsplatzhalter 13">
            <a:extLst>
              <a:ext uri="{FF2B5EF4-FFF2-40B4-BE49-F238E27FC236}">
                <a16:creationId xmlns:a16="http://schemas.microsoft.com/office/drawing/2014/main" id="{27256792-BFF7-40CF-AE55-F8C59C459D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6894" y="977271"/>
            <a:ext cx="5755105" cy="5880729"/>
          </a:xfrm>
        </p:spPr>
      </p:pic>
      <p:pic>
        <p:nvPicPr>
          <p:cNvPr id="16" name="Grafik 15">
            <a:extLst>
              <a:ext uri="{FF2B5EF4-FFF2-40B4-BE49-F238E27FC236}">
                <a16:creationId xmlns:a16="http://schemas.microsoft.com/office/drawing/2014/main" id="{CA24C483-CF1E-442E-8DFB-3D7049EB4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77271"/>
            <a:ext cx="5755106" cy="5880729"/>
          </a:xfrm>
          <a:prstGeom prst="rect">
            <a:avLst/>
          </a:prstGeom>
        </p:spPr>
      </p:pic>
    </p:spTree>
    <p:extLst>
      <p:ext uri="{BB962C8B-B14F-4D97-AF65-F5344CB8AC3E}">
        <p14:creationId xmlns:p14="http://schemas.microsoft.com/office/powerpoint/2010/main" val="392311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9BD96-B671-4131-B21E-C04F56E61A81}"/>
              </a:ext>
            </a:extLst>
          </p:cNvPr>
          <p:cNvSpPr>
            <a:spLocks noGrp="1"/>
          </p:cNvSpPr>
          <p:nvPr>
            <p:ph type="title"/>
          </p:nvPr>
        </p:nvSpPr>
        <p:spPr>
          <a:xfrm>
            <a:off x="0" y="18256"/>
            <a:ext cx="12192000" cy="874629"/>
          </a:xfrm>
        </p:spPr>
        <p:txBody>
          <a:bodyPr>
            <a:normAutofit fontScale="90000"/>
          </a:bodyPr>
          <a:lstStyle/>
          <a:p>
            <a:r>
              <a:rPr lang="de-DE" sz="3200" b="1" dirty="0">
                <a:latin typeface="+mn-lt"/>
              </a:rPr>
              <a:t>3. Uranus-</a:t>
            </a:r>
            <a:r>
              <a:rPr lang="de-DE" sz="3200" b="1" dirty="0" err="1">
                <a:latin typeface="+mn-lt"/>
              </a:rPr>
              <a:t>Sedna</a:t>
            </a:r>
            <a:r>
              <a:rPr lang="de-DE" sz="3200" b="1" dirty="0">
                <a:latin typeface="+mn-lt"/>
              </a:rPr>
              <a:t> 23.02.1932, 10:11:17 UT (JPL Horizons) Berlin links -           </a:t>
            </a:r>
            <a:br>
              <a:rPr lang="de-DE" sz="3200" b="1" dirty="0">
                <a:latin typeface="+mn-lt"/>
              </a:rPr>
            </a:br>
            <a:r>
              <a:rPr lang="de-DE" sz="3200" b="1" dirty="0">
                <a:latin typeface="+mn-lt"/>
              </a:rPr>
              <a:t>rechts: </a:t>
            </a:r>
            <a:r>
              <a:rPr lang="de-DE" sz="3200" b="1" dirty="0" err="1">
                <a:latin typeface="+mn-lt"/>
              </a:rPr>
              <a:t>Synastrie</a:t>
            </a:r>
            <a:r>
              <a:rPr lang="de-DE" sz="3200" b="1" dirty="0">
                <a:latin typeface="+mn-lt"/>
              </a:rPr>
              <a:t> mit Adolf Hitler, 20.04.1889, 18:30 LMT, Braunau, A (innen)</a:t>
            </a:r>
            <a:endParaRPr lang="de-DE" sz="3200" dirty="0"/>
          </a:p>
        </p:txBody>
      </p:sp>
      <p:pic>
        <p:nvPicPr>
          <p:cNvPr id="14" name="Inhaltsplatzhalter 13">
            <a:extLst>
              <a:ext uri="{FF2B5EF4-FFF2-40B4-BE49-F238E27FC236}">
                <a16:creationId xmlns:a16="http://schemas.microsoft.com/office/drawing/2014/main" id="{A4479087-225F-4792-8914-D23DE18F5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313" y="892884"/>
            <a:ext cx="5837688" cy="5965115"/>
          </a:xfrm>
        </p:spPr>
      </p:pic>
      <p:pic>
        <p:nvPicPr>
          <p:cNvPr id="16" name="Grafik 15">
            <a:extLst>
              <a:ext uri="{FF2B5EF4-FFF2-40B4-BE49-F238E27FC236}">
                <a16:creationId xmlns:a16="http://schemas.microsoft.com/office/drawing/2014/main" id="{A8437E0E-7C86-4311-A724-07DD48BBE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4" y="874628"/>
            <a:ext cx="5837691" cy="5965116"/>
          </a:xfrm>
          <a:prstGeom prst="rect">
            <a:avLst/>
          </a:prstGeom>
        </p:spPr>
      </p:pic>
    </p:spTree>
    <p:extLst>
      <p:ext uri="{BB962C8B-B14F-4D97-AF65-F5344CB8AC3E}">
        <p14:creationId xmlns:p14="http://schemas.microsoft.com/office/powerpoint/2010/main" val="312763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BFD1D-4F5A-4FB5-B920-A0ED966F15C1}"/>
              </a:ext>
            </a:extLst>
          </p:cNvPr>
          <p:cNvSpPr>
            <a:spLocks noGrp="1"/>
          </p:cNvSpPr>
          <p:nvPr>
            <p:ph type="title"/>
          </p:nvPr>
        </p:nvSpPr>
        <p:spPr>
          <a:xfrm>
            <a:off x="838200" y="137161"/>
            <a:ext cx="10515600" cy="493776"/>
          </a:xfrm>
        </p:spPr>
        <p:txBody>
          <a:bodyPr>
            <a:noAutofit/>
          </a:bodyPr>
          <a:lstStyle/>
          <a:p>
            <a:pPr algn="ctr"/>
            <a:r>
              <a:rPr lang="de-DE" sz="3200" b="1" dirty="0" err="1">
                <a:latin typeface="+mn-lt"/>
              </a:rPr>
              <a:t>Sedna</a:t>
            </a:r>
            <a:r>
              <a:rPr lang="de-DE" sz="3200" b="1" dirty="0">
                <a:latin typeface="+mn-lt"/>
              </a:rPr>
              <a:t> 90377</a:t>
            </a:r>
          </a:p>
        </p:txBody>
      </p:sp>
      <p:sp>
        <p:nvSpPr>
          <p:cNvPr id="3" name="Inhaltsplatzhalter 2">
            <a:extLst>
              <a:ext uri="{FF2B5EF4-FFF2-40B4-BE49-F238E27FC236}">
                <a16:creationId xmlns:a16="http://schemas.microsoft.com/office/drawing/2014/main" id="{A83F71BF-5551-40DB-B980-7EAD6AC3B054}"/>
              </a:ext>
            </a:extLst>
          </p:cNvPr>
          <p:cNvSpPr>
            <a:spLocks noGrp="1"/>
          </p:cNvSpPr>
          <p:nvPr>
            <p:ph idx="1"/>
          </p:nvPr>
        </p:nvSpPr>
        <p:spPr>
          <a:xfrm>
            <a:off x="0" y="630937"/>
            <a:ext cx="12192000" cy="6227063"/>
          </a:xfrm>
        </p:spPr>
        <p:txBody>
          <a:bodyPr>
            <a:normAutofit fontScale="85000" lnSpcReduction="20000"/>
          </a:bodyPr>
          <a:lstStyle/>
          <a:p>
            <a:pPr>
              <a:lnSpc>
                <a:spcPct val="120000"/>
              </a:lnSpc>
              <a:spcBef>
                <a:spcPts val="600"/>
              </a:spcBef>
            </a:pPr>
            <a:r>
              <a:rPr lang="de-DE" sz="1800" kern="150" dirty="0" err="1">
                <a:effectLst/>
                <a:ea typeface="Times New Roman" panose="02020603050405020304" pitchFamily="18" charset="0"/>
                <a:cs typeface="Times New Roman" panose="02020603050405020304" pitchFamily="18" charset="0"/>
              </a:rPr>
              <a:t>Scattered</a:t>
            </a:r>
            <a:r>
              <a:rPr lang="de-DE" sz="1800" kern="150" dirty="0">
                <a:effectLst/>
                <a:ea typeface="Times New Roman" panose="02020603050405020304" pitchFamily="18" charset="0"/>
                <a:cs typeface="Times New Roman" panose="02020603050405020304" pitchFamily="18" charset="0"/>
              </a:rPr>
              <a:t> Disc </a:t>
            </a:r>
            <a:r>
              <a:rPr lang="de-DE" sz="1800" kern="150" dirty="0" err="1">
                <a:effectLst/>
                <a:ea typeface="Times New Roman" panose="02020603050405020304" pitchFamily="18" charset="0"/>
                <a:cs typeface="Times New Roman" panose="02020603050405020304" pitchFamily="18" charset="0"/>
              </a:rPr>
              <a:t>Object</a:t>
            </a:r>
            <a:r>
              <a:rPr lang="de-DE" sz="1800" kern="150" dirty="0">
                <a:effectLst/>
                <a:ea typeface="Times New Roman" panose="02020603050405020304" pitchFamily="18" charset="0"/>
                <a:cs typeface="Times New Roman" panose="02020603050405020304" pitchFamily="18" charset="0"/>
              </a:rPr>
              <a:t> (SDO), </a:t>
            </a:r>
            <a:r>
              <a:rPr lang="de-DE" sz="1800" kern="150" dirty="0" err="1">
                <a:effectLst/>
                <a:ea typeface="Times New Roman" panose="02020603050405020304" pitchFamily="18" charset="0"/>
                <a:cs typeface="Times New Roman" panose="02020603050405020304" pitchFamily="18" charset="0"/>
              </a:rPr>
              <a:t>Transneptunian</a:t>
            </a:r>
            <a:r>
              <a:rPr lang="de-DE" sz="1800" kern="150" dirty="0">
                <a:effectLst/>
                <a:ea typeface="Times New Roman" panose="02020603050405020304" pitchFamily="18" charset="0"/>
                <a:cs typeface="Times New Roman" panose="02020603050405020304" pitchFamily="18" charset="0"/>
              </a:rPr>
              <a:t> </a:t>
            </a:r>
            <a:r>
              <a:rPr lang="de-DE" sz="1800" kern="150" dirty="0" err="1">
                <a:effectLst/>
                <a:ea typeface="Times New Roman" panose="02020603050405020304" pitchFamily="18" charset="0"/>
                <a:cs typeface="Times New Roman" panose="02020603050405020304" pitchFamily="18" charset="0"/>
              </a:rPr>
              <a:t>Object</a:t>
            </a:r>
            <a:r>
              <a:rPr lang="de-DE" sz="1800" kern="150" dirty="0">
                <a:effectLst/>
                <a:ea typeface="Times New Roman" panose="02020603050405020304" pitchFamily="18" charset="0"/>
                <a:cs typeface="Times New Roman" panose="02020603050405020304" pitchFamily="18" charset="0"/>
              </a:rPr>
              <a:t> (TNO), </a:t>
            </a:r>
            <a:r>
              <a:rPr lang="de-DE" sz="1800" kern="150" dirty="0" err="1">
                <a:effectLst/>
                <a:ea typeface="Times New Roman" panose="02020603050405020304" pitchFamily="18" charset="0"/>
                <a:cs typeface="Times New Roman" panose="02020603050405020304" pitchFamily="18" charset="0"/>
              </a:rPr>
              <a:t>Oort</a:t>
            </a:r>
            <a:r>
              <a:rPr lang="de-DE" sz="1800" kern="150" dirty="0">
                <a:effectLst/>
                <a:ea typeface="Times New Roman" panose="02020603050405020304" pitchFamily="18" charset="0"/>
                <a:cs typeface="Times New Roman" panose="02020603050405020304" pitchFamily="18" charset="0"/>
              </a:rPr>
              <a:t>-Cloud-</a:t>
            </a:r>
            <a:r>
              <a:rPr lang="de-DE" sz="1800" kern="150" dirty="0" err="1">
                <a:effectLst/>
                <a:ea typeface="Times New Roman" panose="02020603050405020304" pitchFamily="18" charset="0"/>
                <a:cs typeface="Times New Roman" panose="02020603050405020304" pitchFamily="18" charset="0"/>
              </a:rPr>
              <a:t>Object</a:t>
            </a:r>
            <a:r>
              <a:rPr lang="de-DE" sz="1800" kern="150" dirty="0">
                <a:effectLst/>
                <a:ea typeface="Times New Roman" panose="02020603050405020304" pitchFamily="18" charset="0"/>
                <a:cs typeface="Times New Roman" panose="02020603050405020304" pitchFamily="18" charset="0"/>
              </a:rPr>
              <a:t> (OCO) - ZP Kandidat /12882 Jahre MPC bzw. 12883 Jahre JPL </a:t>
            </a:r>
          </a:p>
          <a:p>
            <a:pPr marL="0" indent="0">
              <a:lnSpc>
                <a:spcPct val="120000"/>
              </a:lnSpc>
              <a:spcBef>
                <a:spcPts val="600"/>
              </a:spcBef>
              <a:buNone/>
            </a:pPr>
            <a:r>
              <a:rPr lang="de-DE" sz="1800" kern="150" dirty="0">
                <a:effectLst/>
                <a:ea typeface="Times New Roman" panose="02020603050405020304" pitchFamily="18" charset="0"/>
                <a:cs typeface="Times New Roman" panose="02020603050405020304" pitchFamily="18" charset="0"/>
              </a:rPr>
              <a:t>    (hohe Bahnunsicherheit nach MPC: 5 von 9, nach JPL aber recht genaue 1 von 9)</a:t>
            </a:r>
          </a:p>
          <a:p>
            <a:pPr>
              <a:lnSpc>
                <a:spcPct val="120000"/>
              </a:lnSpc>
              <a:spcBef>
                <a:spcPts val="600"/>
              </a:spcBef>
            </a:pPr>
            <a:r>
              <a:rPr lang="de-DE" sz="1800" kern="150" dirty="0">
                <a:effectLst/>
                <a:ea typeface="Times New Roman" panose="02020603050405020304" pitchFamily="18" charset="0"/>
                <a:cs typeface="Times New Roman" panose="02020603050405020304" pitchFamily="18" charset="0"/>
              </a:rPr>
              <a:t>Bahnneigung 11,9°/ Exzentrizität 0,86! von 76  - 1022 AE (1 AE: Erde-Sonne-Abstand = 150 Millionen km), Durchmesser 995km</a:t>
            </a:r>
          </a:p>
          <a:p>
            <a:pPr>
              <a:lnSpc>
                <a:spcPct val="120000"/>
              </a:lnSpc>
              <a:spcBef>
                <a:spcPts val="600"/>
              </a:spcBef>
            </a:pPr>
            <a:r>
              <a:rPr lang="de-DE" sz="1800" kern="150" dirty="0">
                <a:effectLst/>
                <a:ea typeface="Times New Roman" panose="02020603050405020304" pitchFamily="18" charset="0"/>
                <a:cs typeface="Times New Roman" panose="02020603050405020304" pitchFamily="18" charset="0"/>
              </a:rPr>
              <a:t>EH 14.11.2003, 06h32, Palomar, </a:t>
            </a:r>
            <a:r>
              <a:rPr lang="de-DE" sz="1800" kern="150" dirty="0">
                <a:ea typeface="Times New Roman" panose="02020603050405020304" pitchFamily="18" charset="0"/>
                <a:cs typeface="Times New Roman" panose="02020603050405020304" pitchFamily="18" charset="0"/>
              </a:rPr>
              <a:t>CA Entdeckungsgrad: 17°58 Stier</a:t>
            </a:r>
            <a:endParaRPr lang="de-DE" sz="1800" kern="150" dirty="0">
              <a:effectLst/>
              <a:ea typeface="Times New Roman" panose="02020603050405020304" pitchFamily="18" charset="0"/>
              <a:cs typeface="Times New Roman" panose="02020603050405020304" pitchFamily="18" charset="0"/>
            </a:endParaRPr>
          </a:p>
          <a:p>
            <a:pPr>
              <a:lnSpc>
                <a:spcPct val="120000"/>
              </a:lnSpc>
              <a:spcBef>
                <a:spcPts val="600"/>
              </a:spcBef>
              <a:spcAft>
                <a:spcPts val="1000"/>
              </a:spcAft>
            </a:pPr>
            <a:r>
              <a:rPr lang="de-DE" sz="1800" kern="150" dirty="0">
                <a:effectLst/>
                <a:ea typeface="Times New Roman" panose="02020603050405020304" pitchFamily="18" charset="0"/>
                <a:cs typeface="Times New Roman" panose="02020603050405020304" pitchFamily="18" charset="0"/>
              </a:rPr>
              <a:t>In 2075 wird das Perihel auf 6° Krebs erreicht - Aphel im Steinbock (von der harten Kälte bzw. vom Anspruch in die seelische Wärme-Intimität ins seelische Kümmern). </a:t>
            </a:r>
          </a:p>
          <a:p>
            <a:pPr algn="just">
              <a:lnSpc>
                <a:spcPct val="120000"/>
              </a:lnSpc>
              <a:spcBef>
                <a:spcPts val="600"/>
              </a:spcBef>
              <a:spcAft>
                <a:spcPts val="1000"/>
              </a:spcAft>
            </a:pPr>
            <a:r>
              <a:rPr lang="de-DE" sz="1800" kern="150" dirty="0">
                <a:effectLst/>
                <a:ea typeface="Times New Roman" panose="02020603050405020304" pitchFamily="18" charset="0"/>
                <a:cs typeface="Times New Roman" panose="02020603050405020304" pitchFamily="18" charset="0"/>
              </a:rPr>
              <a:t>4 Widder-Ingresse 03.05.1864 / 01.04.1865 / 04.03.1866 / 29.01.1867, 4 Stier-Ingresse 09.07.1965 / 12.05.1966 / 03.04.1967, 08.02.1968 und 2 Zwillings-Ingresse 15.06.2023 / 27.04.2024 – 2065 sind mit riesigen, jahrzehntelangen beharrlichen gesellschaftlichen Aufstiegsbewegungen verknüpft (aus diesen großartigen Einzelleistungen entsteht der Aufstieg der neuen Klasse) - zuerst schöpfungsbegnadet gezeugt, dann auf weit unter Null verstoßen, und wieder eigenkraftgetrieben beharrlich nach oben zurückerobert: pionierhafte Industrielle, Patriarchen, Militaristen ab Mitte 19. Jh. vs. karmisch drakonische </a:t>
            </a:r>
            <a:r>
              <a:rPr lang="de-DE" sz="1800" kern="150" dirty="0" err="1">
                <a:effectLst/>
                <a:ea typeface="Times New Roman" panose="02020603050405020304" pitchFamily="18" charset="0"/>
                <a:cs typeface="Times New Roman" panose="02020603050405020304" pitchFamily="18" charset="0"/>
              </a:rPr>
              <a:t>Digitalisten</a:t>
            </a:r>
            <a:r>
              <a:rPr lang="de-DE" sz="1800" kern="150" dirty="0">
                <a:effectLst/>
                <a:ea typeface="Times New Roman" panose="02020603050405020304" pitchFamily="18" charset="0"/>
                <a:cs typeface="Times New Roman" panose="02020603050405020304" pitchFamily="18" charset="0"/>
              </a:rPr>
              <a:t>, studentenrevolutionäre, zunehmend revierbesetzende, naturnahe Linksgrün-68er vs. </a:t>
            </a:r>
            <a:r>
              <a:rPr lang="de-DE" sz="1800" kern="150" dirty="0" err="1">
                <a:effectLst/>
                <a:ea typeface="Times New Roman" panose="02020603050405020304" pitchFamily="18" charset="0"/>
                <a:cs typeface="Times New Roman" panose="02020603050405020304" pitchFamily="18" charset="0"/>
              </a:rPr>
              <a:t>verrandungsgeschockte</a:t>
            </a:r>
            <a:r>
              <a:rPr lang="de-DE" sz="1800" kern="150" dirty="0">
                <a:effectLst/>
                <a:ea typeface="Times New Roman" panose="02020603050405020304" pitchFamily="18" charset="0"/>
                <a:cs typeface="Times New Roman" panose="02020603050405020304" pitchFamily="18" charset="0"/>
              </a:rPr>
              <a:t>, kommunikativ-bewegliche, aufbegehrend-kämpferische bzw. ab 27.04.2024 cereshaft-</a:t>
            </a:r>
            <a:r>
              <a:rPr lang="de-DE" sz="1800" kern="150" dirty="0" err="1">
                <a:effectLst/>
                <a:ea typeface="Times New Roman" panose="02020603050405020304" pitchFamily="18" charset="0"/>
                <a:cs typeface="Times New Roman" panose="02020603050405020304" pitchFamily="18" charset="0"/>
              </a:rPr>
              <a:t>luciferisch</a:t>
            </a:r>
            <a:r>
              <a:rPr lang="de-DE" sz="1800" kern="150" dirty="0">
                <a:effectLst/>
                <a:ea typeface="Times New Roman" panose="02020603050405020304" pitchFamily="18" charset="0"/>
                <a:cs typeface="Times New Roman" panose="02020603050405020304" pitchFamily="18" charset="0"/>
              </a:rPr>
              <a:t> fortschrittsgeförderte stierhafte Gruppenaufbauenergie innerhalb einer Zwillingsbewegung, die die Widderingresse wieder im Sextil aufgreift – das Pendel schwingt herum, die </a:t>
            </a:r>
            <a:r>
              <a:rPr lang="de-DE" sz="1800" kern="150" dirty="0" err="1">
                <a:effectLst/>
                <a:ea typeface="Times New Roman" panose="02020603050405020304" pitchFamily="18" charset="0"/>
                <a:cs typeface="Times New Roman" panose="02020603050405020304" pitchFamily="18" charset="0"/>
              </a:rPr>
              <a:t>Vertikalität</a:t>
            </a:r>
            <a:r>
              <a:rPr lang="de-DE" sz="1800" kern="150" dirty="0">
                <a:effectLst/>
                <a:ea typeface="Times New Roman" panose="02020603050405020304" pitchFamily="18" charset="0"/>
                <a:cs typeface="Times New Roman" panose="02020603050405020304" pitchFamily="18" charset="0"/>
              </a:rPr>
              <a:t> wurde ab 15.06.2023 am Himmel 360° offen, heterogener, freier, leichter, fragmentierter; nun regiert hochweite aktualistische Serialität, der vorher stierhaft aufgebaute und abgeschottete Leuchtturm öffnet sich, wird oft weniger </a:t>
            </a:r>
            <a:r>
              <a:rPr lang="de-DE" sz="1800" kern="150" dirty="0" err="1">
                <a:effectLst/>
                <a:ea typeface="Times New Roman" panose="02020603050405020304" pitchFamily="18" charset="0"/>
                <a:cs typeface="Times New Roman" panose="02020603050405020304" pitchFamily="18" charset="0"/>
              </a:rPr>
              <a:t>aufbauarbeitslastig</a:t>
            </a:r>
            <a:r>
              <a:rPr lang="de-DE" sz="1800" kern="150" dirty="0">
                <a:effectLst/>
                <a:ea typeface="Times New Roman" panose="02020603050405020304" pitchFamily="18" charset="0"/>
                <a:cs typeface="Times New Roman" panose="02020603050405020304" pitchFamily="18" charset="0"/>
              </a:rPr>
              <a:t> entspannter, wird aber zwillingshaft streitkulturell </a:t>
            </a:r>
            <a:r>
              <a:rPr lang="de-DE" sz="1800" kern="150" dirty="0" err="1">
                <a:effectLst/>
                <a:ea typeface="Times New Roman" panose="02020603050405020304" pitchFamily="18" charset="0"/>
                <a:cs typeface="Times New Roman" panose="02020603050405020304" pitchFamily="18" charset="0"/>
              </a:rPr>
              <a:t>memehaft</a:t>
            </a:r>
            <a:r>
              <a:rPr lang="de-DE" sz="1800" kern="150" dirty="0">
                <a:effectLst/>
                <a:ea typeface="Times New Roman" panose="02020603050405020304" pitchFamily="18" charset="0"/>
                <a:cs typeface="Times New Roman" panose="02020603050405020304" pitchFamily="18" charset="0"/>
              </a:rPr>
              <a:t> dezentralisiert / demokratisiert. </a:t>
            </a:r>
          </a:p>
          <a:p>
            <a:pPr algn="just">
              <a:lnSpc>
                <a:spcPct val="120000"/>
              </a:lnSpc>
              <a:spcBef>
                <a:spcPts val="600"/>
              </a:spcBef>
              <a:spcAft>
                <a:spcPts val="1000"/>
              </a:spcAft>
            </a:pPr>
            <a:r>
              <a:rPr lang="de-DE" sz="1800" kern="150" dirty="0">
                <a:effectLst/>
                <a:ea typeface="Times New Roman" panose="02020603050405020304" pitchFamily="18" charset="0"/>
                <a:cs typeface="Times New Roman" panose="02020603050405020304" pitchFamily="18" charset="0"/>
              </a:rPr>
              <a:t>Stier-</a:t>
            </a:r>
            <a:r>
              <a:rPr lang="de-DE" sz="1800" kern="150" dirty="0" err="1">
                <a:effectLst/>
                <a:ea typeface="Times New Roman" panose="02020603050405020304" pitchFamily="18" charset="0"/>
                <a:cs typeface="Times New Roman" panose="02020603050405020304" pitchFamily="18" charset="0"/>
              </a:rPr>
              <a:t>Sedna</a:t>
            </a:r>
            <a:r>
              <a:rPr lang="de-DE" sz="1800" kern="150" dirty="0">
                <a:effectLst/>
                <a:ea typeface="Times New Roman" panose="02020603050405020304" pitchFamily="18" charset="0"/>
                <a:cs typeface="Times New Roman" panose="02020603050405020304" pitchFamily="18" charset="0"/>
              </a:rPr>
              <a:t>-Mauern / Brunnenfrosch-Isolationen fallen und es geht in die offene, kontroverse Kommunikation zu neuer Kommunikationsmeisterschaft mit hohem Blick, zur Meinungsvorherrschaft in den Medien, bei Gottabwendung aber v.a. zum Bewegungsdrang, teils mit Invasions-Verwüstungschaos (siehe Aktivierung der Afrika-SoFi 02.10.1959, der Islam-SoFi- 01.08.566, aber auch bspw. des 1. Frz. Republik-Charts 21.09.1792). </a:t>
            </a:r>
            <a:r>
              <a:rPr lang="de-DE" sz="1800" kern="150" dirty="0" err="1">
                <a:effectLst/>
                <a:ea typeface="Times New Roman" panose="02020603050405020304" pitchFamily="18" charset="0"/>
                <a:cs typeface="Times New Roman" panose="02020603050405020304" pitchFamily="18" charset="0"/>
              </a:rPr>
              <a:t>Sednas</a:t>
            </a:r>
            <a:r>
              <a:rPr lang="de-DE" sz="1800" kern="150" dirty="0">
                <a:effectLst/>
                <a:ea typeface="Times New Roman" panose="02020603050405020304" pitchFamily="18" charset="0"/>
                <a:cs typeface="Times New Roman" panose="02020603050405020304" pitchFamily="18" charset="0"/>
              </a:rPr>
              <a:t> Beitrag zum Gesellschaftswandel ist durch die besonderen gelungenen Aufstiegsanstrengungs-Konstellationen im EH bei weitem wichtiger als bekannt. Ähnliches gilt für viele TNO-</a:t>
            </a:r>
            <a:r>
              <a:rPr lang="de-DE" sz="1800" kern="150" dirty="0" err="1">
                <a:effectLst/>
                <a:ea typeface="Times New Roman" panose="02020603050405020304" pitchFamily="18" charset="0"/>
                <a:cs typeface="Times New Roman" panose="02020603050405020304" pitchFamily="18" charset="0"/>
              </a:rPr>
              <a:t>Langsamläufer</a:t>
            </a:r>
            <a:r>
              <a:rPr lang="de-DE" sz="1800" kern="150" dirty="0">
                <a:effectLst/>
                <a:ea typeface="Times New Roman" panose="02020603050405020304" pitchFamily="18" charset="0"/>
                <a:cs typeface="Times New Roman" panose="02020603050405020304" pitchFamily="18" charset="0"/>
              </a:rPr>
              <a:t>, dass sich kollektive Prozesse ohne deren allgemeingültige Spezialqualitäten und deren menschheitswandelnde jahrzehnte- bis jahrhundertelange Zyklen und Ingresse nicht hinreichend verstehen lassen (Chaos, Orcus, </a:t>
            </a:r>
            <a:r>
              <a:rPr lang="de-DE" sz="1800" kern="150" dirty="0" err="1">
                <a:effectLst/>
                <a:ea typeface="Times New Roman" panose="02020603050405020304" pitchFamily="18" charset="0"/>
                <a:cs typeface="Times New Roman" panose="02020603050405020304" pitchFamily="18" charset="0"/>
              </a:rPr>
              <a:t>Haumea</a:t>
            </a:r>
            <a:r>
              <a:rPr lang="de-DE" sz="1800" kern="150" dirty="0">
                <a:effectLst/>
                <a:ea typeface="Times New Roman" panose="02020603050405020304" pitchFamily="18" charset="0"/>
                <a:cs typeface="Times New Roman" panose="02020603050405020304" pitchFamily="18" charset="0"/>
              </a:rPr>
              <a:t>, </a:t>
            </a:r>
            <a:r>
              <a:rPr lang="de-DE" sz="1800" kern="150" dirty="0" err="1">
                <a:effectLst/>
                <a:ea typeface="Times New Roman" panose="02020603050405020304" pitchFamily="18" charset="0"/>
                <a:cs typeface="Times New Roman" panose="02020603050405020304" pitchFamily="18" charset="0"/>
              </a:rPr>
              <a:t>Gonggong</a:t>
            </a:r>
            <a:r>
              <a:rPr lang="de-DE" sz="1800" kern="150" dirty="0">
                <a:effectLst/>
                <a:ea typeface="Times New Roman" panose="02020603050405020304" pitchFamily="18" charset="0"/>
                <a:cs typeface="Times New Roman" panose="02020603050405020304" pitchFamily="18" charset="0"/>
              </a:rPr>
              <a:t>, </a:t>
            </a:r>
            <a:r>
              <a:rPr lang="de-DE" sz="1800" kern="150" dirty="0" err="1">
                <a:effectLst/>
                <a:ea typeface="Times New Roman" panose="02020603050405020304" pitchFamily="18" charset="0"/>
                <a:cs typeface="Times New Roman" panose="02020603050405020304" pitchFamily="18" charset="0"/>
              </a:rPr>
              <a:t>Alicanto</a:t>
            </a:r>
            <a:r>
              <a:rPr lang="de-DE" sz="1800" kern="150" dirty="0">
                <a:effectLst/>
                <a:ea typeface="Times New Roman" panose="02020603050405020304" pitchFamily="18" charset="0"/>
                <a:cs typeface="Times New Roman" panose="02020603050405020304" pitchFamily="18" charset="0"/>
              </a:rPr>
              <a:t>, </a:t>
            </a:r>
            <a:r>
              <a:rPr lang="de-DE" sz="1800" kern="150" dirty="0" err="1">
                <a:effectLst/>
                <a:ea typeface="Times New Roman" panose="02020603050405020304" pitchFamily="18" charset="0"/>
                <a:cs typeface="Times New Roman" panose="02020603050405020304" pitchFamily="18" charset="0"/>
              </a:rPr>
              <a:t>Zhulong</a:t>
            </a:r>
            <a:r>
              <a:rPr lang="de-DE" sz="1800" kern="150" dirty="0">
                <a:effectLst/>
                <a:ea typeface="Times New Roman" panose="02020603050405020304" pitchFamily="18" charset="0"/>
                <a:cs typeface="Times New Roman" panose="02020603050405020304" pitchFamily="18" charset="0"/>
              </a:rPr>
              <a:t> u.a.). In D ist das alles Vorübung, da ab dem zentralen Saturn-Neptun im Widder Neustartzyklus 20.02.2026 die </a:t>
            </a:r>
            <a:r>
              <a:rPr lang="de-DE" sz="1800" kern="150" dirty="0" err="1">
                <a:effectLst/>
                <a:ea typeface="Times New Roman" panose="02020603050405020304" pitchFamily="18" charset="0"/>
                <a:cs typeface="Times New Roman" panose="02020603050405020304" pitchFamily="18" charset="0"/>
              </a:rPr>
              <a:t>Sedna</a:t>
            </a:r>
            <a:r>
              <a:rPr lang="de-DE" sz="1800" kern="150" dirty="0">
                <a:effectLst/>
                <a:ea typeface="Times New Roman" panose="02020603050405020304" pitchFamily="18" charset="0"/>
                <a:cs typeface="Times New Roman" panose="02020603050405020304" pitchFamily="18" charset="0"/>
              </a:rPr>
              <a:t> am MC regiert.</a:t>
            </a:r>
          </a:p>
          <a:p>
            <a:endParaRPr lang="de-DE" dirty="0"/>
          </a:p>
        </p:txBody>
      </p:sp>
    </p:spTree>
    <p:extLst>
      <p:ext uri="{BB962C8B-B14F-4D97-AF65-F5344CB8AC3E}">
        <p14:creationId xmlns:p14="http://schemas.microsoft.com/office/powerpoint/2010/main" val="204985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DD16F-C56B-4F23-B0A3-EBEF4C1A1C48}"/>
              </a:ext>
            </a:extLst>
          </p:cNvPr>
          <p:cNvSpPr>
            <a:spLocks noGrp="1"/>
          </p:cNvSpPr>
          <p:nvPr>
            <p:ph type="title"/>
          </p:nvPr>
        </p:nvSpPr>
        <p:spPr>
          <a:xfrm>
            <a:off x="4022746" y="0"/>
            <a:ext cx="3494315" cy="816047"/>
          </a:xfrm>
        </p:spPr>
        <p:txBody>
          <a:bodyPr>
            <a:normAutofit fontScale="90000"/>
          </a:bodyPr>
          <a:lstStyle/>
          <a:p>
            <a:r>
              <a:rPr lang="de-DE" sz="4400" b="1" dirty="0" err="1">
                <a:latin typeface="+mn-lt"/>
              </a:rPr>
              <a:t>Sedna</a:t>
            </a:r>
            <a:r>
              <a:rPr lang="de-DE" b="1" dirty="0">
                <a:latin typeface="+mn-lt"/>
              </a:rPr>
              <a:t>-Symbole</a:t>
            </a:r>
            <a:r>
              <a:rPr lang="de-DE" sz="4400" b="1" dirty="0">
                <a:latin typeface="+mn-lt"/>
              </a:rPr>
              <a:t> </a:t>
            </a:r>
            <a:endParaRPr lang="de-DE" dirty="0"/>
          </a:p>
        </p:txBody>
      </p:sp>
      <p:pic>
        <p:nvPicPr>
          <p:cNvPr id="4" name="Grafik 3">
            <a:extLst>
              <a:ext uri="{FF2B5EF4-FFF2-40B4-BE49-F238E27FC236}">
                <a16:creationId xmlns:a16="http://schemas.microsoft.com/office/drawing/2014/main" id="{BE7E8C2D-7604-4CA5-9005-65D073FA2684}"/>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2133822" y="774192"/>
            <a:ext cx="2149766" cy="2059143"/>
          </a:xfrm>
          <a:prstGeom prst="rect">
            <a:avLst/>
          </a:prstGeom>
          <a:noFill/>
          <a:ln>
            <a:noFill/>
          </a:ln>
        </p:spPr>
      </p:pic>
      <p:pic>
        <p:nvPicPr>
          <p:cNvPr id="5" name="Inhaltsplatzhalter 4">
            <a:extLst>
              <a:ext uri="{FF2B5EF4-FFF2-40B4-BE49-F238E27FC236}">
                <a16:creationId xmlns:a16="http://schemas.microsoft.com/office/drawing/2014/main" id="{7B332CFA-A02D-4BA7-A309-4DD35141AC1A}"/>
              </a:ext>
            </a:extLst>
          </p:cNvPr>
          <p:cNvPicPr>
            <a:picLocks noGrp="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8614610" y="688920"/>
            <a:ext cx="1058780" cy="2059143"/>
          </a:xfrm>
          <a:prstGeom prst="rect">
            <a:avLst/>
          </a:prstGeom>
          <a:noFill/>
          <a:ln>
            <a:noFill/>
          </a:ln>
        </p:spPr>
      </p:pic>
      <p:sp>
        <p:nvSpPr>
          <p:cNvPr id="8" name="Textfeld 7">
            <a:extLst>
              <a:ext uri="{FF2B5EF4-FFF2-40B4-BE49-F238E27FC236}">
                <a16:creationId xmlns:a16="http://schemas.microsoft.com/office/drawing/2014/main" id="{C18EE38C-5128-441D-B600-CFFF65446745}"/>
              </a:ext>
            </a:extLst>
          </p:cNvPr>
          <p:cNvSpPr txBox="1"/>
          <p:nvPr/>
        </p:nvSpPr>
        <p:spPr>
          <a:xfrm>
            <a:off x="2895600" y="6134429"/>
            <a:ext cx="154207" cy="369332"/>
          </a:xfrm>
          <a:prstGeom prst="rect">
            <a:avLst/>
          </a:prstGeom>
          <a:noFill/>
        </p:spPr>
        <p:txBody>
          <a:bodyPr wrap="square" rtlCol="0">
            <a:spAutoFit/>
          </a:bodyPr>
          <a:lstStyle/>
          <a:p>
            <a:r>
              <a:rPr lang="de-DE" dirty="0"/>
              <a:t>   </a:t>
            </a:r>
          </a:p>
        </p:txBody>
      </p:sp>
      <p:sp>
        <p:nvSpPr>
          <p:cNvPr id="14" name="Rectangle 12">
            <a:extLst>
              <a:ext uri="{FF2B5EF4-FFF2-40B4-BE49-F238E27FC236}">
                <a16:creationId xmlns:a16="http://schemas.microsoft.com/office/drawing/2014/main" id="{FE32B478-1372-474B-9D70-3A3B4AC0530A}"/>
              </a:ext>
            </a:extLst>
          </p:cNvPr>
          <p:cNvSpPr>
            <a:spLocks noChangeArrowheads="1"/>
          </p:cNvSpPr>
          <p:nvPr/>
        </p:nvSpPr>
        <p:spPr bwMode="auto">
          <a:xfrm>
            <a:off x="735559" y="3012481"/>
            <a:ext cx="552086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nach Denis Moskowit bzw. Wikipedia, er erklärt: ‚In modern Inuktitut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Sedna</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is</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spelled</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sanna</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and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written</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Gadugi" panose="020B0502040204020203" pitchFamily="34" charset="0"/>
              </a:rPr>
              <a:t>ᓴᓐᓇ</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t>
            </a:r>
            <a:b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br>
            <a:endParaRPr kumimoji="0" lang="de-DE" altLang="de-DE"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I've combined the Inuktitut syllabary "</a:t>
            </a:r>
            <a:r>
              <a:rPr kumimoji="0" lang="en-US"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sa</a:t>
            </a:r>
            <a:r>
              <a:rPr kumimoji="0" lang="en-US"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and "n" characters to make a symbol that might also suggest a leaping seal or fish’.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Basalsymbolisch könnte man darin sowohl die im Hochmut gehaltene Vaterbindung der Tochter als auch das tiefe </a:t>
            </a:r>
            <a:r>
              <a:rPr kumimoji="0" lang="de-DE" altLang="de-DE" sz="1600" b="1" i="0" u="none" strike="noStrike" cap="none" normalizeH="0" baseline="0" dirty="0" err="1">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Fallengelassenwerden</a:t>
            </a:r>
            <a:r>
              <a:rPr kumimoji="0" lang="de-DE" altLang="de-DE" sz="1600" b="1" i="0" u="none" strike="noStrike" cap="none" normalizeH="0" baseline="0" dirty="0">
                <a:ln>
                  <a:noFill/>
                </a:ln>
                <a:solidFill>
                  <a:schemeClr val="tx1"/>
                </a:solidFill>
                <a:effectLst/>
                <a:latin typeface="MS Reference Sans Serif" panose="020B0604030504040204" pitchFamily="34" charset="0"/>
                <a:ea typeface="Times New Roman" panose="02020603050405020304" pitchFamily="18" charset="0"/>
                <a:cs typeface="Times New Roman" panose="02020603050405020304" pitchFamily="18" charset="0"/>
              </a:rPr>
              <a:t> erkennen. </a:t>
            </a:r>
            <a:endParaRPr kumimoji="0" lang="de-DE" altLang="de-DE" sz="1600" b="1" i="0" u="none" strike="noStrike" cap="none" normalizeH="0" baseline="0" dirty="0">
              <a:ln>
                <a:noFill/>
              </a:ln>
              <a:solidFill>
                <a:schemeClr val="tx1"/>
              </a:solidFill>
              <a:effectLst/>
              <a:latin typeface="Arial" panose="020B0604020202020204" pitchFamily="34" charset="0"/>
            </a:endParaRPr>
          </a:p>
        </p:txBody>
      </p:sp>
      <p:sp>
        <p:nvSpPr>
          <p:cNvPr id="15" name="Textfeld 14">
            <a:extLst>
              <a:ext uri="{FF2B5EF4-FFF2-40B4-BE49-F238E27FC236}">
                <a16:creationId xmlns:a16="http://schemas.microsoft.com/office/drawing/2014/main" id="{7692B682-04B9-4EEE-A6A5-C2DC44FC6B45}"/>
              </a:ext>
            </a:extLst>
          </p:cNvPr>
          <p:cNvSpPr txBox="1"/>
          <p:nvPr/>
        </p:nvSpPr>
        <p:spPr>
          <a:xfrm>
            <a:off x="7027203" y="3045442"/>
            <a:ext cx="4620511" cy="2092881"/>
          </a:xfrm>
          <a:prstGeom prst="rect">
            <a:avLst/>
          </a:prstGeom>
          <a:noFill/>
        </p:spPr>
        <p:txBody>
          <a:bodyPr wrap="square" rtlCol="0">
            <a:spAutoFit/>
          </a:bodyPr>
          <a:lstStyle/>
          <a:p>
            <a:r>
              <a:rPr lang="de-DE" sz="1600" b="1" kern="150" dirty="0">
                <a:effectLst/>
                <a:latin typeface="MS Reference Sans Serif" panose="020B0604030504040204" pitchFamily="34" charset="0"/>
                <a:ea typeface="Times New Roman" panose="02020603050405020304" pitchFamily="18" charset="0"/>
                <a:cs typeface="Times New Roman" panose="02020603050405020304" pitchFamily="18" charset="0"/>
              </a:rPr>
              <a:t>(von mir) der schlangenähnliche Buchstabe S mit zwei vertikalen Pfeilen nach oben und unten für den vorwiegend vertikalen Weg in die höchsten </a:t>
            </a:r>
            <a:r>
              <a:rPr lang="de-DE" sz="1600" b="1" kern="150" dirty="0" err="1">
                <a:effectLst/>
                <a:latin typeface="MS Reference Sans Serif" panose="020B0604030504040204" pitchFamily="34" charset="0"/>
                <a:ea typeface="Times New Roman" panose="02020603050405020304" pitchFamily="18" charset="0"/>
                <a:cs typeface="Times New Roman" panose="02020603050405020304" pitchFamily="18" charset="0"/>
              </a:rPr>
              <a:t>avatarhaften</a:t>
            </a:r>
            <a:r>
              <a:rPr lang="de-DE" sz="1600" b="1" kern="150" dirty="0">
                <a:effectLst/>
                <a:latin typeface="MS Reference Sans Serif" panose="020B0604030504040204" pitchFamily="34" charset="0"/>
                <a:ea typeface="Times New Roman" panose="02020603050405020304" pitchFamily="18" charset="0"/>
                <a:cs typeface="Times New Roman" panose="02020603050405020304" pitchFamily="18" charset="0"/>
              </a:rPr>
              <a:t> Höhen (auch des Hochmuts) und untersten, von allen fallengelassenen Tiefen </a:t>
            </a:r>
            <a:r>
              <a:rPr lang="de-DE" sz="1600" b="1" kern="150" dirty="0" err="1">
                <a:effectLst/>
                <a:latin typeface="MS Reference Sans Serif" panose="020B0604030504040204" pitchFamily="34" charset="0"/>
                <a:ea typeface="Times New Roman" panose="02020603050405020304" pitchFamily="18" charset="0"/>
                <a:cs typeface="Times New Roman" panose="02020603050405020304" pitchFamily="18" charset="0"/>
              </a:rPr>
              <a:t>Sednas</a:t>
            </a:r>
            <a:endParaRPr lang="de-DE" sz="1600" b="1" kern="150" dirty="0">
              <a:effectLst/>
              <a:latin typeface="MS Reference Sans Serif" panose="020B0604030504040204" pitchFamily="34" charset="0"/>
              <a:ea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97867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99F9F-32CC-4AC6-8107-30D485361A62}"/>
              </a:ext>
            </a:extLst>
          </p:cNvPr>
          <p:cNvSpPr>
            <a:spLocks noGrp="1"/>
          </p:cNvSpPr>
          <p:nvPr>
            <p:ph type="title"/>
          </p:nvPr>
        </p:nvSpPr>
        <p:spPr>
          <a:xfrm>
            <a:off x="838200" y="1"/>
            <a:ext cx="10515600" cy="620486"/>
          </a:xfrm>
        </p:spPr>
        <p:txBody>
          <a:bodyPr>
            <a:normAutofit/>
          </a:bodyPr>
          <a:lstStyle/>
          <a:p>
            <a:pPr algn="ctr"/>
            <a:r>
              <a:rPr lang="de-DE" sz="3200" b="1" dirty="0" err="1">
                <a:latin typeface="+mn-lt"/>
              </a:rPr>
              <a:t>Sednas</a:t>
            </a:r>
            <a:r>
              <a:rPr lang="de-DE" sz="3200" b="1" dirty="0">
                <a:latin typeface="+mn-lt"/>
              </a:rPr>
              <a:t> Mythologie</a:t>
            </a:r>
          </a:p>
        </p:txBody>
      </p:sp>
      <p:sp>
        <p:nvSpPr>
          <p:cNvPr id="3" name="Inhaltsplatzhalter 2">
            <a:extLst>
              <a:ext uri="{FF2B5EF4-FFF2-40B4-BE49-F238E27FC236}">
                <a16:creationId xmlns:a16="http://schemas.microsoft.com/office/drawing/2014/main" id="{9BD3BAFF-7544-4E17-A81B-6C4EC78C68C5}"/>
              </a:ext>
            </a:extLst>
          </p:cNvPr>
          <p:cNvSpPr>
            <a:spLocks noGrp="1"/>
          </p:cNvSpPr>
          <p:nvPr>
            <p:ph idx="1"/>
          </p:nvPr>
        </p:nvSpPr>
        <p:spPr>
          <a:xfrm>
            <a:off x="0" y="740230"/>
            <a:ext cx="12094029" cy="5752646"/>
          </a:xfrm>
        </p:spPr>
        <p:txBody>
          <a:bodyPr>
            <a:normAutofit/>
          </a:bodyPr>
          <a:lstStyle/>
          <a:p>
            <a:pPr marL="0" indent="0" algn="just">
              <a:lnSpc>
                <a:spcPct val="100000"/>
              </a:lnSpc>
              <a:spcAft>
                <a:spcPts val="1000"/>
              </a:spcAft>
              <a:buNone/>
            </a:pPr>
            <a:r>
              <a:rPr lang="de-DE" sz="1800" kern="150" dirty="0">
                <a:effectLst/>
                <a:latin typeface="Calibri" panose="020F0502020204030204" pitchFamily="34" charset="0"/>
                <a:ea typeface="Calibri" panose="020F0502020204030204" pitchFamily="34" charset="0"/>
                <a:cs typeface="Calibri" panose="020F0502020204030204" pitchFamily="34" charset="0"/>
              </a:rPr>
              <a:t>Meeresgöttin der Inuit, einsame Königin der Meerestiefe. Die schöne, sich besonders fühlende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800" kern="150" dirty="0">
                <a:effectLst/>
                <a:latin typeface="Calibri" panose="020F0502020204030204" pitchFamily="34" charset="0"/>
                <a:ea typeface="Calibri" panose="020F0502020204030204" pitchFamily="34" charset="0"/>
                <a:cs typeface="Calibri" panose="020F0502020204030204" pitchFamily="34" charset="0"/>
              </a:rPr>
              <a:t> wies alle Männer ab (vermutlich wegen zu großer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prinzessinnenhafter</a:t>
            </a:r>
            <a:r>
              <a:rPr lang="de-DE" sz="1800" kern="150" dirty="0">
                <a:effectLst/>
                <a:latin typeface="Calibri" panose="020F0502020204030204" pitchFamily="34" charset="0"/>
                <a:ea typeface="Calibri" panose="020F0502020204030204" pitchFamily="34" charset="0"/>
                <a:cs typeface="Calibri" panose="020F0502020204030204" pitchFamily="34" charset="0"/>
              </a:rPr>
              <a:t>, aber auch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stockholmsyndromhafter</a:t>
            </a:r>
            <a:r>
              <a:rPr lang="de-DE" sz="1800" kern="150" dirty="0">
                <a:effectLst/>
                <a:latin typeface="Calibri" panose="020F0502020204030204" pitchFamily="34" charset="0"/>
                <a:ea typeface="Calibri" panose="020F0502020204030204" pitchFamily="34" charset="0"/>
                <a:cs typeface="Calibri" panose="020F0502020204030204" pitchFamily="34" charset="0"/>
              </a:rPr>
              <a:t> Vaterliebesbindung, die die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800" kern="150" dirty="0">
                <a:effectLst/>
                <a:latin typeface="Calibri" panose="020F0502020204030204" pitchFamily="34" charset="0"/>
                <a:ea typeface="Calibri" panose="020F0502020204030204" pitchFamily="34" charset="0"/>
                <a:cs typeface="Calibri" panose="020F0502020204030204" pitchFamily="34" charset="0"/>
              </a:rPr>
              <a:t> nicht verlassen will bzw. kann und gegen die kein anderer Mann eine Chance hatte). Die mit keinem Wort im Mythos erwähnte Mutter verweist offensichtlich auf eine fehlende Beziehung zur bzw. Stärkung durch die Mutter. So gab sie der Vater letztendlich, als er langsam aufgrund des zu wählerischen Verhaltens ungehalten wurde, und da er meinte das Essen nicht mehr bezahlen zu können, an den nächstauftauchenden Interessenten. Da tauchte ein maskierter Mann als Bräutigam auf und bekam sie vom Vater. Er brachte sie auf eine einsame karge Felseninsel im Meer, nahm den Umhang ab und entpuppte sich als großer Rabe. Sie klagte und schrie so laut, dass der reuige zu Hilfe eilende Vater sie mit dem Boot von der Insel brachte. </a:t>
            </a:r>
          </a:p>
          <a:p>
            <a:pPr marL="0" indent="0" algn="just">
              <a:lnSpc>
                <a:spcPct val="100000"/>
              </a:lnSpc>
              <a:spcAft>
                <a:spcPts val="1000"/>
              </a:spcAft>
              <a:buNone/>
            </a:pPr>
            <a:r>
              <a:rPr lang="de-DE" sz="1800" kern="150" dirty="0">
                <a:effectLst/>
                <a:latin typeface="Calibri" panose="020F0502020204030204" pitchFamily="34" charset="0"/>
                <a:ea typeface="Calibri" panose="020F0502020204030204" pitchFamily="34" charset="0"/>
                <a:cs typeface="Calibri" panose="020F0502020204030204" pitchFamily="34" charset="0"/>
              </a:rPr>
              <a:t>Im Kampf gegen den zurückkehrenden, nun wütenden und riesenhaft angewachsenen Raben, der mit seinen Flügelschlägen einen Sturm auslöste, bekam der Vater auf der Flucht im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Kayak</a:t>
            </a:r>
            <a:r>
              <a:rPr lang="de-DE" sz="1800" kern="150" dirty="0">
                <a:effectLst/>
                <a:latin typeface="Calibri" panose="020F0502020204030204" pitchFamily="34" charset="0"/>
                <a:ea typeface="Calibri" panose="020F0502020204030204" pitchFamily="34" charset="0"/>
                <a:cs typeface="Calibri" panose="020F0502020204030204" pitchFamily="34" charset="0"/>
              </a:rPr>
              <a:t> Angst um sein Leben. Er stieß seine Tochter ins Wasser, um sich selbst zu retten, und schlug ihr die Finger ab, mit denen sie sich festhielt, weil er existenzielle Angst vor dem Kentern des Bootes hatte. Die Finger wurden zu Robben und Delfinen.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800" kern="150" dirty="0">
                <a:effectLst/>
                <a:latin typeface="Calibri" panose="020F0502020204030204" pitchFamily="34" charset="0"/>
                <a:ea typeface="Calibri" panose="020F0502020204030204" pitchFamily="34" charset="0"/>
                <a:cs typeface="Calibri" panose="020F0502020204030204" pitchFamily="34" charset="0"/>
              </a:rPr>
              <a:t> sank völlig fallengelassen ohne Hände auf den Meeresboden hinab. </a:t>
            </a:r>
            <a:r>
              <a:rPr lang="de-DE" sz="18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800" kern="150" dirty="0">
                <a:effectLst/>
                <a:latin typeface="Calibri" panose="020F0502020204030204" pitchFamily="34" charset="0"/>
                <a:ea typeface="Calibri" panose="020F0502020204030204" pitchFamily="34" charset="0"/>
                <a:cs typeface="Calibri" panose="020F0502020204030204" pitchFamily="34" charset="0"/>
              </a:rPr>
              <a:t> wurde zu einer auf die Menschen zornigen Meeresgöttin und schickte immer wieder Stürme. Sie kannte die Tabubrüche der Menschen, da diese sich als Schmutz in ihren Haaren festsetzten. Wenn Schamanen jedoch respektvoll zu ihr hinuntertauchten und ihre Haare wieder schön kämmten, wurde sie milde, kümmernd und beschenkend und ernährte als die Mutter aller Meerestiere die Menschen aus dem Meer. In einer anderen Version der Geschichte heiratete sie einen Hund, der mit ihr auf dem Meeresboden lebte (enge Hundebeziehungen).</a:t>
            </a:r>
          </a:p>
          <a:p>
            <a:endParaRPr lang="de-DE" dirty="0"/>
          </a:p>
        </p:txBody>
      </p:sp>
    </p:spTree>
    <p:extLst>
      <p:ext uri="{BB962C8B-B14F-4D97-AF65-F5344CB8AC3E}">
        <p14:creationId xmlns:p14="http://schemas.microsoft.com/office/powerpoint/2010/main" val="139238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ABC31-C80C-4C30-ABF8-162FF3ADE7BE}"/>
              </a:ext>
            </a:extLst>
          </p:cNvPr>
          <p:cNvSpPr>
            <a:spLocks noGrp="1"/>
          </p:cNvSpPr>
          <p:nvPr>
            <p:ph type="title"/>
          </p:nvPr>
        </p:nvSpPr>
        <p:spPr>
          <a:xfrm>
            <a:off x="838200" y="0"/>
            <a:ext cx="10515600" cy="674915"/>
          </a:xfrm>
        </p:spPr>
        <p:txBody>
          <a:bodyPr>
            <a:normAutofit/>
          </a:bodyPr>
          <a:lstStyle/>
          <a:p>
            <a:pPr algn="ctr"/>
            <a:r>
              <a:rPr lang="de-DE" sz="3200" b="1" dirty="0" err="1">
                <a:latin typeface="Calibri" panose="020F0502020204030204" pitchFamily="34" charset="0"/>
                <a:ea typeface="Calibri" panose="020F0502020204030204" pitchFamily="34" charset="0"/>
                <a:cs typeface="Calibri" panose="020F0502020204030204" pitchFamily="34" charset="0"/>
              </a:rPr>
              <a:t>Sednas</a:t>
            </a:r>
            <a:r>
              <a:rPr lang="de-DE" sz="3200" b="1" dirty="0">
                <a:latin typeface="Calibri" panose="020F0502020204030204" pitchFamily="34" charset="0"/>
                <a:ea typeface="Calibri" panose="020F0502020204030204" pitchFamily="34" charset="0"/>
                <a:cs typeface="Calibri" panose="020F0502020204030204" pitchFamily="34" charset="0"/>
              </a:rPr>
              <a:t> Wirkungsweisen</a:t>
            </a:r>
          </a:p>
        </p:txBody>
      </p:sp>
      <p:sp>
        <p:nvSpPr>
          <p:cNvPr id="3" name="Inhaltsplatzhalter 2">
            <a:extLst>
              <a:ext uri="{FF2B5EF4-FFF2-40B4-BE49-F238E27FC236}">
                <a16:creationId xmlns:a16="http://schemas.microsoft.com/office/drawing/2014/main" id="{49C182A5-019E-4DA5-A03D-C9003F504B34}"/>
              </a:ext>
            </a:extLst>
          </p:cNvPr>
          <p:cNvSpPr>
            <a:spLocks noGrp="1"/>
          </p:cNvSpPr>
          <p:nvPr>
            <p:ph idx="1"/>
          </p:nvPr>
        </p:nvSpPr>
        <p:spPr>
          <a:xfrm>
            <a:off x="0" y="529389"/>
            <a:ext cx="12192000" cy="6252411"/>
          </a:xfrm>
        </p:spPr>
        <p:txBody>
          <a:bodyPr>
            <a:noAutofit/>
          </a:bodyPr>
          <a:lstStyle/>
          <a:p>
            <a:pPr marL="0" indent="0" algn="just">
              <a:lnSpc>
                <a:spcPct val="100000"/>
              </a:lnSpc>
              <a:spcBef>
                <a:spcPts val="800"/>
              </a:spcBef>
              <a:spcAft>
                <a:spcPts val="600"/>
              </a:spcAft>
              <a:buNone/>
            </a:pPr>
            <a:r>
              <a:rPr lang="de-DE" sz="1600" kern="150" dirty="0">
                <a:effectLst/>
                <a:latin typeface="Calibri" panose="020F0502020204030204" pitchFamily="34" charset="0"/>
                <a:ea typeface="Calibri" panose="020F0502020204030204" pitchFamily="34" charset="0"/>
                <a:cs typeface="Calibri" panose="020F0502020204030204" pitchFamily="34" charset="0"/>
              </a:rPr>
              <a:t>Idealisierung- und Hochhebe-, dann aber Verstoßungs-, Fallenlass- bzw. im existenziellen Extrem sogar Tötungsenergie zwischen Mann (Vater, Beziehungspartner) und Frau (Tochter).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effectLst/>
                <a:latin typeface="Calibri" panose="020F0502020204030204" pitchFamily="34" charset="0"/>
                <a:ea typeface="Calibri" panose="020F0502020204030204" pitchFamily="34" charset="0"/>
                <a:cs typeface="Calibri" panose="020F0502020204030204" pitchFamily="34" charset="0"/>
              </a:rPr>
              <a:t> kann mit ihrer Dichotomie eines höchsten Idealisierungsaufstiegs- und eines zerstörerischen, alles verlierenden Gesellschafts-Absturzthemas ins Tiefste durch </a:t>
            </a:r>
            <a:r>
              <a:rPr lang="de-DE" sz="1600" kern="150">
                <a:effectLst/>
                <a:latin typeface="Calibri" panose="020F0502020204030204" pitchFamily="34" charset="0"/>
                <a:ea typeface="Calibri" panose="020F0502020204030204" pitchFamily="34" charset="0"/>
                <a:cs typeface="Calibri" panose="020F0502020204030204" pitchFamily="34" charset="0"/>
              </a:rPr>
              <a:t>den gespaltenen, </a:t>
            </a:r>
            <a:r>
              <a:rPr lang="de-DE" sz="1600" kern="150" dirty="0">
                <a:effectLst/>
                <a:latin typeface="Calibri" panose="020F0502020204030204" pitchFamily="34" charset="0"/>
                <a:ea typeface="Calibri" panose="020F0502020204030204" pitchFamily="34" charset="0"/>
                <a:cs typeface="Calibri" panose="020F0502020204030204" pitchFamily="34" charset="0"/>
              </a:rPr>
              <a:t>egoistischen Vater auch die Prägung der Söhne betreffen. Vater, der seine Tochter im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Agoniedrama</a:t>
            </a:r>
            <a:r>
              <a:rPr lang="de-DE" sz="1600" kern="150" dirty="0">
                <a:effectLst/>
                <a:latin typeface="Calibri" panose="020F0502020204030204" pitchFamily="34" charset="0"/>
                <a:ea typeface="Calibri" panose="020F0502020204030204" pitchFamily="34" charset="0"/>
                <a:cs typeface="Calibri" panose="020F0502020204030204" pitchFamily="34" charset="0"/>
              </a:rPr>
              <a:t> opfert. Wenn die vormals schützende Person sich nur noch selbst rettet und man zum Eigenschutz verstoßen wird. Die irreversible Beendigung der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Symbiosebindung</a:t>
            </a:r>
            <a:r>
              <a:rPr lang="de-DE" sz="1600" kern="150" dirty="0">
                <a:effectLst/>
                <a:latin typeface="Calibri" panose="020F0502020204030204" pitchFamily="34" charset="0"/>
                <a:ea typeface="Calibri" panose="020F0502020204030204" pitchFamily="34" charset="0"/>
                <a:cs typeface="Calibri" panose="020F0502020204030204" pitchFamily="34" charset="0"/>
              </a:rPr>
              <a:t> im Einzelkämpferegoismus ohne Liebe. Ein Verstoßungserleben aus der symmetrischen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Aufschaukelung</a:t>
            </a:r>
            <a:r>
              <a:rPr lang="de-DE" sz="1600" kern="150" dirty="0">
                <a:effectLst/>
                <a:latin typeface="Calibri" panose="020F0502020204030204" pitchFamily="34" charset="0"/>
                <a:ea typeface="Calibri" panose="020F0502020204030204" pitchFamily="34" charset="0"/>
                <a:cs typeface="Calibri" panose="020F0502020204030204" pitchFamily="34" charset="0"/>
              </a:rPr>
              <a:t> einer Extremtrauma-Konfluenz heraus, weil sich in Todesangst, Schuldgefühl und impliziter Empörung nur noch einer retten konnte oder wollte. Das Geschehen mit dem Kajak auf dem stürmischen Meer ist das ausagierte Wiederauftauchen der stärksten intrauterinen Traumata, als der Vater die Mutter und das Kind versenkte. </a:t>
            </a:r>
            <a:r>
              <a:rPr lang="de-DE" sz="1600" dirty="0">
                <a:latin typeface="Calibri" panose="020F0502020204030204" pitchFamily="34" charset="0"/>
                <a:ea typeface="Calibri" panose="020F0502020204030204" pitchFamily="34" charset="0"/>
                <a:cs typeface="Calibri" panose="020F0502020204030204" pitchFamily="34" charset="0"/>
              </a:rPr>
              <a:t>Ein Opfer von Betrug und Verrat werden bzw. eines besonderen Schicksals, das einen gewaltsam ganz weit herausschleudert. </a:t>
            </a:r>
            <a:r>
              <a:rPr lang="de-DE" sz="1600" kern="150" dirty="0">
                <a:effectLst/>
                <a:latin typeface="Calibri" panose="020F0502020204030204" pitchFamily="34" charset="0"/>
                <a:ea typeface="Calibri" panose="020F0502020204030204" pitchFamily="34" charset="0"/>
                <a:cs typeface="Calibri" panose="020F0502020204030204" pitchFamily="34" charset="0"/>
              </a:rPr>
              <a:t>Bei Mond-</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effectLst/>
                <a:latin typeface="Calibri" panose="020F0502020204030204" pitchFamily="34" charset="0"/>
                <a:ea typeface="Calibri" panose="020F0502020204030204" pitchFamily="34" charset="0"/>
                <a:cs typeface="Calibri" panose="020F0502020204030204" pitchFamily="34" charset="0"/>
              </a:rPr>
              <a:t> stößt einen vorrangig die Mutter in die Tiefe. Opfer in einer Ich - oder - Sie / -Er-Extremsituation werden, der eine rettet sich und der andere wird in die Tiefe gestoßen. </a:t>
            </a:r>
          </a:p>
          <a:p>
            <a:pPr marL="0" indent="0">
              <a:lnSpc>
                <a:spcPct val="100000"/>
              </a:lnSpc>
              <a:spcBef>
                <a:spcPts val="0"/>
              </a:spcBef>
              <a:spcAft>
                <a:spcPts val="600"/>
              </a:spcAft>
              <a:buNone/>
            </a:pPr>
            <a:r>
              <a:rPr lang="de-DE" sz="1600" dirty="0">
                <a:latin typeface="Calibri" panose="020F0502020204030204" pitchFamily="34" charset="0"/>
                <a:ea typeface="Calibri" panose="020F0502020204030204" pitchFamily="34" charset="0"/>
                <a:cs typeface="Calibri" panose="020F0502020204030204" pitchFamily="34" charset="0"/>
              </a:rPr>
              <a:t>Es gibt </a:t>
            </a:r>
            <a:r>
              <a:rPr lang="de-DE" sz="1600" dirty="0">
                <a:effectLst/>
                <a:latin typeface="Calibri" panose="020F0502020204030204" pitchFamily="34" charset="0"/>
                <a:ea typeface="Calibri" panose="020F0502020204030204" pitchFamily="34" charset="0"/>
                <a:cs typeface="Calibri" panose="020F0502020204030204" pitchFamily="34" charset="0"/>
              </a:rPr>
              <a:t>die Umkehr bzw. den Absturz, als </a:t>
            </a:r>
            <a:r>
              <a:rPr lang="de-DE" sz="160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dirty="0">
                <a:effectLst/>
                <a:latin typeface="Calibri" panose="020F0502020204030204" pitchFamily="34" charset="0"/>
                <a:ea typeface="Calibri" panose="020F0502020204030204" pitchFamily="34" charset="0"/>
                <a:cs typeface="Calibri" panose="020F0502020204030204" pitchFamily="34" charset="0"/>
              </a:rPr>
              <a:t> </a:t>
            </a:r>
            <a:r>
              <a:rPr lang="de-DE" sz="1600" dirty="0">
                <a:latin typeface="Calibri" panose="020F0502020204030204" pitchFamily="34" charset="0"/>
                <a:ea typeface="Calibri" panose="020F0502020204030204" pitchFamily="34" charset="0"/>
                <a:cs typeface="Calibri" panose="020F0502020204030204" pitchFamily="34" charset="0"/>
              </a:rPr>
              <a:t>an den ganz falschen Partner gerät, der sie manipulativ vereinnahmte, brutal schwarzmagisch </a:t>
            </a:r>
            <a:r>
              <a:rPr lang="de-DE" sz="1600" dirty="0" err="1">
                <a:latin typeface="Calibri" panose="020F0502020204030204" pitchFamily="34" charset="0"/>
                <a:ea typeface="Calibri" panose="020F0502020204030204" pitchFamily="34" charset="0"/>
                <a:cs typeface="Calibri" panose="020F0502020204030204" pitchFamily="34" charset="0"/>
              </a:rPr>
              <a:t>übermachtete</a:t>
            </a:r>
            <a:r>
              <a:rPr lang="de-DE" sz="1600" dirty="0">
                <a:latin typeface="Calibri" panose="020F0502020204030204" pitchFamily="34" charset="0"/>
                <a:ea typeface="Calibri" panose="020F0502020204030204" pitchFamily="34" charset="0"/>
                <a:cs typeface="Calibri" panose="020F0502020204030204" pitchFamily="34" charset="0"/>
              </a:rPr>
              <a:t> und sie von der Hybris herunterstürzte (als unerkannter böser Vaterschatten). </a:t>
            </a:r>
            <a:r>
              <a:rPr lang="de-DE" sz="1600" dirty="0">
                <a:effectLst/>
                <a:latin typeface="Calibri" panose="020F0502020204030204" pitchFamily="34" charset="0"/>
                <a:ea typeface="Calibri" panose="020F0502020204030204" pitchFamily="34" charset="0"/>
                <a:cs typeface="Calibri" panose="020F0502020204030204" pitchFamily="34" charset="0"/>
              </a:rPr>
              <a:t>Und der, nachdem </a:t>
            </a:r>
            <a:r>
              <a:rPr lang="de-DE" sz="160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dirty="0">
                <a:effectLst/>
                <a:latin typeface="Calibri" panose="020F0502020204030204" pitchFamily="34" charset="0"/>
                <a:ea typeface="Calibri" panose="020F0502020204030204" pitchFamily="34" charset="0"/>
                <a:cs typeface="Calibri" panose="020F0502020204030204" pitchFamily="34" charset="0"/>
              </a:rPr>
              <a:t> von ihm fliehen will, sie folgenreich bedrohlich verdammt, sodass sie keinen </a:t>
            </a:r>
            <a:r>
              <a:rPr lang="de-DE" sz="1600" dirty="0">
                <a:latin typeface="Calibri" panose="020F0502020204030204" pitchFamily="34" charset="0"/>
                <a:ea typeface="Calibri" panose="020F0502020204030204" pitchFamily="34" charset="0"/>
                <a:cs typeface="Calibri" panose="020F0502020204030204" pitchFamily="34" charset="0"/>
              </a:rPr>
              <a:t>irdischen </a:t>
            </a:r>
            <a:r>
              <a:rPr lang="de-DE" sz="1600" dirty="0">
                <a:effectLst/>
                <a:latin typeface="Calibri" panose="020F0502020204030204" pitchFamily="34" charset="0"/>
                <a:ea typeface="Calibri" panose="020F0502020204030204" pitchFamily="34" charset="0"/>
                <a:cs typeface="Calibri" panose="020F0502020204030204" pitchFamily="34" charset="0"/>
              </a:rPr>
              <a:t>Partner mehr finden konnte. </a:t>
            </a:r>
          </a:p>
          <a:p>
            <a:pPr marL="0" indent="0">
              <a:lnSpc>
                <a:spcPct val="100000"/>
              </a:lnSpc>
              <a:spcBef>
                <a:spcPts val="0"/>
              </a:spcBef>
              <a:spcAft>
                <a:spcPts val="600"/>
              </a:spcAft>
              <a:buNone/>
            </a:pPr>
            <a:r>
              <a:rPr lang="de-DE" sz="1600" dirty="0">
                <a:effectLst/>
                <a:latin typeface="Calibri" panose="020F0502020204030204" pitchFamily="34" charset="0"/>
                <a:ea typeface="Calibri" panose="020F0502020204030204" pitchFamily="34" charset="0"/>
                <a:cs typeface="Calibri" panose="020F0502020204030204" pitchFamily="34" charset="0"/>
              </a:rPr>
              <a:t>Wenn vertikale(r) Vaterliebesbezug, Herrschaft, Hybris, Standesdünkel, die Liebesbegegnung auf Augenhöhe gründlich kontaminieren. Schmerzvoll lernen müssen, dass man das anmaßende Vertikale bzw. Sich-über-den-Partner-stellen komplett verlassen muss, wenn auf Augenhöhe eine eigenständige Liebe gelingen soll. </a:t>
            </a:r>
            <a:r>
              <a:rPr lang="de-DE" sz="1600" kern="150" dirty="0">
                <a:effectLst/>
                <a:latin typeface="Calibri" panose="020F0502020204030204" pitchFamily="34" charset="0"/>
                <a:ea typeface="Calibri" panose="020F0502020204030204" pitchFamily="34" charset="0"/>
                <a:cs typeface="Calibri" panose="020F0502020204030204" pitchFamily="34" charset="0"/>
              </a:rPr>
              <a:t>Zentral bei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effectLst/>
                <a:latin typeface="Calibri" panose="020F0502020204030204" pitchFamily="34" charset="0"/>
                <a:ea typeface="Calibri" panose="020F0502020204030204" pitchFamily="34" charset="0"/>
                <a:cs typeface="Calibri" panose="020F0502020204030204" pitchFamily="34" charset="0"/>
              </a:rPr>
              <a:t> sind oft totale Einsamkeitserfahrungen mit völlig einzigartigen und besonderen Wegen.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effectLst/>
                <a:latin typeface="Calibri" panose="020F0502020204030204" pitchFamily="34" charset="0"/>
                <a:ea typeface="Calibri" panose="020F0502020204030204" pitchFamily="34" charset="0"/>
                <a:cs typeface="Calibri" panose="020F0502020204030204" pitchFamily="34" charset="0"/>
              </a:rPr>
              <a:t> ist die wohl bisher (neben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Leleakuhonua</a:t>
            </a:r>
            <a:r>
              <a:rPr lang="de-DE" sz="1600" kern="150" dirty="0">
                <a:effectLst/>
                <a:latin typeface="Calibri" panose="020F0502020204030204" pitchFamily="34" charset="0"/>
                <a:ea typeface="Calibri" panose="020F0502020204030204" pitchFamily="34" charset="0"/>
                <a:cs typeface="Calibri" panose="020F0502020204030204" pitchFamily="34" charset="0"/>
              </a:rPr>
              <a:t> und bis noch andere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Sednoiden</a:t>
            </a:r>
            <a:r>
              <a:rPr lang="de-DE" sz="1600" kern="150" dirty="0">
                <a:effectLst/>
                <a:latin typeface="Calibri" panose="020F0502020204030204" pitchFamily="34" charset="0"/>
                <a:ea typeface="Calibri" panose="020F0502020204030204" pitchFamily="34" charset="0"/>
                <a:cs typeface="Calibri" panose="020F0502020204030204" pitchFamily="34" charset="0"/>
              </a:rPr>
              <a:t> benannt werden) am extremsten denkbare Außenseiterin.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effectLst/>
                <a:latin typeface="Calibri" panose="020F0502020204030204" pitchFamily="34" charset="0"/>
                <a:ea typeface="Calibri" panose="020F0502020204030204" pitchFamily="34" charset="0"/>
                <a:cs typeface="Calibri" panose="020F0502020204030204" pitchFamily="34" charset="0"/>
              </a:rPr>
              <a:t> ist das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Verstoßenwerden</a:t>
            </a:r>
            <a:r>
              <a:rPr lang="de-DE" sz="1600" kern="150" dirty="0">
                <a:effectLst/>
                <a:latin typeface="Calibri" panose="020F0502020204030204" pitchFamily="34" charset="0"/>
                <a:ea typeface="Calibri" panose="020F0502020204030204" pitchFamily="34" charset="0"/>
                <a:cs typeface="Calibri" panose="020F0502020204030204" pitchFamily="34" charset="0"/>
              </a:rPr>
              <a:t> auf völlig einsame, exzentrische, ungeheuer weit hinausführende Bahnen, auf denen dann schöpferische Aufbauleistungen und weibliche Reifungsentwicklung einer besonderen Seele, eine quasi göttliche Verantwortungsposition (die ganz große Amplitude mit weitem Spektrum) und besondere Lebensleistungen durch gelungenen Karriereaufstieg entstehen können. </a:t>
            </a:r>
          </a:p>
          <a:p>
            <a:pPr marL="0" indent="0">
              <a:lnSpc>
                <a:spcPct val="100000"/>
              </a:lnSpc>
              <a:spcBef>
                <a:spcPts val="0"/>
              </a:spcBef>
              <a:spcAft>
                <a:spcPts val="600"/>
              </a:spcAft>
              <a:buNone/>
            </a:pPr>
            <a:r>
              <a:rPr lang="de-DE" sz="1600" kern="150" dirty="0">
                <a:effectLst/>
                <a:latin typeface="Calibri" panose="020F0502020204030204" pitchFamily="34" charset="0"/>
                <a:ea typeface="Calibri" panose="020F0502020204030204" pitchFamily="34" charset="0"/>
                <a:cs typeface="Calibri" panose="020F0502020204030204" pitchFamily="34" charset="0"/>
              </a:rPr>
              <a:t>Zwischen Hybris vs. Verstoßung ohne eigenen Platz unter den Menschen, Gottwerdung vs. schlimmsten Herausfall aus der menschlichen Gemein-</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schaft</a:t>
            </a:r>
            <a:r>
              <a:rPr lang="de-DE" sz="1600" kern="150" dirty="0">
                <a:effectLst/>
                <a:latin typeface="Calibri" panose="020F0502020204030204" pitchFamily="34" charset="0"/>
                <a:ea typeface="Calibri" panose="020F0502020204030204" pitchFamily="34" charset="0"/>
                <a:cs typeface="Calibri" panose="020F0502020204030204" pitchFamily="34" charset="0"/>
              </a:rPr>
              <a:t> stehen. Durch das immens gesellschaftlich leistungsfähige EH sind beim Gottwerdungs-TNO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effectLst/>
                <a:latin typeface="Calibri" panose="020F0502020204030204" pitchFamily="34" charset="0"/>
                <a:ea typeface="Calibri" panose="020F0502020204030204" pitchFamily="34" charset="0"/>
                <a:cs typeface="Calibri" panose="020F0502020204030204" pitchFamily="34" charset="0"/>
              </a:rPr>
              <a:t> besondere gesellschaftliche Aufbau-leistungen / Leuchtturmpositionen für die Seinen möglich, die niemand vorher für realisierbar hielt. </a:t>
            </a:r>
            <a:r>
              <a:rPr lang="de-DE" sz="1600" kern="150" dirty="0" err="1">
                <a:effectLst/>
                <a:latin typeface="Calibri" panose="020F0502020204030204" pitchFamily="34" charset="0"/>
                <a:ea typeface="Calibri" panose="020F0502020204030204" pitchFamily="34" charset="0"/>
                <a:cs typeface="Calibri" panose="020F0502020204030204" pitchFamily="34" charset="0"/>
              </a:rPr>
              <a:t>Sedna</a:t>
            </a:r>
            <a:r>
              <a:rPr lang="de-DE" sz="1600" kern="150" dirty="0">
                <a:latin typeface="Calibri" panose="020F0502020204030204" pitchFamily="34" charset="0"/>
                <a:ea typeface="Calibri" panose="020F0502020204030204" pitchFamily="34" charset="0"/>
                <a:cs typeface="Calibri" panose="020F0502020204030204" pitchFamily="34" charset="0"/>
              </a:rPr>
              <a:t>-Zeicheningresse bestimmen, welche zeichenspezifische Klassen langjährig </a:t>
            </a:r>
            <a:r>
              <a:rPr lang="de-DE" sz="1600" kern="150" dirty="0" err="1">
                <a:latin typeface="Calibri" panose="020F0502020204030204" pitchFamily="34" charset="0"/>
                <a:ea typeface="Calibri" panose="020F0502020204030204" pitchFamily="34" charset="0"/>
                <a:cs typeface="Calibri" panose="020F0502020204030204" pitchFamily="34" charset="0"/>
              </a:rPr>
              <a:t>vielschrittig</a:t>
            </a:r>
            <a:r>
              <a:rPr lang="de-DE" sz="1600" kern="150" dirty="0">
                <a:latin typeface="Calibri" panose="020F0502020204030204" pitchFamily="34" charset="0"/>
                <a:ea typeface="Calibri" panose="020F0502020204030204" pitchFamily="34" charset="0"/>
                <a:cs typeface="Calibri" panose="020F0502020204030204" pitchFamily="34" charset="0"/>
              </a:rPr>
              <a:t> und fleißig den Aufstieg in der Gesellschaft schaffen und beim Ende dann wieder abstürzen.</a:t>
            </a:r>
            <a:endParaRPr lang="de-DE" sz="1600" kern="15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800"/>
              </a:spcBef>
              <a:buNone/>
            </a:pPr>
            <a:endParaRPr lang="de-DE"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346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5F048-138A-41FE-924A-2396EAECEF35}"/>
              </a:ext>
            </a:extLst>
          </p:cNvPr>
          <p:cNvSpPr>
            <a:spLocks noGrp="1"/>
          </p:cNvSpPr>
          <p:nvPr>
            <p:ph type="title"/>
          </p:nvPr>
        </p:nvSpPr>
        <p:spPr>
          <a:xfrm>
            <a:off x="0" y="225925"/>
            <a:ext cx="12192000" cy="549275"/>
          </a:xfrm>
        </p:spPr>
        <p:txBody>
          <a:bodyPr>
            <a:noAutofit/>
          </a:bodyPr>
          <a:lstStyle/>
          <a:p>
            <a:pPr algn="ctr"/>
            <a:r>
              <a:rPr lang="de-DE" sz="3200" b="1" kern="150" dirty="0" err="1">
                <a:effectLst/>
                <a:latin typeface="+mn-lt"/>
                <a:ea typeface="Microsoft JhengHei Light" panose="020B0304030504040204" pitchFamily="34" charset="-120"/>
                <a:cs typeface="Times New Roman" panose="02020603050405020304" pitchFamily="18" charset="0"/>
              </a:rPr>
              <a:t>Sedna</a:t>
            </a:r>
            <a:r>
              <a:rPr lang="de-DE" sz="3200" b="1" kern="150" dirty="0">
                <a:effectLst/>
                <a:latin typeface="+mn-lt"/>
                <a:ea typeface="Microsoft JhengHei Light" panose="020B0304030504040204" pitchFamily="34" charset="-120"/>
                <a:cs typeface="Times New Roman" panose="02020603050405020304" pitchFamily="18" charset="0"/>
              </a:rPr>
              <a:t> 90377 Entdeckungshoroskop 14.11.2003, 06h32 UT, Palomar, CA</a:t>
            </a:r>
            <a:br>
              <a:rPr lang="de-DE" sz="3200" b="1" kern="150" dirty="0">
                <a:effectLst/>
                <a:latin typeface="+mn-lt"/>
                <a:ea typeface="Microsoft JhengHei Light" panose="020B0304030504040204" pitchFamily="34" charset="-120"/>
                <a:cs typeface="Times New Roman" panose="02020603050405020304" pitchFamily="18" charset="0"/>
              </a:rPr>
            </a:br>
            <a:endParaRPr lang="de-DE" sz="3200" b="1" dirty="0">
              <a:latin typeface="+mn-lt"/>
              <a:ea typeface="Microsoft JhengHei Light" panose="020B0304030504040204" pitchFamily="34" charset="-120"/>
            </a:endParaRPr>
          </a:p>
        </p:txBody>
      </p:sp>
      <p:pic>
        <p:nvPicPr>
          <p:cNvPr id="5" name="Inhaltsplatzhalter 4">
            <a:extLst>
              <a:ext uri="{FF2B5EF4-FFF2-40B4-BE49-F238E27FC236}">
                <a16:creationId xmlns:a16="http://schemas.microsoft.com/office/drawing/2014/main" id="{7B74F5A3-E323-45AC-A6CE-A02A3DE2E9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122" y="675041"/>
            <a:ext cx="6157756" cy="6182959"/>
          </a:xfrm>
        </p:spPr>
      </p:pic>
    </p:spTree>
    <p:extLst>
      <p:ext uri="{BB962C8B-B14F-4D97-AF65-F5344CB8AC3E}">
        <p14:creationId xmlns:p14="http://schemas.microsoft.com/office/powerpoint/2010/main" val="77795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3966A44-E1B4-432B-AE70-02AF3015D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807" y="1422400"/>
            <a:ext cx="5397193" cy="5350107"/>
          </a:xfrm>
          <a:prstGeom prst="rect">
            <a:avLst/>
          </a:prstGeom>
        </p:spPr>
      </p:pic>
      <p:sp>
        <p:nvSpPr>
          <p:cNvPr id="2" name="Titel 1">
            <a:extLst>
              <a:ext uri="{FF2B5EF4-FFF2-40B4-BE49-F238E27FC236}">
                <a16:creationId xmlns:a16="http://schemas.microsoft.com/office/drawing/2014/main" id="{E3E05E9F-713C-4B80-994C-BE5A6C2473B8}"/>
              </a:ext>
            </a:extLst>
          </p:cNvPr>
          <p:cNvSpPr>
            <a:spLocks noGrp="1"/>
          </p:cNvSpPr>
          <p:nvPr>
            <p:ph type="title"/>
          </p:nvPr>
        </p:nvSpPr>
        <p:spPr>
          <a:xfrm>
            <a:off x="-1" y="272157"/>
            <a:ext cx="12192001" cy="766482"/>
          </a:xfrm>
        </p:spPr>
        <p:txBody>
          <a:bodyPr>
            <a:normAutofit fontScale="90000"/>
          </a:bodyPr>
          <a:lstStyle/>
          <a:p>
            <a:pPr algn="ctr"/>
            <a:r>
              <a:rPr lang="de-DE" sz="3600" b="1" dirty="0">
                <a:latin typeface="+mn-lt"/>
              </a:rPr>
              <a:t>Uranus-</a:t>
            </a:r>
            <a:r>
              <a:rPr lang="de-DE" sz="3600" b="1" dirty="0" err="1">
                <a:latin typeface="+mn-lt"/>
              </a:rPr>
              <a:t>Sedna</a:t>
            </a:r>
            <a:r>
              <a:rPr lang="de-DE" sz="3600" b="1" dirty="0">
                <a:latin typeface="+mn-lt"/>
              </a:rPr>
              <a:t>-Konjunktion 24.05.2026, 15:08:27 UT, Berlin: </a:t>
            </a:r>
            <a:r>
              <a:rPr lang="de-DE" sz="2200" b="1" dirty="0">
                <a:latin typeface="+mn-lt"/>
              </a:rPr>
              <a:t>Ablösung von 3 sich ausbreitenden machtkämpferisch-dominanten Konj. im Widder 1931/32 (werden von ausgewählten </a:t>
            </a:r>
            <a:r>
              <a:rPr lang="de-DE" sz="2200" b="1" dirty="0" err="1">
                <a:latin typeface="+mn-lt"/>
              </a:rPr>
              <a:t>Horos-kopeignern</a:t>
            </a:r>
            <a:r>
              <a:rPr lang="de-DE" sz="2200" b="1" dirty="0">
                <a:latin typeface="+mn-lt"/>
              </a:rPr>
              <a:t> gebündelt umgesetzt, bekämpfen sich oft aber auch gegenseitig) hin zu 1 Konj. im Zwilling: </a:t>
            </a:r>
            <a:r>
              <a:rPr lang="de-DE" sz="2200" b="1" dirty="0" err="1">
                <a:latin typeface="+mn-lt"/>
              </a:rPr>
              <a:t>Einmün</a:t>
            </a:r>
            <a:r>
              <a:rPr lang="de-DE" sz="2200" b="1" dirty="0">
                <a:latin typeface="+mn-lt"/>
              </a:rPr>
              <a:t>-dung in einen neuen erleichternden, anhebenden oder auch chaotisch-entgrenzt entflammenden Universalgeist</a:t>
            </a:r>
            <a:endParaRPr lang="de-DE" sz="2400" dirty="0"/>
          </a:p>
        </p:txBody>
      </p:sp>
      <p:sp>
        <p:nvSpPr>
          <p:cNvPr id="4" name="Inhaltsplatzhalter 3">
            <a:extLst>
              <a:ext uri="{FF2B5EF4-FFF2-40B4-BE49-F238E27FC236}">
                <a16:creationId xmlns:a16="http://schemas.microsoft.com/office/drawing/2014/main" id="{414950C3-EFB7-49CD-90A9-1874E6F1BFA4}"/>
              </a:ext>
            </a:extLst>
          </p:cNvPr>
          <p:cNvSpPr>
            <a:spLocks noGrp="1"/>
          </p:cNvSpPr>
          <p:nvPr>
            <p:ph idx="1"/>
          </p:nvPr>
        </p:nvSpPr>
        <p:spPr>
          <a:xfrm>
            <a:off x="-2" y="1322362"/>
            <a:ext cx="7670801" cy="5640499"/>
          </a:xfrm>
        </p:spPr>
        <p:txBody>
          <a:bodyPr>
            <a:normAutofit fontScale="40000" lnSpcReduction="20000"/>
          </a:bodyPr>
          <a:lstStyle/>
          <a:p>
            <a:pPr marL="0" indent="0">
              <a:lnSpc>
                <a:spcPct val="110000"/>
              </a:lnSpc>
              <a:spcBef>
                <a:spcPts val="500"/>
              </a:spcBef>
              <a:buNone/>
            </a:pPr>
            <a:r>
              <a:rPr lang="de-DE" sz="3400" dirty="0"/>
              <a:t>Der neue befreiende Zeitgeist von Uranus-</a:t>
            </a:r>
            <a:r>
              <a:rPr lang="de-DE" sz="3400" dirty="0" err="1"/>
              <a:t>Sedna</a:t>
            </a:r>
            <a:r>
              <a:rPr lang="de-DE" sz="3400" dirty="0"/>
              <a:t> (in Konj. Pan - Mendel - Sonne - Mors-</a:t>
            </a:r>
            <a:r>
              <a:rPr lang="de-DE" sz="3400" dirty="0" err="1"/>
              <a:t>Somnus</a:t>
            </a:r>
            <a:r>
              <a:rPr lang="de-DE" sz="3400" dirty="0"/>
              <a:t>) steht in der ausbreitenden Gesellschaftskarriere-Halbsumme Jupiter / Saturn und ist auf 1,5 bis 5° </a:t>
            </a:r>
            <a:r>
              <a:rPr lang="de-DE" sz="3400" dirty="0" err="1"/>
              <a:t>aspektverbunden</a:t>
            </a:r>
            <a:r>
              <a:rPr lang="de-DE" sz="3400" dirty="0"/>
              <a:t> mit Mars-Heracles-massenpsychologischen </a:t>
            </a:r>
            <a:r>
              <a:rPr lang="de-DE" sz="3400" dirty="0" err="1"/>
              <a:t>Lebon</a:t>
            </a:r>
            <a:r>
              <a:rPr lang="de-DE" sz="3400" dirty="0"/>
              <a:t>-Wanderer </a:t>
            </a:r>
            <a:r>
              <a:rPr lang="de-DE" sz="3400" dirty="0" err="1"/>
              <a:t>Samcarin</a:t>
            </a:r>
            <a:r>
              <a:rPr lang="de-DE" sz="3400" dirty="0"/>
              <a:t>-patriotischer Patria im Stier/ entgrenzt umhüllender, erneuernder, innerlich gefasst spirituell wandernder Neptun-Vesta im Widder, aber auch durch das Qua. zu den chaotisch bevölkerungs-aufstachelnden Chaos-</a:t>
            </a:r>
            <a:r>
              <a:rPr lang="de-DE" sz="3400" dirty="0" err="1"/>
              <a:t>Asbolus</a:t>
            </a:r>
            <a:r>
              <a:rPr lang="de-DE" sz="3400" dirty="0"/>
              <a:t> im Krebs oder aber feurig entgrenzend (Henry Nowak-</a:t>
            </a:r>
            <a:r>
              <a:rPr lang="de-DE" sz="3400" dirty="0" err="1"/>
              <a:t>Bodycamvideo</a:t>
            </a:r>
            <a:r>
              <a:rPr lang="de-DE" sz="3400" dirty="0"/>
              <a:t> Zeitenwende 01.06.2026) / Pluto - stolzer freier </a:t>
            </a:r>
            <a:r>
              <a:rPr lang="de-DE" sz="3400" dirty="0" err="1"/>
              <a:t>Godiva</a:t>
            </a:r>
            <a:r>
              <a:rPr lang="de-DE" sz="3400" dirty="0"/>
              <a:t> – </a:t>
            </a:r>
            <a:r>
              <a:rPr lang="de-DE" sz="3400" dirty="0" err="1"/>
              <a:t>kl-haftem</a:t>
            </a:r>
            <a:r>
              <a:rPr lang="de-DE" sz="3400" dirty="0"/>
              <a:t> </a:t>
            </a:r>
            <a:r>
              <a:rPr lang="de-DE" sz="3400" dirty="0" err="1"/>
              <a:t>Terezin</a:t>
            </a:r>
            <a:r>
              <a:rPr lang="de-DE" sz="3400" dirty="0"/>
              <a:t> / Caesar-Assisi / Lucifer-Südknoten / dem zulaufstarken, reviersichernden Machtsog-</a:t>
            </a:r>
            <a:r>
              <a:rPr lang="de-DE" sz="3400" dirty="0" err="1"/>
              <a:t>Hadrianus</a:t>
            </a:r>
            <a:r>
              <a:rPr lang="de-DE" sz="3400" dirty="0"/>
              <a:t>-</a:t>
            </a:r>
            <a:r>
              <a:rPr lang="de-DE" sz="3400" dirty="0" err="1"/>
              <a:t>Toro</a:t>
            </a:r>
            <a:r>
              <a:rPr lang="de-DE" sz="3400" dirty="0"/>
              <a:t> von </a:t>
            </a:r>
            <a:r>
              <a:rPr lang="de-DE" sz="3400" dirty="0" err="1"/>
              <a:t>Haumea</a:t>
            </a:r>
            <a:r>
              <a:rPr lang="de-DE" sz="3400" dirty="0"/>
              <a:t> auf Shapley. </a:t>
            </a:r>
          </a:p>
          <a:p>
            <a:pPr marL="0" indent="0">
              <a:lnSpc>
                <a:spcPct val="110000"/>
              </a:lnSpc>
              <a:spcBef>
                <a:spcPts val="500"/>
              </a:spcBef>
              <a:buNone/>
            </a:pPr>
            <a:r>
              <a:rPr lang="de-DE" sz="3400" dirty="0"/>
              <a:t>Der Out </a:t>
            </a:r>
            <a:r>
              <a:rPr lang="de-DE" sz="3400" dirty="0" err="1"/>
              <a:t>of</a:t>
            </a:r>
            <a:r>
              <a:rPr lang="de-DE" sz="3400" dirty="0"/>
              <a:t> </a:t>
            </a:r>
            <a:r>
              <a:rPr lang="de-DE" sz="3400" dirty="0" err="1"/>
              <a:t>bounds</a:t>
            </a:r>
            <a:r>
              <a:rPr lang="de-DE" sz="3400" dirty="0"/>
              <a:t> - Merkur Konj. </a:t>
            </a:r>
            <a:r>
              <a:rPr lang="de-DE" sz="3400" dirty="0" err="1"/>
              <a:t>Laverna</a:t>
            </a:r>
            <a:r>
              <a:rPr lang="de-DE" sz="3400" dirty="0"/>
              <a:t>-Henry-Nyx-Klondike regiert goldrauschmäßig und entre-           gelt außer Rand und Band geistig / massenmedial kommunikations- / kontaktanregend als Herr-      scher von 9, 11, SON, MON, URA-SED-KONJ, Südknoten besonders herausragend allbewegend auf      15° ZWI QUA </a:t>
            </a:r>
            <a:r>
              <a:rPr lang="de-DE" sz="3400" dirty="0" err="1"/>
              <a:t>Directio</a:t>
            </a:r>
            <a:r>
              <a:rPr lang="de-DE" sz="3400" dirty="0"/>
              <a:t> Solaris (DS) / </a:t>
            </a:r>
            <a:r>
              <a:rPr lang="de-DE" sz="3400" dirty="0" err="1"/>
              <a:t>Profectio</a:t>
            </a:r>
            <a:r>
              <a:rPr lang="de-DE" sz="3400" dirty="0"/>
              <a:t> Solaris (PS), springt schnell von Kopf zu Kopf, kann        auch volkszornhaft Strafendes und den mit manipulativen Gedankenfixierungen eingeführten            drakonischen Autoritarismus demaskierend, die Wahrheit über das Kriminelle (v.a. </a:t>
            </a:r>
            <a:r>
              <a:rPr lang="de-DE" sz="3400" dirty="0" err="1"/>
              <a:t>viralgehend</a:t>
            </a:r>
            <a:r>
              <a:rPr lang="de-DE" sz="3400" dirty="0"/>
              <a:t>             im Fall Henry Nowak mit Fama auf Sirius am MC Qua. AC/DC in Southampton) aussprechen            (Mond-Orcus-Ogmios-</a:t>
            </a:r>
            <a:r>
              <a:rPr lang="de-DE" sz="3400" dirty="0" err="1"/>
              <a:t>Drakonia</a:t>
            </a:r>
            <a:r>
              <a:rPr lang="de-DE" sz="3400" dirty="0"/>
              <a:t>-PS </a:t>
            </a:r>
            <a:r>
              <a:rPr lang="de-DE" sz="3400" dirty="0" err="1"/>
              <a:t>Opp</a:t>
            </a:r>
            <a:r>
              <a:rPr lang="de-DE" sz="3400" dirty="0"/>
              <a:t>. </a:t>
            </a:r>
            <a:r>
              <a:rPr lang="de-DE" sz="3400" dirty="0" err="1"/>
              <a:t>Aletheia</a:t>
            </a:r>
            <a:r>
              <a:rPr lang="de-DE" sz="3400" dirty="0"/>
              <a:t>-PS T-Qua. Merkur-Henry-</a:t>
            </a:r>
            <a:r>
              <a:rPr lang="de-DE" sz="3400" dirty="0" err="1"/>
              <a:t>Laverna</a:t>
            </a:r>
            <a:r>
              <a:rPr lang="de-DE" sz="3400"/>
              <a:t>-Nyx-Klondike</a:t>
            </a:r>
            <a:r>
              <a:rPr lang="de-DE" sz="3400" dirty="0"/>
              <a:t>).</a:t>
            </a:r>
          </a:p>
          <a:p>
            <a:pPr marL="0" indent="0">
              <a:lnSpc>
                <a:spcPct val="110000"/>
              </a:lnSpc>
              <a:spcBef>
                <a:spcPts val="500"/>
              </a:spcBef>
              <a:buNone/>
            </a:pPr>
            <a:r>
              <a:rPr lang="de-DE" sz="3400" dirty="0"/>
              <a:t>Weitere Themen sind: Genetik / Vererbung bzw. Heilung der eigenen familiären väterlich-mütter-   </a:t>
            </a:r>
            <a:r>
              <a:rPr lang="de-DE" sz="3400" dirty="0" err="1"/>
              <a:t>lichen</a:t>
            </a:r>
            <a:r>
              <a:rPr lang="de-DE" sz="3400" dirty="0"/>
              <a:t> Erblinien im Kind (Mendel, Morgan, Crick, Haldane, DNA, Lamarck, Vidal </a:t>
            </a:r>
            <a:r>
              <a:rPr lang="de-DE" sz="3400" dirty="0" err="1"/>
              <a:t>Opp</a:t>
            </a:r>
            <a:r>
              <a:rPr lang="de-DE" sz="3400" dirty="0"/>
              <a:t>.  </a:t>
            </a:r>
            <a:r>
              <a:rPr lang="de-DE" sz="3400" dirty="0" err="1"/>
              <a:t>Quaoar</a:t>
            </a:r>
            <a:r>
              <a:rPr lang="de-DE" sz="3400" dirty="0"/>
              <a:t>-      </a:t>
            </a:r>
            <a:r>
              <a:rPr lang="de-DE" sz="3400" dirty="0" err="1"/>
              <a:t>Pholus-Hehe</a:t>
            </a:r>
            <a:r>
              <a:rPr lang="de-DE" sz="3400" dirty="0"/>
              <a:t> T-Qua. Saturn-Licht-Selene-Amor-</a:t>
            </a:r>
            <a:r>
              <a:rPr lang="de-DE" sz="3400" dirty="0" err="1"/>
              <a:t>Megaira</a:t>
            </a:r>
            <a:r>
              <a:rPr lang="de-DE" sz="3400" dirty="0"/>
              <a:t>); hinaus aus dem Haus ins Freie, </a:t>
            </a:r>
            <a:r>
              <a:rPr lang="de-DE" sz="3400" dirty="0" err="1"/>
              <a:t>Authen</a:t>
            </a:r>
            <a:r>
              <a:rPr lang="de-DE" sz="3400" dirty="0"/>
              <a:t>-   tische, höher sinnlich-erotisch befreit die Natur Spürende (</a:t>
            </a:r>
            <a:r>
              <a:rPr lang="de-DE" sz="3400" dirty="0" err="1"/>
              <a:t>Tennyo</a:t>
            </a:r>
            <a:r>
              <a:rPr lang="de-DE" sz="3400" dirty="0"/>
              <a:t>-Eros-REGULUS Qua. Pan-         Uranus-</a:t>
            </a:r>
            <a:r>
              <a:rPr lang="de-DE" sz="3400" dirty="0" err="1"/>
              <a:t>Sedna</a:t>
            </a:r>
            <a:r>
              <a:rPr lang="de-DE" sz="3400" dirty="0"/>
              <a:t>, Saturn Konj. Amor-Selene, Pluto Konj. </a:t>
            </a:r>
            <a:r>
              <a:rPr lang="de-DE" sz="3400" dirty="0" err="1"/>
              <a:t>Godiva</a:t>
            </a:r>
            <a:r>
              <a:rPr lang="de-DE" sz="3400" dirty="0"/>
              <a:t> </a:t>
            </a:r>
            <a:r>
              <a:rPr lang="de-DE" sz="3400" dirty="0" err="1"/>
              <a:t>Opp</a:t>
            </a:r>
            <a:r>
              <a:rPr lang="de-DE" sz="3400" dirty="0"/>
              <a:t>. Assisi - beide zogen sich aus der Unterdrückung durch den reichen Vater / Mann auf unterschiedliche Weise befreiend aus), spirituell innenverbunden (Assisi) umherwandernde (</a:t>
            </a:r>
            <a:r>
              <a:rPr lang="de-DE" sz="3400" dirty="0" err="1"/>
              <a:t>Samcarin</a:t>
            </a:r>
            <a:r>
              <a:rPr lang="de-DE" sz="3400" dirty="0"/>
              <a:t>-Mars) befreiten Leben. </a:t>
            </a:r>
          </a:p>
          <a:p>
            <a:pPr marL="0" indent="0">
              <a:lnSpc>
                <a:spcPct val="110000"/>
              </a:lnSpc>
              <a:spcBef>
                <a:spcPts val="500"/>
              </a:spcBef>
              <a:buNone/>
            </a:pPr>
            <a:r>
              <a:rPr lang="de-DE" sz="3400" dirty="0"/>
              <a:t>GK mit Venus in Europa als AC-Herrscher Konj. Philomela </a:t>
            </a:r>
            <a:r>
              <a:rPr lang="de-DE" sz="3400" dirty="0" err="1"/>
              <a:t>Opp</a:t>
            </a:r>
            <a:r>
              <a:rPr lang="de-DE" sz="3400" dirty="0"/>
              <a:t>. </a:t>
            </a:r>
            <a:r>
              <a:rPr lang="de-DE" sz="3400" dirty="0" err="1"/>
              <a:t>Ixion</a:t>
            </a:r>
            <a:r>
              <a:rPr lang="de-DE" sz="3400" dirty="0"/>
              <a:t>-Mauritia-Utopia Qua. Pallas </a:t>
            </a:r>
            <a:r>
              <a:rPr lang="de-DE" sz="3400" dirty="0" err="1"/>
              <a:t>Opp</a:t>
            </a:r>
            <a:r>
              <a:rPr lang="de-DE" sz="3400" dirty="0"/>
              <a:t>. </a:t>
            </a:r>
            <a:r>
              <a:rPr lang="de-DE" sz="3400" dirty="0" err="1"/>
              <a:t>Atalante</a:t>
            </a:r>
            <a:r>
              <a:rPr lang="de-DE" sz="3400" dirty="0"/>
              <a:t>, Venus im Drachenapex </a:t>
            </a:r>
            <a:r>
              <a:rPr lang="de-DE" sz="3400" dirty="0" err="1"/>
              <a:t>Ixion</a:t>
            </a:r>
            <a:r>
              <a:rPr lang="de-DE" sz="3400" dirty="0"/>
              <a:t> Atlantis Orwell (mutiges Aussprechen des Schicksals von mundtotgemachten Mord- und Vergewaltigungsopfern in einem etablierten destruktiven atlantischen </a:t>
            </a:r>
            <a:r>
              <a:rPr lang="de-DE" sz="3400" dirty="0" err="1"/>
              <a:t>Orwellianismus</a:t>
            </a:r>
            <a:r>
              <a:rPr lang="de-DE" sz="3400" dirty="0"/>
              <a:t>)</a:t>
            </a:r>
          </a:p>
          <a:p>
            <a:pPr marL="0" indent="0">
              <a:buNone/>
            </a:pPr>
            <a:endParaRPr lang="de-DE" sz="2000" dirty="0"/>
          </a:p>
        </p:txBody>
      </p:sp>
    </p:spTree>
    <p:extLst>
      <p:ext uri="{BB962C8B-B14F-4D97-AF65-F5344CB8AC3E}">
        <p14:creationId xmlns:p14="http://schemas.microsoft.com/office/powerpoint/2010/main" val="320963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986AC-6770-4365-BF9D-23603AED54D5}"/>
              </a:ext>
            </a:extLst>
          </p:cNvPr>
          <p:cNvSpPr>
            <a:spLocks noGrp="1"/>
          </p:cNvSpPr>
          <p:nvPr>
            <p:ph type="title"/>
          </p:nvPr>
        </p:nvSpPr>
        <p:spPr>
          <a:xfrm>
            <a:off x="0" y="358095"/>
            <a:ext cx="12192000" cy="621080"/>
          </a:xfrm>
        </p:spPr>
        <p:txBody>
          <a:bodyPr>
            <a:normAutofit fontScale="90000"/>
          </a:bodyPr>
          <a:lstStyle/>
          <a:p>
            <a:r>
              <a:rPr lang="de-DE" sz="3600" b="1" dirty="0">
                <a:latin typeface="+mn-lt"/>
              </a:rPr>
              <a:t>Uranus-</a:t>
            </a:r>
            <a:r>
              <a:rPr lang="de-DE" sz="3600" b="1" dirty="0" err="1">
                <a:latin typeface="+mn-lt"/>
              </a:rPr>
              <a:t>Sedna</a:t>
            </a:r>
            <a:r>
              <a:rPr lang="de-DE" sz="3600" b="1" dirty="0">
                <a:latin typeface="+mn-lt"/>
              </a:rPr>
              <a:t>-Konjunktion 24.05.2026, 15:08:27 UT, Washington </a:t>
            </a:r>
            <a:r>
              <a:rPr lang="de-DE" sz="2700" dirty="0">
                <a:latin typeface="+mn-lt"/>
              </a:rPr>
              <a:t>mit dem zentralen massenpsychologischen revierherrischen Stier-Mars / -Heracles / </a:t>
            </a:r>
            <a:r>
              <a:rPr lang="de-DE" sz="2700" dirty="0" err="1">
                <a:latin typeface="+mn-lt"/>
              </a:rPr>
              <a:t>Lebon</a:t>
            </a:r>
            <a:r>
              <a:rPr lang="de-DE" sz="2700" dirty="0">
                <a:latin typeface="+mn-lt"/>
              </a:rPr>
              <a:t> in der Sonne / Neptun- &amp; </a:t>
            </a:r>
            <a:r>
              <a:rPr lang="de-DE" sz="2700" dirty="0" err="1">
                <a:latin typeface="+mn-lt"/>
              </a:rPr>
              <a:t>Asbolus</a:t>
            </a:r>
            <a:r>
              <a:rPr lang="de-DE" sz="2700" dirty="0">
                <a:latin typeface="+mn-lt"/>
              </a:rPr>
              <a:t>-Chaos / Pluto-Halbsumme auf dem MC in </a:t>
            </a:r>
            <a:r>
              <a:rPr lang="de-DE" sz="2700" dirty="0" err="1">
                <a:latin typeface="+mn-lt"/>
              </a:rPr>
              <a:t>Opp</a:t>
            </a:r>
            <a:r>
              <a:rPr lang="de-DE" sz="2700" dirty="0">
                <a:latin typeface="+mn-lt"/>
              </a:rPr>
              <a:t>. zur zulaufstarken </a:t>
            </a:r>
            <a:r>
              <a:rPr lang="de-DE" sz="2700" dirty="0" err="1">
                <a:latin typeface="+mn-lt"/>
              </a:rPr>
              <a:t>Haumea</a:t>
            </a:r>
            <a:r>
              <a:rPr lang="de-DE" sz="2700" dirty="0">
                <a:latin typeface="+mn-lt"/>
              </a:rPr>
              <a:t> am IC</a:t>
            </a:r>
            <a:endParaRPr lang="de-DE" sz="3200" dirty="0"/>
          </a:p>
        </p:txBody>
      </p:sp>
      <p:pic>
        <p:nvPicPr>
          <p:cNvPr id="9" name="Inhaltsplatzhalter 8">
            <a:extLst>
              <a:ext uri="{FF2B5EF4-FFF2-40B4-BE49-F238E27FC236}">
                <a16:creationId xmlns:a16="http://schemas.microsoft.com/office/drawing/2014/main" id="{63179AF0-D657-4F5C-A7D2-EDD31854C8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2652" y="1064696"/>
            <a:ext cx="5838874" cy="5793304"/>
          </a:xfrm>
        </p:spPr>
      </p:pic>
    </p:spTree>
    <p:extLst>
      <p:ext uri="{BB962C8B-B14F-4D97-AF65-F5344CB8AC3E}">
        <p14:creationId xmlns:p14="http://schemas.microsoft.com/office/powerpoint/2010/main" val="11858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0F49B-F303-4796-BC8D-C9F8AC5BCC7A}"/>
              </a:ext>
            </a:extLst>
          </p:cNvPr>
          <p:cNvSpPr>
            <a:spLocks noGrp="1"/>
          </p:cNvSpPr>
          <p:nvPr>
            <p:ph type="title"/>
          </p:nvPr>
        </p:nvSpPr>
        <p:spPr>
          <a:xfrm>
            <a:off x="0" y="191068"/>
            <a:ext cx="12192000" cy="627797"/>
          </a:xfrm>
        </p:spPr>
        <p:txBody>
          <a:bodyPr>
            <a:noAutofit/>
          </a:bodyPr>
          <a:lstStyle/>
          <a:p>
            <a:r>
              <a:rPr lang="de-DE" sz="3000" b="1" dirty="0">
                <a:latin typeface="+mn-lt"/>
              </a:rPr>
              <a:t>1. Uranus-</a:t>
            </a:r>
            <a:r>
              <a:rPr lang="de-DE" sz="3000" b="1" dirty="0" err="1">
                <a:latin typeface="+mn-lt"/>
              </a:rPr>
              <a:t>Sedna</a:t>
            </a:r>
            <a:r>
              <a:rPr lang="de-DE" sz="3000" b="1" dirty="0">
                <a:latin typeface="+mn-lt"/>
              </a:rPr>
              <a:t> 10.05.1931, 15:42:47 UT (JPL Horizons) Berlin links -           </a:t>
            </a:r>
            <a:br>
              <a:rPr lang="de-DE" sz="3000" b="1" dirty="0">
                <a:latin typeface="+mn-lt"/>
              </a:rPr>
            </a:br>
            <a:r>
              <a:rPr lang="de-DE" sz="3000" b="1" dirty="0">
                <a:latin typeface="+mn-lt"/>
              </a:rPr>
              <a:t>rechts: </a:t>
            </a:r>
            <a:r>
              <a:rPr lang="de-DE" sz="3000" b="1" dirty="0" err="1">
                <a:latin typeface="+mn-lt"/>
              </a:rPr>
              <a:t>Synastrie</a:t>
            </a:r>
            <a:r>
              <a:rPr lang="de-DE" sz="3000" b="1" dirty="0">
                <a:latin typeface="+mn-lt"/>
              </a:rPr>
              <a:t> mit Adolf Hitler, 20.04.1889, 18:30 LMT, Braunau, A (innen)</a:t>
            </a:r>
          </a:p>
        </p:txBody>
      </p:sp>
      <p:pic>
        <p:nvPicPr>
          <p:cNvPr id="22" name="Inhaltsplatzhalter 21">
            <a:extLst>
              <a:ext uri="{FF2B5EF4-FFF2-40B4-BE49-F238E27FC236}">
                <a16:creationId xmlns:a16="http://schemas.microsoft.com/office/drawing/2014/main" id="{2D7FCE87-E6AC-4990-BDD3-595E316D6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43767"/>
            <a:ext cx="5799221" cy="5925807"/>
          </a:xfrm>
        </p:spPr>
      </p:pic>
      <p:pic>
        <p:nvPicPr>
          <p:cNvPr id="24" name="Grafik 23">
            <a:extLst>
              <a:ext uri="{FF2B5EF4-FFF2-40B4-BE49-F238E27FC236}">
                <a16:creationId xmlns:a16="http://schemas.microsoft.com/office/drawing/2014/main" id="{EBBEDDA1-C352-44DE-8AC5-6E54AC426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872" y="986881"/>
            <a:ext cx="5749707" cy="5875212"/>
          </a:xfrm>
          <a:prstGeom prst="rect">
            <a:avLst/>
          </a:prstGeom>
        </p:spPr>
      </p:pic>
    </p:spTree>
    <p:extLst>
      <p:ext uri="{BB962C8B-B14F-4D97-AF65-F5344CB8AC3E}">
        <p14:creationId xmlns:p14="http://schemas.microsoft.com/office/powerpoint/2010/main" val="12635977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1947</Words>
  <Application>Microsoft Office PowerPoint</Application>
  <PresentationFormat>Breitbild</PresentationFormat>
  <Paragraphs>34</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MS Reference Sans Serif</vt:lpstr>
      <vt:lpstr>Office</vt:lpstr>
      <vt:lpstr>Die Uranus-Sedna-Konjunktion im Zwilling ab 24.05.2026 </vt:lpstr>
      <vt:lpstr>Sedna 90377</vt:lpstr>
      <vt:lpstr>Sedna-Symbole </vt:lpstr>
      <vt:lpstr>Sednas Mythologie</vt:lpstr>
      <vt:lpstr>Sednas Wirkungsweisen</vt:lpstr>
      <vt:lpstr>Sedna 90377 Entdeckungshoroskop 14.11.2003, 06h32 UT, Palomar, CA </vt:lpstr>
      <vt:lpstr>Uranus-Sedna-Konjunktion 24.05.2026, 15:08:27 UT, Berlin: Ablösung von 3 sich ausbreitenden machtkämpferisch-dominanten Konj. im Widder 1931/32 (werden von ausgewählten Horos-kopeignern gebündelt umgesetzt, bekämpfen sich oft aber auch gegenseitig) hin zu 1 Konj. im Zwilling: Einmün-dung in einen neuen erleichternden, anhebenden oder auch chaotisch-entgrenzt entflammenden Universalgeist</vt:lpstr>
      <vt:lpstr>Uranus-Sedna-Konjunktion 24.05.2026, 15:08:27 UT, Washington mit dem zentralen massenpsychologischen revierherrischen Stier-Mars / -Heracles / Lebon in der Sonne / Neptun- &amp; Asbolus-Chaos / Pluto-Halbsumme auf dem MC in Opp. zur zulaufstarken Haumea am IC</vt:lpstr>
      <vt:lpstr>1. Uranus-Sedna 10.05.1931, 15:42:47 UT (JPL Horizons) Berlin links -            rechts: Synastrie mit Adolf Hitler, 20.04.1889, 18:30 LMT, Braunau, A (innen)</vt:lpstr>
      <vt:lpstr>2. Uranus-Sedna 19.10.1931, 23:39:50 UT (JPL Horizons), Berlin links -            rechts: Synastrie mit Adolf Hitler, 20.04.1889, 18:30 LMT, Braunau, A (innen)</vt:lpstr>
      <vt:lpstr>3. Uranus-Sedna 23.02.1932, 10:11:17 UT (JPL Horizons) Berlin links -            rechts: Synastrie mit Adolf Hitler, 20.04.1889, 18:30 LMT, Braunau, A (innen)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Werner</dc:creator>
  <cp:lastModifiedBy>Werner</cp:lastModifiedBy>
  <cp:revision>72</cp:revision>
  <dcterms:created xsi:type="dcterms:W3CDTF">2026-05-31T17:16:15Z</dcterms:created>
  <dcterms:modified xsi:type="dcterms:W3CDTF">2026-06-03T12:31:28Z</dcterms:modified>
</cp:coreProperties>
</file>