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sldIdLst>
    <p:sldId id="256" r:id="rId2"/>
    <p:sldId id="257" r:id="rId3"/>
    <p:sldId id="259" r:id="rId4"/>
    <p:sldId id="258"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60"/>
  </p:normalViewPr>
  <p:slideViewPr>
    <p:cSldViewPr snapToGrid="0">
      <p:cViewPr varScale="1">
        <p:scale>
          <a:sx n="80" d="100"/>
          <a:sy n="80" d="100"/>
        </p:scale>
        <p:origin x="126"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a:t>Mastertitelformat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883FEA7-8266-447C-8098-A8C90DE204E7}" type="datetimeFigureOut">
              <a:rPr lang="de-DE" smtClean="0"/>
              <a:t>27.07.2025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C51A34-FBFB-4848-BECA-79ABA63C501A}" type="slidenum">
              <a:rPr lang="de-DE" smtClean="0"/>
              <a:t>‹Nr.›</a:t>
            </a:fld>
            <a:endParaRPr lang="de-D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2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Date Placeholder 2"/>
          <p:cNvSpPr>
            <a:spLocks noGrp="1"/>
          </p:cNvSpPr>
          <p:nvPr>
            <p:ph type="dt" sz="half" idx="10"/>
          </p:nvPr>
        </p:nvSpPr>
        <p:spPr/>
        <p:txBody>
          <a:bodyPr/>
          <a:lstStyle/>
          <a:p>
            <a:fld id="{1883FEA7-8266-447C-8098-A8C90DE204E7}" type="datetimeFigureOut">
              <a:rPr lang="de-DE" smtClean="0"/>
              <a:t>27.07.2025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0C51A34-FBFB-4848-BECA-79ABA63C501A}" type="slidenum">
              <a:rPr lang="de-DE" smtClean="0"/>
              <a:t>‹Nr.›</a:t>
            </a:fld>
            <a:endParaRPr lang="de-DE"/>
          </a:p>
        </p:txBody>
      </p:sp>
    </p:spTree>
    <p:extLst>
      <p:ext uri="{BB962C8B-B14F-4D97-AF65-F5344CB8AC3E}">
        <p14:creationId xmlns:p14="http://schemas.microsoft.com/office/powerpoint/2010/main" val="402558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a:t>Mastertitelformat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883FEA7-8266-447C-8098-A8C90DE204E7}" type="datetimeFigureOut">
              <a:rPr lang="de-DE" smtClean="0"/>
              <a:t>27.07.2025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C51A34-FBFB-4848-BECA-79ABA63C501A}" type="slidenum">
              <a:rPr lang="de-DE" smtClean="0"/>
              <a:t>‹Nr.›</a:t>
            </a:fld>
            <a:endParaRPr lang="de-DE"/>
          </a:p>
        </p:txBody>
      </p:sp>
    </p:spTree>
    <p:extLst>
      <p:ext uri="{BB962C8B-B14F-4D97-AF65-F5344CB8AC3E}">
        <p14:creationId xmlns:p14="http://schemas.microsoft.com/office/powerpoint/2010/main" val="1560013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883FEA7-8266-447C-8098-A8C90DE204E7}" type="datetimeFigureOut">
              <a:rPr lang="de-DE" smtClean="0"/>
              <a:t>27.07.2025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C51A34-FBFB-4848-BECA-79ABA63C501A}" type="slidenum">
              <a:rPr lang="de-DE" smtClean="0"/>
              <a:t>‹Nr.›</a:t>
            </a:fld>
            <a:endParaRPr lang="de-D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85672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a:t>Mastertitelformat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883FEA7-8266-447C-8098-A8C90DE204E7}" type="datetimeFigureOut">
              <a:rPr lang="de-DE" smtClean="0"/>
              <a:t>27.07.2025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C51A34-FBFB-4848-BECA-79ABA63C501A}" type="slidenum">
              <a:rPr lang="de-DE" smtClean="0"/>
              <a:t>‹Nr.›</a:t>
            </a:fld>
            <a:endParaRPr lang="de-DE"/>
          </a:p>
        </p:txBody>
      </p:sp>
    </p:spTree>
    <p:extLst>
      <p:ext uri="{BB962C8B-B14F-4D97-AF65-F5344CB8AC3E}">
        <p14:creationId xmlns:p14="http://schemas.microsoft.com/office/powerpoint/2010/main" val="3451713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883FEA7-8266-447C-8098-A8C90DE204E7}" type="datetimeFigureOut">
              <a:rPr lang="de-DE" smtClean="0"/>
              <a:t>27.07.2025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C51A34-FBFB-4848-BECA-79ABA63C501A}" type="slidenum">
              <a:rPr lang="de-DE" smtClean="0"/>
              <a:t>‹Nr.›</a:t>
            </a:fld>
            <a:endParaRPr lang="de-D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69192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883FEA7-8266-447C-8098-A8C90DE204E7}" type="datetimeFigureOut">
              <a:rPr lang="de-DE" smtClean="0"/>
              <a:t>27.07.2025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C51A34-FBFB-4848-BECA-79ABA63C501A}" type="slidenum">
              <a:rPr lang="de-DE" smtClean="0"/>
              <a:t>‹Nr.›</a:t>
            </a:fld>
            <a:endParaRPr lang="de-DE"/>
          </a:p>
        </p:txBody>
      </p:sp>
    </p:spTree>
    <p:extLst>
      <p:ext uri="{BB962C8B-B14F-4D97-AF65-F5344CB8AC3E}">
        <p14:creationId xmlns:p14="http://schemas.microsoft.com/office/powerpoint/2010/main" val="3269093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83FEA7-8266-447C-8098-A8C90DE204E7}" type="datetimeFigureOut">
              <a:rPr lang="de-DE" smtClean="0"/>
              <a:t>27.07.2025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C51A34-FBFB-4848-BECA-79ABA63C501A}" type="slidenum">
              <a:rPr lang="de-DE" smtClean="0"/>
              <a:t>‹Nr.›</a:t>
            </a:fld>
            <a:endParaRPr lang="de-DE"/>
          </a:p>
        </p:txBody>
      </p:sp>
    </p:spTree>
    <p:extLst>
      <p:ext uri="{BB962C8B-B14F-4D97-AF65-F5344CB8AC3E}">
        <p14:creationId xmlns:p14="http://schemas.microsoft.com/office/powerpoint/2010/main" val="1604792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83FEA7-8266-447C-8098-A8C90DE204E7}" type="datetimeFigureOut">
              <a:rPr lang="de-DE" smtClean="0"/>
              <a:t>27.07.2025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C51A34-FBFB-4848-BECA-79ABA63C501A}" type="slidenum">
              <a:rPr lang="de-DE" smtClean="0"/>
              <a:t>‹Nr.›</a:t>
            </a:fld>
            <a:endParaRPr lang="de-DE"/>
          </a:p>
        </p:txBody>
      </p:sp>
    </p:spTree>
    <p:extLst>
      <p:ext uri="{BB962C8B-B14F-4D97-AF65-F5344CB8AC3E}">
        <p14:creationId xmlns:p14="http://schemas.microsoft.com/office/powerpoint/2010/main" val="42071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83FEA7-8266-447C-8098-A8C90DE204E7}" type="datetimeFigureOut">
              <a:rPr lang="de-DE" smtClean="0"/>
              <a:t>27.07.2025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C51A34-FBFB-4848-BECA-79ABA63C501A}" type="slidenum">
              <a:rPr lang="de-DE" smtClean="0"/>
              <a:t>‹Nr.›</a:t>
            </a:fld>
            <a:endParaRPr lang="de-DE"/>
          </a:p>
        </p:txBody>
      </p:sp>
    </p:spTree>
    <p:extLst>
      <p:ext uri="{BB962C8B-B14F-4D97-AF65-F5344CB8AC3E}">
        <p14:creationId xmlns:p14="http://schemas.microsoft.com/office/powerpoint/2010/main" val="58792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a:t>Mastertitelformat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883FEA7-8266-447C-8098-A8C90DE204E7}" type="datetimeFigureOut">
              <a:rPr lang="de-DE" smtClean="0"/>
              <a:t>27.07.2025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C51A34-FBFB-4848-BECA-79ABA63C501A}" type="slidenum">
              <a:rPr lang="de-DE" smtClean="0"/>
              <a:t>‹Nr.›</a:t>
            </a:fld>
            <a:endParaRPr lang="de-DE"/>
          </a:p>
        </p:txBody>
      </p:sp>
    </p:spTree>
    <p:extLst>
      <p:ext uri="{BB962C8B-B14F-4D97-AF65-F5344CB8AC3E}">
        <p14:creationId xmlns:p14="http://schemas.microsoft.com/office/powerpoint/2010/main" val="65643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883FEA7-8266-447C-8098-A8C90DE204E7}" type="datetimeFigureOut">
              <a:rPr lang="de-DE" smtClean="0"/>
              <a:t>27.07.2025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0C51A34-FBFB-4848-BECA-79ABA63C501A}" type="slidenum">
              <a:rPr lang="de-DE" smtClean="0"/>
              <a:t>‹Nr.›</a:t>
            </a:fld>
            <a:endParaRPr lang="de-DE"/>
          </a:p>
        </p:txBody>
      </p:sp>
    </p:spTree>
    <p:extLst>
      <p:ext uri="{BB962C8B-B14F-4D97-AF65-F5344CB8AC3E}">
        <p14:creationId xmlns:p14="http://schemas.microsoft.com/office/powerpoint/2010/main" val="145731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883FEA7-8266-447C-8098-A8C90DE204E7}" type="datetimeFigureOut">
              <a:rPr lang="de-DE" smtClean="0"/>
              <a:t>27.07.2025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0C51A34-FBFB-4848-BECA-79ABA63C501A}" type="slidenum">
              <a:rPr lang="de-DE" smtClean="0"/>
              <a:t>‹Nr.›</a:t>
            </a:fld>
            <a:endParaRPr lang="de-DE"/>
          </a:p>
        </p:txBody>
      </p:sp>
    </p:spTree>
    <p:extLst>
      <p:ext uri="{BB962C8B-B14F-4D97-AF65-F5344CB8AC3E}">
        <p14:creationId xmlns:p14="http://schemas.microsoft.com/office/powerpoint/2010/main" val="413057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883FEA7-8266-447C-8098-A8C90DE204E7}" type="datetimeFigureOut">
              <a:rPr lang="de-DE" smtClean="0"/>
              <a:t>27.07.2025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0C51A34-FBFB-4848-BECA-79ABA63C501A}" type="slidenum">
              <a:rPr lang="de-DE" smtClean="0"/>
              <a:t>‹Nr.›</a:t>
            </a:fld>
            <a:endParaRPr lang="de-DE"/>
          </a:p>
        </p:txBody>
      </p:sp>
    </p:spTree>
    <p:extLst>
      <p:ext uri="{BB962C8B-B14F-4D97-AF65-F5344CB8AC3E}">
        <p14:creationId xmlns:p14="http://schemas.microsoft.com/office/powerpoint/2010/main" val="3037286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3FEA7-8266-447C-8098-A8C90DE204E7}" type="datetimeFigureOut">
              <a:rPr lang="de-DE" smtClean="0"/>
              <a:t>27.07.2025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0C51A34-FBFB-4848-BECA-79ABA63C501A}" type="slidenum">
              <a:rPr lang="de-DE" smtClean="0"/>
              <a:t>‹Nr.›</a:t>
            </a:fld>
            <a:endParaRPr lang="de-DE"/>
          </a:p>
        </p:txBody>
      </p:sp>
    </p:spTree>
    <p:extLst>
      <p:ext uri="{BB962C8B-B14F-4D97-AF65-F5344CB8AC3E}">
        <p14:creationId xmlns:p14="http://schemas.microsoft.com/office/powerpoint/2010/main" val="259611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1883FEA7-8266-447C-8098-A8C90DE204E7}" type="datetimeFigureOut">
              <a:rPr lang="de-DE" smtClean="0"/>
              <a:t>27.07.2025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0C51A34-FBFB-4848-BECA-79ABA63C501A}" type="slidenum">
              <a:rPr lang="de-DE" smtClean="0"/>
              <a:t>‹Nr.›</a:t>
            </a:fld>
            <a:endParaRPr lang="de-DE"/>
          </a:p>
        </p:txBody>
      </p:sp>
    </p:spTree>
    <p:extLst>
      <p:ext uri="{BB962C8B-B14F-4D97-AF65-F5344CB8AC3E}">
        <p14:creationId xmlns:p14="http://schemas.microsoft.com/office/powerpoint/2010/main" val="106076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a:t>Mastertitelformat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1883FEA7-8266-447C-8098-A8C90DE204E7}" type="datetimeFigureOut">
              <a:rPr lang="de-DE" smtClean="0"/>
              <a:t>27.07.2025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0C51A34-FBFB-4848-BECA-79ABA63C501A}" type="slidenum">
              <a:rPr lang="de-DE" smtClean="0"/>
              <a:t>‹Nr.›</a:t>
            </a:fld>
            <a:endParaRPr lang="de-DE"/>
          </a:p>
        </p:txBody>
      </p:sp>
    </p:spTree>
    <p:extLst>
      <p:ext uri="{BB962C8B-B14F-4D97-AF65-F5344CB8AC3E}">
        <p14:creationId xmlns:p14="http://schemas.microsoft.com/office/powerpoint/2010/main" val="221831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883FEA7-8266-447C-8098-A8C90DE204E7}" type="datetimeFigureOut">
              <a:rPr lang="de-DE" smtClean="0"/>
              <a:t>27.07.2025</a:t>
            </a:fld>
            <a:endParaRPr lang="de-D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de-D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0C51A34-FBFB-4848-BECA-79ABA63C501A}" type="slidenum">
              <a:rPr lang="de-DE" smtClean="0"/>
              <a:t>‹Nr.›</a:t>
            </a:fld>
            <a:endParaRPr lang="de-DE"/>
          </a:p>
        </p:txBody>
      </p:sp>
    </p:spTree>
    <p:extLst>
      <p:ext uri="{BB962C8B-B14F-4D97-AF65-F5344CB8AC3E}">
        <p14:creationId xmlns:p14="http://schemas.microsoft.com/office/powerpoint/2010/main" val="491506480"/>
      </p:ext>
    </p:extLst>
  </p:cSld>
  <p:clrMap bg1="dk1" tx1="lt1" bg2="dk2" tx2="lt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86FDA2-F294-4D78-BE08-67EF0087D3B0}"/>
              </a:ext>
            </a:extLst>
          </p:cNvPr>
          <p:cNvSpPr>
            <a:spLocks noGrp="1"/>
          </p:cNvSpPr>
          <p:nvPr>
            <p:ph type="ctrTitle"/>
          </p:nvPr>
        </p:nvSpPr>
        <p:spPr>
          <a:xfrm>
            <a:off x="828841" y="1718428"/>
            <a:ext cx="9144000" cy="826753"/>
          </a:xfrm>
        </p:spPr>
        <p:txBody>
          <a:bodyPr>
            <a:noAutofit/>
          </a:bodyPr>
          <a:lstStyle/>
          <a:p>
            <a:r>
              <a:rPr lang="de-DE" sz="5400" b="1" dirty="0">
                <a:latin typeface="Calibri" panose="020F0502020204030204" pitchFamily="34" charset="0"/>
                <a:ea typeface="Calibri" panose="020F0502020204030204" pitchFamily="34" charset="0"/>
                <a:cs typeface="Calibri" panose="020F0502020204030204" pitchFamily="34" charset="0"/>
              </a:rPr>
              <a:t>KOSMOS UND PSYCHE</a:t>
            </a:r>
          </a:p>
        </p:txBody>
      </p:sp>
      <p:sp>
        <p:nvSpPr>
          <p:cNvPr id="3" name="Untertitel 2">
            <a:extLst>
              <a:ext uri="{FF2B5EF4-FFF2-40B4-BE49-F238E27FC236}">
                <a16:creationId xmlns:a16="http://schemas.microsoft.com/office/drawing/2014/main" id="{4C0607D5-354C-47D7-B44C-A69EEB471BFB}"/>
              </a:ext>
            </a:extLst>
          </p:cNvPr>
          <p:cNvSpPr>
            <a:spLocks noGrp="1"/>
          </p:cNvSpPr>
          <p:nvPr>
            <p:ph type="subTitle" idx="1"/>
          </p:nvPr>
        </p:nvSpPr>
        <p:spPr>
          <a:xfrm>
            <a:off x="101600" y="3432427"/>
            <a:ext cx="12090400" cy="1655762"/>
          </a:xfrm>
        </p:spPr>
        <p:txBody>
          <a:bodyPr>
            <a:normAutofit/>
          </a:bodyPr>
          <a:lstStyle/>
          <a:p>
            <a:r>
              <a:rPr lang="de-DE" sz="5800" b="1" dirty="0">
                <a:solidFill>
                  <a:srgbClr val="FFFF00"/>
                </a:solidFill>
                <a:latin typeface="Calibri" panose="020F0502020204030204" pitchFamily="34" charset="0"/>
                <a:ea typeface="Calibri" panose="020F0502020204030204" pitchFamily="34" charset="0"/>
                <a:cs typeface="Calibri" panose="020F0502020204030204" pitchFamily="34" charset="0"/>
              </a:rPr>
              <a:t>1. URANUS-INGRESS IN DIE ZWILLINGE</a:t>
            </a:r>
          </a:p>
          <a:p>
            <a:endParaRPr lang="de-DE" dirty="0"/>
          </a:p>
        </p:txBody>
      </p:sp>
    </p:spTree>
    <p:extLst>
      <p:ext uri="{BB962C8B-B14F-4D97-AF65-F5344CB8AC3E}">
        <p14:creationId xmlns:p14="http://schemas.microsoft.com/office/powerpoint/2010/main" val="678006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FACF0-0874-4BB5-93FB-78D77387C44E}"/>
              </a:ext>
            </a:extLst>
          </p:cNvPr>
          <p:cNvSpPr>
            <a:spLocks noGrp="1"/>
          </p:cNvSpPr>
          <p:nvPr>
            <p:ph type="title"/>
          </p:nvPr>
        </p:nvSpPr>
        <p:spPr>
          <a:xfrm>
            <a:off x="0" y="526714"/>
            <a:ext cx="12192000" cy="449943"/>
          </a:xfrm>
        </p:spPr>
        <p:txBody>
          <a:bodyPr>
            <a:normAutofit fontScale="90000"/>
          </a:bodyPr>
          <a:lstStyle/>
          <a:p>
            <a:r>
              <a:rPr lang="de-DE" b="1" dirty="0">
                <a:latin typeface="Calibri" panose="020F0502020204030204" pitchFamily="34" charset="0"/>
                <a:ea typeface="Calibri" panose="020F0502020204030204" pitchFamily="34" charset="0"/>
                <a:cs typeface="Calibri" panose="020F0502020204030204" pitchFamily="34" charset="0"/>
              </a:rPr>
              <a:t>1.  Und endgültiger URANUS-Ingress in Zwillinge</a:t>
            </a:r>
            <a:br>
              <a:rPr lang="de-DE" b="1" dirty="0">
                <a:latin typeface="Calibri" panose="020F0502020204030204" pitchFamily="34" charset="0"/>
                <a:ea typeface="Calibri" panose="020F0502020204030204" pitchFamily="34" charset="0"/>
                <a:cs typeface="Calibri" panose="020F0502020204030204" pitchFamily="34" charset="0"/>
              </a:rPr>
            </a:br>
            <a:r>
              <a:rPr lang="de-DE" sz="2000" b="1" dirty="0">
                <a:latin typeface="Calibri" panose="020F0502020204030204" pitchFamily="34" charset="0"/>
                <a:ea typeface="Calibri" panose="020F0502020204030204" pitchFamily="34" charset="0"/>
                <a:cs typeface="Calibri" panose="020F0502020204030204" pitchFamily="34" charset="0"/>
              </a:rPr>
              <a:t>07.08.1941, 17:26 MEZ/S, Berlin - incl. Holocaust &amp; Vergasung in KZs!: fixes Genozid-GK, Neptun-Israel-Vesta-  </a:t>
            </a:r>
            <a:r>
              <a:rPr lang="de-DE" sz="2000" b="1" dirty="0" err="1">
                <a:latin typeface="Calibri" panose="020F0502020204030204" pitchFamily="34" charset="0"/>
                <a:ea typeface="Calibri" panose="020F0502020204030204" pitchFamily="34" charset="0"/>
                <a:cs typeface="Calibri" panose="020F0502020204030204" pitchFamily="34" charset="0"/>
              </a:rPr>
              <a:t>Quaoar</a:t>
            </a:r>
            <a:r>
              <a:rPr lang="de-DE" sz="2000" b="1" dirty="0">
                <a:latin typeface="Calibri" panose="020F0502020204030204" pitchFamily="34" charset="0"/>
                <a:ea typeface="Calibri" panose="020F0502020204030204" pitchFamily="34" charset="0"/>
                <a:cs typeface="Calibri" panose="020F0502020204030204" pitchFamily="34" charset="0"/>
              </a:rPr>
              <a:t>-NK-Konj. (QUA Ceres) im Auslauf der Kriegs-</a:t>
            </a:r>
            <a:r>
              <a:rPr lang="de-DE" sz="2000" b="1" dirty="0" err="1">
                <a:latin typeface="Calibri" panose="020F0502020204030204" pitchFamily="34" charset="0"/>
                <a:ea typeface="Calibri" panose="020F0502020204030204" pitchFamily="34" charset="0"/>
                <a:cs typeface="Calibri" panose="020F0502020204030204" pitchFamily="34" charset="0"/>
              </a:rPr>
              <a:t>Opp</a:t>
            </a:r>
            <a:r>
              <a:rPr lang="de-DE" sz="2000" b="1" dirty="0">
                <a:latin typeface="Calibri" panose="020F0502020204030204" pitchFamily="34" charset="0"/>
                <a:ea typeface="Calibri" panose="020F0502020204030204" pitchFamily="34" charset="0"/>
                <a:cs typeface="Calibri" panose="020F0502020204030204" pitchFamily="34" charset="0"/>
              </a:rPr>
              <a:t>. Sat-URA OPP Pallas und unfreie Nachwirkung auf den Atem und unser denken bis zu unserer zeit: Merkur-Chiron-Lucifer-Pluto-</a:t>
            </a:r>
            <a:r>
              <a:rPr lang="de-DE" sz="2000" b="1" dirty="0" err="1">
                <a:latin typeface="Calibri" panose="020F0502020204030204" pitchFamily="34" charset="0"/>
                <a:ea typeface="Calibri" panose="020F0502020204030204" pitchFamily="34" charset="0"/>
                <a:cs typeface="Calibri" panose="020F0502020204030204" pitchFamily="34" charset="0"/>
              </a:rPr>
              <a:t>bellona</a:t>
            </a:r>
            <a:r>
              <a:rPr lang="de-DE" sz="2000" b="1" dirty="0">
                <a:latin typeface="Calibri" panose="020F0502020204030204" pitchFamily="34" charset="0"/>
                <a:ea typeface="Calibri" panose="020F0502020204030204" pitchFamily="34" charset="0"/>
                <a:cs typeface="Calibri" panose="020F0502020204030204" pitchFamily="34" charset="0"/>
              </a:rPr>
              <a:t>-</a:t>
            </a:r>
            <a:r>
              <a:rPr lang="de-DE" sz="2000" b="1" dirty="0" err="1">
                <a:latin typeface="Calibri" panose="020F0502020204030204" pitchFamily="34" charset="0"/>
                <a:ea typeface="Calibri" panose="020F0502020204030204" pitchFamily="34" charset="0"/>
                <a:cs typeface="Calibri" panose="020F0502020204030204" pitchFamily="34" charset="0"/>
              </a:rPr>
              <a:t>Stellium</a:t>
            </a:r>
            <a:r>
              <a:rPr lang="de-DE" sz="2000" b="1" dirty="0">
                <a:latin typeface="Calibri" panose="020F0502020204030204" pitchFamily="34" charset="0"/>
                <a:ea typeface="Calibri" panose="020F0502020204030204" pitchFamily="34" charset="0"/>
                <a:cs typeface="Calibri" panose="020F0502020204030204" pitchFamily="34" charset="0"/>
              </a:rPr>
              <a:t>) -  </a:t>
            </a:r>
            <a:r>
              <a:rPr lang="de-DE" sz="2000" b="1" dirty="0" err="1">
                <a:latin typeface="Calibri" panose="020F0502020204030204" pitchFamily="34" charset="0"/>
                <a:ea typeface="Calibri" panose="020F0502020204030204" pitchFamily="34" charset="0"/>
                <a:cs typeface="Calibri" panose="020F0502020204030204" pitchFamily="34" charset="0"/>
              </a:rPr>
              <a:t>endkampfhafter</a:t>
            </a:r>
            <a:r>
              <a:rPr lang="de-DE" sz="2000" b="1" dirty="0">
                <a:latin typeface="Calibri" panose="020F0502020204030204" pitchFamily="34" charset="0"/>
                <a:ea typeface="Calibri" panose="020F0502020204030204" pitchFamily="34" charset="0"/>
                <a:cs typeface="Calibri" panose="020F0502020204030204" pitchFamily="34" charset="0"/>
              </a:rPr>
              <a:t> 15.05.1942, 06:02 MEZ/S, Berlin (NUN In Schattenauslösender PLU </a:t>
            </a:r>
            <a:r>
              <a:rPr lang="de-DE" sz="2000" b="1" dirty="0" err="1">
                <a:latin typeface="Calibri" panose="020F0502020204030204" pitchFamily="34" charset="0"/>
                <a:ea typeface="Calibri" panose="020F0502020204030204" pitchFamily="34" charset="0"/>
                <a:cs typeface="Calibri" panose="020F0502020204030204" pitchFamily="34" charset="0"/>
              </a:rPr>
              <a:t>Opp</a:t>
            </a:r>
            <a:r>
              <a:rPr lang="de-DE" sz="2000" b="1" dirty="0">
                <a:latin typeface="Calibri" panose="020F0502020204030204" pitchFamily="34" charset="0"/>
                <a:ea typeface="Calibri" panose="020F0502020204030204" pitchFamily="34" charset="0"/>
                <a:cs typeface="Calibri" panose="020F0502020204030204" pitchFamily="34" charset="0"/>
              </a:rPr>
              <a:t> PLU!)</a:t>
            </a:r>
            <a:endParaRPr lang="de-DE" sz="2600" b="1" dirty="0">
              <a:latin typeface="Calibri" panose="020F0502020204030204" pitchFamily="34" charset="0"/>
              <a:ea typeface="Calibri" panose="020F0502020204030204" pitchFamily="34" charset="0"/>
              <a:cs typeface="Calibri" panose="020F0502020204030204" pitchFamily="34" charset="0"/>
            </a:endParaRPr>
          </a:p>
        </p:txBody>
      </p:sp>
      <p:pic>
        <p:nvPicPr>
          <p:cNvPr id="10" name="Grafik 9">
            <a:extLst>
              <a:ext uri="{FF2B5EF4-FFF2-40B4-BE49-F238E27FC236}">
                <a16:creationId xmlns:a16="http://schemas.microsoft.com/office/drawing/2014/main" id="{9E037ED8-C163-4ED9-BE26-8786236EF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481" y="1581933"/>
            <a:ext cx="5055367" cy="5276065"/>
          </a:xfrm>
          <a:prstGeom prst="rect">
            <a:avLst/>
          </a:prstGeom>
        </p:spPr>
      </p:pic>
      <p:pic>
        <p:nvPicPr>
          <p:cNvPr id="6" name="Inhaltsplatzhalter 5">
            <a:extLst>
              <a:ext uri="{FF2B5EF4-FFF2-40B4-BE49-F238E27FC236}">
                <a16:creationId xmlns:a16="http://schemas.microsoft.com/office/drawing/2014/main" id="{9E7514D4-8DC8-4CDD-8300-FB5246D8A4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0337" y="1581933"/>
            <a:ext cx="5053373" cy="5276065"/>
          </a:xfrm>
        </p:spPr>
      </p:pic>
    </p:spTree>
    <p:extLst>
      <p:ext uri="{BB962C8B-B14F-4D97-AF65-F5344CB8AC3E}">
        <p14:creationId xmlns:p14="http://schemas.microsoft.com/office/powerpoint/2010/main" val="136305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2FA5DCAB-F871-447F-A140-E255051FD0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9214" y="575066"/>
            <a:ext cx="5592786" cy="5333366"/>
          </a:xfrm>
        </p:spPr>
      </p:pic>
      <p:sp>
        <p:nvSpPr>
          <p:cNvPr id="2" name="Titel 1">
            <a:extLst>
              <a:ext uri="{FF2B5EF4-FFF2-40B4-BE49-F238E27FC236}">
                <a16:creationId xmlns:a16="http://schemas.microsoft.com/office/drawing/2014/main" id="{0ACF6E10-131B-4A65-B3E6-871CAB5F4C79}"/>
              </a:ext>
            </a:extLst>
          </p:cNvPr>
          <p:cNvSpPr>
            <a:spLocks noGrp="1"/>
          </p:cNvSpPr>
          <p:nvPr>
            <p:ph type="title"/>
          </p:nvPr>
        </p:nvSpPr>
        <p:spPr>
          <a:xfrm>
            <a:off x="0" y="-136370"/>
            <a:ext cx="12192000" cy="624115"/>
          </a:xfrm>
        </p:spPr>
        <p:txBody>
          <a:bodyPr>
            <a:normAutofit/>
          </a:bodyPr>
          <a:lstStyle/>
          <a:p>
            <a:r>
              <a:rPr lang="de-DE" sz="3100" b="1" dirty="0">
                <a:latin typeface="Calibri" panose="020F0502020204030204" pitchFamily="34" charset="0"/>
                <a:ea typeface="Calibri" panose="020F0502020204030204" pitchFamily="34" charset="0"/>
                <a:cs typeface="Calibri" panose="020F0502020204030204" pitchFamily="34" charset="0"/>
              </a:rPr>
              <a:t>1. Uranus-Ingress in die Zwillinge 07.07.2025, 21:45 MEZ/S, </a:t>
            </a:r>
            <a:r>
              <a:rPr lang="de-DE" sz="3100" b="1" dirty="0" err="1">
                <a:latin typeface="Calibri" panose="020F0502020204030204" pitchFamily="34" charset="0"/>
                <a:ea typeface="Calibri" panose="020F0502020204030204" pitchFamily="34" charset="0"/>
                <a:cs typeface="Calibri" panose="020F0502020204030204" pitchFamily="34" charset="0"/>
              </a:rPr>
              <a:t>BErlin</a:t>
            </a:r>
            <a:endParaRPr lang="de-DE" sz="31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535B2C72-08E1-47E5-9D5E-7D4CB978592E}"/>
              </a:ext>
            </a:extLst>
          </p:cNvPr>
          <p:cNvSpPr txBox="1"/>
          <p:nvPr/>
        </p:nvSpPr>
        <p:spPr>
          <a:xfrm>
            <a:off x="-56765" y="297187"/>
            <a:ext cx="6719889" cy="6894195"/>
          </a:xfrm>
          <a:prstGeom prst="rect">
            <a:avLst/>
          </a:prstGeom>
          <a:noFill/>
        </p:spPr>
        <p:txBody>
          <a:bodyPr wrap="square" rtlCol="0">
            <a:spAutoFit/>
          </a:bodyPr>
          <a:lstStyle/>
          <a:p>
            <a:r>
              <a:rPr lang="de-DE" sz="1700" b="1" dirty="0">
                <a:latin typeface="Calibri" panose="020F0502020204030204" pitchFamily="34" charset="0"/>
                <a:ea typeface="Calibri" panose="020F0502020204030204" pitchFamily="34" charset="0"/>
                <a:cs typeface="Calibri" panose="020F0502020204030204" pitchFamily="34" charset="0"/>
              </a:rPr>
              <a:t>Jungfrau- / Zwillings-Uranus-Herrscher von 1, 2 und Zweitherrscher von 10, Merkur, geht auflösend, subtil entgrenzend bzw. auf den Erlöser hof-</a:t>
            </a:r>
            <a:r>
              <a:rPr lang="de-DE" sz="1700" b="1" dirty="0" err="1">
                <a:latin typeface="Calibri" panose="020F0502020204030204" pitchFamily="34" charset="0"/>
                <a:ea typeface="Calibri" panose="020F0502020204030204" pitchFamily="34" charset="0"/>
                <a:cs typeface="Calibri" panose="020F0502020204030204" pitchFamily="34" charset="0"/>
              </a:rPr>
              <a:t>fend</a:t>
            </a:r>
            <a:r>
              <a:rPr lang="de-DE" sz="1700" b="1" dirty="0">
                <a:latin typeface="Calibri" panose="020F0502020204030204" pitchFamily="34" charset="0"/>
                <a:ea typeface="Calibri" panose="020F0502020204030204" pitchFamily="34" charset="0"/>
                <a:cs typeface="Calibri" panose="020F0502020204030204" pitchFamily="34" charset="0"/>
              </a:rPr>
              <a:t> nach 12 in dem Löwen (wiederbelebend, mit vollem Herzen aus-sprechend) am gesellschaftlichen Kraftpunkt (seit URA-NEP-PLU-KON 575 v. Chr.) auf 10-11° im Löwen und soll in die gottgeführte Kraft, in den göttlichen Ursprung mit dem ursprünglichen goldenen Ball, aus der </a:t>
            </a:r>
            <a:r>
              <a:rPr lang="de-DE" sz="1700" b="1" dirty="0" err="1">
                <a:latin typeface="Calibri" panose="020F0502020204030204" pitchFamily="34" charset="0"/>
                <a:ea typeface="Calibri" panose="020F0502020204030204" pitchFamily="34" charset="0"/>
                <a:cs typeface="Calibri" panose="020F0502020204030204" pitchFamily="34" charset="0"/>
              </a:rPr>
              <a:t>Vul-nerabilität</a:t>
            </a:r>
            <a:r>
              <a:rPr lang="de-DE" sz="1700" b="1" dirty="0">
                <a:latin typeface="Calibri" panose="020F0502020204030204" pitchFamily="34" charset="0"/>
                <a:ea typeface="Calibri" panose="020F0502020204030204" pitchFamily="34" charset="0"/>
                <a:cs typeface="Calibri" panose="020F0502020204030204" pitchFamily="34" charset="0"/>
              </a:rPr>
              <a:t> in den vollen freien Atem zurück. Befreiung geschieht mit den Händen (z.B. greift man medial in den Mutterleib hinein und holt die abgespaltenen ungeborenen Anteile voll in den Atem kommend zu sich heraus), mit Gedanken, mit dem Atem. Merkur steht in Konj. mit den Heilgöttinnen </a:t>
            </a:r>
            <a:r>
              <a:rPr lang="de-DE" sz="1700" b="1" dirty="0" err="1">
                <a:latin typeface="Calibri" panose="020F0502020204030204" pitchFamily="34" charset="0"/>
                <a:ea typeface="Calibri" panose="020F0502020204030204" pitchFamily="34" charset="0"/>
                <a:cs typeface="Calibri" panose="020F0502020204030204" pitchFamily="34" charset="0"/>
              </a:rPr>
              <a:t>Sirona</a:t>
            </a:r>
            <a:r>
              <a:rPr lang="de-DE" sz="1700" b="1" dirty="0">
                <a:latin typeface="Calibri" panose="020F0502020204030204" pitchFamily="34" charset="0"/>
                <a:ea typeface="Calibri" panose="020F0502020204030204" pitchFamily="34" charset="0"/>
                <a:cs typeface="Calibri" panose="020F0502020204030204" pitchFamily="34" charset="0"/>
              </a:rPr>
              <a:t>-Cybele-</a:t>
            </a:r>
            <a:r>
              <a:rPr lang="de-DE" sz="1700" b="1" dirty="0" err="1">
                <a:latin typeface="Calibri" panose="020F0502020204030204" pitchFamily="34" charset="0"/>
                <a:ea typeface="Calibri" panose="020F0502020204030204" pitchFamily="34" charset="0"/>
                <a:cs typeface="Calibri" panose="020F0502020204030204" pitchFamily="34" charset="0"/>
              </a:rPr>
              <a:t>Panacea</a:t>
            </a:r>
            <a:r>
              <a:rPr lang="de-DE" sz="1700" b="1" dirty="0">
                <a:latin typeface="Calibri" panose="020F0502020204030204" pitchFamily="34" charset="0"/>
                <a:ea typeface="Calibri" panose="020F0502020204030204" pitchFamily="34" charset="0"/>
                <a:cs typeface="Calibri" panose="020F0502020204030204" pitchFamily="34" charset="0"/>
              </a:rPr>
              <a:t> in OPP zum </a:t>
            </a:r>
            <a:r>
              <a:rPr lang="de-DE" sz="1700" b="1" dirty="0" err="1">
                <a:latin typeface="Calibri" panose="020F0502020204030204" pitchFamily="34" charset="0"/>
                <a:ea typeface="Calibri" panose="020F0502020204030204" pitchFamily="34" charset="0"/>
                <a:cs typeface="Calibri" panose="020F0502020204030204" pitchFamily="34" charset="0"/>
              </a:rPr>
              <a:t>öffentl</a:t>
            </a:r>
            <a:r>
              <a:rPr lang="de-DE" sz="1700" b="1" dirty="0">
                <a:latin typeface="Calibri" panose="020F0502020204030204" pitchFamily="34" charset="0"/>
                <a:ea typeface="Calibri" panose="020F0502020204030204" pitchFamily="34" charset="0"/>
                <a:cs typeface="Calibri" panose="020F0502020204030204" pitchFamily="34" charset="0"/>
              </a:rPr>
              <a:t>. </a:t>
            </a:r>
            <a:r>
              <a:rPr lang="de-DE" sz="1700" b="1" dirty="0" err="1">
                <a:latin typeface="Calibri" panose="020F0502020204030204" pitchFamily="34" charset="0"/>
                <a:ea typeface="Calibri" panose="020F0502020204030204" pitchFamily="34" charset="0"/>
                <a:cs typeface="Calibri" panose="020F0502020204030204" pitchFamily="34" charset="0"/>
              </a:rPr>
              <a:t>Glaubensbe</a:t>
            </a:r>
            <a:r>
              <a:rPr lang="de-DE" sz="1700" b="1" dirty="0">
                <a:latin typeface="Calibri" panose="020F0502020204030204" pitchFamily="34" charset="0"/>
                <a:ea typeface="Calibri" panose="020F0502020204030204" pitchFamily="34" charset="0"/>
                <a:cs typeface="Calibri" panose="020F0502020204030204" pitchFamily="34" charset="0"/>
              </a:rPr>
              <a:t>-kenntnis Credo QUA hellsichtiger </a:t>
            </a:r>
            <a:r>
              <a:rPr lang="de-DE" sz="1700" b="1" dirty="0" err="1">
                <a:latin typeface="Calibri" panose="020F0502020204030204" pitchFamily="34" charset="0"/>
                <a:ea typeface="Calibri" panose="020F0502020204030204" pitchFamily="34" charset="0"/>
                <a:cs typeface="Calibri" panose="020F0502020204030204" pitchFamily="34" charset="0"/>
              </a:rPr>
              <a:t>Helenos</a:t>
            </a:r>
            <a:r>
              <a:rPr lang="de-DE" sz="1700" b="1" dirty="0">
                <a:latin typeface="Calibri" panose="020F0502020204030204" pitchFamily="34" charset="0"/>
                <a:ea typeface="Calibri" panose="020F0502020204030204" pitchFamily="34" charset="0"/>
                <a:cs typeface="Calibri" panose="020F0502020204030204" pitchFamily="34" charset="0"/>
              </a:rPr>
              <a:t> OPP sternenmediale </a:t>
            </a:r>
            <a:r>
              <a:rPr lang="de-DE" sz="1700" b="1" dirty="0" err="1">
                <a:latin typeface="Calibri" panose="020F0502020204030204" pitchFamily="34" charset="0"/>
                <a:ea typeface="Calibri" panose="020F0502020204030204" pitchFamily="34" charset="0"/>
                <a:cs typeface="Calibri" panose="020F0502020204030204" pitchFamily="34" charset="0"/>
              </a:rPr>
              <a:t>Asteria</a:t>
            </a:r>
            <a:r>
              <a:rPr lang="de-DE" sz="1700" b="1" dirty="0">
                <a:latin typeface="Calibri" panose="020F0502020204030204" pitchFamily="34" charset="0"/>
                <a:ea typeface="Calibri" panose="020F0502020204030204" pitchFamily="34" charset="0"/>
                <a:cs typeface="Calibri" panose="020F0502020204030204" pitchFamily="34" charset="0"/>
              </a:rPr>
              <a:t> / Ratgeberin </a:t>
            </a:r>
            <a:r>
              <a:rPr lang="de-DE" sz="1700" b="1" dirty="0" err="1">
                <a:latin typeface="Calibri" panose="020F0502020204030204" pitchFamily="34" charset="0"/>
                <a:ea typeface="Calibri" panose="020F0502020204030204" pitchFamily="34" charset="0"/>
                <a:cs typeface="Calibri" panose="020F0502020204030204" pitchFamily="34" charset="0"/>
              </a:rPr>
              <a:t>Metis</a:t>
            </a:r>
            <a:r>
              <a:rPr lang="de-DE" sz="1700" b="1" dirty="0">
                <a:latin typeface="Calibri" panose="020F0502020204030204" pitchFamily="34" charset="0"/>
                <a:ea typeface="Calibri" panose="020F0502020204030204" pitchFamily="34" charset="0"/>
                <a:cs typeface="Calibri" panose="020F0502020204030204" pitchFamily="34" charset="0"/>
              </a:rPr>
              <a:t>. Der Herrscher von 12 und dem Merkur, die Sonne, geht immer wieder vertikal in neuer Zeitqualität ursprungssuchend zurück in den Krebs in 11 Trigon Fische-</a:t>
            </a:r>
            <a:r>
              <a:rPr lang="de-DE" sz="1700" b="1" dirty="0" err="1">
                <a:latin typeface="Calibri" panose="020F0502020204030204" pitchFamily="34" charset="0"/>
                <a:ea typeface="Calibri" panose="020F0502020204030204" pitchFamily="34" charset="0"/>
                <a:cs typeface="Calibri" panose="020F0502020204030204" pitchFamily="34" charset="0"/>
              </a:rPr>
              <a:t>Kaali</a:t>
            </a:r>
            <a:r>
              <a:rPr lang="de-DE" sz="1700" b="1" dirty="0">
                <a:latin typeface="Calibri" panose="020F0502020204030204" pitchFamily="34" charset="0"/>
                <a:ea typeface="Calibri" panose="020F0502020204030204" pitchFamily="34" charset="0"/>
                <a:cs typeface="Calibri" panose="020F0502020204030204" pitchFamily="34" charset="0"/>
              </a:rPr>
              <a:t>: eine in täglicher kosmischer Erneuerungs- und Erleuchtungspraxis progressiv befreiungsgeführte Regression zum Moment unserer persönlichen göttlichen Schöpfung, als man als reines Licht in der Familie ankam, bevor man dort schrittweise in die Verdunklung kam. Davon kann man nun im Erleuchtungswind der umhüllenden göttlichen Liebe mit schnellen Einsichten </a:t>
            </a:r>
            <a:r>
              <a:rPr lang="de-DE" sz="1700" b="1" dirty="0" err="1">
                <a:latin typeface="Calibri" panose="020F0502020204030204" pitchFamily="34" charset="0"/>
                <a:ea typeface="Calibri" panose="020F0502020204030204" pitchFamily="34" charset="0"/>
                <a:cs typeface="Calibri" panose="020F0502020204030204" pitchFamily="34" charset="0"/>
              </a:rPr>
              <a:t>traumabefreiend</a:t>
            </a:r>
            <a:r>
              <a:rPr lang="de-DE" sz="1700" b="1" dirty="0">
                <a:latin typeface="Calibri" panose="020F0502020204030204" pitchFamily="34" charset="0"/>
                <a:ea typeface="Calibri" panose="020F0502020204030204" pitchFamily="34" charset="0"/>
                <a:cs typeface="Calibri" panose="020F0502020204030204" pitchFamily="34" charset="0"/>
              </a:rPr>
              <a:t> in die Ursprungskraft umkehren, damit angefüllt leicht und unabhängig ins neue, göttlich angebundene Leben zurückkommen. Venus H3 arbeitet sich mental, verbal in den eingeschlossenen, entwicklungsgeschützten Zwilling in 10 hoch &amp; trifft dort auf die Stier-MC-Herrscherin in 10 Konj. </a:t>
            </a:r>
            <a:r>
              <a:rPr lang="de-DE" sz="1700" b="1">
                <a:latin typeface="Calibri" panose="020F0502020204030204" pitchFamily="34" charset="0"/>
                <a:ea typeface="Calibri" panose="020F0502020204030204" pitchFamily="34" charset="0"/>
                <a:cs typeface="Calibri" panose="020F0502020204030204" pitchFamily="34" charset="0"/>
              </a:rPr>
              <a:t>alltags- / arbeitsreformierender</a:t>
            </a:r>
            <a:r>
              <a:rPr lang="de-DE" sz="1700" b="1" dirty="0">
                <a:latin typeface="Calibri" panose="020F0502020204030204" pitchFamily="34" charset="0"/>
                <a:ea typeface="Calibri" panose="020F0502020204030204" pitchFamily="34" charset="0"/>
                <a:cs typeface="Calibri" panose="020F0502020204030204" pitchFamily="34" charset="0"/>
              </a:rPr>
              <a:t>, heilungsgetriebener H6 </a:t>
            </a:r>
            <a:r>
              <a:rPr lang="de-DE" sz="17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Uranus  10</a:t>
            </a:r>
            <a:endParaRPr lang="de-DE" sz="17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000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44A30-540A-4C37-B9FA-5C2A8A9524E4}"/>
              </a:ext>
            </a:extLst>
          </p:cNvPr>
          <p:cNvSpPr>
            <a:spLocks noGrp="1"/>
          </p:cNvSpPr>
          <p:nvPr>
            <p:ph type="title"/>
          </p:nvPr>
        </p:nvSpPr>
        <p:spPr>
          <a:xfrm>
            <a:off x="0" y="-287867"/>
            <a:ext cx="12192000" cy="999068"/>
          </a:xfrm>
        </p:spPr>
        <p:txBody>
          <a:bodyPr>
            <a:normAutofit/>
          </a:bodyPr>
          <a:lstStyle/>
          <a:p>
            <a:r>
              <a:rPr lang="de-DE" sz="3100" b="1" dirty="0">
                <a:latin typeface="Calibri" panose="020F0502020204030204" pitchFamily="34" charset="0"/>
                <a:ea typeface="Calibri" panose="020F0502020204030204" pitchFamily="34" charset="0"/>
                <a:cs typeface="Calibri" panose="020F0502020204030204" pitchFamily="34" charset="0"/>
              </a:rPr>
              <a:t>1. Uranus-Ingress in die Zwillinge 07.07.2025, 21:45 MEZ/S, </a:t>
            </a:r>
            <a:r>
              <a:rPr lang="de-DE" sz="3100" b="1" dirty="0" err="1">
                <a:latin typeface="Calibri" panose="020F0502020204030204" pitchFamily="34" charset="0"/>
                <a:ea typeface="Calibri" panose="020F0502020204030204" pitchFamily="34" charset="0"/>
                <a:cs typeface="Calibri" panose="020F0502020204030204" pitchFamily="34" charset="0"/>
              </a:rPr>
              <a:t>BErlin</a:t>
            </a:r>
            <a:endParaRPr lang="de-DE" sz="3100" dirty="0">
              <a:latin typeface="Calibri" panose="020F0502020204030204" pitchFamily="34" charset="0"/>
              <a:ea typeface="Calibri" panose="020F0502020204030204" pitchFamily="34" charset="0"/>
              <a:cs typeface="Calibri" panose="020F0502020204030204" pitchFamily="34" charset="0"/>
            </a:endParaRPr>
          </a:p>
        </p:txBody>
      </p:sp>
      <p:pic>
        <p:nvPicPr>
          <p:cNvPr id="7" name="Inhaltsplatzhalter 6">
            <a:extLst>
              <a:ext uri="{FF2B5EF4-FFF2-40B4-BE49-F238E27FC236}">
                <a16:creationId xmlns:a16="http://schemas.microsoft.com/office/drawing/2014/main" id="{74CF7FC8-A13B-431E-98FB-ACE47C76E9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6893" y="484118"/>
            <a:ext cx="6685107" cy="6373882"/>
          </a:xfrm>
        </p:spPr>
      </p:pic>
      <p:sp>
        <p:nvSpPr>
          <p:cNvPr id="3" name="Textfeld 2">
            <a:extLst>
              <a:ext uri="{FF2B5EF4-FFF2-40B4-BE49-F238E27FC236}">
                <a16:creationId xmlns:a16="http://schemas.microsoft.com/office/drawing/2014/main" id="{E40CBAFE-D06E-4BC1-968A-A50574C814BD}"/>
              </a:ext>
            </a:extLst>
          </p:cNvPr>
          <p:cNvSpPr txBox="1"/>
          <p:nvPr/>
        </p:nvSpPr>
        <p:spPr>
          <a:xfrm>
            <a:off x="0" y="393238"/>
            <a:ext cx="5506894" cy="6540252"/>
          </a:xfrm>
          <a:prstGeom prst="rect">
            <a:avLst/>
          </a:prstGeom>
          <a:noFill/>
        </p:spPr>
        <p:txBody>
          <a:bodyPr wrap="square" rtlCol="0">
            <a:spAutoFit/>
          </a:bodyPr>
          <a:lstStyle/>
          <a:p>
            <a:pPr>
              <a:spcAft>
                <a:spcPts val="600"/>
              </a:spcAft>
            </a:pPr>
            <a:r>
              <a:rPr lang="de-DE" b="1" dirty="0">
                <a:latin typeface="Calibri" panose="020F0502020204030204" pitchFamily="34" charset="0"/>
                <a:ea typeface="Calibri" panose="020F0502020204030204" pitchFamily="34" charset="0"/>
                <a:cs typeface="Calibri" panose="020F0502020204030204" pitchFamily="34" charset="0"/>
              </a:rPr>
              <a:t>Spannungsreich ist das IC-MC-Achsengroßkreuz in Berlin auf den globalen GZ-Gradzahlen 27°-28° mit </a:t>
            </a:r>
            <a:r>
              <a:rPr lang="de-DE" b="1" dirty="0" err="1">
                <a:latin typeface="Calibri" panose="020F0502020204030204" pitchFamily="34" charset="0"/>
                <a:ea typeface="Calibri" panose="020F0502020204030204" pitchFamily="34" charset="0"/>
                <a:cs typeface="Calibri" panose="020F0502020204030204" pitchFamily="34" charset="0"/>
              </a:rPr>
              <a:t>gebündel-ter</a:t>
            </a:r>
            <a:r>
              <a:rPr lang="de-DE" b="1" dirty="0">
                <a:latin typeface="Calibri" panose="020F0502020204030204" pitchFamily="34" charset="0"/>
                <a:ea typeface="Calibri" panose="020F0502020204030204" pitchFamily="34" charset="0"/>
                <a:cs typeface="Calibri" panose="020F0502020204030204" pitchFamily="34" charset="0"/>
              </a:rPr>
              <a:t> Unterweltswut/-flut gegen oben Deucalion-Typhon am SKO-IC</a:t>
            </a:r>
            <a:r>
              <a:rPr lang="de-DE" dirty="0">
                <a:latin typeface="Calibri" panose="020F0502020204030204" pitchFamily="34" charset="0"/>
                <a:ea typeface="Calibri" panose="020F0502020204030204" pitchFamily="34" charset="0"/>
                <a:cs typeface="Calibri" panose="020F0502020204030204" pitchFamily="34" charset="0"/>
              </a:rPr>
              <a:t>° </a:t>
            </a:r>
            <a:r>
              <a:rPr lang="de-DE" b="1" dirty="0">
                <a:latin typeface="Calibri" panose="020F0502020204030204" pitchFamily="34" charset="0"/>
                <a:ea typeface="Calibri" panose="020F0502020204030204" pitchFamily="34" charset="0"/>
                <a:cs typeface="Calibri" panose="020F0502020204030204" pitchFamily="34" charset="0"/>
              </a:rPr>
              <a:t>OPP Stier-</a:t>
            </a:r>
            <a:r>
              <a:rPr lang="de-DE" b="1" dirty="0" err="1">
                <a:latin typeface="Calibri" panose="020F0502020204030204" pitchFamily="34" charset="0"/>
                <a:ea typeface="Calibri" panose="020F0502020204030204" pitchFamily="34" charset="0"/>
                <a:cs typeface="Calibri" panose="020F0502020204030204" pitchFamily="34" charset="0"/>
              </a:rPr>
              <a:t>Lempo</a:t>
            </a:r>
            <a:r>
              <a:rPr lang="de-DE" b="1" dirty="0">
                <a:latin typeface="Calibri" panose="020F0502020204030204" pitchFamily="34" charset="0"/>
                <a:ea typeface="Calibri" panose="020F0502020204030204" pitchFamily="34" charset="0"/>
                <a:cs typeface="Calibri" panose="020F0502020204030204" pitchFamily="34" charset="0"/>
              </a:rPr>
              <a:t> (unerlöst: Top-down-Tod-feindschaft, erlöst vertikale Spaltungen auf gleicher Augenhöhe zur natürlichen Harmonie hin überwindend) und dem komplexen Aufstiegshelfer, klar blickenden Herzensprüfer (Belohnung vs. Bestrafung) der weiten Spannbreite zwischen Ausstoßung und Mittelpunkts-streben, dem schrittweise Materielles aufbauenden und Follower bindenden </a:t>
            </a:r>
            <a:r>
              <a:rPr lang="de-DE" b="1" dirty="0" err="1">
                <a:latin typeface="Calibri" panose="020F0502020204030204" pitchFamily="34" charset="0"/>
                <a:ea typeface="Calibri" panose="020F0502020204030204" pitchFamily="34" charset="0"/>
                <a:cs typeface="Calibri" panose="020F0502020204030204" pitchFamily="34" charset="0"/>
              </a:rPr>
              <a:t>Alicanto</a:t>
            </a:r>
            <a:r>
              <a:rPr lang="de-DE" b="1" dirty="0">
                <a:latin typeface="Calibri" panose="020F0502020204030204" pitchFamily="34" charset="0"/>
                <a:ea typeface="Calibri" panose="020F0502020204030204" pitchFamily="34" charset="0"/>
                <a:cs typeface="Calibri" panose="020F0502020204030204" pitchFamily="34" charset="0"/>
              </a:rPr>
              <a:t> auf Algol Qua. WAS-</a:t>
            </a:r>
            <a:r>
              <a:rPr lang="de-DE" b="1" dirty="0" err="1">
                <a:latin typeface="Calibri" panose="020F0502020204030204" pitchFamily="34" charset="0"/>
                <a:ea typeface="Calibri" panose="020F0502020204030204" pitchFamily="34" charset="0"/>
                <a:cs typeface="Calibri" panose="020F0502020204030204" pitchFamily="34" charset="0"/>
              </a:rPr>
              <a:t>Fana</a:t>
            </a:r>
            <a:r>
              <a:rPr lang="de-DE" b="1" dirty="0">
                <a:latin typeface="Calibri" panose="020F0502020204030204" pitchFamily="34" charset="0"/>
                <a:ea typeface="Calibri" panose="020F0502020204030204" pitchFamily="34" charset="0"/>
                <a:cs typeface="Calibri" panose="020F0502020204030204" pitchFamily="34" charset="0"/>
              </a:rPr>
              <a:t>-</a:t>
            </a:r>
            <a:r>
              <a:rPr lang="de-DE" b="1" dirty="0" err="1">
                <a:latin typeface="Calibri" panose="020F0502020204030204" pitchFamily="34" charset="0"/>
                <a:ea typeface="Calibri" panose="020F0502020204030204" pitchFamily="34" charset="0"/>
                <a:cs typeface="Calibri" panose="020F0502020204030204" pitchFamily="34" charset="0"/>
              </a:rPr>
              <a:t>tica</a:t>
            </a:r>
            <a:r>
              <a:rPr lang="de-DE" b="1" dirty="0">
                <a:latin typeface="Calibri" panose="020F0502020204030204" pitchFamily="34" charset="0"/>
                <a:ea typeface="Calibri" panose="020F0502020204030204" pitchFamily="34" charset="0"/>
                <a:cs typeface="Calibri" panose="020F0502020204030204" pitchFamily="34" charset="0"/>
              </a:rPr>
              <a:t> OPP germanischer Sturmgott Wodan KON Valentine (einer </a:t>
            </a:r>
            <a:r>
              <a:rPr lang="de-DE" b="1" dirty="0" err="1">
                <a:latin typeface="Calibri" panose="020F0502020204030204" pitchFamily="34" charset="0"/>
                <a:ea typeface="Calibri" panose="020F0502020204030204" pitchFamily="34" charset="0"/>
                <a:cs typeface="Calibri" panose="020F0502020204030204" pitchFamily="34" charset="0"/>
              </a:rPr>
              <a:t>Rothschildtochter</a:t>
            </a:r>
            <a:r>
              <a:rPr lang="de-DE" b="1" dirty="0">
                <a:latin typeface="Calibri" panose="020F0502020204030204" pitchFamily="34" charset="0"/>
                <a:ea typeface="Calibri" panose="020F0502020204030204" pitchFamily="34" charset="0"/>
                <a:cs typeface="Calibri" panose="020F0502020204030204" pitchFamily="34" charset="0"/>
              </a:rPr>
              <a:t>, ursprünglich nach dem </a:t>
            </a:r>
            <a:r>
              <a:rPr lang="de-DE" b="1" dirty="0" err="1">
                <a:latin typeface="Calibri" panose="020F0502020204030204" pitchFamily="34" charset="0"/>
                <a:ea typeface="Calibri" panose="020F0502020204030204" pitchFamily="34" charset="0"/>
                <a:cs typeface="Calibri" panose="020F0502020204030204" pitchFamily="34" charset="0"/>
              </a:rPr>
              <a:t>heili</a:t>
            </a:r>
            <a:r>
              <a:rPr lang="de-DE" b="1" dirty="0">
                <a:latin typeface="Calibri" panose="020F0502020204030204" pitchFamily="34" charset="0"/>
                <a:ea typeface="Calibri" panose="020F0502020204030204" pitchFamily="34" charset="0"/>
                <a:cs typeface="Calibri" panose="020F0502020204030204" pitchFamily="34" charset="0"/>
              </a:rPr>
              <a:t>-gen Valentin von Rom: begnadete wahre Liebe).</a:t>
            </a:r>
          </a:p>
          <a:p>
            <a:pPr>
              <a:spcAft>
                <a:spcPts val="600"/>
              </a:spcAft>
            </a:pPr>
            <a:r>
              <a:rPr lang="de-DE" b="1" dirty="0">
                <a:latin typeface="Calibri" panose="020F0502020204030204" pitchFamily="34" charset="0"/>
                <a:ea typeface="Calibri" panose="020F0502020204030204" pitchFamily="34" charset="0"/>
                <a:cs typeface="Calibri" panose="020F0502020204030204" pitchFamily="34" charset="0"/>
              </a:rPr>
              <a:t>Beinhaltet starke Konflikte zwischen </a:t>
            </a:r>
            <a:r>
              <a:rPr lang="de-DE" b="1" dirty="0" err="1">
                <a:latin typeface="Calibri" panose="020F0502020204030204" pitchFamily="34" charset="0"/>
                <a:ea typeface="Calibri" panose="020F0502020204030204" pitchFamily="34" charset="0"/>
                <a:cs typeface="Calibri" panose="020F0502020204030204" pitchFamily="34" charset="0"/>
              </a:rPr>
              <a:t>märtyrerhaftem</a:t>
            </a:r>
            <a:r>
              <a:rPr lang="de-DE" b="1" dirty="0">
                <a:latin typeface="Calibri" panose="020F0502020204030204" pitchFamily="34" charset="0"/>
                <a:ea typeface="Calibri" panose="020F0502020204030204" pitchFamily="34" charset="0"/>
                <a:cs typeface="Calibri" panose="020F0502020204030204" pitchFamily="34" charset="0"/>
              </a:rPr>
              <a:t> Aufgeben des Lebens (Orcus in 1, H 1,2 </a:t>
            </a:r>
            <a:r>
              <a:rPr lang="de-DE"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b="1" dirty="0">
                <a:latin typeface="Calibri" panose="020F0502020204030204" pitchFamily="34" charset="0"/>
                <a:ea typeface="Calibri" panose="020F0502020204030204" pitchFamily="34" charset="0"/>
                <a:cs typeface="Calibri" panose="020F0502020204030204" pitchFamily="34" charset="0"/>
              </a:rPr>
              <a:t>H12, Sankt-Stephan auf G.A.) und sich zum gottgeführten Leben hin durch Konfrontation mit bedeutsamem Karma (Karma QUA URA-REGULUS) und zusammen durch Dunkles hin-durchgeführt (</a:t>
            </a:r>
            <a:r>
              <a:rPr lang="de-DE" b="1" dirty="0" err="1">
                <a:latin typeface="Calibri" panose="020F0502020204030204" pitchFamily="34" charset="0"/>
                <a:ea typeface="Calibri" panose="020F0502020204030204" pitchFamily="34" charset="0"/>
                <a:cs typeface="Calibri" panose="020F0502020204030204" pitchFamily="34" charset="0"/>
              </a:rPr>
              <a:t>Haumea</a:t>
            </a:r>
            <a:r>
              <a:rPr lang="de-DE" b="1" dirty="0">
                <a:latin typeface="Calibri" panose="020F0502020204030204" pitchFamily="34" charset="0"/>
                <a:ea typeface="Calibri" panose="020F0502020204030204" pitchFamily="34" charset="0"/>
                <a:cs typeface="Calibri" panose="020F0502020204030204" pitchFamily="34" charset="0"/>
              </a:rPr>
              <a:t>-Hekate-SSC) zu befreien. WAS-Pluto OPP Pluto zu den Ingressen 1941/42 befreit opti-malerweise aus den zu exorzierenden endkämpfenden, raubenden, rächenden, </a:t>
            </a:r>
            <a:r>
              <a:rPr lang="de-DE" b="1" dirty="0" err="1">
                <a:latin typeface="Calibri" panose="020F0502020204030204" pitchFamily="34" charset="0"/>
                <a:ea typeface="Calibri" panose="020F0502020204030204" pitchFamily="34" charset="0"/>
                <a:cs typeface="Calibri" panose="020F0502020204030204" pitchFamily="34" charset="0"/>
              </a:rPr>
              <a:t>genozidalen</a:t>
            </a:r>
            <a:r>
              <a:rPr lang="de-DE" b="1" dirty="0">
                <a:latin typeface="Calibri" panose="020F0502020204030204" pitchFamily="34" charset="0"/>
                <a:ea typeface="Calibri" panose="020F0502020204030204" pitchFamily="34" charset="0"/>
                <a:cs typeface="Calibri" panose="020F0502020204030204" pitchFamily="34" charset="0"/>
              </a:rPr>
              <a:t> damaligen Schatten</a:t>
            </a:r>
          </a:p>
        </p:txBody>
      </p:sp>
    </p:spTree>
    <p:extLst>
      <p:ext uri="{BB962C8B-B14F-4D97-AF65-F5344CB8AC3E}">
        <p14:creationId xmlns:p14="http://schemas.microsoft.com/office/powerpoint/2010/main" val="415826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5355B-BC6A-48B0-9F65-A8916898CAB8}"/>
              </a:ext>
            </a:extLst>
          </p:cNvPr>
          <p:cNvSpPr>
            <a:spLocks noGrp="1"/>
          </p:cNvSpPr>
          <p:nvPr>
            <p:ph type="title"/>
          </p:nvPr>
        </p:nvSpPr>
        <p:spPr>
          <a:xfrm>
            <a:off x="-65945" y="169333"/>
            <a:ext cx="12192000" cy="568476"/>
          </a:xfrm>
        </p:spPr>
        <p:txBody>
          <a:bodyPr>
            <a:normAutofit fontScale="90000"/>
          </a:bodyPr>
          <a:lstStyle/>
          <a:p>
            <a:r>
              <a:rPr lang="de-DE" sz="3600" b="1" dirty="0" err="1">
                <a:latin typeface="Calibri" panose="020F0502020204030204" pitchFamily="34" charset="0"/>
                <a:ea typeface="Calibri" panose="020F0502020204030204" pitchFamily="34" charset="0"/>
                <a:cs typeface="Calibri" panose="020F0502020204030204" pitchFamily="34" charset="0"/>
              </a:rPr>
              <a:t>Endg</a:t>
            </a:r>
            <a:r>
              <a:rPr lang="de-DE" sz="3600" b="1" dirty="0">
                <a:latin typeface="Calibri" panose="020F0502020204030204" pitchFamily="34" charset="0"/>
                <a:ea typeface="Calibri" panose="020F0502020204030204" pitchFamily="34" charset="0"/>
                <a:cs typeface="Calibri" panose="020F0502020204030204" pitchFamily="34" charset="0"/>
              </a:rPr>
              <a:t>. Uranus-Ingress in die Zwillinge 26.04.2026, 02:51 MEZ/S, B</a:t>
            </a:r>
            <a:br>
              <a:rPr lang="de-DE" sz="3600" b="1" dirty="0">
                <a:latin typeface="Calibri" panose="020F0502020204030204" pitchFamily="34" charset="0"/>
                <a:ea typeface="Calibri" panose="020F0502020204030204" pitchFamily="34" charset="0"/>
                <a:cs typeface="Calibri" panose="020F0502020204030204" pitchFamily="34" charset="0"/>
              </a:rPr>
            </a:br>
            <a:r>
              <a:rPr lang="de-DE" sz="2700" b="1" dirty="0">
                <a:latin typeface="Calibri" panose="020F0502020204030204" pitchFamily="34" charset="0"/>
                <a:ea typeface="Calibri" panose="020F0502020204030204" pitchFamily="34" charset="0"/>
                <a:cs typeface="Calibri" panose="020F0502020204030204" pitchFamily="34" charset="0"/>
              </a:rPr>
              <a:t>erneut mit dem Enteignungs-/Digitalgeldarchetypen Venus/Uranus + SEDNA</a:t>
            </a:r>
            <a:endParaRPr lang="de-DE" sz="3100" dirty="0"/>
          </a:p>
        </p:txBody>
      </p:sp>
      <p:pic>
        <p:nvPicPr>
          <p:cNvPr id="5" name="Inhaltsplatzhalter 4">
            <a:extLst>
              <a:ext uri="{FF2B5EF4-FFF2-40B4-BE49-F238E27FC236}">
                <a16:creationId xmlns:a16="http://schemas.microsoft.com/office/drawing/2014/main" id="{4F943493-C1E1-4B4B-BD56-946A4A927C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0909" y="994435"/>
            <a:ext cx="5618292" cy="5863565"/>
          </a:xfrm>
        </p:spPr>
      </p:pic>
    </p:spTree>
    <p:extLst>
      <p:ext uri="{BB962C8B-B14F-4D97-AF65-F5344CB8AC3E}">
        <p14:creationId xmlns:p14="http://schemas.microsoft.com/office/powerpoint/2010/main" val="253877782"/>
      </p:ext>
    </p:extLst>
  </p:cSld>
  <p:clrMapOvr>
    <a:masterClrMapping/>
  </p:clrMapOvr>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0</TotalTime>
  <Words>591</Words>
  <Application>Microsoft Office PowerPoint</Application>
  <PresentationFormat>Breitbild</PresentationFormat>
  <Paragraphs>9</Paragraphs>
  <Slides>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Calibri</vt:lpstr>
      <vt:lpstr>Century Gothic</vt:lpstr>
      <vt:lpstr>Wingdings 3</vt:lpstr>
      <vt:lpstr>Segment</vt:lpstr>
      <vt:lpstr>KOSMOS UND PSYCHE</vt:lpstr>
      <vt:lpstr>1.  Und endgültiger URANUS-Ingress in Zwillinge 07.08.1941, 17:26 MEZ/S, Berlin - incl. Holocaust &amp; Vergasung in KZs!: fixes Genozid-GK, Neptun-Israel-Vesta-  Quaoar-NK-Konj. (QUA Ceres) im Auslauf der Kriegs-Opp. Sat-URA OPP Pallas und unfreie Nachwirkung auf den Atem und unser denken bis zu unserer zeit: Merkur-Chiron-Lucifer-Pluto-bellona-Stellium) -  endkampfhafter 15.05.1942, 06:02 MEZ/S, Berlin (NUN In Schattenauslösender PLU Opp PLU!)</vt:lpstr>
      <vt:lpstr>1. Uranus-Ingress in die Zwillinge 07.07.2025, 21:45 MEZ/S, BErlin</vt:lpstr>
      <vt:lpstr>1. Uranus-Ingress in die Zwillinge 07.07.2025, 21:45 MEZ/S, BErlin</vt:lpstr>
      <vt:lpstr>Endg. Uranus-Ingress in die Zwillinge 26.04.2026, 02:51 MEZ/S, B erneut mit dem Enteignungs-/Digitalgeldarchetypen Venus/Uranus + SEDNA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KOSMOS UND PSYCHE</dc:title>
  <dc:creator>Werner</dc:creator>
  <cp:lastModifiedBy>Werner</cp:lastModifiedBy>
  <cp:revision>56</cp:revision>
  <dcterms:created xsi:type="dcterms:W3CDTF">2025-07-09T14:14:02Z</dcterms:created>
  <dcterms:modified xsi:type="dcterms:W3CDTF">2025-07-27T10:27:25Z</dcterms:modified>
</cp:coreProperties>
</file>